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3" r:id="rId4"/>
    <p:sldId id="272" r:id="rId5"/>
    <p:sldId id="278" r:id="rId6"/>
    <p:sldId id="276" r:id="rId7"/>
    <p:sldId id="264" r:id="rId8"/>
    <p:sldId id="273" r:id="rId9"/>
    <p:sldId id="275" r:id="rId10"/>
    <p:sldId id="267" r:id="rId11"/>
    <p:sldId id="27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871F6-1597-412B-880B-55ACC3AA553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83BCB-D9D6-467B-B6A6-B750957D1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6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83BCB-D9D6-467B-B6A6-B750957D1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5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5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3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94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71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5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70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00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0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8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AF24A0-6F1A-446B-B375-3ED191D74B7E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6840D5-E5B2-46C7-A006-EFB01DB46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AE0F-1D70-4FC2-836A-952F344D4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6637" y="-319662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Electronic Heartbeat Reader/ </a:t>
            </a:r>
            <a:r>
              <a:rPr lang="en-US" u="sng" dirty="0"/>
              <a:t>Electronic Stethoscope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F0409-2728-481C-93C4-0084F23BD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4355" y="2286559"/>
            <a:ext cx="7673418" cy="239281"/>
          </a:xfrm>
        </p:spPr>
        <p:txBody>
          <a:bodyPr>
            <a:normAutofit fontScale="25000" lnSpcReduction="20000"/>
          </a:bodyPr>
          <a:lstStyle/>
          <a:p>
            <a:endParaRPr lang="en-US" sz="2000" dirty="0"/>
          </a:p>
          <a:p>
            <a:endParaRPr lang="en-US" sz="2000" b="1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7E30E2-AB4B-4F16-AD72-6473B0855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920095"/>
              </p:ext>
            </p:extLst>
          </p:nvPr>
        </p:nvGraphicFramePr>
        <p:xfrm>
          <a:off x="4851090" y="4299712"/>
          <a:ext cx="7079530" cy="1828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6198">
                  <a:extLst>
                    <a:ext uri="{9D8B030D-6E8A-4147-A177-3AD203B41FA5}">
                      <a16:colId xmlns:a16="http://schemas.microsoft.com/office/drawing/2014/main" val="2247036677"/>
                    </a:ext>
                  </a:extLst>
                </a:gridCol>
                <a:gridCol w="3563332">
                  <a:extLst>
                    <a:ext uri="{9D8B030D-6E8A-4147-A177-3AD203B41FA5}">
                      <a16:colId xmlns:a16="http://schemas.microsoft.com/office/drawing/2014/main" val="2798992322"/>
                    </a:ext>
                  </a:extLst>
                </a:gridCol>
              </a:tblGrid>
              <a:tr h="404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Md.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effectLst/>
                        </a:rPr>
                        <a:t>Nayon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 Khan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021 221 045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9492"/>
                  </a:ext>
                </a:extLst>
              </a:tr>
              <a:tr h="5116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 err="1">
                          <a:solidFill>
                            <a:schemeClr val="tx1"/>
                          </a:solidFill>
                          <a:effectLst/>
                        </a:rPr>
                        <a:t>Suvom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effectLst/>
                        </a:rPr>
                        <a:t>Karmakar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  <a:latin typeface="Arial Rounded MT Bold" panose="020F0704030504030204" pitchFamily="34" charset="0"/>
                        </a:rPr>
                        <a:t>021 221 027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072434"/>
                  </a:ext>
                </a:extLst>
              </a:tr>
              <a:tr h="4398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Md. </a:t>
                      </a:r>
                      <a:r>
                        <a:rPr lang="en-GB" sz="2000" dirty="0" err="1">
                          <a:solidFill>
                            <a:schemeClr val="tx1"/>
                          </a:solidFill>
                          <a:effectLst/>
                        </a:rPr>
                        <a:t>Ratul</a:t>
                      </a: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 Hassan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  <a:latin typeface="Arial Rounded MT Bold" panose="020F0704030504030204" pitchFamily="34" charset="0"/>
                        </a:rPr>
                        <a:t>021 221 036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20894"/>
                  </a:ext>
                </a:extLst>
              </a:tr>
              <a:tr h="4672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effectLst/>
                        </a:rPr>
                        <a:t>Shakil Ahmed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GB" sz="2000" dirty="0">
                          <a:effectLst/>
                          <a:latin typeface="Arial Rounded MT Bold" panose="020F0704030504030204" pitchFamily="34" charset="0"/>
                        </a:rPr>
                        <a:t>021 221 040</a:t>
                      </a:r>
                      <a:endParaRPr lang="en-US" sz="16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200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95BA83-750E-47AB-AA9B-5D5B5859F110}"/>
              </a:ext>
            </a:extLst>
          </p:cNvPr>
          <p:cNvSpPr txBox="1"/>
          <p:nvPr/>
        </p:nvSpPr>
        <p:spPr>
          <a:xfrm>
            <a:off x="4851090" y="3083497"/>
            <a:ext cx="443859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Group name:  </a:t>
            </a:r>
            <a:r>
              <a:rPr lang="en-US" sz="2400" dirty="0"/>
              <a:t>Amplifier (</a:t>
            </a:r>
            <a:r>
              <a:rPr lang="en-US" sz="2400" dirty="0">
                <a:latin typeface="Bahnschrift Light SemiCondensed" panose="020B0502040204020203" pitchFamily="34" charset="0"/>
              </a:rPr>
              <a:t>03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Presented By  </a:t>
            </a:r>
            <a:r>
              <a:rPr lang="en-US" sz="24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3EE08-3FBC-4472-802D-0B47E5D3598F}"/>
              </a:ext>
            </a:extLst>
          </p:cNvPr>
          <p:cNvSpPr txBox="1"/>
          <p:nvPr/>
        </p:nvSpPr>
        <p:spPr>
          <a:xfrm>
            <a:off x="4851090" y="2736676"/>
            <a:ext cx="4023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Title: </a:t>
            </a:r>
            <a:r>
              <a:rPr lang="en-US" sz="2400" dirty="0"/>
              <a:t>Electronics Laboratory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1090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5C7E6C-CC35-4EE9-9174-C6FAA5FA1BA0}"/>
              </a:ext>
            </a:extLst>
          </p:cNvPr>
          <p:cNvSpPr txBox="1"/>
          <p:nvPr/>
        </p:nvSpPr>
        <p:spPr>
          <a:xfrm>
            <a:off x="1593130" y="1696825"/>
            <a:ext cx="9898144" cy="4355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7C6299B-7233-4902-9FEF-F00490948E9D}"/>
              </a:ext>
            </a:extLst>
          </p:cNvPr>
          <p:cNvSpPr/>
          <p:nvPr/>
        </p:nvSpPr>
        <p:spPr>
          <a:xfrm rot="16200000">
            <a:off x="2364320" y="155560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4F4CB85-D06E-46EA-AAE9-2F2705B46218}"/>
              </a:ext>
            </a:extLst>
          </p:cNvPr>
          <p:cNvSpPr/>
          <p:nvPr/>
        </p:nvSpPr>
        <p:spPr>
          <a:xfrm rot="5400000">
            <a:off x="2364321" y="155568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B72D1C5D-B82F-4B3E-B68B-3AB54D30DDF4}"/>
              </a:ext>
            </a:extLst>
          </p:cNvPr>
          <p:cNvSpPr/>
          <p:nvPr/>
        </p:nvSpPr>
        <p:spPr>
          <a:xfrm rot="16200000">
            <a:off x="10611832" y="155553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7757CA21-E02A-4F82-9F42-09022C8749FB}"/>
              </a:ext>
            </a:extLst>
          </p:cNvPr>
          <p:cNvSpPr/>
          <p:nvPr/>
        </p:nvSpPr>
        <p:spPr>
          <a:xfrm rot="5400000">
            <a:off x="10611833" y="155561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8632CF-F912-4809-9C3E-447E3FE272E9}"/>
              </a:ext>
            </a:extLst>
          </p:cNvPr>
          <p:cNvSpPr txBox="1">
            <a:spLocks/>
          </p:cNvSpPr>
          <p:nvPr/>
        </p:nvSpPr>
        <p:spPr>
          <a:xfrm>
            <a:off x="3556012" y="213997"/>
            <a:ext cx="6652592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80B1E-235B-4489-A6F8-3CD587B23A47}"/>
              </a:ext>
            </a:extLst>
          </p:cNvPr>
          <p:cNvSpPr txBox="1"/>
          <p:nvPr/>
        </p:nvSpPr>
        <p:spPr>
          <a:xfrm>
            <a:off x="2237362" y="1786305"/>
            <a:ext cx="95914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a world continually reshaped by technological marvels, the Electronic Heartbeat Reader / Electronic Stethoscope project stands as an exemplar.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amalgamates medical heritage with digital innovation, amplifying medical practitioners' diagnostic acumen.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project not only redefines stethoscope functionalities but also epitomizes the potential of technology to reinvigorate healthcare, ultimately leading to improved patient care and medical outcomes.</a:t>
            </a:r>
          </a:p>
        </p:txBody>
      </p:sp>
    </p:spTree>
    <p:extLst>
      <p:ext uri="{BB962C8B-B14F-4D97-AF65-F5344CB8AC3E}">
        <p14:creationId xmlns:p14="http://schemas.microsoft.com/office/powerpoint/2010/main" val="260025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alf Frame 6">
            <a:extLst>
              <a:ext uri="{FF2B5EF4-FFF2-40B4-BE49-F238E27FC236}">
                <a16:creationId xmlns:a16="http://schemas.microsoft.com/office/drawing/2014/main" id="{F7C6299B-7233-4902-9FEF-F00490948E9D}"/>
              </a:ext>
            </a:extLst>
          </p:cNvPr>
          <p:cNvSpPr/>
          <p:nvPr/>
        </p:nvSpPr>
        <p:spPr>
          <a:xfrm rot="16200000">
            <a:off x="2364320" y="155560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4F4CB85-D06E-46EA-AAE9-2F2705B46218}"/>
              </a:ext>
            </a:extLst>
          </p:cNvPr>
          <p:cNvSpPr/>
          <p:nvPr/>
        </p:nvSpPr>
        <p:spPr>
          <a:xfrm rot="5400000">
            <a:off x="2364321" y="155568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B72D1C5D-B82F-4B3E-B68B-3AB54D30DDF4}"/>
              </a:ext>
            </a:extLst>
          </p:cNvPr>
          <p:cNvSpPr/>
          <p:nvPr/>
        </p:nvSpPr>
        <p:spPr>
          <a:xfrm rot="16200000">
            <a:off x="10611832" y="155553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7757CA21-E02A-4F82-9F42-09022C8749FB}"/>
              </a:ext>
            </a:extLst>
          </p:cNvPr>
          <p:cNvSpPr/>
          <p:nvPr/>
        </p:nvSpPr>
        <p:spPr>
          <a:xfrm rot="5400000">
            <a:off x="10611833" y="155561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8632CF-F912-4809-9C3E-447E3FE272E9}"/>
              </a:ext>
            </a:extLst>
          </p:cNvPr>
          <p:cNvSpPr txBox="1">
            <a:spLocks/>
          </p:cNvSpPr>
          <p:nvPr/>
        </p:nvSpPr>
        <p:spPr>
          <a:xfrm>
            <a:off x="3556012" y="213997"/>
            <a:ext cx="6652592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 and Discussion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09C66-007A-49B2-B0A3-22098CEC1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151" y="1323567"/>
            <a:ext cx="9458528" cy="532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3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FBBBF-8805-4C0E-9A31-F83DAE82F3CC}"/>
              </a:ext>
            </a:extLst>
          </p:cNvPr>
          <p:cNvSpPr txBox="1"/>
          <p:nvPr/>
        </p:nvSpPr>
        <p:spPr>
          <a:xfrm>
            <a:off x="3464275" y="3142700"/>
            <a:ext cx="620357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Thank 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7DA2E-3643-484D-B4B1-ED55DF3F0521}"/>
              </a:ext>
            </a:extLst>
          </p:cNvPr>
          <p:cNvSpPr txBox="1"/>
          <p:nvPr/>
        </p:nvSpPr>
        <p:spPr>
          <a:xfrm>
            <a:off x="2648487" y="2755856"/>
            <a:ext cx="7978588" cy="160468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Half Frame 3">
            <a:extLst>
              <a:ext uri="{FF2B5EF4-FFF2-40B4-BE49-F238E27FC236}">
                <a16:creationId xmlns:a16="http://schemas.microsoft.com/office/drawing/2014/main" id="{4BB066F2-A287-4248-9DA1-E99588A097A7}"/>
              </a:ext>
            </a:extLst>
          </p:cNvPr>
          <p:cNvSpPr/>
          <p:nvPr/>
        </p:nvSpPr>
        <p:spPr>
          <a:xfrm rot="16200000" flipV="1">
            <a:off x="10627074" y="5334466"/>
            <a:ext cx="817169" cy="81717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CA1A9-3C70-490C-B16C-144A58C4C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074" y="706364"/>
            <a:ext cx="835224" cy="8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0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E6C071-F1D4-460D-B2D2-606B00B8EEB5}"/>
              </a:ext>
            </a:extLst>
          </p:cNvPr>
          <p:cNvSpPr txBox="1"/>
          <p:nvPr/>
        </p:nvSpPr>
        <p:spPr>
          <a:xfrm>
            <a:off x="243840" y="443290"/>
            <a:ext cx="11704320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Table Of Contents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1EB91A-4B4B-43FB-8002-C1A41103E471}"/>
              </a:ext>
            </a:extLst>
          </p:cNvPr>
          <p:cNvSpPr txBox="1"/>
          <p:nvPr/>
        </p:nvSpPr>
        <p:spPr>
          <a:xfrm>
            <a:off x="243840" y="443289"/>
            <a:ext cx="117043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4C9F4-2450-4FA4-94EC-8C3C888009A3}"/>
              </a:ext>
            </a:extLst>
          </p:cNvPr>
          <p:cNvSpPr txBox="1"/>
          <p:nvPr/>
        </p:nvSpPr>
        <p:spPr>
          <a:xfrm>
            <a:off x="2228640" y="1566319"/>
            <a:ext cx="9596071" cy="44670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Introduction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Block Diagram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Circuit Diagram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Implemented Project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Working Principle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Results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Cost estimation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conclusion 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34307E02-D7DE-4A9D-8374-F17AEAC9665F}"/>
              </a:ext>
            </a:extLst>
          </p:cNvPr>
          <p:cNvSpPr/>
          <p:nvPr/>
        </p:nvSpPr>
        <p:spPr>
          <a:xfrm flipV="1">
            <a:off x="367289" y="5624790"/>
            <a:ext cx="817170" cy="81717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CB626472-BACE-47B3-924C-3B60CE5AD79F}"/>
              </a:ext>
            </a:extLst>
          </p:cNvPr>
          <p:cNvSpPr/>
          <p:nvPr/>
        </p:nvSpPr>
        <p:spPr>
          <a:xfrm rot="16200000" flipV="1">
            <a:off x="11007541" y="5624793"/>
            <a:ext cx="817169" cy="81717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4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4CB40AF-36BF-40EE-9F6E-DDC19E40F7CA}"/>
              </a:ext>
            </a:extLst>
          </p:cNvPr>
          <p:cNvSpPr txBox="1">
            <a:spLocks/>
          </p:cNvSpPr>
          <p:nvPr/>
        </p:nvSpPr>
        <p:spPr>
          <a:xfrm>
            <a:off x="1772121" y="178707"/>
            <a:ext cx="8643647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481FC6B2-CEB4-4133-BA1A-DE2E96C14CE8}"/>
              </a:ext>
            </a:extLst>
          </p:cNvPr>
          <p:cNvSpPr/>
          <p:nvPr/>
        </p:nvSpPr>
        <p:spPr>
          <a:xfrm rot="16200000">
            <a:off x="10910480" y="129689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8C81F690-B811-474A-9183-16ADFF62355D}"/>
              </a:ext>
            </a:extLst>
          </p:cNvPr>
          <p:cNvSpPr/>
          <p:nvPr/>
        </p:nvSpPr>
        <p:spPr>
          <a:xfrm rot="5400000">
            <a:off x="10910481" y="129695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10736997-AFCE-4A44-93CF-50C1A7752421}"/>
              </a:ext>
            </a:extLst>
          </p:cNvPr>
          <p:cNvSpPr/>
          <p:nvPr/>
        </p:nvSpPr>
        <p:spPr>
          <a:xfrm rot="16200000">
            <a:off x="456413" y="129689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AE53611-8140-49D7-BE1B-4D4624C2F78D}"/>
              </a:ext>
            </a:extLst>
          </p:cNvPr>
          <p:cNvSpPr/>
          <p:nvPr/>
        </p:nvSpPr>
        <p:spPr>
          <a:xfrm rot="5400000">
            <a:off x="456414" y="129695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43000983-9492-4BA1-9041-E9CB95AA25A0}"/>
              </a:ext>
            </a:extLst>
          </p:cNvPr>
          <p:cNvSpPr/>
          <p:nvPr/>
        </p:nvSpPr>
        <p:spPr>
          <a:xfrm flipV="1">
            <a:off x="225049" y="5848310"/>
            <a:ext cx="817170" cy="81717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04C0BA8C-39F4-49BD-AF00-BC059D8D1FF0}"/>
              </a:ext>
            </a:extLst>
          </p:cNvPr>
          <p:cNvSpPr/>
          <p:nvPr/>
        </p:nvSpPr>
        <p:spPr>
          <a:xfrm rot="16200000" flipV="1">
            <a:off x="11115221" y="5848313"/>
            <a:ext cx="817169" cy="81717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AFDB9-A916-4165-AFBE-A9597D6DD828}"/>
              </a:ext>
            </a:extLst>
          </p:cNvPr>
          <p:cNvSpPr txBox="1"/>
          <p:nvPr/>
        </p:nvSpPr>
        <p:spPr>
          <a:xfrm>
            <a:off x="701812" y="1900003"/>
            <a:ext cx="10784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 an era driven by technological advancements, the intersection of healthcare and innovation has birthed remarkable breakthroughs.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This presentation delves into the realm of medical technology, spotlighting the development of an "Electronic Heartbeat Reader / Electronic Stethoscope.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By amalgamating traditional medical tools with modern electronics, this project aims to enhance diagnostic capabilities, revolutionizing how we perceive and analyze vital signs</a:t>
            </a:r>
          </a:p>
        </p:txBody>
      </p:sp>
    </p:spTree>
    <p:extLst>
      <p:ext uri="{BB962C8B-B14F-4D97-AF65-F5344CB8AC3E}">
        <p14:creationId xmlns:p14="http://schemas.microsoft.com/office/powerpoint/2010/main" val="352299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FB028E9C-BB2F-4FB1-9D2B-6F2B9A7A0A13}"/>
              </a:ext>
            </a:extLst>
          </p:cNvPr>
          <p:cNvSpPr/>
          <p:nvPr/>
        </p:nvSpPr>
        <p:spPr>
          <a:xfrm flipV="1">
            <a:off x="225049" y="5848310"/>
            <a:ext cx="817170" cy="81717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7F63AB1D-B05D-4107-8DAF-B4CC0F40D64F}"/>
              </a:ext>
            </a:extLst>
          </p:cNvPr>
          <p:cNvSpPr/>
          <p:nvPr/>
        </p:nvSpPr>
        <p:spPr>
          <a:xfrm rot="16200000" flipV="1">
            <a:off x="11091062" y="5815390"/>
            <a:ext cx="817169" cy="81515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6B0205C-D38D-41E9-9B0D-82C03AE57285}"/>
              </a:ext>
            </a:extLst>
          </p:cNvPr>
          <p:cNvSpPr/>
          <p:nvPr/>
        </p:nvSpPr>
        <p:spPr>
          <a:xfrm rot="16200000">
            <a:off x="283491" y="133973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A85CABD4-F5D1-4D5A-B5DA-E364C2A8837C}"/>
              </a:ext>
            </a:extLst>
          </p:cNvPr>
          <p:cNvSpPr/>
          <p:nvPr/>
        </p:nvSpPr>
        <p:spPr>
          <a:xfrm rot="5400000">
            <a:off x="283492" y="133979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3E81A28-D774-4E95-BB04-5AE8186835B5}"/>
              </a:ext>
            </a:extLst>
          </p:cNvPr>
          <p:cNvSpPr/>
          <p:nvPr/>
        </p:nvSpPr>
        <p:spPr>
          <a:xfrm rot="16200000">
            <a:off x="11027781" y="133969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A13C7E4B-85D5-4847-B856-AB10603369FA}"/>
              </a:ext>
            </a:extLst>
          </p:cNvPr>
          <p:cNvSpPr/>
          <p:nvPr/>
        </p:nvSpPr>
        <p:spPr>
          <a:xfrm rot="5400000">
            <a:off x="11027782" y="133975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BA4F63-B5CA-4F58-BE2E-AA99AFC69ABD}"/>
              </a:ext>
            </a:extLst>
          </p:cNvPr>
          <p:cNvSpPr txBox="1">
            <a:spLocks/>
          </p:cNvSpPr>
          <p:nvPr/>
        </p:nvSpPr>
        <p:spPr>
          <a:xfrm>
            <a:off x="1440195" y="192422"/>
            <a:ext cx="9311609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Diagram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E3555-7972-4F9E-8F4D-5210C3C07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0" y="2652789"/>
            <a:ext cx="10834540" cy="176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5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FB028E9C-BB2F-4FB1-9D2B-6F2B9A7A0A13}"/>
              </a:ext>
            </a:extLst>
          </p:cNvPr>
          <p:cNvSpPr/>
          <p:nvPr/>
        </p:nvSpPr>
        <p:spPr>
          <a:xfrm flipV="1">
            <a:off x="225049" y="5848310"/>
            <a:ext cx="817170" cy="81717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7F63AB1D-B05D-4107-8DAF-B4CC0F40D64F}"/>
              </a:ext>
            </a:extLst>
          </p:cNvPr>
          <p:cNvSpPr/>
          <p:nvPr/>
        </p:nvSpPr>
        <p:spPr>
          <a:xfrm rot="16200000" flipV="1">
            <a:off x="11091062" y="5815390"/>
            <a:ext cx="817169" cy="81515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6B0205C-D38D-41E9-9B0D-82C03AE57285}"/>
              </a:ext>
            </a:extLst>
          </p:cNvPr>
          <p:cNvSpPr/>
          <p:nvPr/>
        </p:nvSpPr>
        <p:spPr>
          <a:xfrm rot="16200000">
            <a:off x="283491" y="133973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A85CABD4-F5D1-4D5A-B5DA-E364C2A8837C}"/>
              </a:ext>
            </a:extLst>
          </p:cNvPr>
          <p:cNvSpPr/>
          <p:nvPr/>
        </p:nvSpPr>
        <p:spPr>
          <a:xfrm rot="5400000">
            <a:off x="283492" y="133979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3E81A28-D774-4E95-BB04-5AE8186835B5}"/>
              </a:ext>
            </a:extLst>
          </p:cNvPr>
          <p:cNvSpPr/>
          <p:nvPr/>
        </p:nvSpPr>
        <p:spPr>
          <a:xfrm rot="16200000">
            <a:off x="11027781" y="133969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A13C7E4B-85D5-4847-B856-AB10603369FA}"/>
              </a:ext>
            </a:extLst>
          </p:cNvPr>
          <p:cNvSpPr/>
          <p:nvPr/>
        </p:nvSpPr>
        <p:spPr>
          <a:xfrm rot="5400000">
            <a:off x="11027782" y="133975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BA4F63-B5CA-4F58-BE2E-AA99AFC69ABD}"/>
              </a:ext>
            </a:extLst>
          </p:cNvPr>
          <p:cNvSpPr txBox="1">
            <a:spLocks/>
          </p:cNvSpPr>
          <p:nvPr/>
        </p:nvSpPr>
        <p:spPr>
          <a:xfrm>
            <a:off x="1440195" y="192422"/>
            <a:ext cx="9311609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Implemented Project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E92C0-4626-4701-869C-A0E0B32B4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63" y="1260536"/>
            <a:ext cx="6815103" cy="50978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4030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FB028E9C-BB2F-4FB1-9D2B-6F2B9A7A0A13}"/>
              </a:ext>
            </a:extLst>
          </p:cNvPr>
          <p:cNvSpPr/>
          <p:nvPr/>
        </p:nvSpPr>
        <p:spPr>
          <a:xfrm flipV="1">
            <a:off x="225049" y="5848310"/>
            <a:ext cx="817170" cy="81717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7F63AB1D-B05D-4107-8DAF-B4CC0F40D64F}"/>
              </a:ext>
            </a:extLst>
          </p:cNvPr>
          <p:cNvSpPr/>
          <p:nvPr/>
        </p:nvSpPr>
        <p:spPr>
          <a:xfrm rot="16200000" flipV="1">
            <a:off x="11115221" y="5848313"/>
            <a:ext cx="817169" cy="81717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6B0205C-D38D-41E9-9B0D-82C03AE57285}"/>
              </a:ext>
            </a:extLst>
          </p:cNvPr>
          <p:cNvSpPr/>
          <p:nvPr/>
        </p:nvSpPr>
        <p:spPr>
          <a:xfrm rot="16200000">
            <a:off x="343217" y="117218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A85CABD4-F5D1-4D5A-B5DA-E364C2A8837C}"/>
              </a:ext>
            </a:extLst>
          </p:cNvPr>
          <p:cNvSpPr/>
          <p:nvPr/>
        </p:nvSpPr>
        <p:spPr>
          <a:xfrm rot="5400000">
            <a:off x="343218" y="117224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3E81A28-D774-4E95-BB04-5AE8186835B5}"/>
              </a:ext>
            </a:extLst>
          </p:cNvPr>
          <p:cNvSpPr/>
          <p:nvPr/>
        </p:nvSpPr>
        <p:spPr>
          <a:xfrm rot="16200000">
            <a:off x="11027781" y="117221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A13C7E4B-85D5-4847-B856-AB10603369FA}"/>
              </a:ext>
            </a:extLst>
          </p:cNvPr>
          <p:cNvSpPr/>
          <p:nvPr/>
        </p:nvSpPr>
        <p:spPr>
          <a:xfrm rot="5400000">
            <a:off x="11027782" y="117227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BA4F63-B5CA-4F58-BE2E-AA99AFC69ABD}"/>
              </a:ext>
            </a:extLst>
          </p:cNvPr>
          <p:cNvSpPr txBox="1">
            <a:spLocks/>
          </p:cNvSpPr>
          <p:nvPr/>
        </p:nvSpPr>
        <p:spPr>
          <a:xfrm>
            <a:off x="1440193" y="175665"/>
            <a:ext cx="9311609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 Diagram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7D551-EF12-430A-94C6-4E250E567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4" y="1595881"/>
            <a:ext cx="11539844" cy="466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8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FB028E9C-BB2F-4FB1-9D2B-6F2B9A7A0A13}"/>
              </a:ext>
            </a:extLst>
          </p:cNvPr>
          <p:cNvSpPr/>
          <p:nvPr/>
        </p:nvSpPr>
        <p:spPr>
          <a:xfrm flipV="1">
            <a:off x="225049" y="5848310"/>
            <a:ext cx="817170" cy="81717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7F63AB1D-B05D-4107-8DAF-B4CC0F40D64F}"/>
              </a:ext>
            </a:extLst>
          </p:cNvPr>
          <p:cNvSpPr/>
          <p:nvPr/>
        </p:nvSpPr>
        <p:spPr>
          <a:xfrm rot="16200000" flipV="1">
            <a:off x="11115221" y="5848313"/>
            <a:ext cx="817169" cy="81717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6B0205C-D38D-41E9-9B0D-82C03AE57285}"/>
              </a:ext>
            </a:extLst>
          </p:cNvPr>
          <p:cNvSpPr/>
          <p:nvPr/>
        </p:nvSpPr>
        <p:spPr>
          <a:xfrm rot="16200000">
            <a:off x="343217" y="117218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A85CABD4-F5D1-4D5A-B5DA-E364C2A8837C}"/>
              </a:ext>
            </a:extLst>
          </p:cNvPr>
          <p:cNvSpPr/>
          <p:nvPr/>
        </p:nvSpPr>
        <p:spPr>
          <a:xfrm rot="5400000">
            <a:off x="343218" y="117224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3E81A28-D774-4E95-BB04-5AE8186835B5}"/>
              </a:ext>
            </a:extLst>
          </p:cNvPr>
          <p:cNvSpPr/>
          <p:nvPr/>
        </p:nvSpPr>
        <p:spPr>
          <a:xfrm rot="16200000">
            <a:off x="11027781" y="117221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A13C7E4B-85D5-4847-B856-AB10603369FA}"/>
              </a:ext>
            </a:extLst>
          </p:cNvPr>
          <p:cNvSpPr/>
          <p:nvPr/>
        </p:nvSpPr>
        <p:spPr>
          <a:xfrm rot="5400000">
            <a:off x="11027782" y="117227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BA4F63-B5CA-4F58-BE2E-AA99AFC69ABD}"/>
              </a:ext>
            </a:extLst>
          </p:cNvPr>
          <p:cNvSpPr txBox="1">
            <a:spLocks/>
          </p:cNvSpPr>
          <p:nvPr/>
        </p:nvSpPr>
        <p:spPr>
          <a:xfrm>
            <a:off x="1440193" y="175665"/>
            <a:ext cx="9311609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Principle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894A7-F96B-4BD9-9D39-B9B569EB9F61}"/>
              </a:ext>
            </a:extLst>
          </p:cNvPr>
          <p:cNvSpPr txBox="1"/>
          <p:nvPr/>
        </p:nvSpPr>
        <p:spPr>
          <a:xfrm>
            <a:off x="1042219" y="1556426"/>
            <a:ext cx="108650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 its core, a traditional stethoscope relies on sound conduction to detect internal sounds, restricting its usage in noisy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electronic stethoscope transcends these limitations through cutting-edge electronics.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Employing sensitive microphones strategically placed, it captures physiological sounds with utmost precision.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captured sounds are then amplified, filtered, and conveyed to medical professionals through audio outputs, transcending the auditory limitations of the conventional stethoscope.</a:t>
            </a:r>
          </a:p>
        </p:txBody>
      </p:sp>
    </p:spTree>
    <p:extLst>
      <p:ext uri="{BB962C8B-B14F-4D97-AF65-F5344CB8AC3E}">
        <p14:creationId xmlns:p14="http://schemas.microsoft.com/office/powerpoint/2010/main" val="38313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FB028E9C-BB2F-4FB1-9D2B-6F2B9A7A0A13}"/>
              </a:ext>
            </a:extLst>
          </p:cNvPr>
          <p:cNvSpPr/>
          <p:nvPr/>
        </p:nvSpPr>
        <p:spPr>
          <a:xfrm flipV="1">
            <a:off x="225049" y="5848310"/>
            <a:ext cx="817170" cy="81717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7F63AB1D-B05D-4107-8DAF-B4CC0F40D64F}"/>
              </a:ext>
            </a:extLst>
          </p:cNvPr>
          <p:cNvSpPr/>
          <p:nvPr/>
        </p:nvSpPr>
        <p:spPr>
          <a:xfrm rot="16200000" flipV="1">
            <a:off x="11148205" y="5848309"/>
            <a:ext cx="817169" cy="81717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6B0205C-D38D-41E9-9B0D-82C03AE57285}"/>
              </a:ext>
            </a:extLst>
          </p:cNvPr>
          <p:cNvSpPr/>
          <p:nvPr/>
        </p:nvSpPr>
        <p:spPr>
          <a:xfrm rot="16200000">
            <a:off x="322072" y="86837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A85CABD4-F5D1-4D5A-B5DA-E364C2A8837C}"/>
              </a:ext>
            </a:extLst>
          </p:cNvPr>
          <p:cNvSpPr/>
          <p:nvPr/>
        </p:nvSpPr>
        <p:spPr>
          <a:xfrm rot="5400000">
            <a:off x="322073" y="86845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3E81A28-D774-4E95-BB04-5AE8186835B5}"/>
              </a:ext>
            </a:extLst>
          </p:cNvPr>
          <p:cNvSpPr/>
          <p:nvPr/>
        </p:nvSpPr>
        <p:spPr>
          <a:xfrm rot="16200000">
            <a:off x="11085933" y="86845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A13C7E4B-85D5-4847-B856-AB10603369FA}"/>
              </a:ext>
            </a:extLst>
          </p:cNvPr>
          <p:cNvSpPr/>
          <p:nvPr/>
        </p:nvSpPr>
        <p:spPr>
          <a:xfrm rot="5400000">
            <a:off x="11085933" y="86851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BA4F63-B5CA-4F58-BE2E-AA99AFC69ABD}"/>
              </a:ext>
            </a:extLst>
          </p:cNvPr>
          <p:cNvSpPr txBox="1">
            <a:spLocks/>
          </p:cNvSpPr>
          <p:nvPr/>
        </p:nvSpPr>
        <p:spPr>
          <a:xfrm>
            <a:off x="1458697" y="145281"/>
            <a:ext cx="9311609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2949C-36B0-4283-84E7-F1A243B0280B}"/>
              </a:ext>
            </a:extLst>
          </p:cNvPr>
          <p:cNvSpPr txBox="1"/>
          <p:nvPr/>
        </p:nvSpPr>
        <p:spPr>
          <a:xfrm>
            <a:off x="797668" y="1692612"/>
            <a:ext cx="107296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outcomes of this project exceeded expectations.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Comparative trials against traditional stethoscopes revealed enhanced clarity in sound reception, enabling more accurate diagnoses.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Furthermore, the electronic stethoscope's ability to record and store readings opens doors for longitudinal patient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Initial clinical tests showcased promising outcomes, setting the stage for wider adoption within the medical community</a:t>
            </a:r>
          </a:p>
        </p:txBody>
      </p:sp>
    </p:spTree>
    <p:extLst>
      <p:ext uri="{BB962C8B-B14F-4D97-AF65-F5344CB8AC3E}">
        <p14:creationId xmlns:p14="http://schemas.microsoft.com/office/powerpoint/2010/main" val="128990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alf Frame 5">
            <a:extLst>
              <a:ext uri="{FF2B5EF4-FFF2-40B4-BE49-F238E27FC236}">
                <a16:creationId xmlns:a16="http://schemas.microsoft.com/office/drawing/2014/main" id="{FB028E9C-BB2F-4FB1-9D2B-6F2B9A7A0A13}"/>
              </a:ext>
            </a:extLst>
          </p:cNvPr>
          <p:cNvSpPr/>
          <p:nvPr/>
        </p:nvSpPr>
        <p:spPr>
          <a:xfrm flipV="1">
            <a:off x="225049" y="5848310"/>
            <a:ext cx="817170" cy="81717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7F63AB1D-B05D-4107-8DAF-B4CC0F40D64F}"/>
              </a:ext>
            </a:extLst>
          </p:cNvPr>
          <p:cNvSpPr/>
          <p:nvPr/>
        </p:nvSpPr>
        <p:spPr>
          <a:xfrm rot="16200000" flipV="1">
            <a:off x="11148205" y="5848309"/>
            <a:ext cx="817169" cy="81717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86B0205C-D38D-41E9-9B0D-82C03AE57285}"/>
              </a:ext>
            </a:extLst>
          </p:cNvPr>
          <p:cNvSpPr/>
          <p:nvPr/>
        </p:nvSpPr>
        <p:spPr>
          <a:xfrm rot="16200000">
            <a:off x="322072" y="86837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A85CABD4-F5D1-4D5A-B5DA-E364C2A8837C}"/>
              </a:ext>
            </a:extLst>
          </p:cNvPr>
          <p:cNvSpPr/>
          <p:nvPr/>
        </p:nvSpPr>
        <p:spPr>
          <a:xfrm rot="5400000">
            <a:off x="322073" y="86845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23E81A28-D774-4E95-BB04-5AE8186835B5}"/>
              </a:ext>
            </a:extLst>
          </p:cNvPr>
          <p:cNvSpPr/>
          <p:nvPr/>
        </p:nvSpPr>
        <p:spPr>
          <a:xfrm rot="16200000">
            <a:off x="11085933" y="86845"/>
            <a:ext cx="820999" cy="937888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A13C7E4B-85D5-4847-B856-AB10603369FA}"/>
              </a:ext>
            </a:extLst>
          </p:cNvPr>
          <p:cNvSpPr/>
          <p:nvPr/>
        </p:nvSpPr>
        <p:spPr>
          <a:xfrm rot="5400000">
            <a:off x="11085933" y="86851"/>
            <a:ext cx="820998" cy="937885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1BA4F63-B5CA-4F58-BE2E-AA99AFC69ABD}"/>
              </a:ext>
            </a:extLst>
          </p:cNvPr>
          <p:cNvSpPr txBox="1">
            <a:spLocks/>
          </p:cNvSpPr>
          <p:nvPr/>
        </p:nvSpPr>
        <p:spPr>
          <a:xfrm>
            <a:off x="1458697" y="145281"/>
            <a:ext cx="9311609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Estimation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E467C-B337-4B9D-A23B-B9B623DF29E4}"/>
              </a:ext>
            </a:extLst>
          </p:cNvPr>
          <p:cNvSpPr txBox="1"/>
          <p:nvPr/>
        </p:nvSpPr>
        <p:spPr>
          <a:xfrm>
            <a:off x="1976436" y="1141583"/>
            <a:ext cx="7751553" cy="5115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Op-Amp – 45tk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Capacitors, Resistors &amp; LED – 40tk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– 245tk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– 100tk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holder – 25tk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Stethescope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250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 –15tk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– 700tk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Veroboard – 20tk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TOTAL = 1440tk (BDT)</a:t>
            </a:r>
          </a:p>
        </p:txBody>
      </p:sp>
    </p:spTree>
    <p:extLst>
      <p:ext uri="{BB962C8B-B14F-4D97-AF65-F5344CB8AC3E}">
        <p14:creationId xmlns:p14="http://schemas.microsoft.com/office/powerpoint/2010/main" val="3347873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1702</TotalTime>
  <Words>396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Rounded MT Bold</vt:lpstr>
      <vt:lpstr>Bahnschrift Light SemiCondensed</vt:lpstr>
      <vt:lpstr>Calibri</vt:lpstr>
      <vt:lpstr>Corbel</vt:lpstr>
      <vt:lpstr>Times New Roman</vt:lpstr>
      <vt:lpstr>Vrinda</vt:lpstr>
      <vt:lpstr>Wingdings</vt:lpstr>
      <vt:lpstr>Parallax</vt:lpstr>
      <vt:lpstr>Electronic Heartbeat Reader/ Electronic Stethoscope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Heartbeat Reader/ Electronic Stethoscope</dc:title>
  <dc:creator>ASUS</dc:creator>
  <cp:lastModifiedBy>ASUS</cp:lastModifiedBy>
  <cp:revision>31</cp:revision>
  <dcterms:created xsi:type="dcterms:W3CDTF">2023-08-05T14:16:58Z</dcterms:created>
  <dcterms:modified xsi:type="dcterms:W3CDTF">2023-08-27T05:01:59Z</dcterms:modified>
</cp:coreProperties>
</file>