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57" r:id="rId3"/>
    <p:sldId id="272" r:id="rId4"/>
    <p:sldId id="275" r:id="rId5"/>
    <p:sldId id="287" r:id="rId6"/>
    <p:sldId id="286" r:id="rId7"/>
    <p:sldId id="297" r:id="rId8"/>
    <p:sldId id="295" r:id="rId9"/>
    <p:sldId id="296" r:id="rId10"/>
    <p:sldId id="289" r:id="rId11"/>
    <p:sldId id="290" r:id="rId12"/>
    <p:sldId id="284" r:id="rId13"/>
    <p:sldId id="299" r:id="rId14"/>
    <p:sldId id="298" r:id="rId15"/>
    <p:sldId id="285" r:id="rId16"/>
    <p:sldId id="294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2B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F0A1EC-E389-4D30-A9EB-A2C7CA35C1AD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C3D208B-01FF-41CC-A314-5DA307026DC7}">
      <dgm:prSet/>
      <dgm:spPr/>
      <dgm:t>
        <a:bodyPr/>
        <a:lstStyle/>
        <a:p>
          <a:r>
            <a:rPr lang="fi-FI" b="0" i="0" baseline="0" dirty="0"/>
            <a:t>1.  </a:t>
          </a:r>
          <a:r>
            <a:rPr lang="en-GB" dirty="0"/>
            <a:t>Md. </a:t>
          </a:r>
          <a:r>
            <a:rPr lang="en-GB" dirty="0" err="1"/>
            <a:t>Milkan</a:t>
          </a:r>
          <a:r>
            <a:rPr lang="en-GB" dirty="0"/>
            <a:t> Ahmed </a:t>
          </a:r>
          <a:r>
            <a:rPr lang="en-US" b="0" i="0" baseline="0" dirty="0"/>
            <a:t>-              </a:t>
          </a:r>
          <a:r>
            <a:rPr lang="en-GB" dirty="0"/>
            <a:t>021 221 0</a:t>
          </a:r>
          <a:r>
            <a:rPr lang="en-US" dirty="0"/>
            <a:t>63</a:t>
          </a:r>
          <a:r>
            <a:rPr lang="en-US" b="0" i="0" baseline="0" dirty="0"/>
            <a:t> </a:t>
          </a:r>
          <a:endParaRPr lang="en-US" dirty="0"/>
        </a:p>
      </dgm:t>
    </dgm:pt>
    <dgm:pt modelId="{79D71A6C-75A9-4C22-9D4E-D3F730DAD260}" type="parTrans" cxnId="{82E38789-89B2-421E-80B3-74557C7783D2}">
      <dgm:prSet/>
      <dgm:spPr/>
      <dgm:t>
        <a:bodyPr/>
        <a:lstStyle/>
        <a:p>
          <a:endParaRPr lang="en-US"/>
        </a:p>
      </dgm:t>
    </dgm:pt>
    <dgm:pt modelId="{580D4FB0-564B-4893-9D4E-D4FF5F8DEDF5}" type="sibTrans" cxnId="{82E38789-89B2-421E-80B3-74557C7783D2}">
      <dgm:prSet/>
      <dgm:spPr/>
      <dgm:t>
        <a:bodyPr/>
        <a:lstStyle/>
        <a:p>
          <a:endParaRPr lang="en-US"/>
        </a:p>
      </dgm:t>
    </dgm:pt>
    <dgm:pt modelId="{EEE2F2BA-30D5-437F-9E22-9C0429E0464B}">
      <dgm:prSet/>
      <dgm:spPr/>
      <dgm:t>
        <a:bodyPr/>
        <a:lstStyle/>
        <a:p>
          <a:r>
            <a:rPr lang="nn-NO" b="0" i="0" baseline="0" dirty="0"/>
            <a:t>2. </a:t>
          </a:r>
          <a:r>
            <a:rPr lang="en-US" dirty="0"/>
            <a:t> </a:t>
          </a:r>
          <a:r>
            <a:rPr lang="en-US" b="0" i="0" baseline="0" dirty="0" err="1"/>
            <a:t>Suvom</a:t>
          </a:r>
          <a:r>
            <a:rPr lang="en-US" b="0" i="0" baseline="0" dirty="0"/>
            <a:t> </a:t>
          </a:r>
          <a:r>
            <a:rPr lang="en-US" b="0" i="0" baseline="0" dirty="0" err="1"/>
            <a:t>Karmakar</a:t>
          </a:r>
          <a:r>
            <a:rPr lang="en-US" b="0" i="0" baseline="0" dirty="0"/>
            <a:t> -                  </a:t>
          </a:r>
          <a:r>
            <a:rPr lang="en-GB" dirty="0"/>
            <a:t>021 221 027</a:t>
          </a:r>
          <a:endParaRPr lang="en-US" dirty="0"/>
        </a:p>
      </dgm:t>
    </dgm:pt>
    <dgm:pt modelId="{4371BC4F-D81E-479A-A417-39037E41D868}" type="parTrans" cxnId="{B1F8B71C-292F-4137-8BCF-BE70CFE1D40B}">
      <dgm:prSet/>
      <dgm:spPr/>
      <dgm:t>
        <a:bodyPr/>
        <a:lstStyle/>
        <a:p>
          <a:endParaRPr lang="en-US"/>
        </a:p>
      </dgm:t>
    </dgm:pt>
    <dgm:pt modelId="{3AFA0D80-1DA2-4B67-BA61-C04D1F83A213}" type="sibTrans" cxnId="{B1F8B71C-292F-4137-8BCF-BE70CFE1D40B}">
      <dgm:prSet/>
      <dgm:spPr/>
      <dgm:t>
        <a:bodyPr/>
        <a:lstStyle/>
        <a:p>
          <a:endParaRPr lang="en-US"/>
        </a:p>
      </dgm:t>
    </dgm:pt>
    <dgm:pt modelId="{9F7E6E83-D06B-418E-857A-257AAA6DB6B6}">
      <dgm:prSet/>
      <dgm:spPr/>
      <dgm:t>
        <a:bodyPr/>
        <a:lstStyle/>
        <a:p>
          <a:r>
            <a:rPr lang="en-US" b="0" i="0" baseline="0" dirty="0"/>
            <a:t>3.  </a:t>
          </a:r>
          <a:r>
            <a:rPr lang="en-GB" dirty="0"/>
            <a:t>Sadia Islam Nupur </a:t>
          </a:r>
          <a:r>
            <a:rPr lang="en-US" b="0" i="0" baseline="0" dirty="0"/>
            <a:t>-               </a:t>
          </a:r>
          <a:r>
            <a:rPr lang="en-GB" dirty="0"/>
            <a:t>021 221 0</a:t>
          </a:r>
          <a:r>
            <a:rPr lang="en-US" dirty="0"/>
            <a:t>60</a:t>
          </a:r>
          <a:r>
            <a:rPr lang="en-US" b="0" i="0" baseline="0" dirty="0"/>
            <a:t> </a:t>
          </a:r>
          <a:endParaRPr lang="en-US" dirty="0"/>
        </a:p>
      </dgm:t>
    </dgm:pt>
    <dgm:pt modelId="{AD80A0BF-CBA2-45CE-B19F-324703C806E0}" type="parTrans" cxnId="{9EF6D090-32E8-4C32-8CE2-54562245156B}">
      <dgm:prSet/>
      <dgm:spPr/>
      <dgm:t>
        <a:bodyPr/>
        <a:lstStyle/>
        <a:p>
          <a:endParaRPr lang="en-US"/>
        </a:p>
      </dgm:t>
    </dgm:pt>
    <dgm:pt modelId="{F8543F72-BBED-443F-A0CF-29E9C66218A9}" type="sibTrans" cxnId="{9EF6D090-32E8-4C32-8CE2-54562245156B}">
      <dgm:prSet/>
      <dgm:spPr/>
      <dgm:t>
        <a:bodyPr/>
        <a:lstStyle/>
        <a:p>
          <a:endParaRPr lang="en-US"/>
        </a:p>
      </dgm:t>
    </dgm:pt>
    <dgm:pt modelId="{270B1158-227E-E54E-89E1-08983CC703A2}" type="pres">
      <dgm:prSet presAssocID="{CBF0A1EC-E389-4D30-A9EB-A2C7CA35C1AD}" presName="linear" presStyleCnt="0">
        <dgm:presLayoutVars>
          <dgm:dir/>
          <dgm:animLvl val="lvl"/>
          <dgm:resizeHandles val="exact"/>
        </dgm:presLayoutVars>
      </dgm:prSet>
      <dgm:spPr/>
    </dgm:pt>
    <dgm:pt modelId="{3CCD4D0D-1B3E-2C41-8E43-4FDDCDD184A6}" type="pres">
      <dgm:prSet presAssocID="{4C3D208B-01FF-41CC-A314-5DA307026DC7}" presName="parentLin" presStyleCnt="0"/>
      <dgm:spPr/>
    </dgm:pt>
    <dgm:pt modelId="{EEDDDCB3-EEA6-EC43-9CFA-E78129A70676}" type="pres">
      <dgm:prSet presAssocID="{4C3D208B-01FF-41CC-A314-5DA307026DC7}" presName="parentLeftMargin" presStyleLbl="node1" presStyleIdx="0" presStyleCnt="3"/>
      <dgm:spPr/>
    </dgm:pt>
    <dgm:pt modelId="{1F8B8BE2-A172-F144-83C2-B9307B9BF9CE}" type="pres">
      <dgm:prSet presAssocID="{4C3D208B-01FF-41CC-A314-5DA307026DC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60A77EA-34D6-0E4B-92E5-0A13D77A8560}" type="pres">
      <dgm:prSet presAssocID="{4C3D208B-01FF-41CC-A314-5DA307026DC7}" presName="negativeSpace" presStyleCnt="0"/>
      <dgm:spPr/>
    </dgm:pt>
    <dgm:pt modelId="{3FBA2A38-35F3-BD47-AC7A-2EA5CDA769F0}" type="pres">
      <dgm:prSet presAssocID="{4C3D208B-01FF-41CC-A314-5DA307026DC7}" presName="childText" presStyleLbl="conFgAcc1" presStyleIdx="0" presStyleCnt="3">
        <dgm:presLayoutVars>
          <dgm:bulletEnabled val="1"/>
        </dgm:presLayoutVars>
      </dgm:prSet>
      <dgm:spPr/>
    </dgm:pt>
    <dgm:pt modelId="{4C29705C-44B1-0F46-A068-C50E6F46E72C}" type="pres">
      <dgm:prSet presAssocID="{580D4FB0-564B-4893-9D4E-D4FF5F8DEDF5}" presName="spaceBetweenRectangles" presStyleCnt="0"/>
      <dgm:spPr/>
    </dgm:pt>
    <dgm:pt modelId="{A453FA0A-9577-CF43-9A2B-EC157EA0CC3D}" type="pres">
      <dgm:prSet presAssocID="{EEE2F2BA-30D5-437F-9E22-9C0429E0464B}" presName="parentLin" presStyleCnt="0"/>
      <dgm:spPr/>
    </dgm:pt>
    <dgm:pt modelId="{2B223391-AD3E-624D-B312-B84E6EEF4150}" type="pres">
      <dgm:prSet presAssocID="{EEE2F2BA-30D5-437F-9E22-9C0429E0464B}" presName="parentLeftMargin" presStyleLbl="node1" presStyleIdx="0" presStyleCnt="3"/>
      <dgm:spPr/>
    </dgm:pt>
    <dgm:pt modelId="{667AA195-EBF9-A640-9E99-7A96EBA7AB62}" type="pres">
      <dgm:prSet presAssocID="{EEE2F2BA-30D5-437F-9E22-9C0429E0464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17EE179-E778-2249-AA8C-D60A3A567D9C}" type="pres">
      <dgm:prSet presAssocID="{EEE2F2BA-30D5-437F-9E22-9C0429E0464B}" presName="negativeSpace" presStyleCnt="0"/>
      <dgm:spPr/>
    </dgm:pt>
    <dgm:pt modelId="{31662357-6E49-3C48-BBA1-0C607CB08D94}" type="pres">
      <dgm:prSet presAssocID="{EEE2F2BA-30D5-437F-9E22-9C0429E0464B}" presName="childText" presStyleLbl="conFgAcc1" presStyleIdx="1" presStyleCnt="3">
        <dgm:presLayoutVars>
          <dgm:bulletEnabled val="1"/>
        </dgm:presLayoutVars>
      </dgm:prSet>
      <dgm:spPr/>
    </dgm:pt>
    <dgm:pt modelId="{A8A48496-92C9-574D-9328-8E3D9F7EE0E2}" type="pres">
      <dgm:prSet presAssocID="{3AFA0D80-1DA2-4B67-BA61-C04D1F83A213}" presName="spaceBetweenRectangles" presStyleCnt="0"/>
      <dgm:spPr/>
    </dgm:pt>
    <dgm:pt modelId="{57B5501A-A333-424B-8EA8-87726013070A}" type="pres">
      <dgm:prSet presAssocID="{9F7E6E83-D06B-418E-857A-257AAA6DB6B6}" presName="parentLin" presStyleCnt="0"/>
      <dgm:spPr/>
    </dgm:pt>
    <dgm:pt modelId="{D837F78F-8ED7-7B40-A897-7E316E261BB9}" type="pres">
      <dgm:prSet presAssocID="{9F7E6E83-D06B-418E-857A-257AAA6DB6B6}" presName="parentLeftMargin" presStyleLbl="node1" presStyleIdx="1" presStyleCnt="3"/>
      <dgm:spPr/>
    </dgm:pt>
    <dgm:pt modelId="{87FD8557-C060-614A-8529-D82D1085CC02}" type="pres">
      <dgm:prSet presAssocID="{9F7E6E83-D06B-418E-857A-257AAA6DB6B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3585CD5-A8A7-B242-8039-9E77B407FA8A}" type="pres">
      <dgm:prSet presAssocID="{9F7E6E83-D06B-418E-857A-257AAA6DB6B6}" presName="negativeSpace" presStyleCnt="0"/>
      <dgm:spPr/>
    </dgm:pt>
    <dgm:pt modelId="{27DEF0F2-7EBA-FA42-B0A6-D85757028185}" type="pres">
      <dgm:prSet presAssocID="{9F7E6E83-D06B-418E-857A-257AAA6DB6B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1F8B71C-292F-4137-8BCF-BE70CFE1D40B}" srcId="{CBF0A1EC-E389-4D30-A9EB-A2C7CA35C1AD}" destId="{EEE2F2BA-30D5-437F-9E22-9C0429E0464B}" srcOrd="1" destOrd="0" parTransId="{4371BC4F-D81E-479A-A417-39037E41D868}" sibTransId="{3AFA0D80-1DA2-4B67-BA61-C04D1F83A213}"/>
    <dgm:cxn modelId="{EEE1F73A-B96E-784E-8590-51F473ED7833}" type="presOf" srcId="{4C3D208B-01FF-41CC-A314-5DA307026DC7}" destId="{1F8B8BE2-A172-F144-83C2-B9307B9BF9CE}" srcOrd="1" destOrd="0" presId="urn:microsoft.com/office/officeart/2005/8/layout/list1"/>
    <dgm:cxn modelId="{17299F6F-2906-1C43-B20F-4077888EC40F}" type="presOf" srcId="{CBF0A1EC-E389-4D30-A9EB-A2C7CA35C1AD}" destId="{270B1158-227E-E54E-89E1-08983CC703A2}" srcOrd="0" destOrd="0" presId="urn:microsoft.com/office/officeart/2005/8/layout/list1"/>
    <dgm:cxn modelId="{82E38789-89B2-421E-80B3-74557C7783D2}" srcId="{CBF0A1EC-E389-4D30-A9EB-A2C7CA35C1AD}" destId="{4C3D208B-01FF-41CC-A314-5DA307026DC7}" srcOrd="0" destOrd="0" parTransId="{79D71A6C-75A9-4C22-9D4E-D3F730DAD260}" sibTransId="{580D4FB0-564B-4893-9D4E-D4FF5F8DEDF5}"/>
    <dgm:cxn modelId="{9EF6D090-32E8-4C32-8CE2-54562245156B}" srcId="{CBF0A1EC-E389-4D30-A9EB-A2C7CA35C1AD}" destId="{9F7E6E83-D06B-418E-857A-257AAA6DB6B6}" srcOrd="2" destOrd="0" parTransId="{AD80A0BF-CBA2-45CE-B19F-324703C806E0}" sibTransId="{F8543F72-BBED-443F-A0CF-29E9C66218A9}"/>
    <dgm:cxn modelId="{465CCAC7-09AC-4347-A55D-D2E871B36B9E}" type="presOf" srcId="{EEE2F2BA-30D5-437F-9E22-9C0429E0464B}" destId="{667AA195-EBF9-A640-9E99-7A96EBA7AB62}" srcOrd="1" destOrd="0" presId="urn:microsoft.com/office/officeart/2005/8/layout/list1"/>
    <dgm:cxn modelId="{CB11C3D7-EE3E-A844-895F-C163463B0BD5}" type="presOf" srcId="{EEE2F2BA-30D5-437F-9E22-9C0429E0464B}" destId="{2B223391-AD3E-624D-B312-B84E6EEF4150}" srcOrd="0" destOrd="0" presId="urn:microsoft.com/office/officeart/2005/8/layout/list1"/>
    <dgm:cxn modelId="{D26CBCD8-1DC6-DF46-9667-2798807CAE94}" type="presOf" srcId="{9F7E6E83-D06B-418E-857A-257AAA6DB6B6}" destId="{D837F78F-8ED7-7B40-A897-7E316E261BB9}" srcOrd="0" destOrd="0" presId="urn:microsoft.com/office/officeart/2005/8/layout/list1"/>
    <dgm:cxn modelId="{EE22F3D9-49E3-294E-93CA-995B3AC63AA0}" type="presOf" srcId="{9F7E6E83-D06B-418E-857A-257AAA6DB6B6}" destId="{87FD8557-C060-614A-8529-D82D1085CC02}" srcOrd="1" destOrd="0" presId="urn:microsoft.com/office/officeart/2005/8/layout/list1"/>
    <dgm:cxn modelId="{19469CEF-9D16-B641-AE12-64D91EAD635D}" type="presOf" srcId="{4C3D208B-01FF-41CC-A314-5DA307026DC7}" destId="{EEDDDCB3-EEA6-EC43-9CFA-E78129A70676}" srcOrd="0" destOrd="0" presId="urn:microsoft.com/office/officeart/2005/8/layout/list1"/>
    <dgm:cxn modelId="{F50095E1-6DE9-924B-888E-6B12CF71FFD2}" type="presParOf" srcId="{270B1158-227E-E54E-89E1-08983CC703A2}" destId="{3CCD4D0D-1B3E-2C41-8E43-4FDDCDD184A6}" srcOrd="0" destOrd="0" presId="urn:microsoft.com/office/officeart/2005/8/layout/list1"/>
    <dgm:cxn modelId="{ECDB8C69-E3B9-1D49-ADCA-C3865446DFF2}" type="presParOf" srcId="{3CCD4D0D-1B3E-2C41-8E43-4FDDCDD184A6}" destId="{EEDDDCB3-EEA6-EC43-9CFA-E78129A70676}" srcOrd="0" destOrd="0" presId="urn:microsoft.com/office/officeart/2005/8/layout/list1"/>
    <dgm:cxn modelId="{01213C27-DBF5-4247-956F-FB440C2E0137}" type="presParOf" srcId="{3CCD4D0D-1B3E-2C41-8E43-4FDDCDD184A6}" destId="{1F8B8BE2-A172-F144-83C2-B9307B9BF9CE}" srcOrd="1" destOrd="0" presId="urn:microsoft.com/office/officeart/2005/8/layout/list1"/>
    <dgm:cxn modelId="{01B0A2FD-91C4-ED4A-A9ED-CCDC6D81E894}" type="presParOf" srcId="{270B1158-227E-E54E-89E1-08983CC703A2}" destId="{C60A77EA-34D6-0E4B-92E5-0A13D77A8560}" srcOrd="1" destOrd="0" presId="urn:microsoft.com/office/officeart/2005/8/layout/list1"/>
    <dgm:cxn modelId="{8294F64A-5E25-8844-A08D-1F0BA737EB80}" type="presParOf" srcId="{270B1158-227E-E54E-89E1-08983CC703A2}" destId="{3FBA2A38-35F3-BD47-AC7A-2EA5CDA769F0}" srcOrd="2" destOrd="0" presId="urn:microsoft.com/office/officeart/2005/8/layout/list1"/>
    <dgm:cxn modelId="{29EF5BA3-6243-EC4E-A830-B8E3F2CF8C9D}" type="presParOf" srcId="{270B1158-227E-E54E-89E1-08983CC703A2}" destId="{4C29705C-44B1-0F46-A068-C50E6F46E72C}" srcOrd="3" destOrd="0" presId="urn:microsoft.com/office/officeart/2005/8/layout/list1"/>
    <dgm:cxn modelId="{E97C5CE8-3BD7-4744-A36E-B03EB382B20E}" type="presParOf" srcId="{270B1158-227E-E54E-89E1-08983CC703A2}" destId="{A453FA0A-9577-CF43-9A2B-EC157EA0CC3D}" srcOrd="4" destOrd="0" presId="urn:microsoft.com/office/officeart/2005/8/layout/list1"/>
    <dgm:cxn modelId="{27228651-B4D6-8941-9F8E-DAEF9B186303}" type="presParOf" srcId="{A453FA0A-9577-CF43-9A2B-EC157EA0CC3D}" destId="{2B223391-AD3E-624D-B312-B84E6EEF4150}" srcOrd="0" destOrd="0" presId="urn:microsoft.com/office/officeart/2005/8/layout/list1"/>
    <dgm:cxn modelId="{3CF9951D-45A9-6C4F-9922-95B503FD4CE5}" type="presParOf" srcId="{A453FA0A-9577-CF43-9A2B-EC157EA0CC3D}" destId="{667AA195-EBF9-A640-9E99-7A96EBA7AB62}" srcOrd="1" destOrd="0" presId="urn:microsoft.com/office/officeart/2005/8/layout/list1"/>
    <dgm:cxn modelId="{5C521183-7BA3-DE42-AF43-33D494D15924}" type="presParOf" srcId="{270B1158-227E-E54E-89E1-08983CC703A2}" destId="{F17EE179-E778-2249-AA8C-D60A3A567D9C}" srcOrd="5" destOrd="0" presId="urn:microsoft.com/office/officeart/2005/8/layout/list1"/>
    <dgm:cxn modelId="{A47EF689-0DD4-3D4A-A8BB-56F6EDC8A4F9}" type="presParOf" srcId="{270B1158-227E-E54E-89E1-08983CC703A2}" destId="{31662357-6E49-3C48-BBA1-0C607CB08D94}" srcOrd="6" destOrd="0" presId="urn:microsoft.com/office/officeart/2005/8/layout/list1"/>
    <dgm:cxn modelId="{35BF9DA7-D9CB-C44C-9ABA-A12EABF52C89}" type="presParOf" srcId="{270B1158-227E-E54E-89E1-08983CC703A2}" destId="{A8A48496-92C9-574D-9328-8E3D9F7EE0E2}" srcOrd="7" destOrd="0" presId="urn:microsoft.com/office/officeart/2005/8/layout/list1"/>
    <dgm:cxn modelId="{BF574092-63D8-6247-AE45-682FA729BE4F}" type="presParOf" srcId="{270B1158-227E-E54E-89E1-08983CC703A2}" destId="{57B5501A-A333-424B-8EA8-87726013070A}" srcOrd="8" destOrd="0" presId="urn:microsoft.com/office/officeart/2005/8/layout/list1"/>
    <dgm:cxn modelId="{B2DB124F-C36D-9740-B031-8C45666EF029}" type="presParOf" srcId="{57B5501A-A333-424B-8EA8-87726013070A}" destId="{D837F78F-8ED7-7B40-A897-7E316E261BB9}" srcOrd="0" destOrd="0" presId="urn:microsoft.com/office/officeart/2005/8/layout/list1"/>
    <dgm:cxn modelId="{630D3E7F-44DD-3D42-83C9-1104DC8D7B0E}" type="presParOf" srcId="{57B5501A-A333-424B-8EA8-87726013070A}" destId="{87FD8557-C060-614A-8529-D82D1085CC02}" srcOrd="1" destOrd="0" presId="urn:microsoft.com/office/officeart/2005/8/layout/list1"/>
    <dgm:cxn modelId="{E8EFCF1A-3CEF-AB44-9D0C-CAB2D4035DC5}" type="presParOf" srcId="{270B1158-227E-E54E-89E1-08983CC703A2}" destId="{43585CD5-A8A7-B242-8039-9E77B407FA8A}" srcOrd="9" destOrd="0" presId="urn:microsoft.com/office/officeart/2005/8/layout/list1"/>
    <dgm:cxn modelId="{8A6D6B61-90F3-A443-9733-3B5618265446}" type="presParOf" srcId="{270B1158-227E-E54E-89E1-08983CC703A2}" destId="{27DEF0F2-7EBA-FA42-B0A6-D8575702818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DCE0C3-03EB-4EDE-9794-F9070950734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D8253A-0530-4E7F-B327-D3E6B52B08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study aims to utilize numerical analysis, specifically regression methods, to predict Bangladesh's energy demand up to 2050.</a:t>
          </a:r>
        </a:p>
      </dgm:t>
    </dgm:pt>
    <dgm:pt modelId="{4CC32F02-A629-41AE-B1EB-4C9DD4EE1E88}" type="sibTrans" cxnId="{6B35D018-FFBB-4A0E-A569-DF7D416DACC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0750921-D650-475B-A8D8-79AF0A480389}" type="parTrans" cxnId="{6B35D018-FFBB-4A0E-A569-DF7D416DACC7}">
      <dgm:prSet/>
      <dgm:spPr/>
      <dgm:t>
        <a:bodyPr/>
        <a:lstStyle/>
        <a:p>
          <a:endParaRPr lang="en-US"/>
        </a:p>
      </dgm:t>
    </dgm:pt>
    <dgm:pt modelId="{53258D1C-5FEE-4956-A170-E614979D9F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Compare predictions with published projections and energy policies.</a:t>
          </a:r>
        </a:p>
      </dgm:t>
    </dgm:pt>
    <dgm:pt modelId="{722DDCB5-7AB3-4EEC-99D0-7F0312AE8C84}" type="sibTrans" cxnId="{39CC71B5-559B-46D2-A6F2-2B5E0E99710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C10F39C-01BC-42ED-B06E-3BE57D148C1B}" type="parTrans" cxnId="{39CC71B5-559B-46D2-A6F2-2B5E0E997108}">
      <dgm:prSet/>
      <dgm:spPr/>
      <dgm:t>
        <a:bodyPr/>
        <a:lstStyle/>
        <a:p>
          <a:endParaRPr lang="en-US"/>
        </a:p>
      </dgm:t>
    </dgm:pt>
    <dgm:pt modelId="{BDEC2EF1-969A-4A37-9F0F-883D7AF3E0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Accurate forecasting of energy demand is crucial for developing long-term power generation plans.</a:t>
          </a:r>
        </a:p>
      </dgm:t>
    </dgm:pt>
    <dgm:pt modelId="{E8BB57C6-7CB4-4F7A-B5C1-9FE9EED3E2A0}" type="sibTrans" cxnId="{D3DACDAC-6B97-492A-942A-66EF49E770DD}">
      <dgm:prSet/>
      <dgm:spPr/>
      <dgm:t>
        <a:bodyPr/>
        <a:lstStyle/>
        <a:p>
          <a:endParaRPr lang="en-US"/>
        </a:p>
      </dgm:t>
    </dgm:pt>
    <dgm:pt modelId="{6595C198-15A4-41E4-87FE-02658C3E6420}" type="parTrans" cxnId="{D3DACDAC-6B97-492A-942A-66EF49E770DD}">
      <dgm:prSet/>
      <dgm:spPr/>
      <dgm:t>
        <a:bodyPr/>
        <a:lstStyle/>
        <a:p>
          <a:endParaRPr lang="en-US"/>
        </a:p>
      </dgm:t>
    </dgm:pt>
    <dgm:pt modelId="{6F150566-170C-4163-B683-81F885E86E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Analyze the relationship between economic indicators (GDP per capita) and energy demand.</a:t>
          </a:r>
        </a:p>
      </dgm:t>
    </dgm:pt>
    <dgm:pt modelId="{252CDE48-4711-45AD-AD6F-D39F89883D0C}" type="sibTrans" cxnId="{6908CAD1-EEAB-4503-BD05-DBFB74962A7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D65412-15D9-4913-A283-AC81AD87CE86}" type="parTrans" cxnId="{6908CAD1-EEAB-4503-BD05-DBFB74962A7E}">
      <dgm:prSet/>
      <dgm:spPr/>
      <dgm:t>
        <a:bodyPr/>
        <a:lstStyle/>
        <a:p>
          <a:endParaRPr lang="en-US"/>
        </a:p>
      </dgm:t>
    </dgm:pt>
    <dgm:pt modelId="{AE3AC530-477F-4035-BB20-FC8600B7FCE3}" type="pres">
      <dgm:prSet presAssocID="{B9DCE0C3-03EB-4EDE-9794-F90709507348}" presName="root" presStyleCnt="0">
        <dgm:presLayoutVars>
          <dgm:dir/>
          <dgm:resizeHandles val="exact"/>
        </dgm:presLayoutVars>
      </dgm:prSet>
      <dgm:spPr/>
    </dgm:pt>
    <dgm:pt modelId="{56100F85-6DA6-4B58-A983-12111C465602}" type="pres">
      <dgm:prSet presAssocID="{B9DCE0C3-03EB-4EDE-9794-F90709507348}" presName="container" presStyleCnt="0">
        <dgm:presLayoutVars>
          <dgm:dir/>
          <dgm:resizeHandles val="exact"/>
        </dgm:presLayoutVars>
      </dgm:prSet>
      <dgm:spPr/>
    </dgm:pt>
    <dgm:pt modelId="{4F9C4388-E1A8-455F-B6AA-25B3760EE4A6}" type="pres">
      <dgm:prSet presAssocID="{20D8253A-0530-4E7F-B327-D3E6B52B08D3}" presName="compNode" presStyleCnt="0"/>
      <dgm:spPr/>
    </dgm:pt>
    <dgm:pt modelId="{665DC21E-F73D-4A66-9417-15DB507C1742}" type="pres">
      <dgm:prSet presAssocID="{20D8253A-0530-4E7F-B327-D3E6B52B08D3}" presName="iconBgRect" presStyleLbl="bgShp" presStyleIdx="0" presStyleCnt="4" custLinFactNeighborX="2787" custLinFactNeighborY="6295"/>
      <dgm:spPr/>
    </dgm:pt>
    <dgm:pt modelId="{CDA6C949-E547-4345-8534-A706BB69FBD9}" type="pres">
      <dgm:prSet presAssocID="{20D8253A-0530-4E7F-B327-D3E6B52B08D3}" presName="iconRect" presStyleLbl="node1" presStyleIdx="0" presStyleCnt="4" custLinFactNeighborX="4806" custLinFactNeighborY="108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DFB125BA-3DA9-4139-B351-4FC7841DB4F1}" type="pres">
      <dgm:prSet presAssocID="{20D8253A-0530-4E7F-B327-D3E6B52B08D3}" presName="spaceRect" presStyleCnt="0"/>
      <dgm:spPr/>
    </dgm:pt>
    <dgm:pt modelId="{D6F0DCB6-5A5B-43BB-BC22-6A86210118CE}" type="pres">
      <dgm:prSet presAssocID="{20D8253A-0530-4E7F-B327-D3E6B52B08D3}" presName="textRect" presStyleLbl="revTx" presStyleIdx="0" presStyleCnt="4" custScaleX="105163" custScaleY="101956" custLinFactNeighborX="1019" custLinFactNeighborY="17410">
        <dgm:presLayoutVars>
          <dgm:chMax val="1"/>
          <dgm:chPref val="1"/>
        </dgm:presLayoutVars>
      </dgm:prSet>
      <dgm:spPr/>
    </dgm:pt>
    <dgm:pt modelId="{66CCD196-106E-4147-8D3D-89DD3DAB5A22}" type="pres">
      <dgm:prSet presAssocID="{4CC32F02-A629-41AE-B1EB-4C9DD4EE1E88}" presName="sibTrans" presStyleLbl="sibTrans2D1" presStyleIdx="0" presStyleCnt="0"/>
      <dgm:spPr/>
    </dgm:pt>
    <dgm:pt modelId="{854FC379-0DC7-46EA-A36B-7F253D311986}" type="pres">
      <dgm:prSet presAssocID="{6F150566-170C-4163-B683-81F885E86E70}" presName="compNode" presStyleCnt="0"/>
      <dgm:spPr/>
    </dgm:pt>
    <dgm:pt modelId="{698D770E-DB13-4322-8F6D-168B0351FA8F}" type="pres">
      <dgm:prSet presAssocID="{6F150566-170C-4163-B683-81F885E86E70}" presName="iconBgRect" presStyleLbl="bgShp" presStyleIdx="1" presStyleCnt="4"/>
      <dgm:spPr/>
    </dgm:pt>
    <dgm:pt modelId="{F9022046-07DA-45D8-B680-20F6F6B4C492}" type="pres">
      <dgm:prSet presAssocID="{6F150566-170C-4163-B683-81F885E86E70}" presName="iconRect" presStyleLbl="node1" presStyleIdx="1" presStyleCnt="4" custLinFactY="100000" custLinFactNeighborX="4075" custLinFactNeighborY="181378"/>
      <dgm:spPr/>
      <dgm:extLst/>
    </dgm:pt>
    <dgm:pt modelId="{E3A04B34-8D21-455B-AC9B-B7AFAA98074E}" type="pres">
      <dgm:prSet presAssocID="{6F150566-170C-4163-B683-81F885E86E70}" presName="spaceRect" presStyleCnt="0"/>
      <dgm:spPr/>
    </dgm:pt>
    <dgm:pt modelId="{958075AB-99F3-43D2-9BB7-B19E3FBB87A5}" type="pres">
      <dgm:prSet presAssocID="{6F150566-170C-4163-B683-81F885E86E70}" presName="textRect" presStyleLbl="revTx" presStyleIdx="1" presStyleCnt="4">
        <dgm:presLayoutVars>
          <dgm:chMax val="1"/>
          <dgm:chPref val="1"/>
        </dgm:presLayoutVars>
      </dgm:prSet>
      <dgm:spPr/>
    </dgm:pt>
    <dgm:pt modelId="{0B75E54F-DBDB-4C3D-9A76-DBE8471099EF}" type="pres">
      <dgm:prSet presAssocID="{252CDE48-4711-45AD-AD6F-D39F89883D0C}" presName="sibTrans" presStyleLbl="sibTrans2D1" presStyleIdx="0" presStyleCnt="0"/>
      <dgm:spPr/>
    </dgm:pt>
    <dgm:pt modelId="{27C28DB7-CAEE-43D9-982A-4B912F984026}" type="pres">
      <dgm:prSet presAssocID="{53258D1C-5FEE-4956-A170-E614979D9F7B}" presName="compNode" presStyleCnt="0"/>
      <dgm:spPr/>
    </dgm:pt>
    <dgm:pt modelId="{36D38C79-AC56-4CA1-889F-EBF658788FC2}" type="pres">
      <dgm:prSet presAssocID="{53258D1C-5FEE-4956-A170-E614979D9F7B}" presName="iconBgRect" presStyleLbl="bgShp" presStyleIdx="2" presStyleCnt="4"/>
      <dgm:spPr/>
    </dgm:pt>
    <dgm:pt modelId="{439DD20D-DA4A-4112-8AEC-0A0CCDE71A32}" type="pres">
      <dgm:prSet presAssocID="{53258D1C-5FEE-4956-A170-E614979D9F7B}" presName="iconRect" presStyleLbl="node1" presStyleIdx="2" presStyleCnt="4"/>
      <dgm:spPr/>
      <dgm:extLst/>
    </dgm:pt>
    <dgm:pt modelId="{59311694-682F-4477-A825-A33410EB0812}" type="pres">
      <dgm:prSet presAssocID="{53258D1C-5FEE-4956-A170-E614979D9F7B}" presName="spaceRect" presStyleCnt="0"/>
      <dgm:spPr/>
    </dgm:pt>
    <dgm:pt modelId="{F9149085-A178-416F-B8C6-21D51E6AE284}" type="pres">
      <dgm:prSet presAssocID="{53258D1C-5FEE-4956-A170-E614979D9F7B}" presName="textRect" presStyleLbl="revTx" presStyleIdx="2" presStyleCnt="4">
        <dgm:presLayoutVars>
          <dgm:chMax val="1"/>
          <dgm:chPref val="1"/>
        </dgm:presLayoutVars>
      </dgm:prSet>
      <dgm:spPr/>
    </dgm:pt>
    <dgm:pt modelId="{968D1FC8-7FEE-4EE6-A68E-B132B2B0DE6B}" type="pres">
      <dgm:prSet presAssocID="{722DDCB5-7AB3-4EEC-99D0-7F0312AE8C84}" presName="sibTrans" presStyleLbl="sibTrans2D1" presStyleIdx="0" presStyleCnt="0"/>
      <dgm:spPr/>
    </dgm:pt>
    <dgm:pt modelId="{21F25CBE-75E4-4560-BF10-222D920D1932}" type="pres">
      <dgm:prSet presAssocID="{BDEC2EF1-969A-4A37-9F0F-883D7AF3E0EF}" presName="compNode" presStyleCnt="0"/>
      <dgm:spPr/>
    </dgm:pt>
    <dgm:pt modelId="{1FE38CB0-A5ED-4ADD-96F3-7B8F516340A6}" type="pres">
      <dgm:prSet presAssocID="{BDEC2EF1-969A-4A37-9F0F-883D7AF3E0EF}" presName="iconBgRect" presStyleLbl="bgShp" presStyleIdx="3" presStyleCnt="4" custLinFactNeighborX="2223" custLinFactNeighborY="-2550"/>
      <dgm:spPr/>
    </dgm:pt>
    <dgm:pt modelId="{0A688907-B68B-482B-B9B9-FD531DE0EACE}" type="pres">
      <dgm:prSet presAssocID="{BDEC2EF1-969A-4A37-9F0F-883D7AF3E0EF}" presName="iconRect" presStyleLbl="node1" presStyleIdx="3" presStyleCnt="4" custLinFactY="-100000" custLinFactNeighborX="1894" custLinFactNeighborY="-16394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5B7EB3E-F762-460D-9EC0-ABEB19E3A109}" type="pres">
      <dgm:prSet presAssocID="{BDEC2EF1-969A-4A37-9F0F-883D7AF3E0EF}" presName="spaceRect" presStyleCnt="0"/>
      <dgm:spPr/>
    </dgm:pt>
    <dgm:pt modelId="{D34E0FC4-B9B4-46E6-B575-62986B40ED4C}" type="pres">
      <dgm:prSet presAssocID="{BDEC2EF1-969A-4A37-9F0F-883D7AF3E0E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CF3F309-0331-4578-BB79-E1C55BE7C9D7}" type="presOf" srcId="{BDEC2EF1-969A-4A37-9F0F-883D7AF3E0EF}" destId="{D34E0FC4-B9B4-46E6-B575-62986B40ED4C}" srcOrd="0" destOrd="0" presId="urn:microsoft.com/office/officeart/2018/2/layout/IconCircleList"/>
    <dgm:cxn modelId="{6B35D018-FFBB-4A0E-A569-DF7D416DACC7}" srcId="{B9DCE0C3-03EB-4EDE-9794-F90709507348}" destId="{20D8253A-0530-4E7F-B327-D3E6B52B08D3}" srcOrd="0" destOrd="0" parTransId="{60750921-D650-475B-A8D8-79AF0A480389}" sibTransId="{4CC32F02-A629-41AE-B1EB-4C9DD4EE1E88}"/>
    <dgm:cxn modelId="{20A2EE5C-11E7-48BF-8436-143F98B1C474}" type="presOf" srcId="{53258D1C-5FEE-4956-A170-E614979D9F7B}" destId="{F9149085-A178-416F-B8C6-21D51E6AE284}" srcOrd="0" destOrd="0" presId="urn:microsoft.com/office/officeart/2018/2/layout/IconCircleList"/>
    <dgm:cxn modelId="{A54E5747-C60B-420E-89EC-DAC1C98FE394}" type="presOf" srcId="{722DDCB5-7AB3-4EEC-99D0-7F0312AE8C84}" destId="{968D1FC8-7FEE-4EE6-A68E-B132B2B0DE6B}" srcOrd="0" destOrd="0" presId="urn:microsoft.com/office/officeart/2018/2/layout/IconCircleList"/>
    <dgm:cxn modelId="{418D984C-A644-4D70-9775-D27A5CC5364A}" type="presOf" srcId="{B9DCE0C3-03EB-4EDE-9794-F90709507348}" destId="{AE3AC530-477F-4035-BB20-FC8600B7FCE3}" srcOrd="0" destOrd="0" presId="urn:microsoft.com/office/officeart/2018/2/layout/IconCircleList"/>
    <dgm:cxn modelId="{D13EDB50-CA74-4D46-B8A8-B6DEA18DE2DF}" type="presOf" srcId="{6F150566-170C-4163-B683-81F885E86E70}" destId="{958075AB-99F3-43D2-9BB7-B19E3FBB87A5}" srcOrd="0" destOrd="0" presId="urn:microsoft.com/office/officeart/2018/2/layout/IconCircleList"/>
    <dgm:cxn modelId="{D111B0A6-B71F-452D-9777-4041E16E0426}" type="presOf" srcId="{4CC32F02-A629-41AE-B1EB-4C9DD4EE1E88}" destId="{66CCD196-106E-4147-8D3D-89DD3DAB5A22}" srcOrd="0" destOrd="0" presId="urn:microsoft.com/office/officeart/2018/2/layout/IconCircleList"/>
    <dgm:cxn modelId="{D3DACDAC-6B97-492A-942A-66EF49E770DD}" srcId="{B9DCE0C3-03EB-4EDE-9794-F90709507348}" destId="{BDEC2EF1-969A-4A37-9F0F-883D7AF3E0EF}" srcOrd="3" destOrd="0" parTransId="{6595C198-15A4-41E4-87FE-02658C3E6420}" sibTransId="{E8BB57C6-7CB4-4F7A-B5C1-9FE9EED3E2A0}"/>
    <dgm:cxn modelId="{39CC71B5-559B-46D2-A6F2-2B5E0E997108}" srcId="{B9DCE0C3-03EB-4EDE-9794-F90709507348}" destId="{53258D1C-5FEE-4956-A170-E614979D9F7B}" srcOrd="2" destOrd="0" parTransId="{DC10F39C-01BC-42ED-B06E-3BE57D148C1B}" sibTransId="{722DDCB5-7AB3-4EEC-99D0-7F0312AE8C84}"/>
    <dgm:cxn modelId="{14597CBB-8E7F-4991-A242-09559CF19D85}" type="presOf" srcId="{252CDE48-4711-45AD-AD6F-D39F89883D0C}" destId="{0B75E54F-DBDB-4C3D-9A76-DBE8471099EF}" srcOrd="0" destOrd="0" presId="urn:microsoft.com/office/officeart/2018/2/layout/IconCircleList"/>
    <dgm:cxn modelId="{74882FC5-4FA0-439B-B55D-A8C4144C9B72}" type="presOf" srcId="{20D8253A-0530-4E7F-B327-D3E6B52B08D3}" destId="{D6F0DCB6-5A5B-43BB-BC22-6A86210118CE}" srcOrd="0" destOrd="0" presId="urn:microsoft.com/office/officeart/2018/2/layout/IconCircleList"/>
    <dgm:cxn modelId="{6908CAD1-EEAB-4503-BD05-DBFB74962A7E}" srcId="{B9DCE0C3-03EB-4EDE-9794-F90709507348}" destId="{6F150566-170C-4163-B683-81F885E86E70}" srcOrd="1" destOrd="0" parTransId="{92D65412-15D9-4913-A283-AC81AD87CE86}" sibTransId="{252CDE48-4711-45AD-AD6F-D39F89883D0C}"/>
    <dgm:cxn modelId="{9F7190C5-ACD7-442D-AB11-3FEC5B58386F}" type="presParOf" srcId="{AE3AC530-477F-4035-BB20-FC8600B7FCE3}" destId="{56100F85-6DA6-4B58-A983-12111C465602}" srcOrd="0" destOrd="0" presId="urn:microsoft.com/office/officeart/2018/2/layout/IconCircleList"/>
    <dgm:cxn modelId="{F09198D2-6499-421B-B4E4-A621333DB396}" type="presParOf" srcId="{56100F85-6DA6-4B58-A983-12111C465602}" destId="{4F9C4388-E1A8-455F-B6AA-25B3760EE4A6}" srcOrd="0" destOrd="0" presId="urn:microsoft.com/office/officeart/2018/2/layout/IconCircleList"/>
    <dgm:cxn modelId="{0DCEA73D-4070-438A-9A9F-1DC4D6A17B55}" type="presParOf" srcId="{4F9C4388-E1A8-455F-B6AA-25B3760EE4A6}" destId="{665DC21E-F73D-4A66-9417-15DB507C1742}" srcOrd="0" destOrd="0" presId="urn:microsoft.com/office/officeart/2018/2/layout/IconCircleList"/>
    <dgm:cxn modelId="{FC33CBFF-A190-4C01-9B00-46941A5EC83C}" type="presParOf" srcId="{4F9C4388-E1A8-455F-B6AA-25B3760EE4A6}" destId="{CDA6C949-E547-4345-8534-A706BB69FBD9}" srcOrd="1" destOrd="0" presId="urn:microsoft.com/office/officeart/2018/2/layout/IconCircleList"/>
    <dgm:cxn modelId="{084038C5-A950-40BC-AFCE-B2D0270A0983}" type="presParOf" srcId="{4F9C4388-E1A8-455F-B6AA-25B3760EE4A6}" destId="{DFB125BA-3DA9-4139-B351-4FC7841DB4F1}" srcOrd="2" destOrd="0" presId="urn:microsoft.com/office/officeart/2018/2/layout/IconCircleList"/>
    <dgm:cxn modelId="{5442C8CA-2FE4-4A47-AEB9-90A28334E6C1}" type="presParOf" srcId="{4F9C4388-E1A8-455F-B6AA-25B3760EE4A6}" destId="{D6F0DCB6-5A5B-43BB-BC22-6A86210118CE}" srcOrd="3" destOrd="0" presId="urn:microsoft.com/office/officeart/2018/2/layout/IconCircleList"/>
    <dgm:cxn modelId="{64E3DB5C-CFA5-4BC1-A1C6-307DFBFBCCBA}" type="presParOf" srcId="{56100F85-6DA6-4B58-A983-12111C465602}" destId="{66CCD196-106E-4147-8D3D-89DD3DAB5A22}" srcOrd="1" destOrd="0" presId="urn:microsoft.com/office/officeart/2018/2/layout/IconCircleList"/>
    <dgm:cxn modelId="{C3C4EAA4-6270-479C-95E1-6E53C799ECDD}" type="presParOf" srcId="{56100F85-6DA6-4B58-A983-12111C465602}" destId="{854FC379-0DC7-46EA-A36B-7F253D311986}" srcOrd="2" destOrd="0" presId="urn:microsoft.com/office/officeart/2018/2/layout/IconCircleList"/>
    <dgm:cxn modelId="{25D05201-D876-4690-AE58-C7E8292D59BD}" type="presParOf" srcId="{854FC379-0DC7-46EA-A36B-7F253D311986}" destId="{698D770E-DB13-4322-8F6D-168B0351FA8F}" srcOrd="0" destOrd="0" presId="urn:microsoft.com/office/officeart/2018/2/layout/IconCircleList"/>
    <dgm:cxn modelId="{D171B924-9E7D-4BC4-A533-2EA2B6911E69}" type="presParOf" srcId="{854FC379-0DC7-46EA-A36B-7F253D311986}" destId="{F9022046-07DA-45D8-B680-20F6F6B4C492}" srcOrd="1" destOrd="0" presId="urn:microsoft.com/office/officeart/2018/2/layout/IconCircleList"/>
    <dgm:cxn modelId="{8787B1A2-6611-4039-AF50-D4B9595DBEA4}" type="presParOf" srcId="{854FC379-0DC7-46EA-A36B-7F253D311986}" destId="{E3A04B34-8D21-455B-AC9B-B7AFAA98074E}" srcOrd="2" destOrd="0" presId="urn:microsoft.com/office/officeart/2018/2/layout/IconCircleList"/>
    <dgm:cxn modelId="{37AA608F-73A5-4583-9D71-06103C2DA48E}" type="presParOf" srcId="{854FC379-0DC7-46EA-A36B-7F253D311986}" destId="{958075AB-99F3-43D2-9BB7-B19E3FBB87A5}" srcOrd="3" destOrd="0" presId="urn:microsoft.com/office/officeart/2018/2/layout/IconCircleList"/>
    <dgm:cxn modelId="{AA874AD6-109A-4406-93BF-8BB8FA83F4E9}" type="presParOf" srcId="{56100F85-6DA6-4B58-A983-12111C465602}" destId="{0B75E54F-DBDB-4C3D-9A76-DBE8471099EF}" srcOrd="3" destOrd="0" presId="urn:microsoft.com/office/officeart/2018/2/layout/IconCircleList"/>
    <dgm:cxn modelId="{C816CCA4-4895-4EAD-9ECE-200C8D5A48CC}" type="presParOf" srcId="{56100F85-6DA6-4B58-A983-12111C465602}" destId="{27C28DB7-CAEE-43D9-982A-4B912F984026}" srcOrd="4" destOrd="0" presId="urn:microsoft.com/office/officeart/2018/2/layout/IconCircleList"/>
    <dgm:cxn modelId="{9E20AF2A-49E0-428B-A7DD-E841AEC13EFC}" type="presParOf" srcId="{27C28DB7-CAEE-43D9-982A-4B912F984026}" destId="{36D38C79-AC56-4CA1-889F-EBF658788FC2}" srcOrd="0" destOrd="0" presId="urn:microsoft.com/office/officeart/2018/2/layout/IconCircleList"/>
    <dgm:cxn modelId="{16D0973F-82BD-41C2-8D25-6604F50E8CB9}" type="presParOf" srcId="{27C28DB7-CAEE-43D9-982A-4B912F984026}" destId="{439DD20D-DA4A-4112-8AEC-0A0CCDE71A32}" srcOrd="1" destOrd="0" presId="urn:microsoft.com/office/officeart/2018/2/layout/IconCircleList"/>
    <dgm:cxn modelId="{9B3A1233-FBC8-4F46-A2BB-1E336F15676B}" type="presParOf" srcId="{27C28DB7-CAEE-43D9-982A-4B912F984026}" destId="{59311694-682F-4477-A825-A33410EB0812}" srcOrd="2" destOrd="0" presId="urn:microsoft.com/office/officeart/2018/2/layout/IconCircleList"/>
    <dgm:cxn modelId="{7B1AF6DB-8494-402D-ACC2-42DCE4E78229}" type="presParOf" srcId="{27C28DB7-CAEE-43D9-982A-4B912F984026}" destId="{F9149085-A178-416F-B8C6-21D51E6AE284}" srcOrd="3" destOrd="0" presId="urn:microsoft.com/office/officeart/2018/2/layout/IconCircleList"/>
    <dgm:cxn modelId="{03E605EF-4BCD-4CE3-8B63-3C07136E83C3}" type="presParOf" srcId="{56100F85-6DA6-4B58-A983-12111C465602}" destId="{968D1FC8-7FEE-4EE6-A68E-B132B2B0DE6B}" srcOrd="5" destOrd="0" presId="urn:microsoft.com/office/officeart/2018/2/layout/IconCircleList"/>
    <dgm:cxn modelId="{98EBFEFA-F92C-4124-9FA4-5F40858FD3F5}" type="presParOf" srcId="{56100F85-6DA6-4B58-A983-12111C465602}" destId="{21F25CBE-75E4-4560-BF10-222D920D1932}" srcOrd="6" destOrd="0" presId="urn:microsoft.com/office/officeart/2018/2/layout/IconCircleList"/>
    <dgm:cxn modelId="{49C410BA-35A9-444E-92D0-AFCE0C897D7B}" type="presParOf" srcId="{21F25CBE-75E4-4560-BF10-222D920D1932}" destId="{1FE38CB0-A5ED-4ADD-96F3-7B8F516340A6}" srcOrd="0" destOrd="0" presId="urn:microsoft.com/office/officeart/2018/2/layout/IconCircleList"/>
    <dgm:cxn modelId="{0DB29DF5-9891-4FAB-B711-8DEFD33E00C2}" type="presParOf" srcId="{21F25CBE-75E4-4560-BF10-222D920D1932}" destId="{0A688907-B68B-482B-B9B9-FD531DE0EACE}" srcOrd="1" destOrd="0" presId="urn:microsoft.com/office/officeart/2018/2/layout/IconCircleList"/>
    <dgm:cxn modelId="{0465FF46-C38B-4DB3-9ABE-AE2A9BC1489C}" type="presParOf" srcId="{21F25CBE-75E4-4560-BF10-222D920D1932}" destId="{55B7EB3E-F762-460D-9EC0-ABEB19E3A109}" srcOrd="2" destOrd="0" presId="urn:microsoft.com/office/officeart/2018/2/layout/IconCircleList"/>
    <dgm:cxn modelId="{CE1069D6-E3CD-4F6A-82F7-B994B0BBD6B3}" type="presParOf" srcId="{21F25CBE-75E4-4560-BF10-222D920D1932}" destId="{D34E0FC4-B9B4-46E6-B575-62986B40ED4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BA2A38-35F3-BD47-AC7A-2EA5CDA769F0}">
      <dsp:nvSpPr>
        <dsp:cNvPr id="0" name=""/>
        <dsp:cNvSpPr/>
      </dsp:nvSpPr>
      <dsp:spPr>
        <a:xfrm>
          <a:off x="0" y="628540"/>
          <a:ext cx="10058399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8B8BE2-A172-F144-83C2-B9307B9BF9CE}">
      <dsp:nvSpPr>
        <dsp:cNvPr id="0" name=""/>
        <dsp:cNvSpPr/>
      </dsp:nvSpPr>
      <dsp:spPr>
        <a:xfrm>
          <a:off x="502920" y="259539"/>
          <a:ext cx="7040880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500" b="0" i="0" kern="1200" baseline="0" dirty="0"/>
            <a:t>1.  </a:t>
          </a:r>
          <a:r>
            <a:rPr lang="en-GB" sz="2500" kern="1200" dirty="0"/>
            <a:t>Md. </a:t>
          </a:r>
          <a:r>
            <a:rPr lang="en-GB" sz="2500" kern="1200" dirty="0" err="1"/>
            <a:t>Milkan</a:t>
          </a:r>
          <a:r>
            <a:rPr lang="en-GB" sz="2500" kern="1200" dirty="0"/>
            <a:t> Ahmed </a:t>
          </a:r>
          <a:r>
            <a:rPr lang="en-US" sz="2500" b="0" i="0" kern="1200" baseline="0" dirty="0"/>
            <a:t>-              </a:t>
          </a:r>
          <a:r>
            <a:rPr lang="en-GB" sz="2500" kern="1200" dirty="0"/>
            <a:t>021 221 0</a:t>
          </a:r>
          <a:r>
            <a:rPr lang="en-US" sz="2500" kern="1200" dirty="0"/>
            <a:t>63</a:t>
          </a:r>
          <a:r>
            <a:rPr lang="en-US" sz="2500" b="0" i="0" kern="1200" baseline="0" dirty="0"/>
            <a:t> </a:t>
          </a:r>
          <a:endParaRPr lang="en-US" sz="2500" kern="1200" dirty="0"/>
        </a:p>
      </dsp:txBody>
      <dsp:txXfrm>
        <a:off x="538946" y="295565"/>
        <a:ext cx="6968828" cy="665948"/>
      </dsp:txXfrm>
    </dsp:sp>
    <dsp:sp modelId="{31662357-6E49-3C48-BBA1-0C607CB08D94}">
      <dsp:nvSpPr>
        <dsp:cNvPr id="0" name=""/>
        <dsp:cNvSpPr/>
      </dsp:nvSpPr>
      <dsp:spPr>
        <a:xfrm>
          <a:off x="0" y="1762540"/>
          <a:ext cx="10058399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AA195-EBF9-A640-9E99-7A96EBA7AB62}">
      <dsp:nvSpPr>
        <dsp:cNvPr id="0" name=""/>
        <dsp:cNvSpPr/>
      </dsp:nvSpPr>
      <dsp:spPr>
        <a:xfrm>
          <a:off x="502920" y="1393540"/>
          <a:ext cx="7040880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n-NO" sz="2500" b="0" i="0" kern="1200" baseline="0" dirty="0"/>
            <a:t>2. </a:t>
          </a:r>
          <a:r>
            <a:rPr lang="en-US" sz="2500" kern="1200" dirty="0"/>
            <a:t> </a:t>
          </a:r>
          <a:r>
            <a:rPr lang="en-US" sz="2500" b="0" i="0" kern="1200" baseline="0" dirty="0" err="1"/>
            <a:t>Suvom</a:t>
          </a:r>
          <a:r>
            <a:rPr lang="en-US" sz="2500" b="0" i="0" kern="1200" baseline="0" dirty="0"/>
            <a:t> </a:t>
          </a:r>
          <a:r>
            <a:rPr lang="en-US" sz="2500" b="0" i="0" kern="1200" baseline="0" dirty="0" err="1"/>
            <a:t>Karmakar</a:t>
          </a:r>
          <a:r>
            <a:rPr lang="en-US" sz="2500" b="0" i="0" kern="1200" baseline="0" dirty="0"/>
            <a:t> -                  </a:t>
          </a:r>
          <a:r>
            <a:rPr lang="en-GB" sz="2500" kern="1200" dirty="0"/>
            <a:t>021 221 027</a:t>
          </a:r>
          <a:endParaRPr lang="en-US" sz="2500" kern="1200" dirty="0"/>
        </a:p>
      </dsp:txBody>
      <dsp:txXfrm>
        <a:off x="538946" y="1429566"/>
        <a:ext cx="6968828" cy="665948"/>
      </dsp:txXfrm>
    </dsp:sp>
    <dsp:sp modelId="{27DEF0F2-7EBA-FA42-B0A6-D85757028185}">
      <dsp:nvSpPr>
        <dsp:cNvPr id="0" name=""/>
        <dsp:cNvSpPr/>
      </dsp:nvSpPr>
      <dsp:spPr>
        <a:xfrm>
          <a:off x="0" y="2896540"/>
          <a:ext cx="10058399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FD8557-C060-614A-8529-D82D1085CC02}">
      <dsp:nvSpPr>
        <dsp:cNvPr id="0" name=""/>
        <dsp:cNvSpPr/>
      </dsp:nvSpPr>
      <dsp:spPr>
        <a:xfrm>
          <a:off x="502920" y="2527540"/>
          <a:ext cx="7040880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 dirty="0"/>
            <a:t>3.  </a:t>
          </a:r>
          <a:r>
            <a:rPr lang="en-GB" sz="2500" kern="1200" dirty="0"/>
            <a:t>Sadia Islam Nupur </a:t>
          </a:r>
          <a:r>
            <a:rPr lang="en-US" sz="2500" b="0" i="0" kern="1200" baseline="0" dirty="0"/>
            <a:t>-               </a:t>
          </a:r>
          <a:r>
            <a:rPr lang="en-GB" sz="2500" kern="1200" dirty="0"/>
            <a:t>021 221 0</a:t>
          </a:r>
          <a:r>
            <a:rPr lang="en-US" sz="2500" kern="1200" dirty="0"/>
            <a:t>60</a:t>
          </a:r>
          <a:r>
            <a:rPr lang="en-US" sz="2500" b="0" i="0" kern="1200" baseline="0" dirty="0"/>
            <a:t> </a:t>
          </a:r>
          <a:endParaRPr lang="en-US" sz="2500" kern="1200" dirty="0"/>
        </a:p>
      </dsp:txBody>
      <dsp:txXfrm>
        <a:off x="538946" y="2563566"/>
        <a:ext cx="6968828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5DC21E-F73D-4A66-9417-15DB507C1742}">
      <dsp:nvSpPr>
        <dsp:cNvPr id="0" name=""/>
        <dsp:cNvSpPr/>
      </dsp:nvSpPr>
      <dsp:spPr>
        <a:xfrm>
          <a:off x="163911" y="583030"/>
          <a:ext cx="1312652" cy="131265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A6C949-E547-4345-8534-A706BB69FBD9}">
      <dsp:nvSpPr>
        <dsp:cNvPr id="0" name=""/>
        <dsp:cNvSpPr/>
      </dsp:nvSpPr>
      <dsp:spPr>
        <a:xfrm>
          <a:off x="439574" y="858683"/>
          <a:ext cx="761338" cy="7613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F0DCB6-5A5B-43BB-BC22-6A86210118CE}">
      <dsp:nvSpPr>
        <dsp:cNvPr id="0" name=""/>
        <dsp:cNvSpPr/>
      </dsp:nvSpPr>
      <dsp:spPr>
        <a:xfrm>
          <a:off x="1672917" y="716093"/>
          <a:ext cx="3253859" cy="1338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This study aims to utilize numerical analysis, specifically regression methods, to predict Bangladesh's energy demand up to 2050.</a:t>
          </a:r>
        </a:p>
      </dsp:txBody>
      <dsp:txXfrm>
        <a:off x="1672917" y="716093"/>
        <a:ext cx="3253859" cy="1338328"/>
      </dsp:txXfrm>
    </dsp:sp>
    <dsp:sp modelId="{698D770E-DB13-4322-8F6D-168B0351FA8F}">
      <dsp:nvSpPr>
        <dsp:cNvPr id="0" name=""/>
        <dsp:cNvSpPr/>
      </dsp:nvSpPr>
      <dsp:spPr>
        <a:xfrm>
          <a:off x="5434373" y="500398"/>
          <a:ext cx="1312652" cy="131265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22046-07DA-45D8-B680-20F6F6B4C492}">
      <dsp:nvSpPr>
        <dsp:cNvPr id="0" name=""/>
        <dsp:cNvSpPr/>
      </dsp:nvSpPr>
      <dsp:spPr>
        <a:xfrm>
          <a:off x="5741055" y="2918295"/>
          <a:ext cx="761338" cy="761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075AB-99F3-43D2-9BB7-B19E3FBB87A5}">
      <dsp:nvSpPr>
        <dsp:cNvPr id="0" name=""/>
        <dsp:cNvSpPr/>
      </dsp:nvSpPr>
      <dsp:spPr>
        <a:xfrm>
          <a:off x="7028308" y="500398"/>
          <a:ext cx="3094110" cy="1312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Analyze the relationship between economic indicators (GDP per capita) and energy demand.</a:t>
          </a:r>
        </a:p>
      </dsp:txBody>
      <dsp:txXfrm>
        <a:off x="7028308" y="500398"/>
        <a:ext cx="3094110" cy="1312652"/>
      </dsp:txXfrm>
    </dsp:sp>
    <dsp:sp modelId="{36D38C79-AC56-4CA1-889F-EBF658788FC2}">
      <dsp:nvSpPr>
        <dsp:cNvPr id="0" name=""/>
        <dsp:cNvSpPr/>
      </dsp:nvSpPr>
      <dsp:spPr>
        <a:xfrm>
          <a:off x="127327" y="2568585"/>
          <a:ext cx="1312652" cy="131265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9DD20D-DA4A-4112-8AEC-0A0CCDE71A32}">
      <dsp:nvSpPr>
        <dsp:cNvPr id="0" name=""/>
        <dsp:cNvSpPr/>
      </dsp:nvSpPr>
      <dsp:spPr>
        <a:xfrm>
          <a:off x="402984" y="2844242"/>
          <a:ext cx="761338" cy="761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49085-A178-416F-B8C6-21D51E6AE284}">
      <dsp:nvSpPr>
        <dsp:cNvPr id="0" name=""/>
        <dsp:cNvSpPr/>
      </dsp:nvSpPr>
      <dsp:spPr>
        <a:xfrm>
          <a:off x="1721263" y="2568585"/>
          <a:ext cx="3094110" cy="1312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Compare predictions with published projections and energy policies.</a:t>
          </a:r>
        </a:p>
      </dsp:txBody>
      <dsp:txXfrm>
        <a:off x="1721263" y="2568585"/>
        <a:ext cx="3094110" cy="1312652"/>
      </dsp:txXfrm>
    </dsp:sp>
    <dsp:sp modelId="{1FE38CB0-A5ED-4ADD-96F3-7B8F516340A6}">
      <dsp:nvSpPr>
        <dsp:cNvPr id="0" name=""/>
        <dsp:cNvSpPr/>
      </dsp:nvSpPr>
      <dsp:spPr>
        <a:xfrm>
          <a:off x="5383679" y="2535112"/>
          <a:ext cx="1312652" cy="131265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688907-B68B-482B-B9B9-FD531DE0EACE}">
      <dsp:nvSpPr>
        <dsp:cNvPr id="0" name=""/>
        <dsp:cNvSpPr/>
      </dsp:nvSpPr>
      <dsp:spPr>
        <a:xfrm>
          <a:off x="5644575" y="834765"/>
          <a:ext cx="761338" cy="7613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4E0FC4-B9B4-46E6-B575-62986B40ED4C}">
      <dsp:nvSpPr>
        <dsp:cNvPr id="0" name=""/>
        <dsp:cNvSpPr/>
      </dsp:nvSpPr>
      <dsp:spPr>
        <a:xfrm>
          <a:off x="6948434" y="2568585"/>
          <a:ext cx="3094110" cy="1312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Accurate forecasting of energy demand is crucial for developing long-term power generation plans.</a:t>
          </a:r>
        </a:p>
      </dsp:txBody>
      <dsp:txXfrm>
        <a:off x="6948434" y="2568585"/>
        <a:ext cx="3094110" cy="1312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8885-042A-44A8-9F6C-E06001180AB3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C82148D-C0F4-45C1-8510-D813D8ADB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1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8885-042A-44A8-9F6C-E06001180AB3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148D-C0F4-45C1-8510-D813D8ADB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4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8885-042A-44A8-9F6C-E06001180AB3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148D-C0F4-45C1-8510-D813D8ADB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1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8885-042A-44A8-9F6C-E06001180AB3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148D-C0F4-45C1-8510-D813D8ADB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0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3D98885-042A-44A8-9F6C-E06001180AB3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C82148D-C0F4-45C1-8510-D813D8ADB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8885-042A-44A8-9F6C-E06001180AB3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148D-C0F4-45C1-8510-D813D8ADB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0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8885-042A-44A8-9F6C-E06001180AB3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148D-C0F4-45C1-8510-D813D8ADB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8885-042A-44A8-9F6C-E06001180AB3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148D-C0F4-45C1-8510-D813D8ADB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0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8885-042A-44A8-9F6C-E06001180AB3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148D-C0F4-45C1-8510-D813D8ADB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8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8885-042A-44A8-9F6C-E06001180AB3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148D-C0F4-45C1-8510-D813D8ADB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3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8885-042A-44A8-9F6C-E06001180AB3}" type="datetimeFigureOut">
              <a:rPr lang="en-US" smtClean="0"/>
              <a:t>5/4/2024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2148D-C0F4-45C1-8510-D813D8ADB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2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3D98885-042A-44A8-9F6C-E06001180AB3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C82148D-C0F4-45C1-8510-D813D8ADB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" TargetMode="External"/><Relationship Id="rId2" Type="http://schemas.openxmlformats.org/officeDocument/2006/relationships/hyperlink" Target="https://blog.okfn.org/2012/03/13/energy-and-climate-post-hack-news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iconfinder.com/icons/2394907/earth_energy_geothermal_heat_icon" TargetMode="Externa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pdb.portal.gov.bd/sites/default/files/files/bpdb.portal.gov.bd/page/771c9a89_a06c_4c2f_9b8c_699d17ed769a/2024-01-03-06-02-dda85c69e3462d6de89b6486edd08779.pdf" TargetMode="External"/><Relationship Id="rId2" Type="http://schemas.openxmlformats.org/officeDocument/2006/relationships/hyperlink" Target="https://data.worldbank.org/indicator/NY.GDP.PCAP.C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3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BAFC-45A5-65BF-EF2D-E574BDA9B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9033" y="1359131"/>
            <a:ext cx="7412133" cy="3035808"/>
          </a:xfrm>
        </p:spPr>
        <p:txBody>
          <a:bodyPr>
            <a:normAutofit/>
          </a:bodyPr>
          <a:lstStyle/>
          <a:p>
            <a:r>
              <a:rPr lang="en-US" sz="8000" dirty="0"/>
              <a:t>Predicting Future Energy Demand</a:t>
            </a:r>
            <a:endParaRPr lang="en-US" sz="6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D51168-2DA4-438F-A4F7-168D127EB1FE}"/>
              </a:ext>
            </a:extLst>
          </p:cNvPr>
          <p:cNvSpPr txBox="1"/>
          <p:nvPr/>
        </p:nvSpPr>
        <p:spPr>
          <a:xfrm>
            <a:off x="445184" y="10750751"/>
            <a:ext cx="1825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s://blog.okfn.org/2012/03/13/energy-and-climate-post-hack-new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3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42F261-EE77-4789-9BB0-0F592E4BF7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20762" y="1966792"/>
            <a:ext cx="1820485" cy="182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6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7F3C-FB7D-5BCF-82AA-304B04DB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58" y="541449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Code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DE0FCD-672B-4ABB-B9D9-7CDF66DEAA68}"/>
              </a:ext>
            </a:extLst>
          </p:cNvPr>
          <p:cNvSpPr/>
          <p:nvPr/>
        </p:nvSpPr>
        <p:spPr>
          <a:xfrm>
            <a:off x="740558" y="2150793"/>
            <a:ext cx="8206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(Plot GDP per capita and Power Usage on the same graph)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521E46-357C-477D-9E67-D1A095EF9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58" y="2946275"/>
            <a:ext cx="10946414" cy="210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49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7F3C-FB7D-5BCF-82AA-304B04DB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994" y="90494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Results and Analysis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8040AB-9595-4532-B7DF-ED73F364C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994" y="1350999"/>
            <a:ext cx="9436082" cy="526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5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D9A0-7949-413D-48E9-914EB1DBF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87" y="0"/>
            <a:ext cx="10058400" cy="2349335"/>
          </a:xfrm>
        </p:spPr>
        <p:txBody>
          <a:bodyPr>
            <a:normAutofit/>
          </a:bodyPr>
          <a:lstStyle/>
          <a:p>
            <a:r>
              <a:rPr lang="en-US" dirty="0"/>
              <a:t>Results and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7BA8C-AD42-487F-BF81-F40C8079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087" y="5068469"/>
            <a:ext cx="10058400" cy="405079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The results from the code are reasonably accurate compared to other authoritative sources, with some deviations.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A863A4-5A74-42D3-806D-1A2C789D0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857654"/>
              </p:ext>
            </p:extLst>
          </p:nvPr>
        </p:nvGraphicFramePr>
        <p:xfrm>
          <a:off x="898087" y="2175641"/>
          <a:ext cx="10694276" cy="2651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2110">
                  <a:extLst>
                    <a:ext uri="{9D8B030D-6E8A-4147-A177-3AD203B41FA5}">
                      <a16:colId xmlns:a16="http://schemas.microsoft.com/office/drawing/2014/main" val="1235163473"/>
                    </a:ext>
                  </a:extLst>
                </a:gridCol>
                <a:gridCol w="5502166">
                  <a:extLst>
                    <a:ext uri="{9D8B030D-6E8A-4147-A177-3AD203B41FA5}">
                      <a16:colId xmlns:a16="http://schemas.microsoft.com/office/drawing/2014/main" val="1040380822"/>
                    </a:ext>
                  </a:extLst>
                </a:gridCol>
              </a:tblGrid>
              <a:tr h="5480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From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From 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073145"/>
                  </a:ext>
                </a:extLst>
              </a:tr>
              <a:tr h="2264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The code predicts the power demand in 2050 for Bangladesh to be </a:t>
                      </a:r>
                      <a:r>
                        <a:rPr lang="en-US" sz="1800" b="1" dirty="0"/>
                        <a:t>80568.78 MW.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The Integrated Energy and Power Master Plan (IEPMP) 2023 concluded that the system capacity should be </a:t>
                      </a:r>
                      <a:r>
                        <a:rPr lang="en-US" sz="1800" b="1" dirty="0"/>
                        <a:t>84600 MW </a:t>
                      </a:r>
                      <a:r>
                        <a:rPr lang="en-US" sz="1800" dirty="0"/>
                        <a:t>in 2050.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94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The code predicts the GDP per capita of Bangladesh in 2050 to be </a:t>
                      </a:r>
                      <a:r>
                        <a:rPr lang="en-US" sz="1800" b="1" dirty="0"/>
                        <a:t>$15177.65.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According to Statista.com, the GDP per capita of Bangladesh in 2050 is projected to be </a:t>
                      </a:r>
                      <a:r>
                        <a:rPr lang="en-US" sz="1800" b="1" dirty="0"/>
                        <a:t>$13927.27</a:t>
                      </a:r>
                      <a:r>
                        <a:rPr lang="en-US" sz="1800" dirty="0"/>
                        <a:t>.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206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72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D9A0-7949-413D-48E9-914EB1DBF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1" y="-7883"/>
            <a:ext cx="10058400" cy="2349335"/>
          </a:xfrm>
        </p:spPr>
        <p:txBody>
          <a:bodyPr>
            <a:normAutofit/>
          </a:bodyPr>
          <a:lstStyle/>
          <a:p>
            <a:r>
              <a:rPr lang="en-US" dirty="0"/>
              <a:t>Results and Analysis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61BD2AA-AB6E-432F-B40C-FC7B01A73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21" y="2237343"/>
            <a:ext cx="5668796" cy="428018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4B6118-20AB-4897-8DF5-B02C1D6DB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386" y="2207171"/>
            <a:ext cx="5384055" cy="431035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2DC5A0E-2BA4-4EF5-9E24-5B09E1112138}"/>
              </a:ext>
            </a:extLst>
          </p:cNvPr>
          <p:cNvSpPr/>
          <p:nvPr/>
        </p:nvSpPr>
        <p:spPr>
          <a:xfrm>
            <a:off x="1728789" y="1837839"/>
            <a:ext cx="2773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(Parabolic Regression)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576576-D5AB-46D9-BF8C-A3461F459750}"/>
              </a:ext>
            </a:extLst>
          </p:cNvPr>
          <p:cNvSpPr/>
          <p:nvPr/>
        </p:nvSpPr>
        <p:spPr>
          <a:xfrm>
            <a:off x="8348649" y="1831112"/>
            <a:ext cx="2358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(Cubic Regression)</a:t>
            </a:r>
          </a:p>
        </p:txBody>
      </p:sp>
    </p:spTree>
    <p:extLst>
      <p:ext uri="{BB962C8B-B14F-4D97-AF65-F5344CB8AC3E}">
        <p14:creationId xmlns:p14="http://schemas.microsoft.com/office/powerpoint/2010/main" val="3232760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D9A0-7949-413D-48E9-914EB1DBF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969" y="98619"/>
            <a:ext cx="10058400" cy="2349335"/>
          </a:xfrm>
        </p:spPr>
        <p:txBody>
          <a:bodyPr>
            <a:normAutofit/>
          </a:bodyPr>
          <a:lstStyle/>
          <a:p>
            <a:r>
              <a:rPr lang="en-US" sz="5400" b="1" dirty="0"/>
              <a:t>Limitations &amp; Future work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7BA8C-AD42-487F-BF81-F40C8079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969" y="2255415"/>
            <a:ext cx="9571749" cy="4050792"/>
          </a:xfrm>
        </p:spPr>
        <p:txBody>
          <a:bodyPr>
            <a:normAutofit/>
          </a:bodyPr>
          <a:lstStyle/>
          <a:p>
            <a:r>
              <a:rPr lang="en-US" sz="1800" dirty="0"/>
              <a:t>The study assumes a direct relationship between GDP per capita and power demand, but other factors like technological advancements, energy efficiency measures, and policy changes can also impact energy demand.</a:t>
            </a:r>
          </a:p>
          <a:p>
            <a:endParaRPr lang="en-US" sz="1800" dirty="0"/>
          </a:p>
          <a:p>
            <a:r>
              <a:rPr lang="en-US" sz="1800" dirty="0"/>
              <a:t>The cubic regression model may not capture all the complexities and nuances of the relationship between GDP per capita and power demand.</a:t>
            </a:r>
          </a:p>
          <a:p>
            <a:endParaRPr lang="en-US" sz="1800" dirty="0"/>
          </a:p>
          <a:p>
            <a:r>
              <a:rPr lang="en-US" sz="1800" dirty="0"/>
              <a:t>Future work could include incorporating additional socio-economic and demographic variables, exploring more advanced machine learning techniques, and updating the model with the latest data as it becomes available.</a:t>
            </a:r>
          </a:p>
        </p:txBody>
      </p:sp>
    </p:spTree>
    <p:extLst>
      <p:ext uri="{BB962C8B-B14F-4D97-AF65-F5344CB8AC3E}">
        <p14:creationId xmlns:p14="http://schemas.microsoft.com/office/powerpoint/2010/main" val="1570629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7F3C-FB7D-5BCF-82AA-304B04DB5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46597-C710-85BD-87AE-E935982D3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93976"/>
            <a:ext cx="10058400" cy="3851787"/>
          </a:xfrm>
        </p:spPr>
        <p:txBody>
          <a:bodyPr>
            <a:normAutofit/>
          </a:bodyPr>
          <a:lstStyle/>
          <a:p>
            <a:r>
              <a:rPr lang="en-US" b="1" dirty="0"/>
              <a:t>World Bank Data (GDP per capita, Power Usage)GDP per capita data: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https://data.worldbank.org/indicator/NY.GDP.PCAP.CD</a:t>
            </a:r>
            <a:endParaRPr lang="en-US" dirty="0"/>
          </a:p>
          <a:p>
            <a:r>
              <a:rPr lang="en-US" b="1" dirty="0"/>
              <a:t>Power consumption data:</a:t>
            </a:r>
            <a:r>
              <a:rPr lang="en-US" dirty="0"/>
              <a:t> </a:t>
            </a:r>
          </a:p>
          <a:p>
            <a:r>
              <a:rPr lang="en-US" u="sng" dirty="0">
                <a:hlinkClick r:id="rId3"/>
              </a:rPr>
              <a:t>https://bpdb.portal.gov.bd/sites/default/files/files/bpdb.portal.gov.bd/page/771c9a89_a06c_4c2f_9b8c_699d17ed769a/2024-01-03-06-02-dda85c69e3462d6de89b6486edd08779.pdf</a:t>
            </a:r>
            <a:endParaRPr lang="en-US" dirty="0"/>
          </a:p>
          <a:p>
            <a:r>
              <a:rPr lang="en-US" b="1" dirty="0"/>
              <a:t>World Energy Outlook reports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https://www.iea.org/reports/world-energy-outlookGovernment publications </a:t>
            </a:r>
          </a:p>
          <a:p>
            <a:r>
              <a:rPr lang="en-US" b="1" dirty="0"/>
              <a:t>Data description and time period covered:</a:t>
            </a:r>
          </a:p>
          <a:p>
            <a:pPr lvl="1"/>
            <a:r>
              <a:rPr lang="en-US" dirty="0"/>
              <a:t>GDP per capita (current US$) and Power consumption (kWh per capita) data from 1970 to 2022.</a:t>
            </a:r>
          </a:p>
        </p:txBody>
      </p:sp>
    </p:spTree>
    <p:extLst>
      <p:ext uri="{BB962C8B-B14F-4D97-AF65-F5344CB8AC3E}">
        <p14:creationId xmlns:p14="http://schemas.microsoft.com/office/powerpoint/2010/main" val="2059977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D9A0-7949-413D-48E9-914EB1DBF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2349335"/>
          </a:xfrm>
        </p:spPr>
        <p:txBody>
          <a:bodyPr>
            <a:normAutofit/>
          </a:bodyPr>
          <a:lstStyle/>
          <a:p>
            <a:r>
              <a:rPr lang="en-US" sz="5400" b="1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4D120-B58F-4039-8EDD-091B8A65E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78121"/>
            <a:ext cx="10058400" cy="4050792"/>
          </a:xfrm>
        </p:spPr>
        <p:txBody>
          <a:bodyPr>
            <a:normAutofit/>
          </a:bodyPr>
          <a:lstStyle/>
          <a:p>
            <a:r>
              <a:rPr lang="en-US" sz="1800" dirty="0"/>
              <a:t>This project demonstrates the application of numerical analysis techniques, particularly cubic regression, in forecasting Bangladesh's energy demand based on GDP per capita.</a:t>
            </a:r>
          </a:p>
          <a:p>
            <a:endParaRPr lang="en-US" sz="1800" dirty="0"/>
          </a:p>
          <a:p>
            <a:r>
              <a:rPr lang="en-US" sz="1800" dirty="0"/>
              <a:t>The results provide valuable insights for policymakers and energy planners in developing sustainable strategies to meet the nation's future energy needs.</a:t>
            </a:r>
          </a:p>
          <a:p>
            <a:endParaRPr lang="en-US" sz="1800" dirty="0"/>
          </a:p>
          <a:p>
            <a:r>
              <a:rPr lang="en-US" sz="1800" dirty="0"/>
              <a:t>By accurately predicting energy demand, Bangladesh can better prepare for the required generation capacity and infrastructure investments.</a:t>
            </a:r>
          </a:p>
          <a:p>
            <a:endParaRPr lang="en-US" sz="1800" dirty="0"/>
          </a:p>
          <a:p>
            <a:r>
              <a:rPr lang="en-US" sz="1800" dirty="0"/>
              <a:t>The study highlights the importance of considering socio-economic factors in energy demand forecasting and the potential of numerical analysis techniques in this domain.</a:t>
            </a:r>
          </a:p>
        </p:txBody>
      </p:sp>
    </p:spTree>
    <p:extLst>
      <p:ext uri="{BB962C8B-B14F-4D97-AF65-F5344CB8AC3E}">
        <p14:creationId xmlns:p14="http://schemas.microsoft.com/office/powerpoint/2010/main" val="3364670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E68E-A231-5655-647A-69A5E581C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110054"/>
            <a:ext cx="6558608" cy="4580300"/>
          </a:xfrm>
        </p:spPr>
        <p:txBody>
          <a:bodyPr>
            <a:normAutofit/>
          </a:bodyPr>
          <a:lstStyle/>
          <a:p>
            <a:pPr algn="r"/>
            <a:r>
              <a:rPr lang="en-US" sz="88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3903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2E5A0-483C-0C3A-1A41-97FA48D04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318841"/>
            <a:ext cx="10058400" cy="1609344"/>
          </a:xfrm>
        </p:spPr>
        <p:txBody>
          <a:bodyPr>
            <a:normAutofit/>
          </a:bodyPr>
          <a:lstStyle/>
          <a:p>
            <a:r>
              <a:rPr lang="en-US" b="1" u="sng" dirty="0"/>
              <a:t>Group</a:t>
            </a:r>
            <a:r>
              <a:rPr lang="en-US" u="sng" dirty="0"/>
              <a:t> - </a:t>
            </a:r>
            <a:r>
              <a:rPr lang="en-US" b="1" u="sng" dirty="0"/>
              <a:t>06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24FF4E0-11C7-6C5B-9F5D-D5F53258B0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85959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891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25FE-C7E1-0C75-319B-A921A8696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089" y="453101"/>
            <a:ext cx="10058400" cy="1609344"/>
          </a:xfrm>
        </p:spPr>
        <p:txBody>
          <a:bodyPr>
            <a:normAutofit/>
          </a:bodyPr>
          <a:lstStyle/>
          <a:p>
            <a:r>
              <a:rPr lang="en-US" u="sng" dirty="0"/>
              <a:t>Table of content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7F76EAB-556F-4C90-987A-65B3686B5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1089" y="1867031"/>
            <a:ext cx="4542677" cy="4191789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Introduction </a:t>
            </a:r>
          </a:p>
          <a:p>
            <a:pPr marL="285750" lvl="0" indent="-28575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000" dirty="0"/>
              <a:t>Why GDP per Capita?</a:t>
            </a:r>
          </a:p>
          <a:p>
            <a:pPr marL="285750" lvl="0" indent="-28575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Regression Method</a:t>
            </a:r>
          </a:p>
          <a:p>
            <a:pPr marL="285750" lvl="0" indent="-28575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000" dirty="0"/>
              <a:t>Code Overview</a:t>
            </a:r>
          </a:p>
          <a:p>
            <a:pPr marL="285750" lvl="0" indent="-28575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000" dirty="0"/>
              <a:t>Working Principle of The code</a:t>
            </a:r>
          </a:p>
          <a:p>
            <a:pPr marL="285750" lvl="0" indent="-28575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Results and Analysis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Limitations and Future Work </a:t>
            </a:r>
          </a:p>
          <a:p>
            <a:pPr marL="285750" indent="-28575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000" dirty="0"/>
              <a:t>Data Sources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406840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25FE-C7E1-0C75-319B-A921A869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ea typeface="Helvetica Neue" panose="02000503000000020004" pitchFamily="2" charset="0"/>
                <a:cs typeface="Times New Roman" panose="02020603050405020304" pitchFamily="18" charset="0"/>
              </a:rPr>
              <a:t>Objectives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5CE5B6D-EDA6-5D21-BE03-718EFE8B9F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054097"/>
              </p:ext>
            </p:extLst>
          </p:nvPr>
        </p:nvGraphicFramePr>
        <p:xfrm>
          <a:off x="905933" y="1845734"/>
          <a:ext cx="10249747" cy="436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80B05ABF-D86C-4B8E-AB89-A5E64D955CB1}"/>
              </a:ext>
            </a:extLst>
          </p:cNvPr>
          <p:cNvSpPr/>
          <p:nvPr/>
        </p:nvSpPr>
        <p:spPr>
          <a:xfrm>
            <a:off x="1069848" y="4368011"/>
            <a:ext cx="1312652" cy="1312652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1883BA-07C6-49DA-B62A-7095398ED16A}"/>
              </a:ext>
            </a:extLst>
          </p:cNvPr>
          <p:cNvSpPr/>
          <p:nvPr/>
        </p:nvSpPr>
        <p:spPr>
          <a:xfrm>
            <a:off x="6324891" y="4368011"/>
            <a:ext cx="1312652" cy="1312652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1" name="Graphic 10" descr="Gears">
            <a:extLst>
              <a:ext uri="{FF2B5EF4-FFF2-40B4-BE49-F238E27FC236}">
                <a16:creationId xmlns:a16="http://schemas.microsoft.com/office/drawing/2014/main" id="{6058FABE-F474-423B-BFFD-467C007AEB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24017" y="4600317"/>
            <a:ext cx="914400" cy="914400"/>
          </a:xfrm>
          <a:prstGeom prst="rect">
            <a:avLst/>
          </a:prstGeom>
        </p:spPr>
      </p:pic>
      <p:pic>
        <p:nvPicPr>
          <p:cNvPr id="4" name="Graphic 3" descr="Venn diagram">
            <a:extLst>
              <a:ext uri="{FF2B5EF4-FFF2-40B4-BE49-F238E27FC236}">
                <a16:creationId xmlns:a16="http://schemas.microsoft.com/office/drawing/2014/main" id="{34F371E7-4F3E-4CE0-8843-1B27DF3B82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68974" y="46003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3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7F3C-FB7D-5BCF-82AA-304B04DB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840" y="539810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Why GDP per Capita?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46597-C710-85BD-87AE-E935982D3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200" y="2220099"/>
            <a:ext cx="7412000" cy="3851787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Higher GDP per capita generally indicates a higher level of industrialization, which increases the demand for power to run industrial processes.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As people's income rises, they tend to spend more on appliances, electronics, and other energy-consuming goods and services, leading to higher electricity demand.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Economic growth often leads to population growth, and a growing population with a higher GDP per capita translates to a greater demand for residential and commercial buildings, which require heating, cooling, and lighting.</a:t>
            </a:r>
          </a:p>
        </p:txBody>
      </p:sp>
    </p:spTree>
    <p:extLst>
      <p:ext uri="{BB962C8B-B14F-4D97-AF65-F5344CB8AC3E}">
        <p14:creationId xmlns:p14="http://schemas.microsoft.com/office/powerpoint/2010/main" val="2444488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7F3C-FB7D-5BCF-82AA-304B04DB5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46597-C710-85BD-87AE-E935982D3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89336"/>
            <a:ext cx="10058400" cy="38517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Regression analysis is a statistical technique used to model the relationship between variables.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Cubic regression utilizes a third-degree polynomial equation 		                          (y = a_0 + a_1x + a_2x^2 + a_3*x^3) to model curvilinear relationships between variables.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Pros &amp; Cons of the Cubic Regression: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A5177F3-242E-4184-A4CB-691ED6157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491054"/>
              </p:ext>
            </p:extLst>
          </p:nvPr>
        </p:nvGraphicFramePr>
        <p:xfrm>
          <a:off x="1338316" y="4422228"/>
          <a:ext cx="9539891" cy="1418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0813">
                  <a:extLst>
                    <a:ext uri="{9D8B030D-6E8A-4147-A177-3AD203B41FA5}">
                      <a16:colId xmlns:a16="http://schemas.microsoft.com/office/drawing/2014/main" val="2527188781"/>
                    </a:ext>
                  </a:extLst>
                </a:gridCol>
                <a:gridCol w="4609078">
                  <a:extLst>
                    <a:ext uri="{9D8B030D-6E8A-4147-A177-3AD203B41FA5}">
                      <a16:colId xmlns:a16="http://schemas.microsoft.com/office/drawing/2014/main" val="2614161901"/>
                    </a:ext>
                  </a:extLst>
                </a:gridCol>
              </a:tblGrid>
              <a:tr h="504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01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Captures complexities, flexible, improved representation of data trends.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Overfitting risk, complexity in interpreting individual coefficients.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0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785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D9A0-7949-413D-48E9-914EB1DBF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5" y="145915"/>
            <a:ext cx="10058400" cy="2349335"/>
          </a:xfrm>
        </p:spPr>
        <p:txBody>
          <a:bodyPr>
            <a:normAutofit/>
          </a:bodyPr>
          <a:lstStyle/>
          <a:p>
            <a:r>
              <a:rPr lang="en-US" dirty="0"/>
              <a:t>Working principle of the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7BA8C-AD42-487F-BF81-F40C8079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962" y="2337355"/>
            <a:ext cx="9199727" cy="405079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dirty="0"/>
              <a:t>The code performs cubic regression to predict GDP per capita and power usage.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For GDP per capita prediction, it uses historical data (</a:t>
            </a:r>
            <a:r>
              <a:rPr lang="en-US" dirty="0" err="1"/>
              <a:t>x_gdp</a:t>
            </a:r>
            <a:r>
              <a:rPr lang="en-US" dirty="0"/>
              <a:t> and </a:t>
            </a:r>
            <a:r>
              <a:rPr lang="en-US" dirty="0" err="1"/>
              <a:t>y_gdp</a:t>
            </a:r>
            <a:r>
              <a:rPr lang="en-US" dirty="0"/>
              <a:t>) and applies cubic regression (</a:t>
            </a:r>
            <a:r>
              <a:rPr lang="en-US" dirty="0" err="1"/>
              <a:t>A_gdp</a:t>
            </a:r>
            <a:r>
              <a:rPr lang="en-US" dirty="0"/>
              <a:t> and </a:t>
            </a:r>
            <a:r>
              <a:rPr lang="en-US" dirty="0" err="1"/>
              <a:t>b_gdp</a:t>
            </a:r>
            <a:r>
              <a:rPr lang="en-US" dirty="0"/>
              <a:t>). Predictions are made for the years 1970 to 2050 (</a:t>
            </a:r>
            <a:r>
              <a:rPr lang="en-US" dirty="0" err="1"/>
              <a:t>prediction_years_gdp</a:t>
            </a:r>
            <a:r>
              <a:rPr lang="en-US" dirty="0"/>
              <a:t>).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For power usage prediction, it uses historical data (</a:t>
            </a:r>
            <a:r>
              <a:rPr lang="en-US" dirty="0" err="1"/>
              <a:t>x_power</a:t>
            </a:r>
            <a:r>
              <a:rPr lang="en-US" dirty="0"/>
              <a:t> and </a:t>
            </a:r>
            <a:r>
              <a:rPr lang="en-US" dirty="0" err="1"/>
              <a:t>y_power</a:t>
            </a:r>
            <a:r>
              <a:rPr lang="en-US" dirty="0"/>
              <a:t>) and performs cubic regression (</a:t>
            </a:r>
            <a:r>
              <a:rPr lang="en-US" dirty="0" err="1"/>
              <a:t>A_power</a:t>
            </a:r>
            <a:r>
              <a:rPr lang="en-US" dirty="0"/>
              <a:t> and </a:t>
            </a:r>
            <a:r>
              <a:rPr lang="en-US" dirty="0" err="1"/>
              <a:t>b_power</a:t>
            </a:r>
            <a:r>
              <a:rPr lang="en-US" dirty="0"/>
              <a:t>).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The code then plots the GDP per capita and power usage data on a single graph, including the predicted values for both variables until 2050.</a:t>
            </a:r>
          </a:p>
        </p:txBody>
      </p:sp>
    </p:spTree>
    <p:extLst>
      <p:ext uri="{BB962C8B-B14F-4D97-AF65-F5344CB8AC3E}">
        <p14:creationId xmlns:p14="http://schemas.microsoft.com/office/powerpoint/2010/main" val="3253906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7F3C-FB7D-5BCF-82AA-304B04DB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96" y="299966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Code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DEA98C-2C7A-46F1-BE76-8C9490520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1652"/>
          <a:stretch/>
        </p:blipFill>
        <p:spPr>
          <a:xfrm>
            <a:off x="179096" y="2658625"/>
            <a:ext cx="4861569" cy="26543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1F66D48-1116-4D64-97E0-C4662ACEDB7E}"/>
              </a:ext>
            </a:extLst>
          </p:cNvPr>
          <p:cNvSpPr/>
          <p:nvPr/>
        </p:nvSpPr>
        <p:spPr>
          <a:xfrm>
            <a:off x="179096" y="1909310"/>
            <a:ext cx="4041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(Data Loading and Preprocessing)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D35F04-780F-4C77-8831-23D8BCEEF0D6}"/>
              </a:ext>
            </a:extLst>
          </p:cNvPr>
          <p:cNvSpPr/>
          <p:nvPr/>
        </p:nvSpPr>
        <p:spPr>
          <a:xfrm>
            <a:off x="5105436" y="1909310"/>
            <a:ext cx="4573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(Cubic Regression for GDP per Capita)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DDBB6D-E2FE-47F4-A300-BF9E9F0BD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085" y="2658625"/>
            <a:ext cx="6944268" cy="2996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CD1870-C127-49C9-8071-37A6E142F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301" y="5940428"/>
            <a:ext cx="1865423" cy="61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08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7F3C-FB7D-5BCF-82AA-304B04DB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580" y="347263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Code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F66D48-1116-4D64-97E0-C4662ACEDB7E}"/>
              </a:ext>
            </a:extLst>
          </p:cNvPr>
          <p:cNvSpPr/>
          <p:nvPr/>
        </p:nvSpPr>
        <p:spPr>
          <a:xfrm>
            <a:off x="1259580" y="1884277"/>
            <a:ext cx="4227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(Cubic Regression for Power Usage)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8ACF62-A216-484E-A6CF-E14471DEB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580" y="2605790"/>
            <a:ext cx="9913897" cy="318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5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948</TotalTime>
  <Words>907</Words>
  <Application>Microsoft Office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Helvetica Neue</vt:lpstr>
      <vt:lpstr>Rockwell</vt:lpstr>
      <vt:lpstr>Rockwell Condensed</vt:lpstr>
      <vt:lpstr>Times New Roman</vt:lpstr>
      <vt:lpstr>Wingdings</vt:lpstr>
      <vt:lpstr>Wood Type</vt:lpstr>
      <vt:lpstr>Predicting Future Energy Demand</vt:lpstr>
      <vt:lpstr>Group - 06</vt:lpstr>
      <vt:lpstr>Table of content</vt:lpstr>
      <vt:lpstr>Objectives</vt:lpstr>
      <vt:lpstr>Why GDP per Capita?</vt:lpstr>
      <vt:lpstr>Regression Method</vt:lpstr>
      <vt:lpstr>Working principle of the code</vt:lpstr>
      <vt:lpstr>Code Overview</vt:lpstr>
      <vt:lpstr>Code Overview</vt:lpstr>
      <vt:lpstr>Code Overview</vt:lpstr>
      <vt:lpstr>Results and Analysis </vt:lpstr>
      <vt:lpstr>Results and Analysis</vt:lpstr>
      <vt:lpstr>Results and Analysis</vt:lpstr>
      <vt:lpstr>Limitations &amp; Future work</vt:lpstr>
      <vt:lpstr>Data Sources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heart  rate monitoring and BPM display</dc:title>
  <dc:creator>Mahmudul hasan</dc:creator>
  <cp:lastModifiedBy>ASUS</cp:lastModifiedBy>
  <cp:revision>34</cp:revision>
  <dcterms:created xsi:type="dcterms:W3CDTF">2024-01-01T02:15:00Z</dcterms:created>
  <dcterms:modified xsi:type="dcterms:W3CDTF">2024-05-04T07:06:29Z</dcterms:modified>
</cp:coreProperties>
</file>