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65" r:id="rId14"/>
    <p:sldId id="282" r:id="rId15"/>
    <p:sldId id="283" r:id="rId16"/>
    <p:sldId id="284" r:id="rId17"/>
    <p:sldId id="285" r:id="rId18"/>
    <p:sldId id="288" r:id="rId19"/>
    <p:sldId id="287" r:id="rId20"/>
    <p:sldId id="286" r:id="rId21"/>
    <p:sldId id="289" r:id="rId22"/>
    <p:sldId id="290" r:id="rId23"/>
    <p:sldId id="291" r:id="rId24"/>
    <p:sldId id="29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81" d="100"/>
          <a:sy n="81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9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8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7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6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639" y="311658"/>
            <a:ext cx="7096933" cy="2387600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39" y="2847893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Suvom</a:t>
            </a:r>
            <a:r>
              <a:rPr lang="en-US" dirty="0"/>
              <a:t> Karmakar</a:t>
            </a:r>
          </a:p>
          <a:p>
            <a:r>
              <a:rPr lang="en-US" dirty="0"/>
              <a:t>ID: 021 221 027</a:t>
            </a:r>
          </a:p>
          <a:p>
            <a:r>
              <a:rPr lang="en-US" dirty="0"/>
              <a:t>Electrical Wiring &amp; Drafting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447774" y="118064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Switch Board calculation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C8CE514-A565-44CA-82E8-8565E0212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17320" r="2018" b="2266"/>
          <a:stretch/>
        </p:blipFill>
        <p:spPr>
          <a:xfrm>
            <a:off x="1018096" y="671160"/>
            <a:ext cx="9087438" cy="60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510152" y="155443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Switch Board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2A2F5-C225-45B2-92A4-C5A079683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5"/>
          <a:stretch/>
        </p:blipFill>
        <p:spPr>
          <a:xfrm>
            <a:off x="-5947" y="975840"/>
            <a:ext cx="8572500" cy="5726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07F62-8E5C-4453-9E4D-E40DC73E1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24" t="28999" r="11288" b="12479"/>
          <a:stretch/>
        </p:blipFill>
        <p:spPr>
          <a:xfrm>
            <a:off x="8459111" y="2620652"/>
            <a:ext cx="3732889" cy="22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387603" y="42321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Switch Board Connection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5D39-70D1-4A3C-BCB8-B3E288323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1" t="51958" r="35715" b="2955"/>
          <a:stretch/>
        </p:blipFill>
        <p:spPr>
          <a:xfrm>
            <a:off x="106663" y="451250"/>
            <a:ext cx="5825765" cy="3451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44CE3-DBC4-4E6D-9832-179AE6084C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5" t="32626" r="3382" b="-1"/>
          <a:stretch/>
        </p:blipFill>
        <p:spPr>
          <a:xfrm>
            <a:off x="5967166" y="1602556"/>
            <a:ext cx="6118171" cy="3535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0C6FA-BAE5-4FC3-B6C8-E1C2AF6D19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1" t="35189" r="4878" b="2267"/>
          <a:stretch/>
        </p:blipFill>
        <p:spPr>
          <a:xfrm>
            <a:off x="271631" y="3758639"/>
            <a:ext cx="5495827" cy="30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378176" y="372259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Breaker Selection for Switch Board Grouping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5380F-14D6-4029-9F65-B380CF460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 r="21716"/>
          <a:stretch/>
        </p:blipFill>
        <p:spPr>
          <a:xfrm rot="16200000">
            <a:off x="3266664" y="-275530"/>
            <a:ext cx="5417676" cy="8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425310" y="551368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Load Division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0FE8C-7AD9-4DB5-AA04-95F5D3ACB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95"/>
          <a:stretch/>
        </p:blipFill>
        <p:spPr>
          <a:xfrm>
            <a:off x="0" y="1838227"/>
            <a:ext cx="12192000" cy="43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585566" y="105930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Calculation for SDB and MDB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90A13-FBA3-4A23-BA81-B8648A265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70"/>
          <a:stretch/>
        </p:blipFill>
        <p:spPr>
          <a:xfrm>
            <a:off x="1510030" y="824878"/>
            <a:ext cx="8901800" cy="59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660980" y="407588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Sub-Distribution Board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BE640-A8C7-497D-9BC5-838C13C58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8" t="2952" r="53578" b="4921"/>
          <a:stretch/>
        </p:blipFill>
        <p:spPr>
          <a:xfrm rot="16200000">
            <a:off x="3635603" y="-1838080"/>
            <a:ext cx="4920793" cy="118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660980" y="407588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Distribution Board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C0A48-2846-4BBC-AF8F-E060673BC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16"/>
          <a:stretch/>
        </p:blipFill>
        <p:spPr>
          <a:xfrm>
            <a:off x="1999502" y="1092936"/>
            <a:ext cx="8192996" cy="5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474483" y="226864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Single Line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23260-0AC3-479E-859D-0FC7166EB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11"/>
          <a:stretch/>
        </p:blipFill>
        <p:spPr>
          <a:xfrm>
            <a:off x="5588524" y="907346"/>
            <a:ext cx="5200749" cy="5723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5EAED0-CD52-436C-8681-ADAA79F4FEC7}"/>
              </a:ext>
            </a:extLst>
          </p:cNvPr>
          <p:cNvSpPr/>
          <p:nvPr/>
        </p:nvSpPr>
        <p:spPr>
          <a:xfrm>
            <a:off x="474483" y="1245531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Single Line Diagram (SLD) of a Typical 11KV/400V 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Indoor Substation 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A4404-40FD-4B4C-8B12-96831C49B682}"/>
              </a:ext>
            </a:extLst>
          </p:cNvPr>
          <p:cNvSpPr/>
          <p:nvPr/>
        </p:nvSpPr>
        <p:spPr>
          <a:xfrm>
            <a:off x="471340" y="1830306"/>
            <a:ext cx="56246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Substation Area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Area: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48m^2 (for 250 KVA)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Area: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13m^2 (for 250 KVA)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Location 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Substations preferred on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ground floor, not in the basement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Requirement in Bangladesh: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Buildings with a load exceeding 50KW must have 11KV/400V Electrical substations as per Bangladesh distribution company regulations.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1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474483" y="226864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Emergency Fire 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BF85B-E455-4913-8029-3B1F21F5E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60"/>
          <a:stretch/>
        </p:blipFill>
        <p:spPr>
          <a:xfrm>
            <a:off x="1809750" y="1743959"/>
            <a:ext cx="8572500" cy="35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8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Table of Content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CA80B-988A-6E32-80BF-3BCACF61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52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Layout </a:t>
            </a:r>
          </a:p>
          <a:p>
            <a:pPr marL="514350" indent="-514350">
              <a:buAutoNum type="arabicPeriod"/>
            </a:pPr>
            <a:r>
              <a:rPr lang="en-US" sz="2200" dirty="0"/>
              <a:t>Switch Board Calculation</a:t>
            </a:r>
          </a:p>
          <a:p>
            <a:pPr marL="514350" indent="-514350">
              <a:buAutoNum type="arabicPeriod"/>
            </a:pPr>
            <a:r>
              <a:rPr lang="en-US" sz="2200" dirty="0"/>
              <a:t>Switch Board Connection Diagram</a:t>
            </a:r>
          </a:p>
          <a:p>
            <a:pPr marL="514350" indent="-514350">
              <a:buAutoNum type="arabicPeriod"/>
            </a:pPr>
            <a:r>
              <a:rPr lang="en-US" sz="2200" dirty="0"/>
              <a:t>Breaker selection for Switch Board grouping</a:t>
            </a:r>
          </a:p>
          <a:p>
            <a:pPr marL="514350" indent="-514350">
              <a:buAutoNum type="arabicPeriod"/>
            </a:pPr>
            <a:r>
              <a:rPr lang="en-US" sz="2200" dirty="0"/>
              <a:t>Load Division</a:t>
            </a:r>
          </a:p>
          <a:p>
            <a:pPr marL="514350" indent="-514350">
              <a:buAutoNum type="arabicPeriod"/>
            </a:pPr>
            <a:r>
              <a:rPr lang="en-US" sz="2200" dirty="0"/>
              <a:t>SDB &amp; MDB Calculation</a:t>
            </a:r>
          </a:p>
          <a:p>
            <a:pPr marL="514350" indent="-514350">
              <a:buAutoNum type="arabicPeriod"/>
            </a:pPr>
            <a:r>
              <a:rPr lang="en-US" sz="2200" dirty="0"/>
              <a:t>SDB &amp; MDB Diagram</a:t>
            </a:r>
          </a:p>
          <a:p>
            <a:pPr marL="514350" indent="-514350">
              <a:buAutoNum type="arabicPeriod"/>
            </a:pPr>
            <a:r>
              <a:rPr lang="en-US" sz="2200" dirty="0"/>
              <a:t>Single line Diagram (SLD)</a:t>
            </a:r>
          </a:p>
          <a:p>
            <a:pPr marL="514350" indent="-514350">
              <a:buAutoNum type="arabicPeriod"/>
            </a:pPr>
            <a:r>
              <a:rPr lang="en-US" sz="2200" dirty="0"/>
              <a:t>Emergency Fire Alarm</a:t>
            </a:r>
          </a:p>
          <a:p>
            <a:pPr marL="514350" indent="-514350">
              <a:buAutoNum type="arabicPeriod"/>
            </a:pPr>
            <a:r>
              <a:rPr lang="en-US" sz="2200" dirty="0"/>
              <a:t>Conclusion</a:t>
            </a:r>
          </a:p>
          <a:p>
            <a:pPr marL="514350" indent="-514350">
              <a:buAutoNum type="arabicPeriod"/>
            </a:pPr>
            <a:endParaRPr lang="en-US" sz="2200" dirty="0"/>
          </a:p>
          <a:p>
            <a:endParaRPr lang="en-US" sz="2200" dirty="0"/>
          </a:p>
          <a:p>
            <a:pPr marL="514350" indent="-514350">
              <a:buAutoNum type="arabicPeriod"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625312" y="669924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Earthing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A0459-99ED-495B-8F39-A182D952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22" y="1987336"/>
            <a:ext cx="4667988" cy="4667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247598-3537-4961-9B67-076E8FEC62D1}"/>
              </a:ext>
            </a:extLst>
          </p:cNvPr>
          <p:cNvSpPr/>
          <p:nvPr/>
        </p:nvSpPr>
        <p:spPr>
          <a:xfrm>
            <a:off x="512190" y="2357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Pipe earthing works by securely connecting a metal pipe to the electrical system, allowing excess electrical current to safely dissipate into the ground, preventing electrical hazards.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17666A-602B-40A1-8039-F7F6064659F7}"/>
              </a:ext>
            </a:extLst>
          </p:cNvPr>
          <p:cNvSpPr txBox="1"/>
          <p:nvPr/>
        </p:nvSpPr>
        <p:spPr>
          <a:xfrm>
            <a:off x="625312" y="669924"/>
            <a:ext cx="1022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Lightning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B5856-41C8-40E7-B0FF-7B6D1185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84" y="931534"/>
            <a:ext cx="3866010" cy="5354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B84A84-601F-43CB-BBEF-D1E08BC5FA15}"/>
              </a:ext>
            </a:extLst>
          </p:cNvPr>
          <p:cNvSpPr/>
          <p:nvPr/>
        </p:nvSpPr>
        <p:spPr>
          <a:xfrm>
            <a:off x="493337" y="189632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Söhne"/>
              </a:rPr>
              <a:t>Components:</a:t>
            </a:r>
            <a:endParaRPr lang="en-US" dirty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Söhne"/>
              </a:rPr>
              <a:t>Air Terminals (Lightning Rods):</a:t>
            </a:r>
            <a:r>
              <a:rPr lang="en-US" dirty="0">
                <a:latin typeface="Söhne"/>
              </a:rPr>
              <a:t> Installed on high points, they intercept lightning strikes.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Söhne"/>
              </a:rPr>
              <a:t>Conductors:</a:t>
            </a:r>
            <a:r>
              <a:rPr lang="en-US" dirty="0">
                <a:latin typeface="Söhne"/>
              </a:rPr>
              <a:t> Channel lightning currents safely to the ground.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Söhne"/>
              </a:rPr>
              <a:t>Grounding System:</a:t>
            </a:r>
            <a:r>
              <a:rPr lang="en-US" dirty="0">
                <a:latin typeface="Söhne"/>
              </a:rPr>
              <a:t> Ensures effective dissipation of lightning energy into the ground.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Söhne"/>
              </a:rPr>
              <a:t>How It Works:</a:t>
            </a:r>
            <a:endParaRPr lang="en-US" dirty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When lightning approaches, the air terminals attract the electrical discharge.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The lightning current is then conducted through the system, preventing damage to the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Grounding ensures the safe dissipation of the electrical energy into the ground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950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360" y="273950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DE919-AFF5-4434-ABC7-23DBD1DA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F273E-E51C-11C7-6AC8-5DC7EC970581}"/>
              </a:ext>
            </a:extLst>
          </p:cNvPr>
          <p:cNvSpPr txBox="1"/>
          <p:nvPr/>
        </p:nvSpPr>
        <p:spPr>
          <a:xfrm>
            <a:off x="193247" y="2535809"/>
            <a:ext cx="1627061" cy="162141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Civil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E59D5-E350-4325-9641-C0B949C8F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5"/>
          <a:stretch/>
        </p:blipFill>
        <p:spPr>
          <a:xfrm>
            <a:off x="2151471" y="0"/>
            <a:ext cx="984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5B5D0-B2F2-1520-E84A-99E1E287F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AC5E3C-29F5-81B1-D619-A65C15FFB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A7FFE8-42CF-6415-CADA-9ABF72853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9CA52-E0F9-A5A1-16C0-C745A8F6DD58}"/>
              </a:ext>
            </a:extLst>
          </p:cNvPr>
          <p:cNvSpPr txBox="1"/>
          <p:nvPr/>
        </p:nvSpPr>
        <p:spPr>
          <a:xfrm>
            <a:off x="111231" y="2487974"/>
            <a:ext cx="1791094" cy="188205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Fittings &amp; Fixture Layout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89E7-ADAF-C2B9-6996-F5DC479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E3505-982C-4685-8E0F-2AF710CF1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" t="15670" r="1688"/>
          <a:stretch/>
        </p:blipFill>
        <p:spPr>
          <a:xfrm>
            <a:off x="2195222" y="27101"/>
            <a:ext cx="9675044" cy="68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8F47C-76FA-1F4D-A928-1A02C832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862686-6154-3CCC-BD7E-70ECE5D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F17C4-AC48-95EE-1BD4-E9CB340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F7335-FE63-49E7-BB21-7FADB0785684}"/>
              </a:ext>
            </a:extLst>
          </p:cNvPr>
          <p:cNvSpPr txBox="1"/>
          <p:nvPr/>
        </p:nvSpPr>
        <p:spPr>
          <a:xfrm>
            <a:off x="108192" y="2519756"/>
            <a:ext cx="1797172" cy="18184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Conduit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593-91A6-758D-30CE-E2295E3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09A67-9339-4067-8C9D-DA5B37DA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" t="13058" r="1249" b="1990"/>
          <a:stretch/>
        </p:blipFill>
        <p:spPr>
          <a:xfrm>
            <a:off x="2545237" y="11108"/>
            <a:ext cx="9646763" cy="68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9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8F47C-76FA-1F4D-A928-1A02C832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862686-6154-3CCC-BD7E-70ECE5D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F17C4-AC48-95EE-1BD4-E9CB340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F7335-FE63-49E7-BB21-7FADB0785684}"/>
              </a:ext>
            </a:extLst>
          </p:cNvPr>
          <p:cNvSpPr txBox="1"/>
          <p:nvPr/>
        </p:nvSpPr>
        <p:spPr>
          <a:xfrm>
            <a:off x="108192" y="2519756"/>
            <a:ext cx="1797172" cy="18184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Conduit of Light Load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593-91A6-758D-30CE-E2295E3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09A67-9339-4067-8C9D-DA5B37DA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28"/>
          <a:stretch/>
        </p:blipFill>
        <p:spPr>
          <a:xfrm>
            <a:off x="2309567" y="10146"/>
            <a:ext cx="9808220" cy="68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8F47C-76FA-1F4D-A928-1A02C832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862686-6154-3CCC-BD7E-70ECE5D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F17C4-AC48-95EE-1BD4-E9CB340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F7335-FE63-49E7-BB21-7FADB0785684}"/>
              </a:ext>
            </a:extLst>
          </p:cNvPr>
          <p:cNvSpPr txBox="1"/>
          <p:nvPr/>
        </p:nvSpPr>
        <p:spPr>
          <a:xfrm>
            <a:off x="108192" y="2519756"/>
            <a:ext cx="1797172" cy="18184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Conduit of Heavy Load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593-91A6-758D-30CE-E2295E3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494D5-FCFA-4C94-B516-DA8B40AFA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8"/>
          <a:stretch/>
        </p:blipFill>
        <p:spPr>
          <a:xfrm>
            <a:off x="2136569" y="-3091"/>
            <a:ext cx="9802521" cy="6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8F47C-76FA-1F4D-A928-1A02C832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862686-6154-3CCC-BD7E-70ECE5D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F17C4-AC48-95EE-1BD4-E9CB340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F7335-FE63-49E7-BB21-7FADB0785684}"/>
              </a:ext>
            </a:extLst>
          </p:cNvPr>
          <p:cNvSpPr txBox="1"/>
          <p:nvPr/>
        </p:nvSpPr>
        <p:spPr>
          <a:xfrm>
            <a:off x="108192" y="2519756"/>
            <a:ext cx="1797172" cy="18184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Board Grouping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593-91A6-758D-30CE-E2295E3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BCBF-23B2-426D-9321-0A53B035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t="13607" r="-835"/>
          <a:stretch/>
        </p:blipFill>
        <p:spPr>
          <a:xfrm>
            <a:off x="2173095" y="0"/>
            <a:ext cx="9910713" cy="68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8F47C-76FA-1F4D-A928-1A02C832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862686-6154-3CCC-BD7E-70ECE5D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F17C4-AC48-95EE-1BD4-E9CB340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F7335-FE63-49E7-BB21-7FADB0785684}"/>
              </a:ext>
            </a:extLst>
          </p:cNvPr>
          <p:cNvSpPr txBox="1"/>
          <p:nvPr/>
        </p:nvSpPr>
        <p:spPr>
          <a:xfrm>
            <a:off x="108192" y="2444342"/>
            <a:ext cx="1797172" cy="181848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Conduit of TV and Internet 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593-91A6-758D-30CE-E2295E3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09A67-9339-4067-8C9D-DA5B37DA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" t="12313" r="840" b="2741"/>
          <a:stretch/>
        </p:blipFill>
        <p:spPr>
          <a:xfrm>
            <a:off x="2195787" y="10518"/>
            <a:ext cx="9813982" cy="68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16c05727-aa75-4e4a-9b5f-8a80a1165891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206</TotalTime>
  <Words>338</Words>
  <Application>Microsoft Office PowerPoint</Application>
  <PresentationFormat>Widescreen</PresentationFormat>
  <Paragraphs>82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Söhne</vt:lpstr>
      <vt:lpstr>Tenorite</vt:lpstr>
      <vt:lpstr>Times New Roman</vt:lpstr>
      <vt:lpstr>Office Theme</vt:lpstr>
      <vt:lpstr>Welcome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ASUS</dc:creator>
  <cp:lastModifiedBy>ASUS</cp:lastModifiedBy>
  <cp:revision>155</cp:revision>
  <dcterms:created xsi:type="dcterms:W3CDTF">2023-12-19T17:00:37Z</dcterms:created>
  <dcterms:modified xsi:type="dcterms:W3CDTF">2024-01-14T07:45:01Z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