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872" autoAdjust="0"/>
  </p:normalViewPr>
  <p:slideViewPr>
    <p:cSldViewPr>
      <p:cViewPr varScale="1">
        <p:scale>
          <a:sx n="14" d="100"/>
          <a:sy n="14" d="100"/>
        </p:scale>
        <p:origin x="-1014" y="-174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47EF2-E41B-41FC-8CDC-D539994E1552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CE50D-8B4E-4938-9AF7-0EA7F8809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On Effective </a:t>
            </a:r>
            <a:r>
              <a:rPr lang="en-US" dirty="0" smtClean="0"/>
              <a:t>Sharing of UGC </a:t>
            </a:r>
            <a:r>
              <a:rPr lang="en-US" dirty="0" smtClean="0"/>
              <a:t>[APCHI 2013]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E50D-8B4E-4938-9AF7-0EA7F88092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2"/>
            <a:ext cx="31089600" cy="5880100"/>
          </a:xfrm>
          <a:prstGeom prst="rect">
            <a:avLst/>
          </a:prstGeom>
        </p:spPr>
        <p:txBody>
          <a:bodyPr lIns="365760" tIns="182880" rIns="365760" bIns="18288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  <a:prstGeom prst="rect">
            <a:avLst/>
          </a:prstGeom>
        </p:spPr>
        <p:txBody>
          <a:bodyPr lIns="365760" tIns="182880" rIns="365760" bIns="18288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lIns="365760" tIns="182880" rIns="365760" bIns="18288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</p:spPr>
        <p:txBody>
          <a:bodyPr vert="eaVert" lIns="365760" tIns="182880" rIns="36576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4"/>
            <a:ext cx="8229600" cy="23406100"/>
          </a:xfrm>
          <a:prstGeom prst="rect">
            <a:avLst/>
          </a:prstGeom>
        </p:spPr>
        <p:txBody>
          <a:bodyPr vert="eaVert" lIns="365760" tIns="182880" rIns="365760" bIns="18288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4"/>
            <a:ext cx="24079200" cy="23406100"/>
          </a:xfrm>
          <a:prstGeom prst="rect">
            <a:avLst/>
          </a:prstGeom>
        </p:spPr>
        <p:txBody>
          <a:bodyPr vert="eaVert" lIns="365760" tIns="182880" rIns="36576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</p:spPr>
        <p:txBody>
          <a:bodyPr lIns="365760" tIns="182880" rIns="36576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lIns="365760" tIns="182880" rIns="365760" bIns="18288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  <a:prstGeom prst="rect">
            <a:avLst/>
          </a:prstGeom>
        </p:spPr>
        <p:txBody>
          <a:bodyPr lIns="365760" tIns="182880" rIns="365760" bIns="182880"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  <a:prstGeom prst="rect">
            <a:avLst/>
          </a:prstGeom>
        </p:spPr>
        <p:txBody>
          <a:bodyPr lIns="365760" tIns="182880" rIns="365760" bIns="182880"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lIns="365760" tIns="182880" rIns="365760" bIns="18288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2"/>
            <a:ext cx="16154400" cy="18103852"/>
          </a:xfrm>
          <a:prstGeom prst="rect">
            <a:avLst/>
          </a:prstGeom>
        </p:spPr>
        <p:txBody>
          <a:bodyPr lIns="365760" tIns="182880" rIns="365760" bIns="182880"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2"/>
            <a:ext cx="16154400" cy="18103852"/>
          </a:xfrm>
          <a:prstGeom prst="rect">
            <a:avLst/>
          </a:prstGeom>
        </p:spPr>
        <p:txBody>
          <a:bodyPr lIns="365760" tIns="182880" rIns="365760" bIns="182880"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lIns="365760" tIns="182880" rIns="365760" bIns="18288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  <a:prstGeom prst="rect">
            <a:avLst/>
          </a:prstGeom>
        </p:spPr>
        <p:txBody>
          <a:bodyPr lIns="365760" tIns="182880" rIns="365760" bIns="182880"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  <a:prstGeom prst="rect">
            <a:avLst/>
          </a:prstGeom>
        </p:spPr>
        <p:txBody>
          <a:bodyPr lIns="365760" tIns="182880" rIns="365760" bIns="182880"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452"/>
            <a:ext cx="16167100" cy="2559048"/>
          </a:xfrm>
          <a:prstGeom prst="rect">
            <a:avLst/>
          </a:prstGeom>
        </p:spPr>
        <p:txBody>
          <a:bodyPr lIns="365760" tIns="182880" rIns="365760" bIns="182880"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500"/>
            <a:ext cx="16167100" cy="15805152"/>
          </a:xfrm>
          <a:prstGeom prst="rect">
            <a:avLst/>
          </a:prstGeom>
        </p:spPr>
        <p:txBody>
          <a:bodyPr lIns="365760" tIns="182880" rIns="365760" bIns="182880"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lIns="365760" tIns="182880" rIns="365760" bIns="18288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2200"/>
            <a:ext cx="12033252" cy="4648200"/>
          </a:xfrm>
          <a:prstGeom prst="rect">
            <a:avLst/>
          </a:prstGeom>
        </p:spPr>
        <p:txBody>
          <a:bodyPr lIns="365760" tIns="182880" rIns="365760" bIns="182880"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  <a:prstGeom prst="rect">
            <a:avLst/>
          </a:prstGeom>
        </p:spPr>
        <p:txBody>
          <a:bodyPr lIns="365760" tIns="182880" rIns="365760" bIns="182880"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402"/>
            <a:ext cx="12033252" cy="18764252"/>
          </a:xfrm>
          <a:prstGeom prst="rect">
            <a:avLst/>
          </a:prstGeom>
        </p:spPr>
        <p:txBody>
          <a:bodyPr lIns="365760" tIns="182880" rIns="365760" bIns="182880"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  <a:prstGeom prst="rect">
            <a:avLst/>
          </a:prstGeom>
        </p:spPr>
        <p:txBody>
          <a:bodyPr lIns="365760" tIns="182880" rIns="365760" bIns="182880"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  <a:prstGeom prst="rect">
            <a:avLst/>
          </a:prstGeom>
        </p:spPr>
        <p:txBody>
          <a:bodyPr lIns="365760" tIns="182880" rIns="365760" bIns="182880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  <a:prstGeom prst="rect">
            <a:avLst/>
          </a:prstGeom>
        </p:spPr>
        <p:txBody>
          <a:bodyPr lIns="365760" tIns="182880" rIns="365760" bIns="182880"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fld id="{1D8BD707-D9CF-40AE-B4C6-C98DA3205C09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lIns="365760" tIns="182880" rIns="365760" bIns="18288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762000" y="685800"/>
            <a:ext cx="34823400" cy="2092881"/>
          </a:xfrm>
          <a:prstGeom prst="rect">
            <a:avLst/>
          </a:prstGeom>
          <a:noFill/>
        </p:spPr>
        <p:txBody>
          <a:bodyPr wrap="square" lIns="365760" tIns="182880" rIns="365760" bIns="182880" rtlCol="0" anchor="ctr">
            <a:spAutoFit/>
          </a:bodyPr>
          <a:lstStyle/>
          <a:p>
            <a:pPr marL="0" marR="0" indent="0" algn="l" defTabSz="3657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0" b="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On</a:t>
            </a:r>
            <a:r>
              <a:rPr lang="en-US" sz="11200" b="0" baseline="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 E</a:t>
            </a:r>
            <a:r>
              <a:rPr lang="en-US" sz="11200" b="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ffective Sharing of User Generated Content</a:t>
            </a:r>
            <a:endParaRPr lang="en-US" sz="11200" b="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066800" y="2783919"/>
            <a:ext cx="8763000" cy="2092881"/>
            <a:chOff x="20497800" y="497919"/>
            <a:chExt cx="8763000" cy="2092881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22631400" y="497919"/>
              <a:ext cx="6629400" cy="2092881"/>
            </a:xfrm>
            <a:prstGeom prst="rect">
              <a:avLst/>
            </a:prstGeom>
            <a:noFill/>
          </p:spPr>
          <p:txBody>
            <a:bodyPr wrap="square" lIns="365760" tIns="182880" rIns="365760" bIns="182880" rtlCol="0">
              <a:spAutoFit/>
            </a:bodyPr>
            <a:lstStyle/>
            <a:p>
              <a:pPr marL="0" marR="0" indent="0" algn="l" defTabSz="3657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400" baseline="0" dirty="0" err="1" smtClean="0">
                  <a:solidFill>
                    <a:schemeClr val="accent6">
                      <a:lumMod val="50000"/>
                    </a:schemeClr>
                  </a:solidFill>
                  <a:latin typeface="Century Gothic" pitchFamily="34" charset="0"/>
                </a:rPr>
                <a:t>Shubhajit</a:t>
              </a:r>
              <a:r>
                <a:rPr lang="en-US" sz="6400" baseline="0" dirty="0" smtClean="0">
                  <a:solidFill>
                    <a:schemeClr val="accent6">
                      <a:lumMod val="50000"/>
                    </a:schemeClr>
                  </a:solidFill>
                  <a:latin typeface="Century Gothic" pitchFamily="34" charset="0"/>
                </a:rPr>
                <a:t> </a:t>
              </a:r>
              <a:r>
                <a:rPr lang="en-US" sz="6400" baseline="0" dirty="0" err="1" smtClean="0">
                  <a:solidFill>
                    <a:schemeClr val="accent6">
                      <a:lumMod val="50000"/>
                    </a:schemeClr>
                  </a:solidFill>
                  <a:latin typeface="Century Gothic" pitchFamily="34" charset="0"/>
                </a:rPr>
                <a:t>Saha</a:t>
              </a:r>
              <a:endParaRPr lang="en-US" sz="6400" baseline="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endParaRPr>
            </a:p>
            <a:p>
              <a:pPr marL="0" marR="0" indent="0" algn="l" defTabSz="3657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800" baseline="0" dirty="0" smtClean="0">
                  <a:solidFill>
                    <a:schemeClr val="tx2">
                      <a:lumMod val="50000"/>
                    </a:schemeClr>
                  </a:solidFill>
                  <a:latin typeface="Century Gothic" pitchFamily="34" charset="0"/>
                </a:rPr>
                <a:t>shubhajit@iitb.ac.in</a:t>
              </a:r>
              <a:endParaRPr lang="en-US" sz="4800" baseline="0" dirty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endParaRPr>
            </a:p>
          </p:txBody>
        </p:sp>
        <p:pic>
          <p:nvPicPr>
            <p:cNvPr id="15362" name="Picture 2" descr="oo.gif (200×165)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0497800" y="714600"/>
              <a:ext cx="2181817" cy="1800000"/>
            </a:xfrm>
            <a:prstGeom prst="rect">
              <a:avLst/>
            </a:prstGeom>
            <a:noFill/>
          </p:spPr>
        </p:pic>
      </p:grpSp>
      <p:pic>
        <p:nvPicPr>
          <p:cNvPr id="15364" name="Picture 4" descr="Banner_blue.png (980×220)"/>
          <p:cNvPicPr>
            <a:picLocks noChangeAspect="1" noChangeArrowheads="1"/>
          </p:cNvPicPr>
          <p:nvPr userDrawn="1"/>
        </p:nvPicPr>
        <p:blipFill>
          <a:blip r:embed="rId14"/>
          <a:srcRect l="58776" t="14545" r="1224"/>
          <a:stretch>
            <a:fillRect/>
          </a:stretch>
        </p:blipFill>
        <p:spPr bwMode="auto">
          <a:xfrm>
            <a:off x="27432000" y="24307800"/>
            <a:ext cx="4879149" cy="2340000"/>
          </a:xfrm>
          <a:prstGeom prst="rect">
            <a:avLst/>
          </a:prstGeom>
          <a:noFill/>
        </p:spPr>
      </p:pic>
      <p:grpSp>
        <p:nvGrpSpPr>
          <p:cNvPr id="20" name="Group 19"/>
          <p:cNvGrpSpPr/>
          <p:nvPr userDrawn="1"/>
        </p:nvGrpSpPr>
        <p:grpSpPr>
          <a:xfrm>
            <a:off x="32613600" y="24384000"/>
            <a:ext cx="2019300" cy="2160000"/>
            <a:chOff x="19278600" y="9525000"/>
            <a:chExt cx="2019300" cy="2009775"/>
          </a:xfrm>
        </p:grpSpPr>
        <p:pic>
          <p:nvPicPr>
            <p:cNvPr id="21" name="Picture 6" descr="acmlogo.gif (212×67)"/>
            <p:cNvPicPr>
              <a:picLocks noChangeAspect="1" noChangeArrowheads="1"/>
            </p:cNvPicPr>
            <p:nvPr userDrawn="1"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9278600" y="9525000"/>
              <a:ext cx="2019300" cy="638175"/>
            </a:xfrm>
            <a:prstGeom prst="rect">
              <a:avLst/>
            </a:prstGeom>
            <a:noFill/>
          </p:spPr>
        </p:pic>
        <p:pic>
          <p:nvPicPr>
            <p:cNvPr id="22" name="Picture 8" descr="ICPS.gif (212×67)"/>
            <p:cNvPicPr>
              <a:picLocks noChangeAspect="1" noChangeArrowheads="1"/>
            </p:cNvPicPr>
            <p:nvPr userDrawn="1"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9278600" y="10210800"/>
              <a:ext cx="2019300" cy="638175"/>
            </a:xfrm>
            <a:prstGeom prst="rect">
              <a:avLst/>
            </a:prstGeom>
            <a:noFill/>
          </p:spPr>
        </p:pic>
        <p:pic>
          <p:nvPicPr>
            <p:cNvPr id="23" name="Picture 10" descr="SIGCHI_small.gif (212×67)"/>
            <p:cNvPicPr>
              <a:picLocks noChangeAspect="1" noChangeArrowheads="1"/>
            </p:cNvPicPr>
            <p:nvPr userDrawn="1"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9278600" y="10896600"/>
              <a:ext cx="2019300" cy="638175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 userDrawn="1"/>
        </p:nvGrpSpPr>
        <p:grpSpPr>
          <a:xfrm>
            <a:off x="1219200" y="4922520"/>
            <a:ext cx="9753600" cy="2123361"/>
            <a:chOff x="1219200" y="4922520"/>
            <a:chExt cx="9753600" cy="2123361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3200400" y="4953000"/>
              <a:ext cx="7772400" cy="2092881"/>
            </a:xfrm>
            <a:prstGeom prst="rect">
              <a:avLst/>
            </a:prstGeom>
            <a:noFill/>
          </p:spPr>
          <p:txBody>
            <a:bodyPr wrap="square" lIns="365760" tIns="182880" rIns="365760" bIns="182880" rtlCol="0">
              <a:spAutoFit/>
            </a:bodyPr>
            <a:lstStyle/>
            <a:p>
              <a:pPr marL="0" marR="0" indent="0" algn="l" defTabSz="3657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400" dirty="0" err="1" smtClean="0">
                  <a:solidFill>
                    <a:schemeClr val="accent6">
                      <a:lumMod val="50000"/>
                    </a:schemeClr>
                  </a:solidFill>
                  <a:latin typeface="Century Gothic" pitchFamily="34" charset="0"/>
                </a:rPr>
                <a:t>Goutam</a:t>
              </a:r>
              <a:r>
                <a:rPr lang="en-US" sz="6400" dirty="0" smtClean="0">
                  <a:solidFill>
                    <a:schemeClr val="accent6">
                      <a:lumMod val="50000"/>
                    </a:schemeClr>
                  </a:solidFill>
                  <a:latin typeface="Century Gothic" pitchFamily="34" charset="0"/>
                </a:rPr>
                <a:t> Paul</a:t>
              </a:r>
            </a:p>
            <a:p>
              <a:pPr marL="0" marR="0" indent="0" algn="l" defTabSz="3657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800" dirty="0" smtClean="0">
                  <a:solidFill>
                    <a:schemeClr val="tx2">
                      <a:lumMod val="50000"/>
                    </a:schemeClr>
                  </a:solidFill>
                  <a:latin typeface="Century Gothic" pitchFamily="34" charset="0"/>
                </a:rPr>
                <a:t>goutam.paul@ieee.org</a:t>
              </a:r>
              <a:endParaRPr lang="en-US" sz="4800" dirty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endParaRPr>
            </a:p>
          </p:txBody>
        </p:sp>
        <p:pic>
          <p:nvPicPr>
            <p:cNvPr id="1026" name="Picture 2" descr="C:\Documents and Settings\suvozit\Desktop\Poster\isi_logo.png"/>
            <p:cNvPicPr>
              <a:picLocks noChangeAspect="1" noChangeArrowheads="1"/>
            </p:cNvPicPr>
            <p:nvPr userDrawn="1"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1219200" y="4922520"/>
              <a:ext cx="1772795" cy="2011680"/>
            </a:xfrm>
            <a:prstGeom prst="rect">
              <a:avLst/>
            </a:prstGeom>
            <a:noFill/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8382000"/>
            <a:ext cx="10972800" cy="8248412"/>
          </a:xfrm>
          <a:prstGeom prst="rect">
            <a:avLst/>
          </a:prstGeom>
          <a:noFill/>
        </p:spPr>
        <p:txBody>
          <a:bodyPr wrap="square" lIns="365760" tIns="182880" rIns="365760" bIns="18288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Verdana" pitchFamily="34" charset="0"/>
              </a:rPr>
              <a:t>Sharing of content is an important part of growing social networking culture.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/>
              </a:solidFill>
              <a:latin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Verdana" pitchFamily="34" charset="0"/>
              </a:rPr>
              <a:t>UGC is defined as “the work that is published in some context, be it on a publicly accessible website or on a page on a social networking site only accessible to a select group of people”.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/>
              </a:solidFill>
              <a:latin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Verdana" pitchFamily="34" charset="0"/>
              </a:rPr>
              <a:t>The presentation of the post on SNS sometimes differs when the UGC is created on it and when created on other media-sharing sites.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/>
              </a:solidFill>
              <a:latin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Verdana" pitchFamily="34" charset="0"/>
              </a:rPr>
              <a:t>We divide the shared content into two categories: direct share, where the content is created in SNS and indirect share, where the UGC is created in other websites/web-services.</a:t>
            </a:r>
          </a:p>
        </p:txBody>
      </p:sp>
      <p:pic>
        <p:nvPicPr>
          <p:cNvPr id="2053" name="Chart 3"/>
          <p:cNvPicPr>
            <a:picLocks noChangeArrowheads="1"/>
          </p:cNvPicPr>
          <p:nvPr/>
        </p:nvPicPr>
        <p:blipFill>
          <a:blip r:embed="rId3"/>
          <a:srcRect l="-4684" t="-5231" r="-3029" b="-5905"/>
          <a:stretch>
            <a:fillRect/>
          </a:stretch>
        </p:blipFill>
        <p:spPr bwMode="auto">
          <a:xfrm>
            <a:off x="24150760" y="11076292"/>
            <a:ext cx="8005640" cy="561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4460200" y="6172200"/>
          <a:ext cx="7467600" cy="4267200"/>
        </p:xfrm>
        <a:graphic>
          <a:graphicData uri="http://schemas.openxmlformats.org/drawingml/2006/table">
            <a:tbl>
              <a:tblPr/>
              <a:tblGrid>
                <a:gridCol w="2481345"/>
                <a:gridCol w="2530550"/>
                <a:gridCol w="2455705"/>
              </a:tblGrid>
              <a:tr h="25215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2400" b="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74320" marR="2743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b="1" kern="9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Direct Share</a:t>
                      </a:r>
                      <a:endParaRPr lang="en-US" sz="2400" kern="900" dirty="0"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b="1" kern="9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(average per </a:t>
                      </a:r>
                      <a:r>
                        <a:rPr lang="en-US" sz="2400" b="1" kern="9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post)</a:t>
                      </a:r>
                      <a:endParaRPr lang="en-US" sz="2400" kern="9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74320" marR="2743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b="1" kern="9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Indirect Share</a:t>
                      </a:r>
                      <a:endParaRPr lang="en-US" sz="2400" kern="900" dirty="0"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b="1" kern="9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(average per post)</a:t>
                      </a:r>
                      <a:endParaRPr lang="en-US" sz="2400" kern="9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74320" marR="2743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89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kern="9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comments</a:t>
                      </a:r>
                      <a:endParaRPr lang="en-US" sz="2400" kern="9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74320" marR="2743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kern="9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13.00</a:t>
                      </a:r>
                      <a:endParaRPr lang="en-US" sz="2400" kern="9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74320" marR="2743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kern="9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2.28</a:t>
                      </a:r>
                      <a:endParaRPr lang="en-US" sz="2400" kern="9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74320" marR="2743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89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kern="9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likes</a:t>
                      </a:r>
                      <a:endParaRPr lang="en-US" sz="2400" kern="9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74320" marR="2743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kern="9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34.92</a:t>
                      </a:r>
                      <a:endParaRPr lang="en-US" sz="2400" kern="9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74320" marR="2743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kern="9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5.48</a:t>
                      </a:r>
                      <a:endParaRPr lang="en-US" sz="2400" kern="9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74320" marR="2743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89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kern="9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total</a:t>
                      </a:r>
                      <a:endParaRPr lang="en-US" sz="2400" kern="9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74320" marR="2743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kern="9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47.92</a:t>
                      </a:r>
                      <a:endParaRPr lang="en-US" sz="2400" kern="9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74320" marR="2743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kern="9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7.76</a:t>
                      </a:r>
                      <a:endParaRPr lang="en-US" sz="2400" kern="9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74320" marR="2743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14400" y="7315200"/>
            <a:ext cx="9144000" cy="1231106"/>
          </a:xfrm>
          <a:prstGeom prst="rect">
            <a:avLst/>
          </a:prstGeom>
          <a:noFill/>
        </p:spPr>
        <p:txBody>
          <a:bodyPr wrap="square" lIns="365760" tIns="182880" rIns="365760" bIns="182880" rtlCol="0">
            <a:spAutoFit/>
          </a:bodyPr>
          <a:lstStyle/>
          <a:p>
            <a:r>
              <a:rPr lang="en-US" sz="5600" dirty="0" smtClean="0">
                <a:solidFill>
                  <a:schemeClr val="accent3">
                    <a:lumMod val="75000"/>
                  </a:schemeClr>
                </a:solidFill>
                <a:latin typeface="Century Gothic" pitchFamily="34" charset="0"/>
              </a:rPr>
              <a:t>Background</a:t>
            </a:r>
            <a:endParaRPr lang="en-US" sz="5600" dirty="0">
              <a:solidFill>
                <a:schemeClr val="accent3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16764000"/>
            <a:ext cx="9144000" cy="1231108"/>
          </a:xfrm>
          <a:prstGeom prst="rect">
            <a:avLst/>
          </a:prstGeom>
          <a:noFill/>
        </p:spPr>
        <p:txBody>
          <a:bodyPr wrap="square" lIns="365760" tIns="182880" rIns="365760" bIns="182880" rtlCol="0">
            <a:spAutoFit/>
          </a:bodyPr>
          <a:lstStyle/>
          <a:p>
            <a:r>
              <a:rPr lang="en-US" sz="5600" dirty="0" smtClean="0">
                <a:solidFill>
                  <a:schemeClr val="accent3">
                    <a:lumMod val="75000"/>
                  </a:schemeClr>
                </a:solidFill>
                <a:latin typeface="Century Gothic" pitchFamily="34" charset="0"/>
              </a:rPr>
              <a:t>Ineffective Sharing</a:t>
            </a:r>
            <a:endParaRPr lang="en-US" sz="5600" dirty="0">
              <a:solidFill>
                <a:schemeClr val="accent3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17000" y="4495800"/>
            <a:ext cx="9144000" cy="1231108"/>
          </a:xfrm>
          <a:prstGeom prst="rect">
            <a:avLst/>
          </a:prstGeom>
          <a:noFill/>
        </p:spPr>
        <p:txBody>
          <a:bodyPr wrap="square" lIns="365760" tIns="182880" rIns="365760" bIns="182880" rtlCol="0">
            <a:spAutoFit/>
          </a:bodyPr>
          <a:lstStyle/>
          <a:p>
            <a:r>
              <a:rPr lang="en-US" sz="5600" dirty="0" smtClean="0">
                <a:solidFill>
                  <a:schemeClr val="accent3">
                    <a:lumMod val="75000"/>
                  </a:schemeClr>
                </a:solidFill>
                <a:latin typeface="Century Gothic" pitchFamily="34" charset="0"/>
              </a:rPr>
              <a:t>Result and Analysis</a:t>
            </a:r>
            <a:endParaRPr lang="en-US" sz="5600" dirty="0">
              <a:solidFill>
                <a:schemeClr val="accent3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0200" y="17830800"/>
            <a:ext cx="11125200" cy="8002191"/>
          </a:xfrm>
          <a:prstGeom prst="rect">
            <a:avLst/>
          </a:prstGeom>
          <a:noFill/>
        </p:spPr>
        <p:txBody>
          <a:bodyPr wrap="square" lIns="365760" tIns="182880" rIns="365760" bIns="182880" rtlCol="0">
            <a:spAutoFit/>
          </a:bodyPr>
          <a:lstStyle/>
          <a:p>
            <a:r>
              <a:rPr lang="en-US" sz="4000" i="1" dirty="0" smtClean="0">
                <a:solidFill>
                  <a:schemeClr val="bg1"/>
                </a:solidFill>
                <a:latin typeface="Verdana" pitchFamily="34" charset="0"/>
              </a:rPr>
              <a:t>H1. </a:t>
            </a:r>
            <a:r>
              <a:rPr lang="en-IN" sz="4000" i="1" dirty="0" smtClean="0">
                <a:solidFill>
                  <a:schemeClr val="bg1"/>
                </a:solidFill>
                <a:latin typeface="Verdana" pitchFamily="34" charset="0"/>
              </a:rPr>
              <a:t>Indirect shared content is less popular than direct shared content</a:t>
            </a:r>
            <a:r>
              <a:rPr lang="en-US" sz="4000" i="1" dirty="0" smtClean="0">
                <a:solidFill>
                  <a:schemeClr val="bg1"/>
                </a:solidFill>
                <a:latin typeface="Verdana" pitchFamily="34" charset="0"/>
              </a:rPr>
              <a:t>.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Verdana" pitchFamily="34" charset="0"/>
              </a:rPr>
              <a:t>The popularity of the content can be measured as an aggregation of (1) number of people shares/repost the article, (2) number of people likes it or mark it as favorite, and (3) number of comments.</a:t>
            </a:r>
          </a:p>
          <a:p>
            <a:endParaRPr lang="en-US" sz="4000" dirty="0" smtClean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sz="4000" i="1" dirty="0" smtClean="0">
                <a:solidFill>
                  <a:schemeClr val="bg1"/>
                </a:solidFill>
                <a:latin typeface="Verdana" pitchFamily="34" charset="0"/>
              </a:rPr>
              <a:t>H2. </a:t>
            </a:r>
            <a:r>
              <a:rPr lang="en-IN" sz="4000" i="1" dirty="0" smtClean="0">
                <a:solidFill>
                  <a:schemeClr val="bg1"/>
                </a:solidFill>
                <a:latin typeface="Verdana" pitchFamily="34" charset="0"/>
              </a:rPr>
              <a:t>Indirect shared content is short lived as compared to direct shared contents in SNSs</a:t>
            </a:r>
            <a:r>
              <a:rPr lang="en-US" sz="4000" i="1" dirty="0" smtClean="0">
                <a:solidFill>
                  <a:schemeClr val="bg1"/>
                </a:solidFill>
                <a:latin typeface="Verdana" pitchFamily="34" charset="0"/>
              </a:rPr>
              <a:t>.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Verdana" pitchFamily="34" charset="0"/>
              </a:rPr>
              <a:t>We propose that it is more likely that direct share will have a larger life cycle as compared to indirect share. </a:t>
            </a:r>
            <a:endParaRPr lang="en-US" sz="40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326600" y="16535400"/>
            <a:ext cx="12192000" cy="7755969"/>
          </a:xfrm>
          <a:prstGeom prst="rect">
            <a:avLst/>
          </a:prstGeom>
          <a:noFill/>
        </p:spPr>
        <p:txBody>
          <a:bodyPr wrap="square" lIns="365760" tIns="182880" rIns="365760" bIns="182880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Verdana" pitchFamily="34" charset="0"/>
              </a:rPr>
              <a:t>Performance of one-sided two-sample equal variance T-tests at 5% significance level:</a:t>
            </a:r>
          </a:p>
          <a:p>
            <a:endParaRPr lang="en-US" sz="3200" dirty="0" smtClean="0">
              <a:solidFill>
                <a:schemeClr val="bg1"/>
              </a:solidFill>
              <a:latin typeface="Verdan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  <a:latin typeface="Verdana" pitchFamily="34" charset="0"/>
              </a:rPr>
              <a:t>H1 Data Set: The first set contains 3 values for each of direct and indirect shares corresponding to average comments, average likes and average activities per post over a period of 30 days (see Table 1).</a:t>
            </a:r>
          </a:p>
          <a:p>
            <a:pPr>
              <a:buFont typeface="Wingdings" pitchFamily="2" charset="2"/>
              <a:buChar char="§"/>
            </a:pPr>
            <a:endParaRPr lang="en-US" sz="3200" dirty="0" smtClean="0">
              <a:solidFill>
                <a:schemeClr val="bg1"/>
              </a:solidFill>
              <a:latin typeface="Verdan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  <a:latin typeface="Verdana" pitchFamily="34" charset="0"/>
              </a:rPr>
              <a:t>H1 is supported by a P-value of 0.0301.</a:t>
            </a:r>
          </a:p>
          <a:p>
            <a:pPr>
              <a:buFont typeface="Wingdings" pitchFamily="2" charset="2"/>
              <a:buChar char="§"/>
            </a:pPr>
            <a:endParaRPr lang="en-US" sz="3200" dirty="0" smtClean="0">
              <a:solidFill>
                <a:schemeClr val="bg1"/>
              </a:solidFill>
              <a:latin typeface="Verdan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  <a:latin typeface="Verdana" pitchFamily="34" charset="0"/>
              </a:rPr>
              <a:t>H2 Data Set: The second set contains day-by-day records of average number of posts from day 1 to day 30 (see Figure 2)</a:t>
            </a:r>
          </a:p>
          <a:p>
            <a:pPr>
              <a:buFont typeface="Wingdings" pitchFamily="2" charset="2"/>
              <a:buChar char="§"/>
            </a:pPr>
            <a:endParaRPr lang="en-US" sz="3200" dirty="0" smtClean="0">
              <a:solidFill>
                <a:schemeClr val="bg1"/>
              </a:solidFill>
              <a:latin typeface="Verdan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  <a:latin typeface="Verdana" pitchFamily="34" charset="0"/>
              </a:rPr>
              <a:t>H2 had a P-value of 0.0398.</a:t>
            </a:r>
          </a:p>
        </p:txBody>
      </p:sp>
      <p:pic>
        <p:nvPicPr>
          <p:cNvPr id="2" name="Picture 3" descr="F:\Other Projects and Research\2013 CHI\data\ver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182600" y="3733800"/>
            <a:ext cx="8220075" cy="2192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338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Shubhajit Saha</cp:lastModifiedBy>
  <cp:revision>74</cp:revision>
  <dcterms:created xsi:type="dcterms:W3CDTF">2006-08-16T00:00:00Z</dcterms:created>
  <dcterms:modified xsi:type="dcterms:W3CDTF">2013-09-19T08:55:49Z</dcterms:modified>
</cp:coreProperties>
</file>