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72" autoAdjust="0"/>
  </p:normalViewPr>
  <p:slideViewPr>
    <p:cSldViewPr>
      <p:cViewPr varScale="1">
        <p:scale>
          <a:sx n="14" d="100"/>
          <a:sy n="14" d="100"/>
        </p:scale>
        <p:origin x="-1014" y="-174"/>
      </p:cViewPr>
      <p:guideLst>
        <p:guide orient="horz" pos="864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047EF2-E41B-41FC-8CDC-D539994E1552}" type="datetimeFigureOut">
              <a:rPr lang="en-US" smtClean="0"/>
              <a:pPr/>
              <a:t>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BCE50D-8B4E-4938-9AF7-0EA7F88092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Ineffective </a:t>
            </a:r>
            <a:r>
              <a:rPr lang="en-US" smtClean="0"/>
              <a:t>Sharing of UGC [CHI </a:t>
            </a:r>
            <a:r>
              <a:rPr lang="en-US" dirty="0" smtClean="0"/>
              <a:t>2013: Work </a:t>
            </a:r>
            <a:r>
              <a:rPr lang="en-US" smtClean="0"/>
              <a:t>In Progress]</a:t>
            </a:r>
            <a:endParaRPr lang="en-US" dirty="0"/>
          </a:p>
        </p:txBody>
      </p:sp>
      <p:sp>
        <p:nvSpPr>
          <p:cNvPr id="4" name="Slide Number Placeholder 3"/>
          <p:cNvSpPr>
            <a:spLocks noGrp="1"/>
          </p:cNvSpPr>
          <p:nvPr>
            <p:ph type="sldNum" sz="quarter" idx="10"/>
          </p:nvPr>
        </p:nvSpPr>
        <p:spPr/>
        <p:txBody>
          <a:bodyPr/>
          <a:lstStyle/>
          <a:p>
            <a:fld id="{31BCE50D-8B4E-4938-9AF7-0EA7F880920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a:prstGeom prst="rect">
            <a:avLst/>
          </a:prstGeom>
        </p:spPr>
        <p:txBody>
          <a:bodyPr lIns="365760" tIns="182880" rIns="365760" bIns="182880"/>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a:prstGeom prst="rect">
            <a:avLst/>
          </a:prstGeom>
        </p:spPr>
        <p:txBody>
          <a:bodyPr lIns="365760" tIns="182880" rIns="365760" bIns="182880"/>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6" name="Slide Number Placeholder 5"/>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a:prstGeom prst="rect">
            <a:avLst/>
          </a:prstGeom>
        </p:spPr>
        <p:txBody>
          <a:bodyPr lIns="365760" tIns="182880" rIns="365760" bIns="182880"/>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6400802"/>
            <a:ext cx="32918400" cy="18103852"/>
          </a:xfrm>
          <a:prstGeom prst="rect">
            <a:avLst/>
          </a:prstGeom>
        </p:spPr>
        <p:txBody>
          <a:bodyPr vert="eaVert" lIns="365760" tIns="182880" rIns="36576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6" name="Slide Number Placeholder 5"/>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a:prstGeom prst="rect">
            <a:avLst/>
          </a:prstGeom>
        </p:spPr>
        <p:txBody>
          <a:bodyPr vert="eaVert" lIns="365760" tIns="182880" rIns="365760" bIns="182880"/>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a:prstGeom prst="rect">
            <a:avLst/>
          </a:prstGeom>
        </p:spPr>
        <p:txBody>
          <a:bodyPr vert="eaVert" lIns="365760" tIns="182880" rIns="36576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6" name="Slide Number Placeholder 5"/>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6400802"/>
            <a:ext cx="32918400" cy="18103852"/>
          </a:xfrm>
          <a:prstGeom prst="rect">
            <a:avLst/>
          </a:prstGeom>
        </p:spPr>
        <p:txBody>
          <a:bodyPr lIns="365760" tIns="182880" rIns="36576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a:xfrm>
            <a:off x="1828800" y="1098552"/>
            <a:ext cx="32918400" cy="4572000"/>
          </a:xfrm>
          <a:prstGeom prst="rect">
            <a:avLst/>
          </a:prstGeom>
        </p:spPr>
        <p:txBody>
          <a:bodyPr lIns="365760" tIns="182880" rIns="365760" bIns="182880"/>
          <a:lstStyle/>
          <a:p>
            <a:r>
              <a:rPr lang="en-US" smtClean="0"/>
              <a:t>Click to edit Master title style</a:t>
            </a:r>
            <a:endParaRPr lang="en-US"/>
          </a:p>
        </p:txBody>
      </p:sp>
      <p:sp>
        <p:nvSpPr>
          <p:cNvPr id="8" name="Date Placeholder 7"/>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9" name="Slide Number Placeholder 8"/>
          <p:cNvSpPr>
            <a:spLocks noGrp="1"/>
          </p:cNvSpPr>
          <p:nvPr>
            <p:ph type="sldNum" sz="quarter" idx="11"/>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2496800" y="25425402"/>
            <a:ext cx="11582400" cy="1460500"/>
          </a:xfrm>
          <a:prstGeom prst="rect">
            <a:avLst/>
          </a:prstGeom>
        </p:spPr>
        <p:txBody>
          <a:bodyPr lIns="365760" tIns="182880" rIns="365760" bIns="18288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a:prstGeom prst="rect">
            <a:avLst/>
          </a:prstGeom>
        </p:spPr>
        <p:txBody>
          <a:bodyPr lIns="365760" tIns="182880" rIns="365760" bIns="182880"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a:prstGeom prst="rect">
            <a:avLst/>
          </a:prstGeom>
        </p:spPr>
        <p:txBody>
          <a:bodyPr lIns="365760" tIns="182880" rIns="365760" bIns="182880"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6" name="Slide Number Placeholder 5"/>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a:prstGeom prst="rect">
            <a:avLst/>
          </a:prstGeom>
        </p:spPr>
        <p:txBody>
          <a:bodyPr lIns="365760" tIns="182880" rIns="365760" bIns="182880"/>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a:prstGeom prst="rect">
            <a:avLst/>
          </a:prstGeom>
        </p:spPr>
        <p:txBody>
          <a:bodyPr lIns="365760" tIns="182880" rIns="365760" bIns="182880"/>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a:prstGeom prst="rect">
            <a:avLst/>
          </a:prstGeom>
        </p:spPr>
        <p:txBody>
          <a:bodyPr lIns="365760" tIns="182880" rIns="365760" bIns="182880"/>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7" name="Slide Number Placeholder 6"/>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a:prstGeom prst="rect">
            <a:avLst/>
          </a:prstGeom>
        </p:spPr>
        <p:txBody>
          <a:bodyPr lIns="365760" tIns="182880" rIns="365760" bIns="182880"/>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a:prstGeom prst="rect">
            <a:avLst/>
          </a:prstGeom>
        </p:spPr>
        <p:txBody>
          <a:bodyPr lIns="365760" tIns="182880" rIns="365760" bIns="182880"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a:prstGeom prst="rect">
            <a:avLst/>
          </a:prstGeom>
        </p:spPr>
        <p:txBody>
          <a:bodyPr lIns="365760" tIns="182880" rIns="365760" bIns="182880"/>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a:prstGeom prst="rect">
            <a:avLst/>
          </a:prstGeom>
        </p:spPr>
        <p:txBody>
          <a:bodyPr lIns="365760" tIns="182880" rIns="365760" bIns="182880"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a:prstGeom prst="rect">
            <a:avLst/>
          </a:prstGeom>
        </p:spPr>
        <p:txBody>
          <a:bodyPr lIns="365760" tIns="182880" rIns="365760" bIns="182880"/>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8" name="Footer Placeholder 7"/>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9" name="Slide Number Placeholder 8"/>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a:prstGeom prst="rect">
            <a:avLst/>
          </a:prstGeom>
        </p:spPr>
        <p:txBody>
          <a:bodyPr lIns="365760" tIns="182880" rIns="365760" bIns="182880"/>
          <a:lstStyle/>
          <a:p>
            <a:r>
              <a:rPr lang="en-US" smtClean="0"/>
              <a:t>Click to edit Master title style</a:t>
            </a:r>
            <a:endParaRPr lang="en-US"/>
          </a:p>
        </p:txBody>
      </p:sp>
      <p:sp>
        <p:nvSpPr>
          <p:cNvPr id="3" name="Date Placeholder 2"/>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4" name="Footer Placeholder 3"/>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5" name="Slide Number Placeholder 4"/>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3" name="Footer Placeholder 2"/>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4" name="Slide Number Placeholder 3"/>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a:prstGeom prst="rect">
            <a:avLst/>
          </a:prstGeom>
        </p:spPr>
        <p:txBody>
          <a:bodyPr lIns="365760" tIns="182880" rIns="365760" bIns="182880"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a:prstGeom prst="rect">
            <a:avLst/>
          </a:prstGeom>
        </p:spPr>
        <p:txBody>
          <a:bodyPr lIns="365760" tIns="182880" rIns="365760" bIns="182880"/>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a:prstGeom prst="rect">
            <a:avLst/>
          </a:prstGeom>
        </p:spPr>
        <p:txBody>
          <a:bodyPr lIns="365760" tIns="182880" rIns="365760" bIns="182880"/>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7" name="Slide Number Placeholder 6"/>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a:prstGeom prst="rect">
            <a:avLst/>
          </a:prstGeom>
        </p:spPr>
        <p:txBody>
          <a:bodyPr lIns="365760" tIns="182880" rIns="365760" bIns="182880"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a:prstGeom prst="rect">
            <a:avLst/>
          </a:prstGeom>
        </p:spPr>
        <p:txBody>
          <a:bodyPr lIns="365760" tIns="182880" rIns="365760" bIns="182880"/>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a:prstGeom prst="rect">
            <a:avLst/>
          </a:prstGeom>
        </p:spPr>
        <p:txBody>
          <a:bodyPr lIns="365760" tIns="182880" rIns="365760" bIns="182880"/>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a:xfrm>
            <a:off x="1828800" y="25425402"/>
            <a:ext cx="8534400" cy="1460500"/>
          </a:xfrm>
          <a:prstGeom prst="rect">
            <a:avLst/>
          </a:prstGeom>
        </p:spPr>
        <p:txBody>
          <a:bodyPr lIns="365760" tIns="182880" rIns="365760" bIns="182880"/>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a:xfrm>
            <a:off x="12496800" y="25425402"/>
            <a:ext cx="11582400" cy="1460500"/>
          </a:xfrm>
          <a:prstGeom prst="rect">
            <a:avLst/>
          </a:prstGeom>
        </p:spPr>
        <p:txBody>
          <a:bodyPr lIns="365760" tIns="182880" rIns="365760" bIns="182880"/>
          <a:lstStyle/>
          <a:p>
            <a:endParaRPr lang="en-US"/>
          </a:p>
        </p:txBody>
      </p:sp>
      <p:sp>
        <p:nvSpPr>
          <p:cNvPr id="7" name="Slide Number Placeholder 6"/>
          <p:cNvSpPr>
            <a:spLocks noGrp="1"/>
          </p:cNvSpPr>
          <p:nvPr>
            <p:ph type="sldNum" sz="quarter" idx="12"/>
          </p:nvPr>
        </p:nvSpPr>
        <p:spPr>
          <a:xfrm>
            <a:off x="26212800" y="25425402"/>
            <a:ext cx="8534400" cy="1460500"/>
          </a:xfrm>
          <a:prstGeom prst="rect">
            <a:avLst/>
          </a:prstGeom>
        </p:spPr>
        <p:txBody>
          <a:bodyPr lIns="365760" tIns="182880" rIns="365760" bIns="182880"/>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36576000" cy="3962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dirty="0"/>
          </a:p>
        </p:txBody>
      </p:sp>
      <p:pic>
        <p:nvPicPr>
          <p:cNvPr id="7" name="Picture 17" descr="dez5___rwthlogo_gif_rwthlogo5_english_schwarz"/>
          <p:cNvPicPr>
            <a:picLocks noChangeAspect="1" noChangeArrowheads="1"/>
          </p:cNvPicPr>
          <p:nvPr userDrawn="1"/>
        </p:nvPicPr>
        <p:blipFill>
          <a:blip r:embed="rId13" cstate="print"/>
          <a:srcRect/>
          <a:stretch>
            <a:fillRect/>
          </a:stretch>
        </p:blipFill>
        <p:spPr bwMode="auto">
          <a:xfrm>
            <a:off x="31927800" y="991530"/>
            <a:ext cx="4191000" cy="1227882"/>
          </a:xfrm>
          <a:prstGeom prst="rect">
            <a:avLst/>
          </a:prstGeom>
          <a:noFill/>
          <a:ln w="9525">
            <a:noFill/>
            <a:miter lim="800000"/>
            <a:headEnd/>
            <a:tailEnd/>
          </a:ln>
        </p:spPr>
      </p:pic>
      <p:pic>
        <p:nvPicPr>
          <p:cNvPr id="1026" name="Picture 2" descr="C:\Documents and Settings\suvozit\My Documents\Downloads\Ubisoft.png"/>
          <p:cNvPicPr>
            <a:picLocks noChangeAspect="1" noChangeArrowheads="1"/>
          </p:cNvPicPr>
          <p:nvPr userDrawn="1"/>
        </p:nvPicPr>
        <p:blipFill>
          <a:blip r:embed="rId14" cstate="print"/>
          <a:srcRect/>
          <a:stretch>
            <a:fillRect/>
          </a:stretch>
        </p:blipFill>
        <p:spPr bwMode="auto">
          <a:xfrm>
            <a:off x="1752600" y="0"/>
            <a:ext cx="3124200" cy="2587231"/>
          </a:xfrm>
          <a:prstGeom prst="rect">
            <a:avLst/>
          </a:prstGeom>
          <a:noFill/>
        </p:spPr>
      </p:pic>
      <p:pic>
        <p:nvPicPr>
          <p:cNvPr id="1027" name="Picture 3" descr="C:\Documents and Settings\suvozit\My Documents\Downloads\chi2013.png"/>
          <p:cNvPicPr>
            <a:picLocks noChangeAspect="1" noChangeArrowheads="1"/>
          </p:cNvPicPr>
          <p:nvPr userDrawn="1"/>
        </p:nvPicPr>
        <p:blipFill>
          <a:blip r:embed="rId15"/>
          <a:srcRect/>
          <a:stretch>
            <a:fillRect/>
          </a:stretch>
        </p:blipFill>
        <p:spPr bwMode="auto">
          <a:xfrm>
            <a:off x="28902540" y="24688802"/>
            <a:ext cx="5692260" cy="2448748"/>
          </a:xfrm>
          <a:prstGeom prst="rect">
            <a:avLst/>
          </a:prstGeom>
          <a:noFill/>
        </p:spPr>
      </p:pic>
      <p:pic>
        <p:nvPicPr>
          <p:cNvPr id="1028" name="Picture 4" descr="C:\Documents and Settings\suvozit\My Documents\Downloads\ACM.jpeg"/>
          <p:cNvPicPr>
            <a:picLocks noChangeAspect="1" noChangeArrowheads="1"/>
          </p:cNvPicPr>
          <p:nvPr userDrawn="1"/>
        </p:nvPicPr>
        <p:blipFill>
          <a:blip r:embed="rId16" cstate="print"/>
          <a:srcRect/>
          <a:stretch>
            <a:fillRect/>
          </a:stretch>
        </p:blipFill>
        <p:spPr bwMode="auto">
          <a:xfrm>
            <a:off x="34823400" y="24688044"/>
            <a:ext cx="1069336" cy="1067556"/>
          </a:xfrm>
          <a:prstGeom prst="rect">
            <a:avLst/>
          </a:prstGeom>
          <a:noFill/>
        </p:spPr>
      </p:pic>
      <p:pic>
        <p:nvPicPr>
          <p:cNvPr id="1029" name="Picture 5" descr="C:\Documents and Settings\suvozit\My Documents\Downloads\sigchi.jpg"/>
          <p:cNvPicPr>
            <a:picLocks noChangeAspect="1" noChangeArrowheads="1"/>
          </p:cNvPicPr>
          <p:nvPr userDrawn="1"/>
        </p:nvPicPr>
        <p:blipFill>
          <a:blip r:embed="rId17"/>
          <a:srcRect/>
          <a:stretch>
            <a:fillRect/>
          </a:stretch>
        </p:blipFill>
        <p:spPr bwMode="auto">
          <a:xfrm>
            <a:off x="34747200" y="25908000"/>
            <a:ext cx="1397374" cy="1067560"/>
          </a:xfrm>
          <a:prstGeom prst="rect">
            <a:avLst/>
          </a:prstGeom>
          <a:noFill/>
        </p:spPr>
      </p:pic>
      <p:sp>
        <p:nvSpPr>
          <p:cNvPr id="14" name="TextBox 13"/>
          <p:cNvSpPr txBox="1"/>
          <p:nvPr userDrawn="1"/>
        </p:nvSpPr>
        <p:spPr>
          <a:xfrm>
            <a:off x="8534400" y="2"/>
            <a:ext cx="19507200" cy="3816429"/>
          </a:xfrm>
          <a:prstGeom prst="rect">
            <a:avLst/>
          </a:prstGeom>
          <a:noFill/>
        </p:spPr>
        <p:txBody>
          <a:bodyPr wrap="square" lIns="365760" tIns="182880" rIns="365760" bIns="182880" rtlCol="0" anchor="ctr">
            <a:spAutoFit/>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11200" b="0" dirty="0" smtClean="0">
                <a:latin typeface="Century Gothic" pitchFamily="34" charset="0"/>
              </a:rPr>
              <a:t>Ineffective Sharing of </a:t>
            </a:r>
          </a:p>
          <a:p>
            <a:pPr marL="0" marR="0" indent="0" algn="ctr" defTabSz="3657600" rtl="0" eaLnBrk="1" fontAlgn="auto" latinLnBrk="0" hangingPunct="1">
              <a:lnSpc>
                <a:spcPct val="100000"/>
              </a:lnSpc>
              <a:spcBef>
                <a:spcPts val="0"/>
              </a:spcBef>
              <a:spcAft>
                <a:spcPts val="0"/>
              </a:spcAft>
              <a:buClrTx/>
              <a:buSzTx/>
              <a:buFontTx/>
              <a:buNone/>
              <a:tabLst/>
              <a:defRPr/>
            </a:pPr>
            <a:r>
              <a:rPr lang="en-US" sz="11200" b="0" dirty="0" smtClean="0">
                <a:latin typeface="Century Gothic" pitchFamily="34" charset="0"/>
              </a:rPr>
              <a:t>User Generated Content</a:t>
            </a:r>
            <a:endParaRPr lang="en-US" sz="11200" b="0" dirty="0">
              <a:latin typeface="Century Gothic" pitchFamily="34" charset="0"/>
            </a:endParaRPr>
          </a:p>
        </p:txBody>
      </p:sp>
      <p:sp>
        <p:nvSpPr>
          <p:cNvPr id="16" name="TextBox 15"/>
          <p:cNvSpPr txBox="1"/>
          <p:nvPr userDrawn="1"/>
        </p:nvSpPr>
        <p:spPr>
          <a:xfrm>
            <a:off x="0" y="2438400"/>
            <a:ext cx="6629400" cy="1354217"/>
          </a:xfrm>
          <a:prstGeom prst="rect">
            <a:avLst/>
          </a:prstGeom>
          <a:noFill/>
        </p:spPr>
        <p:txBody>
          <a:bodyPr wrap="square" lIns="365760" tIns="182880" rIns="365760" bIns="182880" rtlCol="0">
            <a:spAutoFit/>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6400" dirty="0" smtClean="0">
                <a:latin typeface="Century Gothic" pitchFamily="34" charset="0"/>
              </a:rPr>
              <a:t>Shubhajit Saha</a:t>
            </a:r>
            <a:endParaRPr lang="en-US" sz="6400" dirty="0">
              <a:latin typeface="Century Gothic" pitchFamily="34" charset="0"/>
            </a:endParaRPr>
          </a:p>
        </p:txBody>
      </p:sp>
      <p:sp>
        <p:nvSpPr>
          <p:cNvPr id="18" name="TextBox 17"/>
          <p:cNvSpPr txBox="1"/>
          <p:nvPr userDrawn="1"/>
        </p:nvSpPr>
        <p:spPr>
          <a:xfrm>
            <a:off x="30327600" y="2514601"/>
            <a:ext cx="6248400" cy="1354217"/>
          </a:xfrm>
          <a:prstGeom prst="rect">
            <a:avLst/>
          </a:prstGeom>
          <a:noFill/>
        </p:spPr>
        <p:txBody>
          <a:bodyPr wrap="square" lIns="365760" tIns="182880" rIns="365760" bIns="182880" rtlCol="0">
            <a:spAutoFit/>
          </a:bodyPr>
          <a:lstStyle/>
          <a:p>
            <a:pPr marL="0" marR="0" indent="0" algn="ctr" defTabSz="3657600" rtl="0" eaLnBrk="1" fontAlgn="auto" latinLnBrk="0" hangingPunct="1">
              <a:lnSpc>
                <a:spcPct val="100000"/>
              </a:lnSpc>
              <a:spcBef>
                <a:spcPts val="0"/>
              </a:spcBef>
              <a:spcAft>
                <a:spcPts val="0"/>
              </a:spcAft>
              <a:buClrTx/>
              <a:buSzTx/>
              <a:buFontTx/>
              <a:buNone/>
              <a:tabLst/>
              <a:defRPr/>
            </a:pPr>
            <a:r>
              <a:rPr lang="en-US" sz="6400" dirty="0" err="1" smtClean="0">
                <a:latin typeface="Century Gothic" pitchFamily="34" charset="0"/>
              </a:rPr>
              <a:t>Goutam</a:t>
            </a:r>
            <a:r>
              <a:rPr lang="en-US" sz="6400" dirty="0" smtClean="0">
                <a:latin typeface="Century Gothic" pitchFamily="34" charset="0"/>
              </a:rPr>
              <a:t> Paul</a:t>
            </a:r>
            <a:endParaRPr lang="en-US" sz="6400" dirty="0">
              <a:latin typeface="Century Gothic" pitchFamily="34" charset="0"/>
            </a:endParaRPr>
          </a:p>
        </p:txBody>
      </p:sp>
      <p:pic>
        <p:nvPicPr>
          <p:cNvPr id="11" name="Picture 3" descr="C:\Users\anupam\Desktop\julogo.jpg"/>
          <p:cNvPicPr>
            <a:picLocks noChangeAspect="1" noChangeArrowheads="1"/>
          </p:cNvPicPr>
          <p:nvPr userDrawn="1"/>
        </p:nvPicPr>
        <p:blipFill>
          <a:blip r:embed="rId18"/>
          <a:srcRect/>
          <a:stretch>
            <a:fillRect/>
          </a:stretch>
        </p:blipFill>
        <p:spPr bwMode="auto">
          <a:xfrm>
            <a:off x="29413200" y="228600"/>
            <a:ext cx="2362200" cy="2421255"/>
          </a:xfrm>
          <a:prstGeom prst="rect">
            <a:avLst/>
          </a:prstGeom>
          <a:noFill/>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0" y="5867400"/>
            <a:ext cx="10972800" cy="9725739"/>
          </a:xfrm>
          <a:prstGeom prst="rect">
            <a:avLst/>
          </a:prstGeom>
          <a:noFill/>
        </p:spPr>
        <p:txBody>
          <a:bodyPr wrap="square" lIns="365760" tIns="182880" rIns="365760" bIns="182880" rtlCol="0">
            <a:spAutoFit/>
          </a:bodyPr>
          <a:lstStyle/>
          <a:p>
            <a:r>
              <a:rPr lang="en-US" sz="3200" dirty="0" smtClean="0">
                <a:solidFill>
                  <a:schemeClr val="bg1"/>
                </a:solidFill>
                <a:latin typeface="Verdana" pitchFamily="34" charset="0"/>
              </a:rPr>
              <a:t>Sharing of content is an important part of growing social networking culture. We examine the ineffectiveness of shared user-generated content (UGC) on social networking sites (SNSs). We divided the shared content into two categories direct share, where the content is created in SNS and indirect share, where the UGC is created in other websites/web-services. In particular, we study how the presentation parameter of the post affects the popularity of the content. The result is determined by analyzing views, likes and share of a direct and indirect shared content on </a:t>
            </a:r>
            <a:r>
              <a:rPr lang="en-US" sz="3200" dirty="0" err="1" smtClean="0">
                <a:solidFill>
                  <a:schemeClr val="bg1"/>
                </a:solidFill>
                <a:latin typeface="Verdana" pitchFamily="34" charset="0"/>
              </a:rPr>
              <a:t>Facebook</a:t>
            </a:r>
            <a:r>
              <a:rPr lang="en-US" sz="3200" dirty="0" smtClean="0">
                <a:solidFill>
                  <a:schemeClr val="bg1"/>
                </a:solidFill>
                <a:latin typeface="Verdana" pitchFamily="34" charset="0"/>
              </a:rPr>
              <a:t>. The findings indicate that indirect share, is less popular and short lived as compared to direct share. The study suggests that there is a need to design social networking feature that supports integration of UGC form other popular web-services. </a:t>
            </a:r>
          </a:p>
        </p:txBody>
      </p:sp>
      <p:pic>
        <p:nvPicPr>
          <p:cNvPr id="2051" name="Picture 3" descr="vert"/>
          <p:cNvPicPr>
            <a:picLocks noChangeAspect="1" noChangeArrowheads="1"/>
          </p:cNvPicPr>
          <p:nvPr/>
        </p:nvPicPr>
        <p:blipFill>
          <a:blip r:embed="rId3"/>
          <a:srcRect/>
          <a:stretch>
            <a:fillRect/>
          </a:stretch>
        </p:blipFill>
        <p:spPr bwMode="auto">
          <a:xfrm>
            <a:off x="13258800" y="4570778"/>
            <a:ext cx="8229600" cy="21946822"/>
          </a:xfrm>
          <a:prstGeom prst="rect">
            <a:avLst/>
          </a:prstGeom>
          <a:noFill/>
          <a:ln w="9525">
            <a:noFill/>
            <a:miter lim="800000"/>
            <a:headEnd/>
            <a:tailEnd/>
          </a:ln>
        </p:spPr>
      </p:pic>
      <p:pic>
        <p:nvPicPr>
          <p:cNvPr id="2053" name="Chart 3"/>
          <p:cNvPicPr>
            <a:picLocks noChangeArrowheads="1"/>
          </p:cNvPicPr>
          <p:nvPr/>
        </p:nvPicPr>
        <p:blipFill>
          <a:blip r:embed="rId4"/>
          <a:srcRect l="-4684" t="-5231" r="-3029" b="-5905"/>
          <a:stretch>
            <a:fillRect/>
          </a:stretch>
        </p:blipFill>
        <p:spPr bwMode="auto">
          <a:xfrm>
            <a:off x="24079200" y="11457292"/>
            <a:ext cx="8005640" cy="5611508"/>
          </a:xfrm>
          <a:prstGeom prst="rect">
            <a:avLst/>
          </a:prstGeom>
          <a:noFill/>
          <a:ln w="9525">
            <a:noFill/>
            <a:miter lim="800000"/>
            <a:headEnd/>
            <a:tailEnd/>
          </a:ln>
        </p:spPr>
      </p:pic>
      <p:graphicFrame>
        <p:nvGraphicFramePr>
          <p:cNvPr id="11" name="Table 10"/>
          <p:cNvGraphicFramePr>
            <a:graphicFrameLocks noGrp="1"/>
          </p:cNvGraphicFramePr>
          <p:nvPr/>
        </p:nvGraphicFramePr>
        <p:xfrm>
          <a:off x="24460200" y="6705600"/>
          <a:ext cx="7467600" cy="4267200"/>
        </p:xfrm>
        <a:graphic>
          <a:graphicData uri="http://schemas.openxmlformats.org/drawingml/2006/table">
            <a:tbl>
              <a:tblPr/>
              <a:tblGrid>
                <a:gridCol w="2481345"/>
                <a:gridCol w="2530550"/>
                <a:gridCol w="2455705"/>
              </a:tblGrid>
              <a:tr h="2521527">
                <a:tc>
                  <a:txBody>
                    <a:bodyPr/>
                    <a:lstStyle/>
                    <a:p>
                      <a:pPr marL="0" marR="0" algn="ctr">
                        <a:spcBef>
                          <a:spcPts val="200"/>
                        </a:spcBef>
                        <a:spcAft>
                          <a:spcPts val="200"/>
                        </a:spcAft>
                      </a:pPr>
                      <a:endParaRPr lang="en-US" sz="2400" b="0" dirty="0">
                        <a:solidFill>
                          <a:srgbClr val="000000"/>
                        </a:solidFill>
                        <a:latin typeface="Times New Roman"/>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2400" b="1" kern="900" dirty="0">
                          <a:solidFill>
                            <a:srgbClr val="000000"/>
                          </a:solidFill>
                          <a:latin typeface="Verdana"/>
                          <a:ea typeface="Times New Roman"/>
                          <a:cs typeface="Times New Roman"/>
                        </a:rPr>
                        <a:t>Direct Share</a:t>
                      </a:r>
                      <a:endParaRPr lang="en-US" sz="2400" kern="900" dirty="0">
                        <a:latin typeface="Verdana"/>
                        <a:ea typeface="Times New Roman"/>
                        <a:cs typeface="Times New Roman"/>
                      </a:endParaRPr>
                    </a:p>
                    <a:p>
                      <a:pPr marL="0" marR="0" algn="ctr">
                        <a:lnSpc>
                          <a:spcPct val="100000"/>
                        </a:lnSpc>
                        <a:spcBef>
                          <a:spcPts val="200"/>
                        </a:spcBef>
                        <a:spcAft>
                          <a:spcPts val="200"/>
                        </a:spcAft>
                      </a:pPr>
                      <a:r>
                        <a:rPr lang="en-US" sz="2400" b="1" kern="900" dirty="0">
                          <a:solidFill>
                            <a:srgbClr val="000000"/>
                          </a:solidFill>
                          <a:latin typeface="Verdana"/>
                          <a:ea typeface="Times New Roman"/>
                          <a:cs typeface="Times New Roman"/>
                        </a:rPr>
                        <a:t>(average per </a:t>
                      </a:r>
                      <a:r>
                        <a:rPr lang="en-US" sz="2400" b="1" kern="900" dirty="0" smtClean="0">
                          <a:solidFill>
                            <a:srgbClr val="000000"/>
                          </a:solidFill>
                          <a:latin typeface="Verdana"/>
                          <a:ea typeface="Times New Roman"/>
                          <a:cs typeface="Times New Roman"/>
                        </a:rPr>
                        <a:t>post)</a:t>
                      </a:r>
                      <a:endParaRPr lang="en-US" sz="2400" kern="900" dirty="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2400" b="1" kern="900" dirty="0">
                          <a:solidFill>
                            <a:srgbClr val="000000"/>
                          </a:solidFill>
                          <a:latin typeface="Verdana"/>
                          <a:ea typeface="Times New Roman"/>
                          <a:cs typeface="Times New Roman"/>
                        </a:rPr>
                        <a:t>Indirect Share</a:t>
                      </a:r>
                      <a:endParaRPr lang="en-US" sz="2400" kern="900" dirty="0">
                        <a:latin typeface="Verdana"/>
                        <a:ea typeface="Times New Roman"/>
                        <a:cs typeface="Times New Roman"/>
                      </a:endParaRPr>
                    </a:p>
                    <a:p>
                      <a:pPr marL="0" marR="0" algn="ctr">
                        <a:lnSpc>
                          <a:spcPct val="100000"/>
                        </a:lnSpc>
                        <a:spcBef>
                          <a:spcPts val="200"/>
                        </a:spcBef>
                        <a:spcAft>
                          <a:spcPts val="200"/>
                        </a:spcAft>
                      </a:pPr>
                      <a:r>
                        <a:rPr lang="en-US" sz="2400" b="1" kern="900" dirty="0">
                          <a:solidFill>
                            <a:srgbClr val="000000"/>
                          </a:solidFill>
                          <a:latin typeface="Verdana"/>
                          <a:ea typeface="Times New Roman"/>
                          <a:cs typeface="Times New Roman"/>
                        </a:rPr>
                        <a:t>(average per post)</a:t>
                      </a:r>
                      <a:endParaRPr lang="en-US" sz="2400" kern="900" dirty="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1">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comments</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13.00</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dirty="0">
                          <a:solidFill>
                            <a:srgbClr val="000000"/>
                          </a:solidFill>
                          <a:latin typeface="Verdana"/>
                          <a:ea typeface="Times New Roman"/>
                          <a:cs typeface="Times New Roman"/>
                        </a:rPr>
                        <a:t>2.28</a:t>
                      </a:r>
                      <a:endParaRPr lang="en-US" sz="2400" kern="900" dirty="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1">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likes</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dirty="0">
                          <a:solidFill>
                            <a:srgbClr val="000000"/>
                          </a:solidFill>
                          <a:latin typeface="Verdana"/>
                          <a:ea typeface="Times New Roman"/>
                          <a:cs typeface="Times New Roman"/>
                        </a:rPr>
                        <a:t>34.92</a:t>
                      </a:r>
                      <a:endParaRPr lang="en-US" sz="2400" kern="900" dirty="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5.48</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891">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total</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a:solidFill>
                            <a:srgbClr val="000000"/>
                          </a:solidFill>
                          <a:latin typeface="Verdana"/>
                          <a:ea typeface="Times New Roman"/>
                          <a:cs typeface="Times New Roman"/>
                        </a:rPr>
                        <a:t>47.92</a:t>
                      </a:r>
                      <a:endParaRPr lang="en-US" sz="2400" kern="90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200"/>
                        </a:spcBef>
                        <a:spcAft>
                          <a:spcPts val="200"/>
                        </a:spcAft>
                      </a:pPr>
                      <a:r>
                        <a:rPr lang="en-US" sz="2400" kern="900" dirty="0">
                          <a:solidFill>
                            <a:srgbClr val="000000"/>
                          </a:solidFill>
                          <a:latin typeface="Verdana"/>
                          <a:ea typeface="Times New Roman"/>
                          <a:cs typeface="Times New Roman"/>
                        </a:rPr>
                        <a:t>7.76</a:t>
                      </a:r>
                      <a:endParaRPr lang="en-US" sz="2400" kern="900" dirty="0">
                        <a:latin typeface="Verdana"/>
                        <a:ea typeface="Times New Roman"/>
                        <a:cs typeface="Times New Roman"/>
                      </a:endParaRPr>
                    </a:p>
                  </a:txBody>
                  <a:tcPr marL="274320" marR="274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1295400" y="4648200"/>
            <a:ext cx="9144000" cy="1231108"/>
          </a:xfrm>
          <a:prstGeom prst="rect">
            <a:avLst/>
          </a:prstGeom>
          <a:noFill/>
        </p:spPr>
        <p:txBody>
          <a:bodyPr wrap="square" lIns="365760" tIns="182880" rIns="365760" bIns="182880" rtlCol="0">
            <a:spAutoFit/>
          </a:bodyPr>
          <a:lstStyle/>
          <a:p>
            <a:r>
              <a:rPr lang="en-US" sz="5600" dirty="0" smtClean="0">
                <a:solidFill>
                  <a:schemeClr val="accent3">
                    <a:lumMod val="75000"/>
                  </a:schemeClr>
                </a:solidFill>
                <a:latin typeface="Century Gothic" pitchFamily="34" charset="0"/>
              </a:rPr>
              <a:t>Abstract</a:t>
            </a:r>
            <a:endParaRPr lang="en-US" sz="5600" dirty="0">
              <a:solidFill>
                <a:schemeClr val="accent3">
                  <a:lumMod val="75000"/>
                </a:schemeClr>
              </a:solidFill>
              <a:latin typeface="Century Gothic" pitchFamily="34" charset="0"/>
            </a:endParaRPr>
          </a:p>
        </p:txBody>
      </p:sp>
      <p:sp>
        <p:nvSpPr>
          <p:cNvPr id="14" name="TextBox 13"/>
          <p:cNvSpPr txBox="1"/>
          <p:nvPr/>
        </p:nvSpPr>
        <p:spPr>
          <a:xfrm>
            <a:off x="1143000" y="16153211"/>
            <a:ext cx="9144000" cy="1231108"/>
          </a:xfrm>
          <a:prstGeom prst="rect">
            <a:avLst/>
          </a:prstGeom>
          <a:noFill/>
        </p:spPr>
        <p:txBody>
          <a:bodyPr wrap="square" lIns="365760" tIns="182880" rIns="365760" bIns="182880" rtlCol="0">
            <a:spAutoFit/>
          </a:bodyPr>
          <a:lstStyle/>
          <a:p>
            <a:r>
              <a:rPr lang="en-US" sz="5600" dirty="0" smtClean="0">
                <a:solidFill>
                  <a:schemeClr val="accent3">
                    <a:lumMod val="75000"/>
                  </a:schemeClr>
                </a:solidFill>
                <a:latin typeface="Century Gothic" pitchFamily="34" charset="0"/>
              </a:rPr>
              <a:t>Ineffective Sharing</a:t>
            </a:r>
            <a:endParaRPr lang="en-US" sz="5600" dirty="0">
              <a:solidFill>
                <a:schemeClr val="accent3">
                  <a:lumMod val="75000"/>
                </a:schemeClr>
              </a:solidFill>
              <a:latin typeface="Century Gothic" pitchFamily="34" charset="0"/>
            </a:endParaRPr>
          </a:p>
        </p:txBody>
      </p:sp>
      <p:sp>
        <p:nvSpPr>
          <p:cNvPr id="15" name="TextBox 14"/>
          <p:cNvSpPr txBox="1"/>
          <p:nvPr/>
        </p:nvSpPr>
        <p:spPr>
          <a:xfrm>
            <a:off x="21717000" y="4724400"/>
            <a:ext cx="9144000" cy="1231108"/>
          </a:xfrm>
          <a:prstGeom prst="rect">
            <a:avLst/>
          </a:prstGeom>
          <a:noFill/>
        </p:spPr>
        <p:txBody>
          <a:bodyPr wrap="square" lIns="365760" tIns="182880" rIns="365760" bIns="182880" rtlCol="0">
            <a:spAutoFit/>
          </a:bodyPr>
          <a:lstStyle/>
          <a:p>
            <a:r>
              <a:rPr lang="en-US" sz="5600" dirty="0" smtClean="0">
                <a:solidFill>
                  <a:schemeClr val="accent3">
                    <a:lumMod val="75000"/>
                  </a:schemeClr>
                </a:solidFill>
                <a:latin typeface="Century Gothic" pitchFamily="34" charset="0"/>
              </a:rPr>
              <a:t>Result and Analysis</a:t>
            </a:r>
            <a:endParaRPr lang="en-US" sz="5600" dirty="0">
              <a:solidFill>
                <a:schemeClr val="accent3">
                  <a:lumMod val="75000"/>
                </a:schemeClr>
              </a:solidFill>
              <a:latin typeface="Century Gothic" pitchFamily="34" charset="0"/>
            </a:endParaRPr>
          </a:p>
        </p:txBody>
      </p:sp>
      <p:sp>
        <p:nvSpPr>
          <p:cNvPr id="17" name="TextBox 16"/>
          <p:cNvSpPr txBox="1"/>
          <p:nvPr/>
        </p:nvSpPr>
        <p:spPr>
          <a:xfrm>
            <a:off x="1447800" y="17448609"/>
            <a:ext cx="11125200" cy="8002191"/>
          </a:xfrm>
          <a:prstGeom prst="rect">
            <a:avLst/>
          </a:prstGeom>
          <a:noFill/>
        </p:spPr>
        <p:txBody>
          <a:bodyPr wrap="square" lIns="365760" tIns="182880" rIns="365760" bIns="182880" rtlCol="0">
            <a:spAutoFit/>
          </a:bodyPr>
          <a:lstStyle/>
          <a:p>
            <a:r>
              <a:rPr lang="en-US" sz="4000" i="1" dirty="0" smtClean="0">
                <a:solidFill>
                  <a:schemeClr val="bg1"/>
                </a:solidFill>
                <a:latin typeface="Verdana" pitchFamily="34" charset="0"/>
              </a:rPr>
              <a:t>H1. Indirect Shared content is less popular.</a:t>
            </a:r>
          </a:p>
          <a:p>
            <a:r>
              <a:rPr lang="en-US" sz="3200" dirty="0" smtClean="0">
                <a:solidFill>
                  <a:schemeClr val="bg1"/>
                </a:solidFill>
                <a:latin typeface="Verdana" pitchFamily="34" charset="0"/>
              </a:rPr>
              <a:t>The popularity of the content can be measured as an aggregation of (1) number of people shares/repost the article, (2) number of people likes it or mark it as favorite, and (3) number of comments.</a:t>
            </a:r>
          </a:p>
          <a:p>
            <a:endParaRPr lang="en-US" sz="4000" dirty="0" smtClean="0">
              <a:solidFill>
                <a:schemeClr val="bg1"/>
              </a:solidFill>
              <a:latin typeface="Verdana" pitchFamily="34" charset="0"/>
            </a:endParaRPr>
          </a:p>
          <a:p>
            <a:r>
              <a:rPr lang="en-US" sz="4000" i="1" dirty="0" smtClean="0">
                <a:solidFill>
                  <a:schemeClr val="bg1"/>
                </a:solidFill>
                <a:latin typeface="Verdana" pitchFamily="34" charset="0"/>
              </a:rPr>
              <a:t>H2. Indirect Shared content is short lived.</a:t>
            </a:r>
          </a:p>
          <a:p>
            <a:r>
              <a:rPr lang="en-US" sz="3200" dirty="0" smtClean="0">
                <a:solidFill>
                  <a:schemeClr val="bg1"/>
                </a:solidFill>
                <a:latin typeface="Verdana" pitchFamily="34" charset="0"/>
              </a:rPr>
              <a:t>We propose that it is more likely that direct share will have a larger life cycle as compared to indirect share. </a:t>
            </a:r>
          </a:p>
          <a:p>
            <a:endParaRPr lang="en-US" sz="4000" dirty="0">
              <a:solidFill>
                <a:schemeClr val="bg1"/>
              </a:solidFill>
              <a:latin typeface="Verdana" pitchFamily="34" charset="0"/>
            </a:endParaRPr>
          </a:p>
        </p:txBody>
      </p:sp>
      <p:sp>
        <p:nvSpPr>
          <p:cNvPr id="18" name="TextBox 17"/>
          <p:cNvSpPr txBox="1"/>
          <p:nvPr/>
        </p:nvSpPr>
        <p:spPr>
          <a:xfrm>
            <a:off x="22021800" y="17378601"/>
            <a:ext cx="12192000" cy="5786199"/>
          </a:xfrm>
          <a:prstGeom prst="rect">
            <a:avLst/>
          </a:prstGeom>
          <a:noFill/>
        </p:spPr>
        <p:txBody>
          <a:bodyPr wrap="square" lIns="365760" tIns="182880" rIns="365760" bIns="182880" rtlCol="0">
            <a:spAutoFit/>
          </a:bodyPr>
          <a:lstStyle/>
          <a:p>
            <a:r>
              <a:rPr lang="en-US" sz="3200" dirty="0" smtClean="0">
                <a:solidFill>
                  <a:schemeClr val="bg1"/>
                </a:solidFill>
                <a:latin typeface="Verdana" pitchFamily="34" charset="0"/>
              </a:rPr>
              <a:t>We performed one-sided two-sample equal variance T-tests on two sets of data at 5% significance level. The first set contains 3 values for each of direct and indirect shares corresponding to average comments, average likes and average activities per post over the period of 30 days (see Table 1) for our first hypothesis. H1 is supported by a P-value of 0.0301. The second set contains day-by-day records of average number of posts from day 1 to day 30 for direct and indirect shares (see Figure 2) for our second hypothesis. The test supporting H2 had a P-value of 0.0398.</a:t>
            </a:r>
            <a:endParaRPr lang="en-US" sz="3200" dirty="0">
              <a:solidFill>
                <a:schemeClr val="bg1"/>
              </a:solidFill>
              <a:latin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380</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Shubhajit Saha</cp:lastModifiedBy>
  <cp:revision>34</cp:revision>
  <dcterms:created xsi:type="dcterms:W3CDTF">2006-08-16T00:00:00Z</dcterms:created>
  <dcterms:modified xsi:type="dcterms:W3CDTF">2013-01-09T04:53:41Z</dcterms:modified>
</cp:coreProperties>
</file>