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22.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9" r:id="rId8"/>
    <p:sldId id="262" r:id="rId9"/>
    <p:sldId id="263" r:id="rId10"/>
    <p:sldId id="264" r:id="rId11"/>
    <p:sldId id="265" r:id="rId12"/>
    <p:sldId id="266" r:id="rId13"/>
    <p:sldId id="267"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D0C87FB-8589-42D8-B90C-45D9FD6DFF26}" type="datetimeFigureOut">
              <a:rPr lang="en-IN" smtClean="0"/>
              <a:t>10-01-2011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14FCDF-A77D-4BD1-BFEE-A135300C7EBC}" type="slidenum">
              <a:rPr lang="en-IN" smtClean="0"/>
              <a:t>‹#›</a:t>
            </a:fld>
            <a:endParaRPr lang="en-IN"/>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0C87FB-8589-42D8-B90C-45D9FD6DFF26}" type="datetimeFigureOut">
              <a:rPr lang="en-IN" smtClean="0"/>
              <a:t>10-01-2011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14FCDF-A77D-4BD1-BFEE-A135300C7EB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0C87FB-8589-42D8-B90C-45D9FD6DFF26}" type="datetimeFigureOut">
              <a:rPr lang="en-IN" smtClean="0"/>
              <a:t>10-01-2011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14FCDF-A77D-4BD1-BFEE-A135300C7EB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0C87FB-8589-42D8-B90C-45D9FD6DFF26}" type="datetimeFigureOut">
              <a:rPr lang="en-IN" smtClean="0"/>
              <a:t>10-01-2011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14FCDF-A77D-4BD1-BFEE-A135300C7EB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0C87FB-8589-42D8-B90C-45D9FD6DFF26}" type="datetimeFigureOut">
              <a:rPr lang="en-IN" smtClean="0"/>
              <a:t>10-01-2011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14FCDF-A77D-4BD1-BFEE-A135300C7EBC}" type="slidenum">
              <a:rPr lang="en-IN" smtClean="0"/>
              <a:t>‹#›</a:t>
            </a:fld>
            <a:endParaRPr lang="en-IN"/>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0C87FB-8589-42D8-B90C-45D9FD6DFF26}" type="datetimeFigureOut">
              <a:rPr lang="en-IN" smtClean="0"/>
              <a:t>10-01-2011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14FCDF-A77D-4BD1-BFEE-A135300C7EB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0C87FB-8589-42D8-B90C-45D9FD6DFF26}" type="datetimeFigureOut">
              <a:rPr lang="en-IN" smtClean="0"/>
              <a:t>10-01-2011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14FCDF-A77D-4BD1-BFEE-A135300C7EBC}" type="slidenum">
              <a:rPr lang="en-IN" smtClean="0"/>
              <a:t>‹#›</a:t>
            </a:fld>
            <a:endParaRPr lang="en-IN"/>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D0C87FB-8589-42D8-B90C-45D9FD6DFF26}" type="datetimeFigureOut">
              <a:rPr lang="en-IN" smtClean="0"/>
              <a:t>10-01-2011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14FCDF-A77D-4BD1-BFEE-A135300C7EB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0C87FB-8589-42D8-B90C-45D9FD6DFF26}" type="datetimeFigureOut">
              <a:rPr lang="en-IN" smtClean="0"/>
              <a:t>10-01-2011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014FCDF-A77D-4BD1-BFEE-A135300C7EB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0C87FB-8589-42D8-B90C-45D9FD6DFF26}" type="datetimeFigureOut">
              <a:rPr lang="en-IN" smtClean="0"/>
              <a:t>10-01-2011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14FCDF-A77D-4BD1-BFEE-A135300C7EBC}" type="slidenum">
              <a:rPr lang="en-IN" smtClean="0"/>
              <a:t>‹#›</a:t>
            </a:fld>
            <a:endParaRPr lang="en-IN"/>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0C87FB-8589-42D8-B90C-45D9FD6DFF26}" type="datetimeFigureOut">
              <a:rPr lang="en-IN" smtClean="0"/>
              <a:t>10-01-2011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14FCDF-A77D-4BD1-BFEE-A135300C7EB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DD0C87FB-8589-42D8-B90C-45D9FD6DFF26}" type="datetimeFigureOut">
              <a:rPr lang="en-IN" smtClean="0"/>
              <a:t>10-01-2011</a:t>
            </a:fld>
            <a:endParaRPr lang="en-IN"/>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IN"/>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2014FCDF-A77D-4BD1-BFEE-A135300C7EBC}" type="slidenum">
              <a:rPr lang="en-IN" smtClean="0"/>
              <a:t>‹#›</a:t>
            </a:fld>
            <a:endParaRPr lang="en-IN"/>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en.wikipedia.org/wiki/Streaming_media" TargetMode="External"/><Relationship Id="rId13" Type="http://schemas.openxmlformats.org/officeDocument/2006/relationships/hyperlink" Target="http://en.wikipedia.org/wiki/Integrated_Development_Environment" TargetMode="External"/><Relationship Id="rId3" Type="http://schemas.openxmlformats.org/officeDocument/2006/relationships/hyperlink" Target="http://en.wikipedia.org/wiki/Rich_Internet_application" TargetMode="External"/><Relationship Id="rId7" Type="http://schemas.openxmlformats.org/officeDocument/2006/relationships/hyperlink" Target="http://en.wikipedia.org/wiki/Web_browser" TargetMode="External"/><Relationship Id="rId12" Type="http://schemas.openxmlformats.org/officeDocument/2006/relationships/hyperlink" Target="http://en.wikipedia.org/wiki/List_of_CLI_languages" TargetMode="External"/><Relationship Id="rId2" Type="http://schemas.openxmlformats.org/officeDocument/2006/relationships/hyperlink" Target="http://en.wikipedia.org/wiki/Application_framework" TargetMode="External"/><Relationship Id="rId1" Type="http://schemas.openxmlformats.org/officeDocument/2006/relationships/slideLayout" Target="../slideLayouts/slideLayout2.xml"/><Relationship Id="rId6" Type="http://schemas.openxmlformats.org/officeDocument/2006/relationships/hyperlink" Target="http://en.wikipedia.org/wiki/Plug-in_(computing)" TargetMode="External"/><Relationship Id="rId11" Type="http://schemas.openxmlformats.org/officeDocument/2006/relationships/hyperlink" Target="http://en.wikipedia.org/wiki/Animation" TargetMode="External"/><Relationship Id="rId5" Type="http://schemas.openxmlformats.org/officeDocument/2006/relationships/hyperlink" Target="http://en.wikipedia.org/wiki/Run-time_system" TargetMode="External"/><Relationship Id="rId10" Type="http://schemas.openxmlformats.org/officeDocument/2006/relationships/hyperlink" Target="http://en.wikipedia.org/wiki/Computer_graphics" TargetMode="External"/><Relationship Id="rId4" Type="http://schemas.openxmlformats.org/officeDocument/2006/relationships/hyperlink" Target="http://en.wikipedia.org/wiki/Adobe_Flash" TargetMode="External"/><Relationship Id="rId9" Type="http://schemas.openxmlformats.org/officeDocument/2006/relationships/hyperlink" Target="http://en.wikipedia.org/wiki/Multimedi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Microsoft" TargetMode="External"/><Relationship Id="rId7" Type="http://schemas.openxmlformats.org/officeDocument/2006/relationships/image" Target="../media/image7.png"/><Relationship Id="rId2" Type="http://schemas.openxmlformats.org/officeDocument/2006/relationships/hyperlink" Target="http://en.wikipedia.org/wiki/Runtime_environment" TargetMode="External"/><Relationship Id="rId1" Type="http://schemas.openxmlformats.org/officeDocument/2006/relationships/slideLayout" Target="../slideLayouts/slideLayout2.xml"/><Relationship Id="rId6" Type="http://schemas.openxmlformats.org/officeDocument/2006/relationships/hyperlink" Target="http://en.wikipedia.org/wiki/Boilerplate_code" TargetMode="External"/><Relationship Id="rId5" Type="http://schemas.openxmlformats.org/officeDocument/2006/relationships/hyperlink" Target="http://en.wikipedia.org/wiki/Game_development" TargetMode="External"/><Relationship Id="rId4" Type="http://schemas.openxmlformats.org/officeDocument/2006/relationships/hyperlink" Target="http://en.wikipedia.org/wiki/Video_game"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creators.xna.com/en-US/article/gestures" TargetMode="External"/><Relationship Id="rId2" Type="http://schemas.openxmlformats.org/officeDocument/2006/relationships/hyperlink" Target="http://blogs.msdn.com/b/mikeormond/archive/2010/07/08/enabling-touch-manipulations-on-windows-phone.aspx" TargetMode="External"/><Relationship Id="rId1" Type="http://schemas.openxmlformats.org/officeDocument/2006/relationships/slideLayout" Target="../slideLayouts/slideLayout2.xml"/><Relationship Id="rId6" Type="http://schemas.openxmlformats.org/officeDocument/2006/relationships/hyperlink" Target="http://msdn.microsoft.com/en-us/library/microsoft.xna.framework.vector2.aspx" TargetMode="External"/><Relationship Id="rId5" Type="http://schemas.openxmlformats.org/officeDocument/2006/relationships/hyperlink" Target="http://msdn.microsoft.com/en-us/library/microsoft.xna.framework.aspx" TargetMode="External"/><Relationship Id="rId4" Type="http://schemas.openxmlformats.org/officeDocument/2006/relationships/hyperlink" Target="http://msdn.microsoft.com/en-us/library/microsoft.xna.framework.input.touch.asp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msdn.microsoft.com/en-us/library/microsoft.xna.framework.input.touch.touchpanel.aspx" TargetMode="External"/><Relationship Id="rId2" Type="http://schemas.openxmlformats.org/officeDocument/2006/relationships/hyperlink" Target="http://msdn.microsoft.com/en-us/library/Microsoft.Xna.Framework.Input.Touch.aspx"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en.wikipedia.org/wiki/Flash_memory" TargetMode="External"/><Relationship Id="rId13" Type="http://schemas.openxmlformats.org/officeDocument/2006/relationships/hyperlink" Target="http://en.wikipedia.org/wiki/Pixel#Megapixel" TargetMode="External"/><Relationship Id="rId3" Type="http://schemas.openxmlformats.org/officeDocument/2006/relationships/hyperlink" Target="http://en.wikipedia.org/wiki/Multi-touch" TargetMode="External"/><Relationship Id="rId7" Type="http://schemas.openxmlformats.org/officeDocument/2006/relationships/hyperlink" Target="http://en.wikipedia.org/wiki/RAM" TargetMode="External"/><Relationship Id="rId12" Type="http://schemas.openxmlformats.org/officeDocument/2006/relationships/hyperlink" Target="http://en.wikipedia.org/wiki/Assisted_GPS" TargetMode="External"/><Relationship Id="rId2" Type="http://schemas.openxmlformats.org/officeDocument/2006/relationships/hyperlink" Target="http://en.wikipedia.org/wiki/Capacitive_touch_screen" TargetMode="External"/><Relationship Id="rId1" Type="http://schemas.openxmlformats.org/officeDocument/2006/relationships/slideLayout" Target="../slideLayouts/slideLayout2.xml"/><Relationship Id="rId6" Type="http://schemas.openxmlformats.org/officeDocument/2006/relationships/hyperlink" Target="http://en.wikipedia.org/wiki/GPU" TargetMode="External"/><Relationship Id="rId11" Type="http://schemas.openxmlformats.org/officeDocument/2006/relationships/hyperlink" Target="http://en.wikipedia.org/wiki/Proximity_sensor" TargetMode="External"/><Relationship Id="rId5" Type="http://schemas.openxmlformats.org/officeDocument/2006/relationships/hyperlink" Target="http://en.wikipedia.org/wiki/DirectX9" TargetMode="External"/><Relationship Id="rId10" Type="http://schemas.openxmlformats.org/officeDocument/2006/relationships/hyperlink" Target="http://en.wikipedia.org/wiki/Compass" TargetMode="External"/><Relationship Id="rId4" Type="http://schemas.openxmlformats.org/officeDocument/2006/relationships/hyperlink" Target="http://en.wikipedia.org/wiki/ARM_architecture" TargetMode="External"/><Relationship Id="rId9" Type="http://schemas.openxmlformats.org/officeDocument/2006/relationships/hyperlink" Target="http://en.wikipedia.org/wiki/Acceleromet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Microsoft Student Partner</a:t>
            </a:r>
            <a:endParaRPr lang="en-IN" dirty="0"/>
          </a:p>
        </p:txBody>
      </p:sp>
      <p:sp>
        <p:nvSpPr>
          <p:cNvPr id="3" name="Subtitle 2"/>
          <p:cNvSpPr>
            <a:spLocks noGrp="1"/>
          </p:cNvSpPr>
          <p:nvPr>
            <p:ph type="subTitle" idx="1"/>
          </p:nvPr>
        </p:nvSpPr>
        <p:spPr/>
        <p:txBody>
          <a:bodyPr/>
          <a:lstStyle/>
          <a:p>
            <a:r>
              <a:rPr lang="en-US" dirty="0" smtClean="0"/>
              <a:t>Nitin Kumar</a:t>
            </a:r>
            <a:r>
              <a:rPr lang="en-US" dirty="0" smtClean="0"/>
              <a:t> </a:t>
            </a:r>
            <a:endParaRPr lang="en-IN" dirty="0"/>
          </a:p>
        </p:txBody>
      </p:sp>
    </p:spTree>
    <p:extLst>
      <p:ext uri="{BB962C8B-B14F-4D97-AF65-F5344CB8AC3E}">
        <p14:creationId xmlns:p14="http://schemas.microsoft.com/office/powerpoint/2010/main" val="22873902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Silverlight</a:t>
            </a:r>
            <a:endParaRPr lang="en-IN" dirty="0"/>
          </a:p>
        </p:txBody>
      </p:sp>
      <p:sp>
        <p:nvSpPr>
          <p:cNvPr id="3" name="Content Placeholder 2"/>
          <p:cNvSpPr>
            <a:spLocks noGrp="1"/>
          </p:cNvSpPr>
          <p:nvPr>
            <p:ph idx="1"/>
          </p:nvPr>
        </p:nvSpPr>
        <p:spPr>
          <a:xfrm>
            <a:off x="762000" y="548680"/>
            <a:ext cx="7543800" cy="4023320"/>
          </a:xfrm>
        </p:spPr>
        <p:txBody>
          <a:bodyPr/>
          <a:lstStyle/>
          <a:p>
            <a:r>
              <a:rPr lang="en-IN" b="1" dirty="0"/>
              <a:t>Microsoft Silverlight</a:t>
            </a:r>
            <a:r>
              <a:rPr lang="en-IN" dirty="0"/>
              <a:t> is an </a:t>
            </a:r>
            <a:r>
              <a:rPr lang="en-IN" dirty="0">
                <a:hlinkClick r:id="rId2" action="ppaction://hlinkfile" tooltip="Application framework"/>
              </a:rPr>
              <a:t>application framework</a:t>
            </a:r>
            <a:r>
              <a:rPr lang="en-IN" dirty="0"/>
              <a:t> for writing and running </a:t>
            </a:r>
            <a:r>
              <a:rPr lang="en-IN" dirty="0">
                <a:hlinkClick r:id="rId3" action="ppaction://hlinkfile" tooltip="Rich Internet application"/>
              </a:rPr>
              <a:t>rich Internet applications</a:t>
            </a:r>
            <a:r>
              <a:rPr lang="en-IN" dirty="0"/>
              <a:t> with emphasis on multimedia, animations, and graphics, with features and purposes similar to those of </a:t>
            </a:r>
            <a:r>
              <a:rPr lang="en-IN" dirty="0">
                <a:hlinkClick r:id="rId4" action="ppaction://hlinkfile" tooltip="Adobe Flash"/>
              </a:rPr>
              <a:t>Adobe Flash</a:t>
            </a:r>
            <a:r>
              <a:rPr lang="en-IN" dirty="0"/>
              <a:t>. The </a:t>
            </a:r>
            <a:r>
              <a:rPr lang="en-IN" dirty="0">
                <a:hlinkClick r:id="rId5" action="ppaction://hlinkfile" tooltip="Run-time system"/>
              </a:rPr>
              <a:t>run-time environment</a:t>
            </a:r>
            <a:r>
              <a:rPr lang="en-IN" dirty="0"/>
              <a:t> for Silverlight is available as a </a:t>
            </a:r>
            <a:r>
              <a:rPr lang="en-IN" dirty="0">
                <a:hlinkClick r:id="rId6" action="ppaction://hlinkfile" tooltip="Plug-in (computing)"/>
              </a:rPr>
              <a:t>plug-in</a:t>
            </a:r>
            <a:r>
              <a:rPr lang="en-IN" dirty="0"/>
              <a:t> for most </a:t>
            </a:r>
            <a:r>
              <a:rPr lang="en-IN" dirty="0">
                <a:hlinkClick r:id="rId7" action="ppaction://hlinkfile" tooltip="Web browser"/>
              </a:rPr>
              <a:t>web browsers</a:t>
            </a:r>
            <a:r>
              <a:rPr lang="en-IN" dirty="0"/>
              <a:t>. While early versions of Silverlight focused on </a:t>
            </a:r>
            <a:r>
              <a:rPr lang="en-IN" dirty="0">
                <a:hlinkClick r:id="rId8" action="ppaction://hlinkfile" tooltip="Streaming media"/>
              </a:rPr>
              <a:t>streaming media</a:t>
            </a:r>
            <a:r>
              <a:rPr lang="en-IN" dirty="0"/>
              <a:t>, current versions support </a:t>
            </a:r>
            <a:r>
              <a:rPr lang="en-IN" dirty="0">
                <a:hlinkClick r:id="rId9" action="ppaction://hlinkfile" tooltip="Multimedia"/>
              </a:rPr>
              <a:t>multimedia</a:t>
            </a:r>
            <a:r>
              <a:rPr lang="en-IN" dirty="0"/>
              <a:t>, </a:t>
            </a:r>
            <a:r>
              <a:rPr lang="en-IN" dirty="0">
                <a:hlinkClick r:id="rId10" action="ppaction://hlinkfile" tooltip="Computer graphics"/>
              </a:rPr>
              <a:t>graphics</a:t>
            </a:r>
            <a:r>
              <a:rPr lang="en-IN" dirty="0"/>
              <a:t> and </a:t>
            </a:r>
            <a:r>
              <a:rPr lang="en-IN" dirty="0">
                <a:hlinkClick r:id="rId11" action="ppaction://hlinkfile" tooltip="Animation"/>
              </a:rPr>
              <a:t>animation</a:t>
            </a:r>
            <a:r>
              <a:rPr lang="en-IN" dirty="0"/>
              <a:t>, and give developers support for </a:t>
            </a:r>
            <a:r>
              <a:rPr lang="en-IN" dirty="0">
                <a:hlinkClick r:id="rId12" action="ppaction://hlinkfile" tooltip="List of CLI languages"/>
              </a:rPr>
              <a:t>CLI languages</a:t>
            </a:r>
            <a:r>
              <a:rPr lang="en-IN" dirty="0"/>
              <a:t> and </a:t>
            </a:r>
            <a:r>
              <a:rPr lang="en-IN" dirty="0">
                <a:hlinkClick r:id="rId13" action="ppaction://hlinkfile" tooltip="Integrated Development Environment"/>
              </a:rPr>
              <a:t>development tools</a:t>
            </a:r>
            <a:r>
              <a:rPr lang="en-IN" dirty="0"/>
              <a:t>.</a:t>
            </a:r>
          </a:p>
          <a:p>
            <a:endParaRPr lang="en-IN" dirty="0"/>
          </a:p>
        </p:txBody>
      </p:sp>
    </p:spTree>
    <p:extLst>
      <p:ext uri="{BB962C8B-B14F-4D97-AF65-F5344CB8AC3E}">
        <p14:creationId xmlns:p14="http://schemas.microsoft.com/office/powerpoint/2010/main" val="36189152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Silverlight for Windows </a:t>
            </a:r>
            <a:r>
              <a:rPr lang="en-IN" b="1" dirty="0" smtClean="0"/>
              <a:t>Phone</a:t>
            </a:r>
            <a:endParaRPr lang="en-IN" dirty="0"/>
          </a:p>
        </p:txBody>
      </p:sp>
      <p:sp>
        <p:nvSpPr>
          <p:cNvPr id="3" name="Content Placeholder 2"/>
          <p:cNvSpPr>
            <a:spLocks noGrp="1"/>
          </p:cNvSpPr>
          <p:nvPr>
            <p:ph idx="1"/>
          </p:nvPr>
        </p:nvSpPr>
        <p:spPr/>
        <p:txBody>
          <a:bodyPr>
            <a:normAutofit lnSpcReduction="10000"/>
          </a:bodyPr>
          <a:lstStyle/>
          <a:p>
            <a:r>
              <a:rPr lang="en-IN" dirty="0"/>
              <a:t>Silverlight is the application development platform for Windows Phone 7. High performance gaming is also supported through the XNA Framework.</a:t>
            </a:r>
          </a:p>
          <a:p>
            <a:r>
              <a:rPr lang="en-IN" dirty="0"/>
              <a:t>Silverlight for Windows Phone supports core Silverlight capabilities in managed .NET code with XAML including:</a:t>
            </a:r>
          </a:p>
          <a:p>
            <a:pPr lvl="1"/>
            <a:r>
              <a:rPr lang="en-IN" dirty="0"/>
              <a:t>High quality video and audio using a wide range of codecs, DRM and IIS Smooth Streaming </a:t>
            </a:r>
          </a:p>
          <a:p>
            <a:pPr lvl="1"/>
            <a:r>
              <a:rPr lang="en-IN" dirty="0"/>
              <a:t>Deep Zoom for enhanced reading and photo browsing experiences </a:t>
            </a:r>
          </a:p>
          <a:p>
            <a:pPr lvl="1"/>
            <a:r>
              <a:rPr lang="en-IN" dirty="0"/>
              <a:t>Vector and Bitmap Graphics and animation </a:t>
            </a:r>
          </a:p>
          <a:p>
            <a:endParaRPr lang="en-IN" dirty="0"/>
          </a:p>
        </p:txBody>
      </p:sp>
    </p:spTree>
    <p:extLst>
      <p:ext uri="{BB962C8B-B14F-4D97-AF65-F5344CB8AC3E}">
        <p14:creationId xmlns:p14="http://schemas.microsoft.com/office/powerpoint/2010/main" val="14237132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Silverlight for Windows Phone</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a:t>Silverlight can also access the unique capabilities of the phone including:</a:t>
            </a:r>
          </a:p>
          <a:p>
            <a:r>
              <a:rPr lang="en-IN" dirty="0"/>
              <a:t>Hardware acceleration for video and graphics </a:t>
            </a:r>
          </a:p>
          <a:p>
            <a:r>
              <a:rPr lang="en-IN" dirty="0"/>
              <a:t>Accelerometer for motion sensing </a:t>
            </a:r>
          </a:p>
          <a:p>
            <a:r>
              <a:rPr lang="en-IN" dirty="0"/>
              <a:t>Multi-touch </a:t>
            </a:r>
          </a:p>
          <a:p>
            <a:r>
              <a:rPr lang="en-IN" dirty="0"/>
              <a:t>Camera and microphone </a:t>
            </a:r>
          </a:p>
          <a:p>
            <a:r>
              <a:rPr lang="en-IN" dirty="0"/>
              <a:t>Location awareness </a:t>
            </a:r>
          </a:p>
          <a:p>
            <a:r>
              <a:rPr lang="en-IN" dirty="0"/>
              <a:t>Push notifications </a:t>
            </a:r>
          </a:p>
          <a:p>
            <a:r>
              <a:rPr lang="en-IN" dirty="0"/>
              <a:t>Native phone functionality </a:t>
            </a:r>
          </a:p>
          <a:p>
            <a:endParaRPr lang="en-IN" dirty="0"/>
          </a:p>
        </p:txBody>
      </p:sp>
    </p:spTree>
    <p:extLst>
      <p:ext uri="{BB962C8B-B14F-4D97-AF65-F5344CB8AC3E}">
        <p14:creationId xmlns:p14="http://schemas.microsoft.com/office/powerpoint/2010/main" val="23578365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Silverlight for Windows Phone</a:t>
            </a:r>
            <a:endParaRPr lang="en-IN"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548680"/>
            <a:ext cx="7722857" cy="4896544"/>
          </a:xfrm>
        </p:spPr>
      </p:pic>
    </p:spTree>
    <p:extLst>
      <p:ext uri="{BB962C8B-B14F-4D97-AF65-F5344CB8AC3E}">
        <p14:creationId xmlns:p14="http://schemas.microsoft.com/office/powerpoint/2010/main" val="34652735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554416" cy="1600200"/>
          </a:xfrm>
        </p:spPr>
        <p:txBody>
          <a:bodyPr>
            <a:normAutofit fontScale="90000"/>
          </a:bodyPr>
          <a:lstStyle/>
          <a:p>
            <a:r>
              <a:rPr lang="en-US" dirty="0" smtClean="0"/>
              <a:t>Preview of the Window Phone 7 Developer Tools</a:t>
            </a:r>
            <a:endParaRPr lang="en-IN" dirty="0"/>
          </a:p>
        </p:txBody>
      </p:sp>
      <p:sp>
        <p:nvSpPr>
          <p:cNvPr id="3" name="Content Placeholder 2"/>
          <p:cNvSpPr>
            <a:spLocks noGrp="1"/>
          </p:cNvSpPr>
          <p:nvPr>
            <p:ph idx="1"/>
          </p:nvPr>
        </p:nvSpPr>
        <p:spPr>
          <a:xfrm>
            <a:off x="762000" y="476672"/>
            <a:ext cx="7543800" cy="5688632"/>
          </a:xfrm>
        </p:spPr>
        <p:txBody>
          <a:bodyPr>
            <a:normAutofit/>
          </a:bodyPr>
          <a:lstStyle/>
          <a:p>
            <a:r>
              <a:rPr lang="en-US" dirty="0" smtClean="0"/>
              <a:t>Let me show you the preview of the software which we use in developing apps for Window Phone 7</a:t>
            </a:r>
          </a:p>
          <a:p>
            <a:pPr lvl="1"/>
            <a:r>
              <a:rPr lang="en-US" dirty="0" smtClean="0"/>
              <a:t>Visual Studio 2010</a:t>
            </a:r>
          </a:p>
          <a:p>
            <a:pPr lvl="1"/>
            <a:r>
              <a:rPr lang="en-US" dirty="0" smtClean="0"/>
              <a:t>Window Phone Emulator</a:t>
            </a:r>
          </a:p>
          <a:p>
            <a:pPr lvl="1"/>
            <a:r>
              <a:rPr lang="en-US" dirty="0" smtClean="0"/>
              <a:t>Silverlight</a:t>
            </a:r>
          </a:p>
          <a:p>
            <a:pPr lvl="1"/>
            <a:r>
              <a:rPr lang="en-US" dirty="0" smtClean="0"/>
              <a:t>XNA Game Studio 4</a:t>
            </a:r>
          </a:p>
          <a:p>
            <a:pPr lvl="1"/>
            <a:r>
              <a:rPr lang="en-US" dirty="0" smtClean="0"/>
              <a:t>Microsoft Expression Blend</a:t>
            </a:r>
          </a:p>
          <a:p>
            <a:pPr lvl="1"/>
            <a:r>
              <a:rPr lang="en-US" dirty="0" smtClean="0"/>
              <a:t>.Net Framework</a:t>
            </a:r>
          </a:p>
          <a:p>
            <a:pPr lvl="1"/>
            <a:endParaRPr lang="en-US" dirty="0" smtClean="0"/>
          </a:p>
          <a:p>
            <a:pPr lvl="1"/>
            <a:endParaRPr lang="en-US" dirty="0" smtClean="0"/>
          </a:p>
          <a:p>
            <a:pPr lvl="1"/>
            <a:endParaRPr lang="en-US" dirty="0" smtClean="0"/>
          </a:p>
          <a:p>
            <a:pPr lvl="1"/>
            <a:endParaRPr lang="en-IN" dirty="0"/>
          </a:p>
        </p:txBody>
      </p:sp>
    </p:spTree>
    <p:extLst>
      <p:ext uri="{BB962C8B-B14F-4D97-AF65-F5344CB8AC3E}">
        <p14:creationId xmlns:p14="http://schemas.microsoft.com/office/powerpoint/2010/main" val="22901892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Windows Phone 7 Developer Tool </a:t>
            </a:r>
            <a:endParaRPr lang="en-IN" sz="3600" dirty="0"/>
          </a:p>
        </p:txBody>
      </p:sp>
      <p:sp>
        <p:nvSpPr>
          <p:cNvPr id="3" name="Content Placeholder 2"/>
          <p:cNvSpPr>
            <a:spLocks noGrp="1"/>
          </p:cNvSpPr>
          <p:nvPr>
            <p:ph idx="1"/>
          </p:nvPr>
        </p:nvSpPr>
        <p:spPr/>
        <p:txBody>
          <a:bodyPr/>
          <a:lstStyle/>
          <a:p>
            <a:endParaRPr lang="en-IN"/>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646894"/>
            <a:ext cx="7632848" cy="3862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28194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XNA</a:t>
            </a:r>
            <a:endParaRPr lang="en-IN" dirty="0"/>
          </a:p>
        </p:txBody>
      </p:sp>
      <p:sp>
        <p:nvSpPr>
          <p:cNvPr id="3" name="Content Placeholder 2"/>
          <p:cNvSpPr>
            <a:spLocks noGrp="1"/>
          </p:cNvSpPr>
          <p:nvPr>
            <p:ph idx="1"/>
          </p:nvPr>
        </p:nvSpPr>
        <p:spPr/>
        <p:txBody>
          <a:bodyPr/>
          <a:lstStyle/>
          <a:p>
            <a:r>
              <a:rPr lang="en-IN" b="1" dirty="0"/>
              <a:t>Microsoft XNA</a:t>
            </a:r>
            <a:r>
              <a:rPr lang="en-IN" dirty="0"/>
              <a:t> is a set of tools with a managed </a:t>
            </a:r>
            <a:r>
              <a:rPr lang="en-IN" dirty="0">
                <a:hlinkClick r:id="rId2" action="ppaction://hlinkfile" tooltip="Runtime environment"/>
              </a:rPr>
              <a:t>runtime environment</a:t>
            </a:r>
            <a:r>
              <a:rPr lang="en-IN" dirty="0"/>
              <a:t> provided by </a:t>
            </a:r>
            <a:r>
              <a:rPr lang="en-IN" dirty="0">
                <a:hlinkClick r:id="rId3" action="ppaction://hlinkfile" tooltip="Microsoft"/>
              </a:rPr>
              <a:t>Microsoft</a:t>
            </a:r>
            <a:r>
              <a:rPr lang="en-IN" dirty="0"/>
              <a:t> that facilitates </a:t>
            </a:r>
            <a:r>
              <a:rPr lang="en-IN" dirty="0">
                <a:hlinkClick r:id="rId4" action="ppaction://hlinkfile" tooltip="Video game"/>
              </a:rPr>
              <a:t>computer game</a:t>
            </a:r>
            <a:r>
              <a:rPr lang="en-IN" dirty="0"/>
              <a:t> </a:t>
            </a:r>
            <a:r>
              <a:rPr lang="en-IN" dirty="0">
                <a:hlinkClick r:id="rId5" action="ppaction://hlinkfile" tooltip="Game development"/>
              </a:rPr>
              <a:t>development</a:t>
            </a:r>
            <a:r>
              <a:rPr lang="en-IN" dirty="0"/>
              <a:t> and management. XNA attempts to free game developers from writing "repetitive </a:t>
            </a:r>
            <a:r>
              <a:rPr lang="en-IN" dirty="0">
                <a:hlinkClick r:id="rId6" action="ppaction://hlinkfile" tooltip="Boilerplate code"/>
              </a:rPr>
              <a:t>boilerplate code</a:t>
            </a:r>
            <a:r>
              <a:rPr lang="en-IN" dirty="0" smtClean="0"/>
              <a:t>” and </a:t>
            </a:r>
            <a:r>
              <a:rPr lang="en-IN" dirty="0"/>
              <a:t>to bring different aspects of game production into a single </a:t>
            </a:r>
            <a:r>
              <a:rPr lang="en-IN" dirty="0" smtClean="0"/>
              <a:t>system.</a:t>
            </a:r>
          </a:p>
          <a:p>
            <a:endParaRPr lang="en-IN" dirty="0"/>
          </a:p>
        </p:txBody>
      </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0152" y="4005064"/>
            <a:ext cx="2343150"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56084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396716"/>
            <a:ext cx="6781800" cy="1600200"/>
          </a:xfrm>
        </p:spPr>
        <p:txBody>
          <a:bodyPr>
            <a:normAutofit/>
          </a:bodyPr>
          <a:lstStyle/>
          <a:p>
            <a:r>
              <a:rPr lang="en-US" sz="4800" dirty="0" smtClean="0"/>
              <a:t>Microsoft XNA</a:t>
            </a:r>
            <a:endParaRPr lang="en-IN" sz="4800" dirty="0"/>
          </a:p>
        </p:txBody>
      </p:sp>
      <p:sp>
        <p:nvSpPr>
          <p:cNvPr id="3" name="Content Placeholder 2"/>
          <p:cNvSpPr>
            <a:spLocks noGrp="1"/>
          </p:cNvSpPr>
          <p:nvPr>
            <p:ph idx="1"/>
          </p:nvPr>
        </p:nvSpPr>
        <p:spPr/>
        <p:txBody>
          <a:bodyPr>
            <a:normAutofit/>
          </a:bodyPr>
          <a:lstStyle/>
          <a:p>
            <a:endParaRPr lang="en-IN" sz="22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0932" y="403384"/>
            <a:ext cx="5080795" cy="6336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78135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XNA</a:t>
            </a:r>
            <a:endParaRPr lang="en-IN" dirty="0"/>
          </a:p>
        </p:txBody>
      </p:sp>
      <p:sp>
        <p:nvSpPr>
          <p:cNvPr id="3" name="Content Placeholder 2"/>
          <p:cNvSpPr>
            <a:spLocks noGrp="1"/>
          </p:cNvSpPr>
          <p:nvPr>
            <p:ph idx="1"/>
          </p:nvPr>
        </p:nvSpPr>
        <p:spPr/>
        <p:txBody>
          <a:bodyPr/>
          <a:lstStyle/>
          <a:p>
            <a:r>
              <a:rPr lang="en-IN" dirty="0"/>
              <a:t>XNA currently encompasses Microsoft's entire Game Development Sections, including the standard Xbox Development Kit and XNA Game Studio</a:t>
            </a:r>
            <a:r>
              <a:rPr lang="en-IN" dirty="0" smtClean="0"/>
              <a:t>.</a:t>
            </a:r>
          </a:p>
          <a:p>
            <a:r>
              <a:rPr lang="en-IN" dirty="0"/>
              <a:t>XNA originally came out of Xbox New Architecture development. Instead of being released under the Xbox name, the Xbox 360 was released, and XNA became defined as "XNA is Not an Acronym" (being recursive and paradoxical in definition, similar to its logo).</a:t>
            </a:r>
          </a:p>
          <a:p>
            <a:endParaRPr lang="en-IN" dirty="0"/>
          </a:p>
          <a:p>
            <a:endParaRPr lang="en-IN" dirty="0"/>
          </a:p>
        </p:txBody>
      </p:sp>
    </p:spTree>
    <p:extLst>
      <p:ext uri="{BB962C8B-B14F-4D97-AF65-F5344CB8AC3E}">
        <p14:creationId xmlns:p14="http://schemas.microsoft.com/office/powerpoint/2010/main" val="32546068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XNA for Window Phone 7</a:t>
            </a:r>
            <a:endParaRPr lang="en-IN" dirty="0"/>
          </a:p>
        </p:txBody>
      </p:sp>
      <p:sp>
        <p:nvSpPr>
          <p:cNvPr id="3" name="Content Placeholder 2"/>
          <p:cNvSpPr>
            <a:spLocks noGrp="1"/>
          </p:cNvSpPr>
          <p:nvPr>
            <p:ph idx="1"/>
          </p:nvPr>
        </p:nvSpPr>
        <p:spPr/>
        <p:txBody>
          <a:bodyPr>
            <a:normAutofit fontScale="92500" lnSpcReduction="20000"/>
          </a:bodyPr>
          <a:lstStyle/>
          <a:p>
            <a:r>
              <a:rPr lang="en-IN" dirty="0"/>
              <a:t>Another example of where you might want to access XNA APIs from a WP7 Silverlight application; touch gesture support. </a:t>
            </a:r>
            <a:endParaRPr lang="en-IN" dirty="0" smtClean="0"/>
          </a:p>
          <a:p>
            <a:r>
              <a:rPr lang="en-IN" dirty="0"/>
              <a:t>Although Silverlight offers </a:t>
            </a:r>
            <a:r>
              <a:rPr lang="en-IN" dirty="0">
                <a:hlinkClick r:id="rId2"/>
              </a:rPr>
              <a:t>manipulation support</a:t>
            </a:r>
            <a:r>
              <a:rPr lang="en-IN" dirty="0"/>
              <a:t>, it has no direct support for the higher level concept of “</a:t>
            </a:r>
            <a:r>
              <a:rPr lang="en-IN" dirty="0">
                <a:hlinkClick r:id="rId3"/>
              </a:rPr>
              <a:t>gestures</a:t>
            </a:r>
            <a:r>
              <a:rPr lang="en-IN" dirty="0"/>
              <a:t>” (</a:t>
            </a:r>
            <a:r>
              <a:rPr lang="en-IN" dirty="0" err="1"/>
              <a:t>eg</a:t>
            </a:r>
            <a:r>
              <a:rPr lang="en-IN" dirty="0"/>
              <a:t> tap, flick). </a:t>
            </a:r>
            <a:endParaRPr lang="en-IN" dirty="0" smtClean="0"/>
          </a:p>
          <a:p>
            <a:r>
              <a:rPr lang="en-IN" dirty="0"/>
              <a:t>To access the XNA gesture support you’ll need to add a reference to the </a:t>
            </a:r>
            <a:r>
              <a:rPr lang="en-IN" b="1" dirty="0" err="1">
                <a:hlinkClick r:id="rId4"/>
              </a:rPr>
              <a:t>Microsoft.Xna.Framework.Input.Touch</a:t>
            </a:r>
            <a:r>
              <a:rPr lang="en-IN" dirty="0"/>
              <a:t> XNA assembly. I’ve also added a reference to </a:t>
            </a:r>
            <a:r>
              <a:rPr lang="en-IN" b="1" dirty="0" err="1">
                <a:hlinkClick r:id="rId5"/>
              </a:rPr>
              <a:t>Microsoft.Xna.Framework</a:t>
            </a:r>
            <a:r>
              <a:rPr lang="en-IN" dirty="0"/>
              <a:t> as that contains the definition for the </a:t>
            </a:r>
            <a:r>
              <a:rPr lang="en-IN" b="1" dirty="0">
                <a:hlinkClick r:id="rId6"/>
              </a:rPr>
              <a:t>Vector2</a:t>
            </a:r>
            <a:r>
              <a:rPr lang="en-IN" dirty="0"/>
              <a:t> </a:t>
            </a:r>
            <a:r>
              <a:rPr lang="en-IN" dirty="0" err="1"/>
              <a:t>struct</a:t>
            </a:r>
            <a:r>
              <a:rPr lang="en-IN" dirty="0"/>
              <a:t> that I use to give some feedback of the gesture position / scope for the purposes of the demo. You may not need it in your app.</a:t>
            </a:r>
          </a:p>
          <a:p>
            <a:endParaRPr lang="en-IN" dirty="0"/>
          </a:p>
        </p:txBody>
      </p:sp>
    </p:spTree>
    <p:extLst>
      <p:ext uri="{BB962C8B-B14F-4D97-AF65-F5344CB8AC3E}">
        <p14:creationId xmlns:p14="http://schemas.microsoft.com/office/powerpoint/2010/main" val="22190000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 Session</a:t>
            </a:r>
            <a:endParaRPr lang="en-IN" dirty="0"/>
          </a:p>
        </p:txBody>
      </p:sp>
      <p:sp>
        <p:nvSpPr>
          <p:cNvPr id="3" name="Content Placeholder 2"/>
          <p:cNvSpPr>
            <a:spLocks noGrp="1"/>
          </p:cNvSpPr>
          <p:nvPr>
            <p:ph idx="1"/>
          </p:nvPr>
        </p:nvSpPr>
        <p:spPr/>
        <p:txBody>
          <a:bodyPr/>
          <a:lstStyle/>
          <a:p>
            <a:r>
              <a:rPr lang="en-US" dirty="0" smtClean="0"/>
              <a:t>Window Phone 7 (Silverlight, XNA) 1</a:t>
            </a:r>
            <a:r>
              <a:rPr lang="en-US" baseline="30000" dirty="0" smtClean="0"/>
              <a:t>st</a:t>
            </a:r>
            <a:r>
              <a:rPr lang="en-US" dirty="0" smtClean="0"/>
              <a:t> Hour</a:t>
            </a:r>
          </a:p>
          <a:p>
            <a:r>
              <a:rPr lang="en-US" dirty="0" smtClean="0"/>
              <a:t>Cloud Computing (Window Azure) 2</a:t>
            </a:r>
            <a:r>
              <a:rPr lang="en-US" baseline="30000" dirty="0" smtClean="0"/>
              <a:t>nd</a:t>
            </a:r>
            <a:r>
              <a:rPr lang="en-US" dirty="0" smtClean="0"/>
              <a:t> Hour</a:t>
            </a:r>
          </a:p>
          <a:p>
            <a:r>
              <a:rPr lang="en-US" dirty="0" smtClean="0"/>
              <a:t>Web Tech (Web Matrix) 3</a:t>
            </a:r>
            <a:r>
              <a:rPr lang="en-US" baseline="30000" dirty="0" smtClean="0"/>
              <a:t>rd</a:t>
            </a:r>
            <a:r>
              <a:rPr lang="en-US" dirty="0" smtClean="0"/>
              <a:t> Hour</a:t>
            </a:r>
            <a:endParaRPr lang="en-IN" dirty="0"/>
          </a:p>
        </p:txBody>
      </p:sp>
    </p:spTree>
    <p:extLst>
      <p:ext uri="{BB962C8B-B14F-4D97-AF65-F5344CB8AC3E}">
        <p14:creationId xmlns:p14="http://schemas.microsoft.com/office/powerpoint/2010/main" val="40153789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Initiating Touch Feature</a:t>
            </a:r>
            <a:endParaRPr lang="en-IN" dirty="0"/>
          </a:p>
        </p:txBody>
      </p:sp>
      <p:sp>
        <p:nvSpPr>
          <p:cNvPr id="3" name="Content Placeholder 2"/>
          <p:cNvSpPr>
            <a:spLocks noGrp="1"/>
          </p:cNvSpPr>
          <p:nvPr>
            <p:ph idx="1"/>
          </p:nvPr>
        </p:nvSpPr>
        <p:spPr/>
        <p:txBody>
          <a:bodyPr>
            <a:normAutofit lnSpcReduction="10000"/>
          </a:bodyPr>
          <a:lstStyle/>
          <a:p>
            <a:r>
              <a:rPr lang="en-IN" dirty="0"/>
              <a:t>In the </a:t>
            </a:r>
            <a:r>
              <a:rPr lang="en-IN" b="1" dirty="0" err="1">
                <a:hlinkClick r:id="rId2"/>
              </a:rPr>
              <a:t>Microsoft.Xna.Framework.Input.Touch</a:t>
            </a:r>
            <a:r>
              <a:rPr lang="en-IN" dirty="0"/>
              <a:t> namespace is a class called </a:t>
            </a:r>
            <a:r>
              <a:rPr lang="en-IN" b="1" dirty="0" err="1">
                <a:hlinkClick r:id="rId3"/>
              </a:rPr>
              <a:t>TouchPanel</a:t>
            </a:r>
            <a:r>
              <a:rPr lang="en-IN" dirty="0"/>
              <a:t> that is the entry point for gesture support in XNA. It allows us to enable </a:t>
            </a:r>
            <a:r>
              <a:rPr lang="en-IN" dirty="0" smtClean="0"/>
              <a:t>gestures.</a:t>
            </a:r>
          </a:p>
          <a:p>
            <a:r>
              <a:rPr lang="en-IN" dirty="0"/>
              <a:t>An XNA application operates in a “game loop”. In other words, rather than being event-driven (the user has clicked on a button), it’s time based and polls for input at specific intervals (typically 30 times / second on a WP7 device). As a result there is no way for the </a:t>
            </a:r>
            <a:r>
              <a:rPr lang="en-IN" b="1" dirty="0" err="1"/>
              <a:t>TouchPanel</a:t>
            </a:r>
            <a:r>
              <a:rPr lang="en-IN" dirty="0"/>
              <a:t> to notify us that a gesture has occurred. We can’t subscribe to a </a:t>
            </a:r>
            <a:r>
              <a:rPr lang="en-IN" b="1" dirty="0" err="1"/>
              <a:t>GestureReady</a:t>
            </a:r>
            <a:r>
              <a:rPr lang="en-IN" dirty="0"/>
              <a:t> event or anything of that nature.</a:t>
            </a:r>
          </a:p>
        </p:txBody>
      </p:sp>
    </p:spTree>
    <p:extLst>
      <p:ext uri="{BB962C8B-B14F-4D97-AF65-F5344CB8AC3E}">
        <p14:creationId xmlns:p14="http://schemas.microsoft.com/office/powerpoint/2010/main" val="15715740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5" y="692696"/>
            <a:ext cx="7501089"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5" y="2132856"/>
            <a:ext cx="7571719"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07316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5" y="692696"/>
            <a:ext cx="7551251"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22666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Code for Initiating the touch and flick feature.</a:t>
            </a:r>
            <a:endParaRPr lang="en-IN" sz="3200"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Let me show you the video that how it works.</a:t>
            </a:r>
            <a:endParaRPr lang="en-IN"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692696"/>
            <a:ext cx="7580110"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41578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Video for XNA gaming platform.</a:t>
            </a:r>
            <a:endParaRPr lang="en-IN" sz="4000"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8233286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30773000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572000"/>
            <a:ext cx="6781800" cy="1600200"/>
          </a:xfrm>
        </p:spPr>
        <p:txBody>
          <a:bodyPr/>
          <a:lstStyle/>
          <a:p>
            <a:r>
              <a:rPr lang="en-US" dirty="0" smtClean="0"/>
              <a:t>Window Phone 7 Video</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908720"/>
            <a:ext cx="7560840" cy="3960440"/>
          </a:xfrm>
        </p:spPr>
      </p:pic>
    </p:spTree>
    <p:extLst>
      <p:ext uri="{BB962C8B-B14F-4D97-AF65-F5344CB8AC3E}">
        <p14:creationId xmlns:p14="http://schemas.microsoft.com/office/powerpoint/2010/main" val="34004320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365104"/>
            <a:ext cx="4464496" cy="1728192"/>
          </a:xfrm>
        </p:spPr>
        <p:txBody>
          <a:bodyPr>
            <a:normAutofit fontScale="90000"/>
          </a:bodyPr>
          <a:lstStyle/>
          <a:p>
            <a:r>
              <a:rPr lang="en-US" dirty="0" smtClean="0"/>
              <a:t>Window Phone 7</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48064" y="471544"/>
            <a:ext cx="3513162" cy="5492717"/>
          </a:xfrm>
        </p:spPr>
      </p:pic>
    </p:spTree>
    <p:extLst>
      <p:ext uri="{BB962C8B-B14F-4D97-AF65-F5344CB8AC3E}">
        <p14:creationId xmlns:p14="http://schemas.microsoft.com/office/powerpoint/2010/main" val="10514672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1721768" cy="1593304"/>
          </a:xfrm>
        </p:spPr>
        <p:txBody>
          <a:bodyPr>
            <a:normAutofit fontScale="90000"/>
          </a:bodyPr>
          <a:lstStyle/>
          <a:p>
            <a:r>
              <a:rPr lang="en-US" dirty="0" smtClean="0"/>
              <a:t>Plans</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39752" y="404664"/>
            <a:ext cx="5976664" cy="5726730"/>
          </a:xfrm>
        </p:spPr>
      </p:pic>
    </p:spTree>
    <p:extLst>
      <p:ext uri="{BB962C8B-B14F-4D97-AF65-F5344CB8AC3E}">
        <p14:creationId xmlns:p14="http://schemas.microsoft.com/office/powerpoint/2010/main" val="24734339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Overview of Window Phone 7</a:t>
            </a:r>
            <a:endParaRPr lang="en-IN" sz="4400" dirty="0"/>
          </a:p>
        </p:txBody>
      </p:sp>
      <p:sp>
        <p:nvSpPr>
          <p:cNvPr id="3" name="Content Placeholder 2"/>
          <p:cNvSpPr>
            <a:spLocks noGrp="1"/>
          </p:cNvSpPr>
          <p:nvPr>
            <p:ph idx="1"/>
          </p:nvPr>
        </p:nvSpPr>
        <p:spPr>
          <a:xfrm>
            <a:off x="762000" y="685800"/>
            <a:ext cx="7543800" cy="4543400"/>
          </a:xfrm>
        </p:spPr>
        <p:txBody>
          <a:bodyPr>
            <a:normAutofit fontScale="92500" lnSpcReduction="10000"/>
          </a:bodyPr>
          <a:lstStyle/>
          <a:p>
            <a:pPr lvl="0"/>
            <a:r>
              <a:rPr lang="en-US" dirty="0"/>
              <a:t>Complete overhaul from the previous OS versions</a:t>
            </a:r>
            <a:endParaRPr lang="en-IN" dirty="0"/>
          </a:p>
          <a:p>
            <a:pPr lvl="0"/>
            <a:r>
              <a:rPr lang="en-US" dirty="0"/>
              <a:t>Slick, Touch-friendly User Interface</a:t>
            </a:r>
            <a:endParaRPr lang="en-IN" dirty="0"/>
          </a:p>
          <a:p>
            <a:pPr lvl="0"/>
            <a:r>
              <a:rPr lang="en-US" dirty="0"/>
              <a:t>Social and Productivity Hubs</a:t>
            </a:r>
            <a:endParaRPr lang="en-IN" dirty="0"/>
          </a:p>
          <a:p>
            <a:pPr lvl="0"/>
            <a:r>
              <a:rPr lang="en-US" dirty="0"/>
              <a:t>Office Hub with OneNote, Documents and SharePoint integration for collaboration</a:t>
            </a:r>
            <a:endParaRPr lang="en-IN" dirty="0"/>
          </a:p>
          <a:p>
            <a:pPr lvl="0"/>
            <a:r>
              <a:rPr lang="en-US" dirty="0"/>
              <a:t>Outlook Mail application which gives similar features as on the desktop</a:t>
            </a:r>
            <a:endParaRPr lang="en-IN" dirty="0"/>
          </a:p>
          <a:p>
            <a:pPr lvl="0"/>
            <a:r>
              <a:rPr lang="en-US" dirty="0"/>
              <a:t>Zune Player, Xbox Live &amp; Bing Maps</a:t>
            </a:r>
            <a:endParaRPr lang="en-IN" dirty="0"/>
          </a:p>
          <a:p>
            <a:pPr lvl="0"/>
            <a:r>
              <a:rPr lang="en-US" dirty="0"/>
              <a:t>3 hardware buttons- Home, Search and Back</a:t>
            </a:r>
            <a:endParaRPr lang="en-IN" dirty="0"/>
          </a:p>
          <a:p>
            <a:pPr lvl="0"/>
            <a:r>
              <a:rPr lang="en-US" dirty="0"/>
              <a:t>Application development based on Silverlight &amp; XNA</a:t>
            </a:r>
            <a:endParaRPr lang="en-IN" dirty="0"/>
          </a:p>
          <a:p>
            <a:pPr lvl="0"/>
            <a:r>
              <a:rPr lang="en-US" dirty="0"/>
              <a:t>Primary development tools: Visual Studio 2010, XNA Game Studio 4.0 &amp; Expression Blend 4 for Windows Phone</a:t>
            </a:r>
            <a:r>
              <a:rPr lang="en-US" dirty="0" smtClean="0"/>
              <a:t>.</a:t>
            </a:r>
            <a:endParaRPr lang="en-IN" dirty="0"/>
          </a:p>
        </p:txBody>
      </p:sp>
    </p:spTree>
    <p:extLst>
      <p:ext uri="{BB962C8B-B14F-4D97-AF65-F5344CB8AC3E}">
        <p14:creationId xmlns:p14="http://schemas.microsoft.com/office/powerpoint/2010/main" val="10954882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Hardware Capabilities</a:t>
            </a:r>
            <a:endParaRPr lang="en-IN" dirty="0"/>
          </a:p>
        </p:txBody>
      </p:sp>
      <p:sp>
        <p:nvSpPr>
          <p:cNvPr id="3" name="Content Placeholder 2"/>
          <p:cNvSpPr>
            <a:spLocks noGrp="1"/>
          </p:cNvSpPr>
          <p:nvPr>
            <p:ph idx="1"/>
          </p:nvPr>
        </p:nvSpPr>
        <p:spPr/>
        <p:txBody>
          <a:bodyPr>
            <a:normAutofit fontScale="92500" lnSpcReduction="10000"/>
          </a:bodyPr>
          <a:lstStyle/>
          <a:p>
            <a:r>
              <a:rPr lang="en-IN" dirty="0">
                <a:hlinkClick r:id="rId2" action="ppaction://hlinkfile" tooltip="Capacitive touch screen"/>
              </a:rPr>
              <a:t>Capacitive</a:t>
            </a:r>
            <a:r>
              <a:rPr lang="en-IN" dirty="0"/>
              <a:t>, 4-point </a:t>
            </a:r>
            <a:r>
              <a:rPr lang="en-IN" dirty="0">
                <a:hlinkClick r:id="rId3" action="ppaction://hlinkfile" tooltip="Multi-touch"/>
              </a:rPr>
              <a:t>multi-touch</a:t>
            </a:r>
            <a:r>
              <a:rPr lang="en-IN" dirty="0"/>
              <a:t> screen with WVGA (800x480) </a:t>
            </a:r>
            <a:r>
              <a:rPr lang="en-IN" dirty="0" smtClean="0"/>
              <a:t>resolution</a:t>
            </a:r>
          </a:p>
          <a:p>
            <a:r>
              <a:rPr lang="en-IN" dirty="0"/>
              <a:t>1 GHz </a:t>
            </a:r>
            <a:r>
              <a:rPr lang="en-IN" dirty="0">
                <a:hlinkClick r:id="rId4" action="ppaction://hlinkfile" tooltip="ARM architecture"/>
              </a:rPr>
              <a:t>ARM</a:t>
            </a:r>
            <a:r>
              <a:rPr lang="en-IN" dirty="0"/>
              <a:t> v7 "Cortex/Scorpion" or better </a:t>
            </a:r>
            <a:r>
              <a:rPr lang="en-IN" dirty="0" smtClean="0"/>
              <a:t>processor</a:t>
            </a:r>
          </a:p>
          <a:p>
            <a:r>
              <a:rPr lang="en-IN" dirty="0">
                <a:hlinkClick r:id="rId5" action="ppaction://hlinkfile" tooltip="DirectX9"/>
              </a:rPr>
              <a:t>DirectX9</a:t>
            </a:r>
            <a:r>
              <a:rPr lang="en-IN" dirty="0"/>
              <a:t> rendering-capable </a:t>
            </a:r>
            <a:r>
              <a:rPr lang="en-IN" dirty="0" smtClean="0">
                <a:hlinkClick r:id="rId6" action="ppaction://hlinkfile" tooltip="GPU"/>
              </a:rPr>
              <a:t>GPU</a:t>
            </a:r>
            <a:endParaRPr lang="en-IN" dirty="0" smtClean="0"/>
          </a:p>
          <a:p>
            <a:r>
              <a:rPr lang="en-IN" dirty="0"/>
              <a:t>256MB of </a:t>
            </a:r>
            <a:r>
              <a:rPr lang="en-IN" dirty="0">
                <a:hlinkClick r:id="rId7" action="ppaction://hlinkfile" tooltip="RAM"/>
              </a:rPr>
              <a:t>RAM</a:t>
            </a:r>
            <a:r>
              <a:rPr lang="en-IN" dirty="0"/>
              <a:t> with at least 8GB of </a:t>
            </a:r>
            <a:r>
              <a:rPr lang="en-IN" dirty="0">
                <a:hlinkClick r:id="rId8" action="ppaction://hlinkfile" tooltip="Flash memory"/>
              </a:rPr>
              <a:t>Flash </a:t>
            </a:r>
            <a:r>
              <a:rPr lang="en-IN" dirty="0" smtClean="0">
                <a:hlinkClick r:id="rId8" action="ppaction://hlinkfile" tooltip="Flash memory"/>
              </a:rPr>
              <a:t>memory</a:t>
            </a:r>
            <a:endParaRPr lang="en-IN" dirty="0" smtClean="0"/>
          </a:p>
          <a:p>
            <a:r>
              <a:rPr lang="en-IN" dirty="0">
                <a:hlinkClick r:id="rId9" action="ppaction://hlinkfile" tooltip="Accelerometer"/>
              </a:rPr>
              <a:t>Accelerometer</a:t>
            </a:r>
            <a:r>
              <a:rPr lang="en-IN" dirty="0"/>
              <a:t> with </a:t>
            </a:r>
            <a:r>
              <a:rPr lang="en-IN" dirty="0">
                <a:hlinkClick r:id="rId10" action="ppaction://hlinkfile" tooltip="Compass"/>
              </a:rPr>
              <a:t>compass</a:t>
            </a:r>
            <a:r>
              <a:rPr lang="en-IN" dirty="0"/>
              <a:t>, ambient light sensor, </a:t>
            </a:r>
            <a:r>
              <a:rPr lang="en-IN" dirty="0">
                <a:hlinkClick r:id="rId11" action="ppaction://hlinkfile" tooltip="Proximity sensor"/>
              </a:rPr>
              <a:t>proximity sensor</a:t>
            </a:r>
            <a:r>
              <a:rPr lang="en-IN" dirty="0"/>
              <a:t> and </a:t>
            </a:r>
            <a:r>
              <a:rPr lang="en-IN" dirty="0">
                <a:hlinkClick r:id="rId12" action="ppaction://hlinkfile" tooltip="Assisted GPS"/>
              </a:rPr>
              <a:t>Assisted </a:t>
            </a:r>
            <a:r>
              <a:rPr lang="en-IN" dirty="0" smtClean="0">
                <a:hlinkClick r:id="rId12" action="ppaction://hlinkfile" tooltip="Assisted GPS"/>
              </a:rPr>
              <a:t>GPS</a:t>
            </a:r>
            <a:endParaRPr lang="en-IN" dirty="0" smtClean="0"/>
          </a:p>
          <a:p>
            <a:r>
              <a:rPr lang="en-IN" dirty="0"/>
              <a:t>5-</a:t>
            </a:r>
            <a:r>
              <a:rPr lang="en-IN" dirty="0">
                <a:hlinkClick r:id="rId13" action="ppaction://hlinkfile" tooltip="Pixel"/>
              </a:rPr>
              <a:t>megapixel</a:t>
            </a:r>
            <a:r>
              <a:rPr lang="en-IN" dirty="0"/>
              <a:t> camera with an LED </a:t>
            </a:r>
            <a:r>
              <a:rPr lang="en-IN" dirty="0" smtClean="0"/>
              <a:t>flash</a:t>
            </a:r>
          </a:p>
          <a:p>
            <a:r>
              <a:rPr lang="en-IN" dirty="0"/>
              <a:t>FM radio </a:t>
            </a:r>
            <a:r>
              <a:rPr lang="en-IN" dirty="0" smtClean="0"/>
              <a:t>tuner</a:t>
            </a:r>
          </a:p>
          <a:p>
            <a:r>
              <a:rPr lang="en-IN" dirty="0"/>
              <a:t>6 dedicated hardware buttons - back, Start, search, camera, power/sleep and Volume Up and Down</a:t>
            </a:r>
          </a:p>
        </p:txBody>
      </p:sp>
    </p:spTree>
    <p:extLst>
      <p:ext uri="{BB962C8B-B14F-4D97-AF65-F5344CB8AC3E}">
        <p14:creationId xmlns:p14="http://schemas.microsoft.com/office/powerpoint/2010/main" val="32206150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Video for Window Phone 7</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29872156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Platforms for Window Phone 7 App development </a:t>
            </a:r>
            <a:endParaRPr lang="en-IN" sz="4800" dirty="0"/>
          </a:p>
        </p:txBody>
      </p:sp>
      <p:sp>
        <p:nvSpPr>
          <p:cNvPr id="3" name="Content Placeholder 2"/>
          <p:cNvSpPr>
            <a:spLocks noGrp="1"/>
          </p:cNvSpPr>
          <p:nvPr>
            <p:ph idx="1"/>
          </p:nvPr>
        </p:nvSpPr>
        <p:spPr/>
        <p:txBody>
          <a:bodyPr/>
          <a:lstStyle/>
          <a:p>
            <a:r>
              <a:rPr lang="en-US" b="1" dirty="0" smtClean="0">
                <a:solidFill>
                  <a:srgbClr val="FF0000"/>
                </a:solidFill>
              </a:rPr>
              <a:t>Silverlight </a:t>
            </a:r>
          </a:p>
          <a:p>
            <a:r>
              <a:rPr lang="en-US" b="1" dirty="0" smtClean="0">
                <a:solidFill>
                  <a:srgbClr val="FF0000"/>
                </a:solidFill>
              </a:rPr>
              <a:t>XNA</a:t>
            </a:r>
            <a:endParaRPr lang="en-IN" b="1" dirty="0">
              <a:solidFill>
                <a:srgbClr val="FF0000"/>
              </a:solidFill>
            </a:endParaRPr>
          </a:p>
        </p:txBody>
      </p:sp>
    </p:spTree>
    <p:extLst>
      <p:ext uri="{BB962C8B-B14F-4D97-AF65-F5344CB8AC3E}">
        <p14:creationId xmlns:p14="http://schemas.microsoft.com/office/powerpoint/2010/main" val="12193233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320DE08774D14BA1B712D98D4C5BB5" ma:contentTypeVersion="13" ma:contentTypeDescription="Create a new document." ma:contentTypeScope="" ma:versionID="0bb055bf821e0b1350c67bf517d17cf8">
  <xsd:schema xmlns:xsd="http://www.w3.org/2001/XMLSchema" xmlns:xs="http://www.w3.org/2001/XMLSchema" xmlns:p="http://schemas.microsoft.com/office/2006/metadata/properties" xmlns:ns2="622e6037-7273-41d9-9548-e0187117ea59" targetNamespace="http://schemas.microsoft.com/office/2006/metadata/properties" ma:root="true" ma:fieldsID="3ea6c3fe3770c5cc36e851f097c94fde" ns2:_="">
    <xsd:import namespace="622e6037-7273-41d9-9548-e0187117ea59"/>
    <xsd:element name="properties">
      <xsd:complexType>
        <xsd:sequence>
          <xsd:element name="documentManagement">
            <xsd:complexType>
              <xsd:all>
                <xsd:element ref="ns2:Description0" minOccurs="0"/>
                <xsd:element ref="ns2:ResourceSubCategory" minOccurs="0"/>
                <xsd:element ref="ns2:Downloads" minOccurs="0"/>
                <xsd:element ref="ns2:Filesize" minOccurs="0"/>
                <xsd:element ref="ns2:Views" minOccurs="0"/>
                <xsd:element ref="ns2:Status" minOccurs="0"/>
                <xsd:element ref="ns2:LastModifedDate" minOccurs="0"/>
                <xsd:element ref="ns2:UserCommentThreadID" minOccurs="0"/>
                <xsd:element ref="ns2:Country" minOccurs="0"/>
                <xsd:element ref="ns2:Activity" minOccurs="0"/>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2e6037-7273-41d9-9548-e0187117ea59"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Note">
          <xsd:maxLength value="255"/>
        </xsd:restriction>
      </xsd:simpleType>
    </xsd:element>
    <xsd:element name="ResourceSubCategory" ma:index="9" nillable="true" ma:displayName="ResourceSubCategory" ma:list="{b0d7f33b-3a11-4c6d-abaf-4aebe5b2fe00}" ma:internalName="ResourceSubCategory" ma:showField="Title">
      <xsd:simpleType>
        <xsd:restriction base="dms:Lookup"/>
      </xsd:simpleType>
    </xsd:element>
    <xsd:element name="Downloads" ma:index="10" nillable="true" ma:displayName="Downloads" ma:internalName="Downloads">
      <xsd:simpleType>
        <xsd:restriction base="dms:Number"/>
      </xsd:simpleType>
    </xsd:element>
    <xsd:element name="Filesize" ma:index="11" nillable="true" ma:displayName="Filesize" ma:internalName="Filesize">
      <xsd:simpleType>
        <xsd:restriction base="dms:Number"/>
      </xsd:simpleType>
    </xsd:element>
    <xsd:element name="Views" ma:index="12" nillable="true" ma:displayName="Views" ma:internalName="Views">
      <xsd:simpleType>
        <xsd:restriction base="dms:Number"/>
      </xsd:simpleType>
    </xsd:element>
    <xsd:element name="Status" ma:index="13" nillable="true" ma:displayName="Status" ma:default="Pending Approval" ma:format="Dropdown" ma:internalName="Status">
      <xsd:simpleType>
        <xsd:restriction base="dms:Choice">
          <xsd:enumeration value="Pending Approval"/>
          <xsd:enumeration value="Approved"/>
          <xsd:enumeration value="Rejected"/>
        </xsd:restriction>
      </xsd:simpleType>
    </xsd:element>
    <xsd:element name="LastModifedDate" ma:index="14" nillable="true" ma:displayName="LastModifedDate" ma:format="DateOnly" ma:internalName="LastModifedDate">
      <xsd:simpleType>
        <xsd:restriction base="dms:DateTime"/>
      </xsd:simpleType>
    </xsd:element>
    <xsd:element name="UserCommentThreadID" ma:index="15" nillable="true" ma:displayName="UserCommentThreadID" ma:internalName="UserCommentThreadID">
      <xsd:simpleType>
        <xsd:restriction base="dms:Number"/>
      </xsd:simpleType>
    </xsd:element>
    <xsd:element name="Country" ma:index="16" nillable="true" ma:displayName="Country" ma:list="{d15e223a-fceb-4863-b69f-746f1553c608}" ma:internalName="Country" ma:showField="Title">
      <xsd:simpleType>
        <xsd:restriction base="dms:Lookup"/>
      </xsd:simpleType>
    </xsd:element>
    <xsd:element name="Activity" ma:index="17" nillable="true" ma:displayName="Activity" ma:list="{b89979b1-23c4-4c01-adc5-7defa38463ce}" ma:internalName="Activity" ma:showField="Title">
      <xsd:simpleType>
        <xsd:restriction base="dms:Lookup"/>
      </xsd:simpleType>
    </xsd:element>
    <xsd:element name="Category" ma:index="18" nillable="true" ma:displayName="Category" ma:list="{3bfb88c3-234d-4a36-9cb0-71713efe387e}" ma:internalName="Category"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622e6037-7273-41d9-9548-e0187117ea59">Pedning</Status>
    <Activity xmlns="622e6037-7273-41d9-9548-e0187117ea59">114</Activity>
    <Filesize xmlns="622e6037-7273-41d9-9548-e0187117ea59">1080.79</Filesize>
    <Country xmlns="622e6037-7273-41d9-9548-e0187117ea59">167</Country>
    <UserCommentThreadID xmlns="622e6037-7273-41d9-9548-e0187117ea59">0</UserCommentThreadID>
    <Downloads xmlns="622e6037-7273-41d9-9548-e0187117ea59">12</Downloads>
    <ResourceSubCategory xmlns="622e6037-7273-41d9-9548-e0187117ea59">88</ResourceSubCategory>
    <Views xmlns="622e6037-7273-41d9-9548-e0187117ea59">27</Views>
    <Description0 xmlns="622e6037-7273-41d9-9548-e0187117ea59">Windows Phone 7 the best known operating system developed for Mobile Phones by Microsoft.</Description0>
    <Category xmlns="622e6037-7273-41d9-9548-e0187117ea59">14</Category>
    <LastModifedDate xmlns="622e6037-7273-41d9-9548-e0187117ea59">2011-01-20T17:19:19+00:00</LastModifedDate>
  </documentManagement>
</p:properties>
</file>

<file path=customXml/itemProps1.xml><?xml version="1.0" encoding="utf-8"?>
<ds:datastoreItem xmlns:ds="http://schemas.openxmlformats.org/officeDocument/2006/customXml" ds:itemID="{994EB5BF-7880-43ED-9119-BC749EE0CBCB}"/>
</file>

<file path=customXml/itemProps2.xml><?xml version="1.0" encoding="utf-8"?>
<ds:datastoreItem xmlns:ds="http://schemas.openxmlformats.org/officeDocument/2006/customXml" ds:itemID="{1453BCAC-46C9-4996-A918-408E45C8F1E8}"/>
</file>

<file path=customXml/itemProps3.xml><?xml version="1.0" encoding="utf-8"?>
<ds:datastoreItem xmlns:ds="http://schemas.openxmlformats.org/officeDocument/2006/customXml" ds:itemID="{2CEDA831-70BC-418D-84BC-5DD37C2701C2}"/>
</file>

<file path=docProps/app.xml><?xml version="1.0" encoding="utf-8"?>
<Properties xmlns="http://schemas.openxmlformats.org/officeDocument/2006/extended-properties" xmlns:vt="http://schemas.openxmlformats.org/officeDocument/2006/docPropsVTypes">
  <Template>Newsprint</Template>
  <TotalTime>765</TotalTime>
  <Words>780</Words>
  <Application>Microsoft Office PowerPoint</Application>
  <PresentationFormat>On-screen Show (4:3)</PresentationFormat>
  <Paragraphs>83</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NewsPrint</vt:lpstr>
      <vt:lpstr>Microsoft Student Partner</vt:lpstr>
      <vt:lpstr>Tech Session</vt:lpstr>
      <vt:lpstr>Window Phone 7 Video</vt:lpstr>
      <vt:lpstr>Window Phone 7</vt:lpstr>
      <vt:lpstr>Plans</vt:lpstr>
      <vt:lpstr>Overview of Window Phone 7</vt:lpstr>
      <vt:lpstr>Hardware Capabilities</vt:lpstr>
      <vt:lpstr>Video for Window Phone 7</vt:lpstr>
      <vt:lpstr>Platforms for Window Phone 7 App development </vt:lpstr>
      <vt:lpstr>Microsoft Silverlight</vt:lpstr>
      <vt:lpstr>Silverlight for Windows Phone</vt:lpstr>
      <vt:lpstr>Silverlight for Windows Phone</vt:lpstr>
      <vt:lpstr>Silverlight for Windows Phone</vt:lpstr>
      <vt:lpstr>Preview of the Window Phone 7 Developer Tools</vt:lpstr>
      <vt:lpstr>Windows Phone 7 Developer Tool </vt:lpstr>
      <vt:lpstr>Microsoft XNA</vt:lpstr>
      <vt:lpstr>Microsoft XNA</vt:lpstr>
      <vt:lpstr>Microsoft XNA</vt:lpstr>
      <vt:lpstr>XNA for Window Phone 7</vt:lpstr>
      <vt:lpstr>Initiating Touch Feature</vt:lpstr>
      <vt:lpstr>PowerPoint Presentation</vt:lpstr>
      <vt:lpstr>PowerPoint Presentation</vt:lpstr>
      <vt:lpstr>Code for Initiating the touch and flick feature.</vt:lpstr>
      <vt:lpstr>Video for XNA gaming platform.</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Phone 7 ppt</dc:title>
  <dc:creator>SMART...NITIN</dc:creator>
  <cp:lastModifiedBy>SMART...NITIN</cp:lastModifiedBy>
  <cp:revision>25</cp:revision>
  <dcterms:created xsi:type="dcterms:W3CDTF">2010-12-11T12:11:00Z</dcterms:created>
  <dcterms:modified xsi:type="dcterms:W3CDTF">2011-01-10T14:53:10Z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0x0101001B320DE08774D14BA1B712D98D4C5BB5</vt:lpwstr>
  </property>
</Properties>
</file>