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0" r:id="rId7"/>
    <p:sldId id="1345" r:id="rId8"/>
    <p:sldId id="258" r:id="rId9"/>
    <p:sldId id="1349" r:id="rId10"/>
    <p:sldId id="1348" r:id="rId11"/>
    <p:sldId id="259" r:id="rId12"/>
    <p:sldId id="1347" r:id="rId13"/>
    <p:sldId id="1342" r:id="rId14"/>
    <p:sldId id="1344" r:id="rId15"/>
    <p:sldId id="1346" r:id="rId16"/>
    <p:sldId id="474" r:id="rId17"/>
    <p:sldId id="491" r:id="rId18"/>
    <p:sldId id="457" r:id="rId19"/>
    <p:sldId id="460" r:id="rId20"/>
    <p:sldId id="465" r:id="rId2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599" autoAdjust="0"/>
  </p:normalViewPr>
  <p:slideViewPr>
    <p:cSldViewPr>
      <p:cViewPr varScale="1">
        <p:scale>
          <a:sx n="56" d="100"/>
          <a:sy n="56" d="100"/>
        </p:scale>
        <p:origin x="712" y="45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nik, Satyajit" userId="f3e8d5ac-b5cf-415e-a9cf-7f8c46a0522e" providerId="ADAL" clId="{AC26FB68-8290-4BA5-B17B-CF0356A853CF}"/>
    <pc:docChg chg="delSld">
      <pc:chgData name="Karnik, Satyajit" userId="f3e8d5ac-b5cf-415e-a9cf-7f8c46a0522e" providerId="ADAL" clId="{AC26FB68-8290-4BA5-B17B-CF0356A853CF}" dt="2021-02-02T15:21:03.423" v="18" actId="47"/>
      <pc:docMkLst>
        <pc:docMk/>
      </pc:docMkLst>
      <pc:sldChg chg="del">
        <pc:chgData name="Karnik, Satyajit" userId="f3e8d5ac-b5cf-415e-a9cf-7f8c46a0522e" providerId="ADAL" clId="{AC26FB68-8290-4BA5-B17B-CF0356A853CF}" dt="2021-02-02T15:20:50.921" v="4" actId="47"/>
        <pc:sldMkLst>
          <pc:docMk/>
          <pc:sldMk cId="0" sldId="1320"/>
        </pc:sldMkLst>
      </pc:sldChg>
      <pc:sldChg chg="del">
        <pc:chgData name="Karnik, Satyajit" userId="f3e8d5ac-b5cf-415e-a9cf-7f8c46a0522e" providerId="ADAL" clId="{AC26FB68-8290-4BA5-B17B-CF0356A853CF}" dt="2021-02-02T15:21:03.423" v="18" actId="47"/>
        <pc:sldMkLst>
          <pc:docMk/>
          <pc:sldMk cId="2358003978" sldId="1328"/>
        </pc:sldMkLst>
      </pc:sldChg>
      <pc:sldChg chg="del">
        <pc:chgData name="Karnik, Satyajit" userId="f3e8d5ac-b5cf-415e-a9cf-7f8c46a0522e" providerId="ADAL" clId="{AC26FB68-8290-4BA5-B17B-CF0356A853CF}" dt="2021-02-02T15:20:59.409" v="14" actId="47"/>
        <pc:sldMkLst>
          <pc:docMk/>
          <pc:sldMk cId="2375535921" sldId="1329"/>
        </pc:sldMkLst>
      </pc:sldChg>
      <pc:sldChg chg="del">
        <pc:chgData name="Karnik, Satyajit" userId="f3e8d5ac-b5cf-415e-a9cf-7f8c46a0522e" providerId="ADAL" clId="{AC26FB68-8290-4BA5-B17B-CF0356A853CF}" dt="2021-02-02T15:20:54.920" v="9" actId="47"/>
        <pc:sldMkLst>
          <pc:docMk/>
          <pc:sldMk cId="2286481991" sldId="1330"/>
        </pc:sldMkLst>
      </pc:sldChg>
      <pc:sldChg chg="del">
        <pc:chgData name="Karnik, Satyajit" userId="f3e8d5ac-b5cf-415e-a9cf-7f8c46a0522e" providerId="ADAL" clId="{AC26FB68-8290-4BA5-B17B-CF0356A853CF}" dt="2021-02-02T15:20:57.644" v="12" actId="47"/>
        <pc:sldMkLst>
          <pc:docMk/>
          <pc:sldMk cId="3456802844" sldId="1331"/>
        </pc:sldMkLst>
      </pc:sldChg>
      <pc:sldChg chg="del">
        <pc:chgData name="Karnik, Satyajit" userId="f3e8d5ac-b5cf-415e-a9cf-7f8c46a0522e" providerId="ADAL" clId="{AC26FB68-8290-4BA5-B17B-CF0356A853CF}" dt="2021-02-02T15:21:02.620" v="17" actId="47"/>
        <pc:sldMkLst>
          <pc:docMk/>
          <pc:sldMk cId="2362174769" sldId="1332"/>
        </pc:sldMkLst>
      </pc:sldChg>
      <pc:sldChg chg="del">
        <pc:chgData name="Karnik, Satyajit" userId="f3e8d5ac-b5cf-415e-a9cf-7f8c46a0522e" providerId="ADAL" clId="{AC26FB68-8290-4BA5-B17B-CF0356A853CF}" dt="2021-02-02T15:20:49.970" v="3" actId="47"/>
        <pc:sldMkLst>
          <pc:docMk/>
          <pc:sldMk cId="2060353256" sldId="1333"/>
        </pc:sldMkLst>
      </pc:sldChg>
      <pc:sldChg chg="del">
        <pc:chgData name="Karnik, Satyajit" userId="f3e8d5ac-b5cf-415e-a9cf-7f8c46a0522e" providerId="ADAL" clId="{AC26FB68-8290-4BA5-B17B-CF0356A853CF}" dt="2021-02-02T15:20:48.548" v="0" actId="47"/>
        <pc:sldMkLst>
          <pc:docMk/>
          <pc:sldMk cId="1217361094" sldId="1334"/>
        </pc:sldMkLst>
      </pc:sldChg>
      <pc:sldChg chg="del">
        <pc:chgData name="Karnik, Satyajit" userId="f3e8d5ac-b5cf-415e-a9cf-7f8c46a0522e" providerId="ADAL" clId="{AC26FB68-8290-4BA5-B17B-CF0356A853CF}" dt="2021-02-02T15:20:49.478" v="2" actId="47"/>
        <pc:sldMkLst>
          <pc:docMk/>
          <pc:sldMk cId="4059606412" sldId="1335"/>
        </pc:sldMkLst>
      </pc:sldChg>
      <pc:sldChg chg="del">
        <pc:chgData name="Karnik, Satyajit" userId="f3e8d5ac-b5cf-415e-a9cf-7f8c46a0522e" providerId="ADAL" clId="{AC26FB68-8290-4BA5-B17B-CF0356A853CF}" dt="2021-02-02T15:20:49.028" v="1" actId="47"/>
        <pc:sldMkLst>
          <pc:docMk/>
          <pc:sldMk cId="2509692116" sldId="1336"/>
        </pc:sldMkLst>
      </pc:sldChg>
      <pc:sldChg chg="del">
        <pc:chgData name="Karnik, Satyajit" userId="f3e8d5ac-b5cf-415e-a9cf-7f8c46a0522e" providerId="ADAL" clId="{AC26FB68-8290-4BA5-B17B-CF0356A853CF}" dt="2021-02-02T15:20:51.655" v="5" actId="47"/>
        <pc:sldMkLst>
          <pc:docMk/>
          <pc:sldMk cId="2721026835" sldId="1337"/>
        </pc:sldMkLst>
      </pc:sldChg>
      <pc:sldChg chg="del">
        <pc:chgData name="Karnik, Satyajit" userId="f3e8d5ac-b5cf-415e-a9cf-7f8c46a0522e" providerId="ADAL" clId="{AC26FB68-8290-4BA5-B17B-CF0356A853CF}" dt="2021-02-02T15:20:52.250" v="6" actId="47"/>
        <pc:sldMkLst>
          <pc:docMk/>
          <pc:sldMk cId="4062777440" sldId="1338"/>
        </pc:sldMkLst>
      </pc:sldChg>
      <pc:sldChg chg="del">
        <pc:chgData name="Karnik, Satyajit" userId="f3e8d5ac-b5cf-415e-a9cf-7f8c46a0522e" providerId="ADAL" clId="{AC26FB68-8290-4BA5-B17B-CF0356A853CF}" dt="2021-02-02T15:20:52.900" v="7" actId="47"/>
        <pc:sldMkLst>
          <pc:docMk/>
          <pc:sldMk cId="2415688501" sldId="1339"/>
        </pc:sldMkLst>
      </pc:sldChg>
      <pc:sldChg chg="del">
        <pc:chgData name="Karnik, Satyajit" userId="f3e8d5ac-b5cf-415e-a9cf-7f8c46a0522e" providerId="ADAL" clId="{AC26FB68-8290-4BA5-B17B-CF0356A853CF}" dt="2021-02-02T15:21:00.068" v="15" actId="47"/>
        <pc:sldMkLst>
          <pc:docMk/>
          <pc:sldMk cId="797538014" sldId="1340"/>
        </pc:sldMkLst>
      </pc:sldChg>
      <pc:sldChg chg="del">
        <pc:chgData name="Karnik, Satyajit" userId="f3e8d5ac-b5cf-415e-a9cf-7f8c46a0522e" providerId="ADAL" clId="{AC26FB68-8290-4BA5-B17B-CF0356A853CF}" dt="2021-02-02T15:20:56.862" v="11" actId="47"/>
        <pc:sldMkLst>
          <pc:docMk/>
          <pc:sldMk cId="2546297301" sldId="1341"/>
        </pc:sldMkLst>
      </pc:sldChg>
      <pc:sldChg chg="del">
        <pc:chgData name="Karnik, Satyajit" userId="f3e8d5ac-b5cf-415e-a9cf-7f8c46a0522e" providerId="ADAL" clId="{AC26FB68-8290-4BA5-B17B-CF0356A853CF}" dt="2021-02-02T15:20:54.120" v="8" actId="47"/>
        <pc:sldMkLst>
          <pc:docMk/>
          <pc:sldMk cId="1624657649" sldId="1350"/>
        </pc:sldMkLst>
      </pc:sldChg>
      <pc:sldChg chg="del">
        <pc:chgData name="Karnik, Satyajit" userId="f3e8d5ac-b5cf-415e-a9cf-7f8c46a0522e" providerId="ADAL" clId="{AC26FB68-8290-4BA5-B17B-CF0356A853CF}" dt="2021-02-02T15:20:58.400" v="13" actId="47"/>
        <pc:sldMkLst>
          <pc:docMk/>
          <pc:sldMk cId="1785385376" sldId="1351"/>
        </pc:sldMkLst>
      </pc:sldChg>
      <pc:sldChg chg="del">
        <pc:chgData name="Karnik, Satyajit" userId="f3e8d5ac-b5cf-415e-a9cf-7f8c46a0522e" providerId="ADAL" clId="{AC26FB68-8290-4BA5-B17B-CF0356A853CF}" dt="2021-02-02T15:20:55.576" v="10" actId="47"/>
        <pc:sldMkLst>
          <pc:docMk/>
          <pc:sldMk cId="2754518389" sldId="1352"/>
        </pc:sldMkLst>
      </pc:sldChg>
      <pc:sldChg chg="del">
        <pc:chgData name="Karnik, Satyajit" userId="f3e8d5ac-b5cf-415e-a9cf-7f8c46a0522e" providerId="ADAL" clId="{AC26FB68-8290-4BA5-B17B-CF0356A853CF}" dt="2021-02-02T15:21:01.357" v="16" actId="47"/>
        <pc:sldMkLst>
          <pc:docMk/>
          <pc:sldMk cId="1020429813" sldId="13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2/2/2021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2/2/2021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E5C0A13-B083-4026-ACCC-A6CEB16DF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B12557-9921-41AA-8631-76D966F5170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95B2D92-C771-4293-8592-BEE08CE02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5825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0E0CCAF-50F0-46F6-9B7D-C4498F98C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2351F81-B52A-4FC0-AF4A-874CBAC67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342A84-7B79-4996-9856-DA0EA3E631B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E8A2468-2A79-47DF-B6B6-17050F5F0A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5825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386A4BE-8F08-4728-A9E6-7AB127587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ACBB831-9F23-4D27-995F-3612B37B5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618EA9-DBE2-45A8-BBE5-4121C4D72BE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0A85037-FFFF-414A-BD31-92F318B8D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582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8A51E9D-74EC-44E3-9C64-E921A9F43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BA4C798-5FA0-4619-8D25-7F75ABC6D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3E185A-E37B-41D6-91D7-1F5800DE219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656AACF-8DD7-4ADF-83A0-09BA82CFB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5825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B35EF60-FF77-4429-80CC-F57EDF67C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9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4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751E-4142-4B8F-BAA6-A42432C5C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Covered Call Position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7EC85B-C783-4C3B-BAFD-50ED1CCC4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2369-169A-43F6-A111-802A215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HW: Probabilistic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DE31-AD75-48E4-80FA-8E3D16D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real data for say XLE (Energy SPDR sector)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you have $50,000 to invest.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down an educated guess for a trinomial tree for XLE.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actual market prices for three suitable options.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 portfolio of options and the stock that maximizes expected profit.</a:t>
            </a:r>
          </a:p>
        </p:txBody>
      </p:sp>
    </p:spTree>
    <p:extLst>
      <p:ext uri="{BB962C8B-B14F-4D97-AF65-F5344CB8AC3E}">
        <p14:creationId xmlns:p14="http://schemas.microsoft.com/office/powerpoint/2010/main" val="3639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3" y="638508"/>
            <a:ext cx="1090249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977" y="865667"/>
            <a:ext cx="10448870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526" y="1030259"/>
            <a:ext cx="10119772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85C84-2B68-447E-942E-A661F8E5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65" y="1584552"/>
            <a:ext cx="909688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4400" dirty="0">
                <a:solidFill>
                  <a:srgbClr val="454545"/>
                </a:solidFill>
              </a:rPr>
              <a:t>Pricing bounds for options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38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2369-169A-43F6-A111-802A215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Pricing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DE31-AD75-48E4-80FA-8E3D16D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three strike prices K1, K2 and K3 in increasing order.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more expensive, call(K1) or call(K2), all else equal?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more expensive, put(K1) or put(K2), all else equal?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relationship between the prices of call(K1), call(K2) and call(K3), all else equal?</a:t>
            </a:r>
          </a:p>
          <a:p>
            <a:endParaRPr lang="en-US" sz="2399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770C1F4-5208-4E6A-BB2C-23A9FCDEE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Put-Call Parity </a:t>
            </a:r>
            <a:r>
              <a:rPr lang="en-US" altLang="en-US" sz="1800"/>
              <a:t>(No Dividends)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691D945-240F-4F96-AC1B-98DC40A6D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For European options on non-dividend paying stocks: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Minus = short/borrow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i="1" dirty="0"/>
              <a:t>	</a:t>
            </a:r>
            <a:endParaRPr lang="en-US" altLang="en-US" sz="1600" baseline="-25000" dirty="0"/>
          </a:p>
        </p:txBody>
      </p:sp>
      <p:graphicFrame>
        <p:nvGraphicFramePr>
          <p:cNvPr id="24580" name="Object 4">
            <a:hlinkClick r:id="" action="ppaction://ole?verb=0"/>
            <a:extLst>
              <a:ext uri="{FF2B5EF4-FFF2-40B4-BE49-F238E27FC236}">
                <a16:creationId xmlns:a16="http://schemas.microsoft.com/office/drawing/2014/main" id="{C6CCA931-929C-4785-8C30-6172257FE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612" y="2819400"/>
          <a:ext cx="309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4034" imgH="200021" progId="Equation.DSMT4">
                  <p:embed/>
                </p:oleObj>
              </mc:Choice>
              <mc:Fallback>
                <p:oleObj name="Equation" r:id="rId2" imgW="1124034" imgH="200021" progId="Equation.DSMT4">
                  <p:embed/>
                  <p:pic>
                    <p:nvPicPr>
                      <p:cNvPr id="24580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6CCA931-929C-4785-8C30-6172257FE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2" y="2819400"/>
                        <a:ext cx="3098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B95AF52-3659-4426-A3EE-49A59DB85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612" y="3657600"/>
          <a:ext cx="33734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28771" imgH="200021" progId="Equation.DSMT4">
                  <p:embed/>
                </p:oleObj>
              </mc:Choice>
              <mc:Fallback>
                <p:oleObj name="Equation" r:id="rId4" imgW="1228771" imgH="200021" progId="Equation.DSMT4">
                  <p:embed/>
                  <p:pic>
                    <p:nvPicPr>
                      <p:cNvPr id="24581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B95AF52-3659-4426-A3EE-49A59DB85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2" y="3657600"/>
                        <a:ext cx="33734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13E913E-F020-4926-8635-EF4210063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Extensions of Put-Call Parity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7E09C76-9BA8-47DC-8784-DB3269F5B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9612" y="1676400"/>
            <a:ext cx="7918450" cy="4876800"/>
          </a:xfrm>
          <a:noFill/>
        </p:spPr>
        <p:txBody>
          <a:bodyPr vert="horz" lIns="90488" tIns="44450" rIns="90488" bIns="4445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European options; </a:t>
            </a:r>
            <a:r>
              <a:rPr lang="en-US" altLang="en-US" i="1" dirty="0"/>
              <a:t>D</a:t>
            </a:r>
            <a:r>
              <a:rPr lang="en-US" altLang="en-US" dirty="0"/>
              <a:t> &gt; 0		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3000" b="1" i="1" dirty="0">
                <a:solidFill>
                  <a:srgbClr val="0000FF"/>
                </a:solidFill>
              </a:rPr>
              <a:t>c</a:t>
            </a:r>
            <a:r>
              <a:rPr lang="en-US" altLang="en-US" sz="3000" b="1" dirty="0">
                <a:solidFill>
                  <a:srgbClr val="0000FF"/>
                </a:solidFill>
              </a:rPr>
              <a:t> = </a:t>
            </a:r>
            <a:r>
              <a:rPr lang="en-US" altLang="en-US" sz="3000" b="1" i="1" dirty="0">
                <a:solidFill>
                  <a:srgbClr val="0000FF"/>
                </a:solidFill>
              </a:rPr>
              <a:t>S</a:t>
            </a:r>
            <a:r>
              <a:rPr lang="en-US" altLang="en-US" sz="3000" b="1" baseline="-25000" dirty="0">
                <a:solidFill>
                  <a:srgbClr val="0000FF"/>
                </a:solidFill>
              </a:rPr>
              <a:t>0</a:t>
            </a:r>
            <a:r>
              <a:rPr lang="en-US" altLang="en-US" sz="3000" b="1" i="1" dirty="0">
                <a:solidFill>
                  <a:srgbClr val="0000FF"/>
                </a:solidFill>
              </a:rPr>
              <a:t> </a:t>
            </a:r>
            <a:r>
              <a:rPr lang="en-US" altLang="en-US" sz="3000" b="1" dirty="0">
                <a:solidFill>
                  <a:srgbClr val="0000FF"/>
                </a:solidFill>
              </a:rPr>
              <a:t>-  </a:t>
            </a:r>
            <a:r>
              <a:rPr lang="en-US" altLang="en-US" sz="3000" b="1" i="1" dirty="0">
                <a:solidFill>
                  <a:srgbClr val="0000FF"/>
                </a:solidFill>
              </a:rPr>
              <a:t>D</a:t>
            </a:r>
            <a:r>
              <a:rPr lang="en-US" altLang="en-US" sz="3000" b="1" dirty="0">
                <a:solidFill>
                  <a:srgbClr val="0000FF"/>
                </a:solidFill>
              </a:rPr>
              <a:t> - </a:t>
            </a:r>
            <a:r>
              <a:rPr lang="en-US" altLang="en-US" sz="3000" b="1" i="1" dirty="0" err="1">
                <a:solidFill>
                  <a:srgbClr val="0000FF"/>
                </a:solidFill>
              </a:rPr>
              <a:t>Ke</a:t>
            </a:r>
            <a:r>
              <a:rPr lang="en-US" altLang="en-US" sz="3000" b="1" i="1" dirty="0">
                <a:solidFill>
                  <a:srgbClr val="0000FF"/>
                </a:solidFill>
              </a:rPr>
              <a:t> </a:t>
            </a:r>
            <a:r>
              <a:rPr lang="en-US" altLang="en-US" sz="3000" b="1" i="1" baseline="30000" dirty="0">
                <a:solidFill>
                  <a:srgbClr val="0000FF"/>
                </a:solidFill>
              </a:rPr>
              <a:t>-</a:t>
            </a:r>
            <a:r>
              <a:rPr lang="en-US" altLang="en-US" sz="3000" b="1" i="1" baseline="30000" dirty="0" err="1">
                <a:solidFill>
                  <a:srgbClr val="0000FF"/>
                </a:solidFill>
              </a:rPr>
              <a:t>rT</a:t>
            </a:r>
            <a:r>
              <a:rPr lang="en-US" altLang="en-US" sz="3000" b="1" i="1" dirty="0">
                <a:solidFill>
                  <a:srgbClr val="0000FF"/>
                </a:solidFill>
              </a:rPr>
              <a:t> + 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CA" altLang="en-US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dirty="0"/>
              <a:t>American options; </a:t>
            </a:r>
            <a:r>
              <a:rPr lang="en-US" altLang="en-US" i="1" dirty="0"/>
              <a:t>D</a:t>
            </a:r>
            <a:r>
              <a:rPr lang="en-US" altLang="en-US" dirty="0"/>
              <a:t> = 0 </a:t>
            </a:r>
            <a:r>
              <a:rPr lang="en-US" altLang="en-US" b="1" dirty="0"/>
              <a:t>(See Hull)	</a:t>
            </a:r>
            <a:r>
              <a:rPr lang="en-US" altLang="en-US" dirty="0"/>
              <a:t>	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3000" b="1" i="1" dirty="0">
                <a:solidFill>
                  <a:srgbClr val="0000FF"/>
                </a:solidFill>
              </a:rPr>
              <a:t>S</a:t>
            </a:r>
            <a:r>
              <a:rPr lang="en-US" altLang="en-US" sz="3000" b="1" baseline="-25000" dirty="0">
                <a:solidFill>
                  <a:srgbClr val="0000FF"/>
                </a:solidFill>
              </a:rPr>
              <a:t>0</a:t>
            </a:r>
            <a:r>
              <a:rPr lang="en-US" altLang="en-US" sz="3000" b="1" dirty="0">
                <a:solidFill>
                  <a:srgbClr val="0000FF"/>
                </a:solidFill>
              </a:rPr>
              <a:t> - </a:t>
            </a:r>
            <a:r>
              <a:rPr lang="en-US" altLang="en-US" sz="3000" b="1" i="1" dirty="0">
                <a:solidFill>
                  <a:srgbClr val="0000FF"/>
                </a:solidFill>
              </a:rPr>
              <a:t>K</a:t>
            </a:r>
            <a:r>
              <a:rPr lang="en-US" altLang="en-US" sz="3000" b="1" dirty="0">
                <a:solidFill>
                  <a:srgbClr val="0000FF"/>
                </a:solidFill>
              </a:rPr>
              <a:t> &lt; </a:t>
            </a:r>
            <a:r>
              <a:rPr lang="en-US" altLang="en-US" sz="3000" b="1" i="1" dirty="0">
                <a:solidFill>
                  <a:srgbClr val="0000FF"/>
                </a:solidFill>
              </a:rPr>
              <a:t>C</a:t>
            </a:r>
            <a:r>
              <a:rPr lang="en-US" altLang="en-US" sz="3000" b="1" dirty="0">
                <a:solidFill>
                  <a:srgbClr val="0000FF"/>
                </a:solidFill>
              </a:rPr>
              <a:t> - </a:t>
            </a:r>
            <a:r>
              <a:rPr lang="en-US" altLang="en-US" sz="3000" b="1" i="1" dirty="0">
                <a:solidFill>
                  <a:srgbClr val="0000FF"/>
                </a:solidFill>
              </a:rPr>
              <a:t>P</a:t>
            </a:r>
            <a:r>
              <a:rPr lang="en-US" altLang="en-US" sz="3000" b="1" dirty="0">
                <a:solidFill>
                  <a:srgbClr val="0000FF"/>
                </a:solidFill>
              </a:rPr>
              <a:t> &lt; </a:t>
            </a:r>
            <a:r>
              <a:rPr lang="en-US" altLang="en-US" sz="3000" b="1" i="1" dirty="0">
                <a:solidFill>
                  <a:srgbClr val="0000FF"/>
                </a:solidFill>
              </a:rPr>
              <a:t>S</a:t>
            </a:r>
            <a:r>
              <a:rPr lang="en-US" altLang="en-US" sz="3000" b="1" baseline="-25000" dirty="0">
                <a:solidFill>
                  <a:srgbClr val="0000FF"/>
                </a:solidFill>
              </a:rPr>
              <a:t>0</a:t>
            </a:r>
            <a:r>
              <a:rPr lang="en-US" altLang="en-US" sz="3000" b="1" dirty="0">
                <a:solidFill>
                  <a:srgbClr val="0000FF"/>
                </a:solidFill>
              </a:rPr>
              <a:t> - </a:t>
            </a:r>
            <a:r>
              <a:rPr lang="en-US" altLang="en-US" sz="3000" b="1" i="1" dirty="0" err="1">
                <a:solidFill>
                  <a:srgbClr val="0000FF"/>
                </a:solidFill>
              </a:rPr>
              <a:t>Ke</a:t>
            </a:r>
            <a:r>
              <a:rPr lang="en-US" altLang="en-US" sz="3000" b="1" i="1" dirty="0">
                <a:solidFill>
                  <a:srgbClr val="0000FF"/>
                </a:solidFill>
              </a:rPr>
              <a:t> </a:t>
            </a:r>
            <a:r>
              <a:rPr lang="en-US" altLang="en-US" sz="3000" b="1" i="1" baseline="30000" dirty="0">
                <a:solidFill>
                  <a:srgbClr val="0000FF"/>
                </a:solidFill>
              </a:rPr>
              <a:t>-</a:t>
            </a:r>
            <a:r>
              <a:rPr lang="en-US" altLang="en-US" sz="3000" b="1" i="1" baseline="30000" dirty="0" err="1">
                <a:solidFill>
                  <a:srgbClr val="0000FF"/>
                </a:solidFill>
              </a:rPr>
              <a:t>rT</a:t>
            </a:r>
            <a:r>
              <a:rPr lang="en-US" altLang="en-US" sz="3000" b="1" dirty="0">
                <a:solidFill>
                  <a:srgbClr val="0000FF"/>
                </a:solidFill>
              </a:rPr>
              <a:t> </a:t>
            </a:r>
            <a:endParaRPr lang="en-CA" altLang="en-US" sz="3000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3000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dirty="0"/>
              <a:t>American options; </a:t>
            </a:r>
            <a:r>
              <a:rPr lang="en-US" altLang="en-US" i="1" dirty="0"/>
              <a:t>D </a:t>
            </a:r>
            <a:r>
              <a:rPr lang="en-US" altLang="en-US" dirty="0"/>
              <a:t>&gt; 0		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3000" b="1" i="1" dirty="0">
                <a:solidFill>
                  <a:srgbClr val="0000FF"/>
                </a:solidFill>
              </a:rPr>
              <a:t>S</a:t>
            </a:r>
            <a:r>
              <a:rPr lang="en-US" altLang="en-US" sz="3000" b="1" baseline="-25000" dirty="0">
                <a:solidFill>
                  <a:srgbClr val="0000FF"/>
                </a:solidFill>
              </a:rPr>
              <a:t>0</a:t>
            </a:r>
            <a:r>
              <a:rPr lang="en-US" altLang="en-US" sz="3000" b="1" dirty="0">
                <a:solidFill>
                  <a:srgbClr val="0000FF"/>
                </a:solidFill>
              </a:rPr>
              <a:t> - </a:t>
            </a:r>
            <a:r>
              <a:rPr lang="en-US" altLang="en-US" sz="3000" b="1" i="1" dirty="0">
                <a:solidFill>
                  <a:srgbClr val="0000FF"/>
                </a:solidFill>
              </a:rPr>
              <a:t>D</a:t>
            </a:r>
            <a:r>
              <a:rPr lang="en-US" altLang="en-US" sz="3000" b="1" dirty="0">
                <a:solidFill>
                  <a:srgbClr val="0000FF"/>
                </a:solidFill>
              </a:rPr>
              <a:t> - </a:t>
            </a:r>
            <a:r>
              <a:rPr lang="en-US" altLang="en-US" sz="3000" b="1" i="1" dirty="0">
                <a:solidFill>
                  <a:srgbClr val="0000FF"/>
                </a:solidFill>
              </a:rPr>
              <a:t>K</a:t>
            </a:r>
            <a:r>
              <a:rPr lang="en-US" altLang="en-US" sz="3000" b="1" dirty="0">
                <a:solidFill>
                  <a:srgbClr val="0000FF"/>
                </a:solidFill>
              </a:rPr>
              <a:t> &lt; </a:t>
            </a:r>
            <a:r>
              <a:rPr lang="en-US" altLang="en-US" sz="3000" b="1" i="1" dirty="0">
                <a:solidFill>
                  <a:srgbClr val="0000FF"/>
                </a:solidFill>
              </a:rPr>
              <a:t>C</a:t>
            </a:r>
            <a:r>
              <a:rPr lang="en-US" altLang="en-US" sz="3000" b="1" dirty="0">
                <a:solidFill>
                  <a:srgbClr val="0000FF"/>
                </a:solidFill>
              </a:rPr>
              <a:t> - </a:t>
            </a:r>
            <a:r>
              <a:rPr lang="en-US" altLang="en-US" sz="3000" b="1" i="1" dirty="0">
                <a:solidFill>
                  <a:srgbClr val="0000FF"/>
                </a:solidFill>
              </a:rPr>
              <a:t>P</a:t>
            </a:r>
            <a:r>
              <a:rPr lang="en-US" altLang="en-US" sz="3000" b="1" dirty="0">
                <a:solidFill>
                  <a:srgbClr val="0000FF"/>
                </a:solidFill>
              </a:rPr>
              <a:t> &lt; </a:t>
            </a:r>
            <a:r>
              <a:rPr lang="en-US" altLang="en-US" sz="3000" b="1" i="1" dirty="0">
                <a:solidFill>
                  <a:srgbClr val="0000FF"/>
                </a:solidFill>
              </a:rPr>
              <a:t>S</a:t>
            </a:r>
            <a:r>
              <a:rPr lang="en-US" altLang="en-US" sz="3000" b="1" baseline="-25000" dirty="0">
                <a:solidFill>
                  <a:srgbClr val="0000FF"/>
                </a:solidFill>
              </a:rPr>
              <a:t>0</a:t>
            </a:r>
            <a:r>
              <a:rPr lang="en-US" altLang="en-US" sz="3000" b="1" dirty="0">
                <a:solidFill>
                  <a:srgbClr val="0000FF"/>
                </a:solidFill>
              </a:rPr>
              <a:t> - </a:t>
            </a:r>
            <a:r>
              <a:rPr lang="en-US" altLang="en-US" sz="3000" b="1" i="1" dirty="0" err="1">
                <a:solidFill>
                  <a:srgbClr val="0000FF"/>
                </a:solidFill>
              </a:rPr>
              <a:t>Ke</a:t>
            </a:r>
            <a:r>
              <a:rPr lang="en-US" altLang="en-US" sz="3000" b="1" i="1" dirty="0">
                <a:solidFill>
                  <a:srgbClr val="0000FF"/>
                </a:solidFill>
              </a:rPr>
              <a:t> </a:t>
            </a:r>
            <a:r>
              <a:rPr lang="en-US" altLang="en-US" sz="3000" b="1" i="1" baseline="30000" dirty="0">
                <a:solidFill>
                  <a:srgbClr val="0000FF"/>
                </a:solidFill>
              </a:rPr>
              <a:t>-</a:t>
            </a:r>
            <a:r>
              <a:rPr lang="en-US" altLang="en-US" sz="3000" b="1" i="1" baseline="30000" dirty="0" err="1">
                <a:solidFill>
                  <a:srgbClr val="0000FF"/>
                </a:solidFill>
              </a:rPr>
              <a:t>rT</a:t>
            </a:r>
            <a:endParaRPr lang="en-US" altLang="en-US" sz="3000" b="1" i="1" baseline="30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852E44-80CB-45BD-890D-9D52687E3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3987" y="28576"/>
            <a:ext cx="7315200" cy="1114425"/>
          </a:xfrm>
          <a:noFill/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/>
              <a:t>Notation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C6D18E2-4FA4-45F4-B68E-67D48AD4666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189511" y="1844298"/>
            <a:ext cx="3724275" cy="5029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:	European call option price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:	European put option price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:	Stock price today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:	Strike price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:	Life of option 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	Volatility of stock price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5141EFD-F4A6-4E2A-8C59-889F82D807C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252788" y="1844298"/>
            <a:ext cx="4133850" cy="51816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:	American Call option price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	American Put option price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2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:Stock price at option maturity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:	Present value of dividends during option’s life</a:t>
            </a:r>
          </a:p>
          <a:p>
            <a:pPr>
              <a:lnSpc>
                <a:spcPct val="12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9A87D-6C53-4132-A884-842E9D2E610C}"/>
              </a:ext>
            </a:extLst>
          </p:cNvPr>
          <p:cNvSpPr txBox="1"/>
          <p:nvPr/>
        </p:nvSpPr>
        <p:spPr>
          <a:xfrm>
            <a:off x="3275012" y="1278503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	Risk-free rate for maturity </a:t>
            </a:r>
            <a:r>
              <a:rPr lang="en-US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comp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2AD9DBA-3F23-4DED-96A6-69B1A2243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9950" y="519748"/>
            <a:ext cx="7829550" cy="1066800"/>
          </a:xfrm>
          <a:noFill/>
        </p:spPr>
        <p:txBody>
          <a:bodyPr vert="horz" lIns="90488" tIns="44450" rIns="90488" bIns="44450" rtlCol="0" anchor="t">
            <a:normAutofit/>
          </a:bodyPr>
          <a:lstStyle/>
          <a:p>
            <a:r>
              <a:rPr lang="en-US" altLang="en-US" dirty="0"/>
              <a:t>Quiz: Option price table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236992D-264C-4104-A36A-EF9D0EC550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3012" y="1447801"/>
            <a:ext cx="3892550" cy="3902075"/>
          </a:xfrm>
          <a:noFill/>
        </p:spPr>
        <p:txBody>
          <a:bodyPr vert="horz" lIns="90488" tIns="44450" rIns="90488" bIns="44450" rtlCol="0" anchor="t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8EC6F695-1925-4C8F-ADB2-D1DC5CFC2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813" y="2819400"/>
            <a:ext cx="6704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3" name="Group 5">
            <a:extLst>
              <a:ext uri="{FF2B5EF4-FFF2-40B4-BE49-F238E27FC236}">
                <a16:creationId xmlns:a16="http://schemas.microsoft.com/office/drawing/2014/main" id="{956F1F70-F7B4-44C9-A98C-F1B329813E6E}"/>
              </a:ext>
            </a:extLst>
          </p:cNvPr>
          <p:cNvGrpSpPr>
            <a:grpSpLocks/>
          </p:cNvGrpSpPr>
          <p:nvPr/>
        </p:nvGrpSpPr>
        <p:grpSpPr bwMode="auto">
          <a:xfrm>
            <a:off x="2944812" y="2122488"/>
            <a:ext cx="6694488" cy="3579812"/>
            <a:chOff x="896" y="1337"/>
            <a:chExt cx="4217" cy="2255"/>
          </a:xfrm>
        </p:grpSpPr>
        <p:sp>
          <p:nvSpPr>
            <p:cNvPr id="7188" name="Rectangle 6">
              <a:extLst>
                <a:ext uri="{FF2B5EF4-FFF2-40B4-BE49-F238E27FC236}">
                  <a16:creationId xmlns:a16="http://schemas.microsoft.com/office/drawing/2014/main" id="{0FEDDC4F-4341-48F1-A650-236299F89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1337"/>
              <a:ext cx="4209" cy="2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89" name="Rectangle 7">
              <a:extLst>
                <a:ext uri="{FF2B5EF4-FFF2-40B4-BE49-F238E27FC236}">
                  <a16:creationId xmlns:a16="http://schemas.microsoft.com/office/drawing/2014/main" id="{EDDDC013-C05D-4C2B-816E-2D17EA3E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1776"/>
              <a:ext cx="4217" cy="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90" name="Rectangle 8">
              <a:extLst>
                <a:ext uri="{FF2B5EF4-FFF2-40B4-BE49-F238E27FC236}">
                  <a16:creationId xmlns:a16="http://schemas.microsoft.com/office/drawing/2014/main" id="{B347E13F-0076-4994-BDB3-EA9A85E1A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3590"/>
              <a:ext cx="4209" cy="2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174" name="Rectangle 9">
            <a:extLst>
              <a:ext uri="{FF2B5EF4-FFF2-40B4-BE49-F238E27FC236}">
                <a16:creationId xmlns:a16="http://schemas.microsoft.com/office/drawing/2014/main" id="{CB4E071D-5440-49C8-9D14-6DA16923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235200"/>
            <a:ext cx="330220" cy="48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2600" i="1">
              <a:solidFill>
                <a:srgbClr val="000000"/>
              </a:solidFill>
            </a:endParaRPr>
          </a:p>
        </p:txBody>
      </p:sp>
      <p:sp>
        <p:nvSpPr>
          <p:cNvPr id="7175" name="Rectangle 10">
            <a:extLst>
              <a:ext uri="{FF2B5EF4-FFF2-40B4-BE49-F238E27FC236}">
                <a16:creationId xmlns:a16="http://schemas.microsoft.com/office/drawing/2014/main" id="{8075AC9B-35EF-4971-BD55-71D5334C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235200"/>
            <a:ext cx="349456" cy="48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en-US" altLang="en-US" sz="2600" i="1">
              <a:solidFill>
                <a:srgbClr val="000000"/>
              </a:solidFill>
            </a:endParaRPr>
          </a:p>
        </p:txBody>
      </p:sp>
      <p:sp>
        <p:nvSpPr>
          <p:cNvPr id="7176" name="Rectangle 11">
            <a:extLst>
              <a:ext uri="{FF2B5EF4-FFF2-40B4-BE49-F238E27FC236}">
                <a16:creationId xmlns:a16="http://schemas.microsoft.com/office/drawing/2014/main" id="{DF5BBAB7-2B76-47F1-94E0-90F66162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1" y="2235200"/>
            <a:ext cx="405561" cy="48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2600" i="1">
              <a:solidFill>
                <a:srgbClr val="000000"/>
              </a:solidFill>
            </a:endParaRPr>
          </a:p>
        </p:txBody>
      </p:sp>
      <p:sp>
        <p:nvSpPr>
          <p:cNvPr id="7177" name="Rectangle 12">
            <a:extLst>
              <a:ext uri="{FF2B5EF4-FFF2-40B4-BE49-F238E27FC236}">
                <a16:creationId xmlns:a16="http://schemas.microsoft.com/office/drawing/2014/main" id="{6DCC2AC6-CBB3-4859-BAA4-E37572B7D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8" y="2235200"/>
            <a:ext cx="386325" cy="48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en-US" altLang="en-US" sz="2600" i="1">
              <a:solidFill>
                <a:srgbClr val="000000"/>
              </a:solidFill>
            </a:endParaRPr>
          </a:p>
        </p:txBody>
      </p:sp>
      <p:grpSp>
        <p:nvGrpSpPr>
          <p:cNvPr id="7178" name="Group 13">
            <a:extLst>
              <a:ext uri="{FF2B5EF4-FFF2-40B4-BE49-F238E27FC236}">
                <a16:creationId xmlns:a16="http://schemas.microsoft.com/office/drawing/2014/main" id="{EC155E86-B2B5-45CE-8973-E0874C7ADC22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2235200"/>
            <a:ext cx="1393825" cy="3328988"/>
            <a:chOff x="1063" y="1408"/>
            <a:chExt cx="686" cy="2097"/>
          </a:xfrm>
        </p:grpSpPr>
        <p:sp>
          <p:nvSpPr>
            <p:cNvPr id="7180" name="Rectangle 14">
              <a:extLst>
                <a:ext uri="{FF2B5EF4-FFF2-40B4-BE49-F238E27FC236}">
                  <a16:creationId xmlns:a16="http://schemas.microsoft.com/office/drawing/2014/main" id="{D689325E-0564-4653-A472-0C4CFE1E6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408"/>
              <a:ext cx="68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Variable</a:t>
              </a:r>
            </a:p>
          </p:txBody>
        </p:sp>
        <p:grpSp>
          <p:nvGrpSpPr>
            <p:cNvPr id="7181" name="Group 15">
              <a:extLst>
                <a:ext uri="{FF2B5EF4-FFF2-40B4-BE49-F238E27FC236}">
                  <a16:creationId xmlns:a16="http://schemas.microsoft.com/office/drawing/2014/main" id="{304E7691-6256-4B1D-9685-85902BD79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4" y="1806"/>
              <a:ext cx="227" cy="1699"/>
              <a:chOff x="1254" y="1806"/>
              <a:chExt cx="227" cy="1699"/>
            </a:xfrm>
          </p:grpSpPr>
          <p:sp>
            <p:nvSpPr>
              <p:cNvPr id="7182" name="Rectangle 16">
                <a:extLst>
                  <a:ext uri="{FF2B5EF4-FFF2-40B4-BE49-F238E27FC236}">
                    <a16:creationId xmlns:a16="http://schemas.microsoft.com/office/drawing/2014/main" id="{038F6617-B58F-4B77-A73D-27CEB5B43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1806"/>
                <a:ext cx="226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en-US" altLang="en-US" sz="26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en-US" sz="26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183" name="Rectangle 17">
                <a:extLst>
                  <a:ext uri="{FF2B5EF4-FFF2-40B4-BE49-F238E27FC236}">
                    <a16:creationId xmlns:a16="http://schemas.microsoft.com/office/drawing/2014/main" id="{01727823-6B98-40B0-9DD9-AA8C0139D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085"/>
                <a:ext cx="200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en-US" sz="26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184" name="Rectangle 18">
                <a:extLst>
                  <a:ext uri="{FF2B5EF4-FFF2-40B4-BE49-F238E27FC236}">
                    <a16:creationId xmlns:a16="http://schemas.microsoft.com/office/drawing/2014/main" id="{ADD6CCD0-9D15-4F59-A905-38A96A3FC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364"/>
                <a:ext cx="181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7185" name="Rectangle 19">
                <a:extLst>
                  <a:ext uri="{FF2B5EF4-FFF2-40B4-BE49-F238E27FC236}">
                    <a16:creationId xmlns:a16="http://schemas.microsoft.com/office/drawing/2014/main" id="{726D8B3F-314D-4935-B835-33A8CE882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642"/>
                <a:ext cx="189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</a:t>
                </a:r>
              </a:p>
            </p:txBody>
          </p:sp>
          <p:sp>
            <p:nvSpPr>
              <p:cNvPr id="7186" name="Rectangle 20">
                <a:extLst>
                  <a:ext uri="{FF2B5EF4-FFF2-40B4-BE49-F238E27FC236}">
                    <a16:creationId xmlns:a16="http://schemas.microsoft.com/office/drawing/2014/main" id="{BEBD7D92-7E86-4620-9830-16243BE7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920"/>
                <a:ext cx="154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en-US" sz="26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187" name="Rectangle 21">
                <a:extLst>
                  <a:ext uri="{FF2B5EF4-FFF2-40B4-BE49-F238E27FC236}">
                    <a16:creationId xmlns:a16="http://schemas.microsoft.com/office/drawing/2014/main" id="{AF54EBA5-7B55-4B7D-8D0D-D2A2D13B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" y="3199"/>
                <a:ext cx="207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en-US" sz="2600" i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79" name="Text Box 22">
            <a:extLst>
              <a:ext uri="{FF2B5EF4-FFF2-40B4-BE49-F238E27FC236}">
                <a16:creationId xmlns:a16="http://schemas.microsoft.com/office/drawing/2014/main" id="{8971DF2E-C930-4E03-8DDD-33302177D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2" y="4191000"/>
            <a:ext cx="4191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600" i="1">
                <a:solidFill>
                  <a:srgbClr val="000000"/>
                </a:solidFill>
                <a:latin typeface="Times New Roman" panose="02020603050405020304" pitchFamily="18" charset="0"/>
              </a:rPr>
              <a:t>Effect on Price?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4A6C42F-2B06-410C-825A-547284CA3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2012" y="0"/>
            <a:ext cx="7829550" cy="1066800"/>
          </a:xfrm>
          <a:noFill/>
        </p:spPr>
        <p:txBody>
          <a:bodyPr vert="horz" lIns="90488" tIns="44450" rIns="90488" bIns="44450" rtlCol="0" anchor="t">
            <a:normAutofit fontScale="90000"/>
          </a:bodyPr>
          <a:lstStyle/>
          <a:p>
            <a:r>
              <a:rPr lang="en-US" altLang="en-US" sz="3600"/>
              <a:t>Effect of Variables on Option Pricing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D3845C8-37E5-4126-B7B1-B38C27635A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3012" y="1447801"/>
            <a:ext cx="3892550" cy="3902075"/>
          </a:xfrm>
          <a:noFill/>
        </p:spPr>
        <p:txBody>
          <a:bodyPr vert="horz" lIns="90488" tIns="44450" rIns="90488" bIns="44450" rtlCol="0" anchor="t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700"/>
              <a:t> 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4258E0BB-EA9F-471B-9868-B1DD193B2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813" y="2819400"/>
            <a:ext cx="6704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3" name="Group 5">
            <a:extLst>
              <a:ext uri="{FF2B5EF4-FFF2-40B4-BE49-F238E27FC236}">
                <a16:creationId xmlns:a16="http://schemas.microsoft.com/office/drawing/2014/main" id="{BF9DB145-BC23-44DE-8773-326C9F73592A}"/>
              </a:ext>
            </a:extLst>
          </p:cNvPr>
          <p:cNvGrpSpPr>
            <a:grpSpLocks/>
          </p:cNvGrpSpPr>
          <p:nvPr/>
        </p:nvGrpSpPr>
        <p:grpSpPr bwMode="auto">
          <a:xfrm>
            <a:off x="2944812" y="2122488"/>
            <a:ext cx="6694488" cy="3579812"/>
            <a:chOff x="896" y="1337"/>
            <a:chExt cx="4217" cy="2255"/>
          </a:xfrm>
        </p:grpSpPr>
        <p:sp>
          <p:nvSpPr>
            <p:cNvPr id="12332" name="Rectangle 6">
              <a:extLst>
                <a:ext uri="{FF2B5EF4-FFF2-40B4-BE49-F238E27FC236}">
                  <a16:creationId xmlns:a16="http://schemas.microsoft.com/office/drawing/2014/main" id="{2D9C0AF0-E45B-4E9D-AF63-05AC12828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1337"/>
              <a:ext cx="4209" cy="2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3" name="Rectangle 7">
              <a:extLst>
                <a:ext uri="{FF2B5EF4-FFF2-40B4-BE49-F238E27FC236}">
                  <a16:creationId xmlns:a16="http://schemas.microsoft.com/office/drawing/2014/main" id="{67D7E29D-9A44-4183-93E3-E6FF3533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1776"/>
              <a:ext cx="4217" cy="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4" name="Rectangle 8">
              <a:extLst>
                <a:ext uri="{FF2B5EF4-FFF2-40B4-BE49-F238E27FC236}">
                  <a16:creationId xmlns:a16="http://schemas.microsoft.com/office/drawing/2014/main" id="{0008DE60-BF17-4BBE-AF3A-688D332B0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3590"/>
              <a:ext cx="4209" cy="2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294" name="Rectangle 9">
            <a:extLst>
              <a:ext uri="{FF2B5EF4-FFF2-40B4-BE49-F238E27FC236}">
                <a16:creationId xmlns:a16="http://schemas.microsoft.com/office/drawing/2014/main" id="{09D6CF00-0829-40F2-A043-9B423E48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235201"/>
            <a:ext cx="36548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12295" name="Rectangle 10">
            <a:extLst>
              <a:ext uri="{FF2B5EF4-FFF2-40B4-BE49-F238E27FC236}">
                <a16:creationId xmlns:a16="http://schemas.microsoft.com/office/drawing/2014/main" id="{0BE92B80-125C-4ABE-A797-CFB89F89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235201"/>
            <a:ext cx="387928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12296" name="Rectangle 11">
            <a:extLst>
              <a:ext uri="{FF2B5EF4-FFF2-40B4-BE49-F238E27FC236}">
                <a16:creationId xmlns:a16="http://schemas.microsoft.com/office/drawing/2014/main" id="{141FD589-5536-4FA5-BDD6-B6398332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1" y="2235201"/>
            <a:ext cx="45685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12297" name="Rectangle 12">
            <a:extLst>
              <a:ext uri="{FF2B5EF4-FFF2-40B4-BE49-F238E27FC236}">
                <a16:creationId xmlns:a16="http://schemas.microsoft.com/office/drawing/2014/main" id="{7D64E6B2-04F7-4167-8E7D-F932C0CE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2235201"/>
            <a:ext cx="432812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grpSp>
        <p:nvGrpSpPr>
          <p:cNvPr id="12298" name="Group 13">
            <a:extLst>
              <a:ext uri="{FF2B5EF4-FFF2-40B4-BE49-F238E27FC236}">
                <a16:creationId xmlns:a16="http://schemas.microsoft.com/office/drawing/2014/main" id="{CDC2B20D-3624-4F0B-BB07-0BC767A546BC}"/>
              </a:ext>
            </a:extLst>
          </p:cNvPr>
          <p:cNvGrpSpPr>
            <a:grpSpLocks/>
          </p:cNvGrpSpPr>
          <p:nvPr/>
        </p:nvGrpSpPr>
        <p:grpSpPr bwMode="auto">
          <a:xfrm>
            <a:off x="2741612" y="2235201"/>
            <a:ext cx="1655845" cy="3425825"/>
            <a:chOff x="1063" y="1408"/>
            <a:chExt cx="816" cy="2158"/>
          </a:xfrm>
        </p:grpSpPr>
        <p:sp>
          <p:nvSpPr>
            <p:cNvPr id="12324" name="Rectangle 14">
              <a:extLst>
                <a:ext uri="{FF2B5EF4-FFF2-40B4-BE49-F238E27FC236}">
                  <a16:creationId xmlns:a16="http://schemas.microsoft.com/office/drawing/2014/main" id="{4D47BD73-706A-4503-9461-322800EFA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408"/>
              <a:ext cx="81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0000"/>
                  </a:solidFill>
                </a:rPr>
                <a:t>Variable</a:t>
              </a:r>
            </a:p>
          </p:txBody>
        </p:sp>
        <p:grpSp>
          <p:nvGrpSpPr>
            <p:cNvPr id="12325" name="Group 15">
              <a:extLst>
                <a:ext uri="{FF2B5EF4-FFF2-40B4-BE49-F238E27FC236}">
                  <a16:creationId xmlns:a16="http://schemas.microsoft.com/office/drawing/2014/main" id="{95497652-8725-470F-A8EE-C260D9E11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" y="1806"/>
              <a:ext cx="258" cy="1760"/>
              <a:chOff x="1255" y="1806"/>
              <a:chExt cx="258" cy="1760"/>
            </a:xfrm>
          </p:grpSpPr>
          <p:sp>
            <p:nvSpPr>
              <p:cNvPr id="12326" name="Rectangle 16">
                <a:extLst>
                  <a:ext uri="{FF2B5EF4-FFF2-40B4-BE49-F238E27FC236}">
                    <a16:creationId xmlns:a16="http://schemas.microsoft.com/office/drawing/2014/main" id="{74F3D8BA-7394-4C3A-80A8-D1ED67E16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1806"/>
                <a:ext cx="258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32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en-US" altLang="en-US" sz="32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7" name="Rectangle 17">
                <a:extLst>
                  <a:ext uri="{FF2B5EF4-FFF2-40B4-BE49-F238E27FC236}">
                    <a16:creationId xmlns:a16="http://schemas.microsoft.com/office/drawing/2014/main" id="{341B0BAC-E123-4756-BF96-FA1563E0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085"/>
                <a:ext cx="213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32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8" name="Rectangle 18">
                <a:extLst>
                  <a:ext uri="{FF2B5EF4-FFF2-40B4-BE49-F238E27FC236}">
                    <a16:creationId xmlns:a16="http://schemas.microsoft.com/office/drawing/2014/main" id="{8143B2BD-42FA-47B5-B55B-3D4AED5F9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364"/>
                <a:ext cx="202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32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2329" name="Rectangle 19">
                <a:extLst>
                  <a:ext uri="{FF2B5EF4-FFF2-40B4-BE49-F238E27FC236}">
                    <a16:creationId xmlns:a16="http://schemas.microsoft.com/office/drawing/2014/main" id="{C3A09638-8058-4573-A74A-C45BBAA12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642"/>
                <a:ext cx="212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32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</a:t>
                </a:r>
              </a:p>
            </p:txBody>
          </p:sp>
          <p:sp>
            <p:nvSpPr>
              <p:cNvPr id="12330" name="Rectangle 20">
                <a:extLst>
                  <a:ext uri="{FF2B5EF4-FFF2-40B4-BE49-F238E27FC236}">
                    <a16:creationId xmlns:a16="http://schemas.microsoft.com/office/drawing/2014/main" id="{900FAA2A-9275-47D5-B145-A280711FF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920"/>
                <a:ext cx="169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32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1" name="Rectangle 21">
                <a:extLst>
                  <a:ext uri="{FF2B5EF4-FFF2-40B4-BE49-F238E27FC236}">
                    <a16:creationId xmlns:a16="http://schemas.microsoft.com/office/drawing/2014/main" id="{A8A16B4B-F9D8-4BD1-A4B6-36C2E5AAF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199"/>
                <a:ext cx="236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32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299" name="Rectangle 22">
            <a:extLst>
              <a:ext uri="{FF2B5EF4-FFF2-40B4-BE49-F238E27FC236}">
                <a16:creationId xmlns:a16="http://schemas.microsoft.com/office/drawing/2014/main" id="{13E5F538-78D8-4C31-84B8-4D315F980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7" y="2716214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00" name="Rectangle 23">
            <a:extLst>
              <a:ext uri="{FF2B5EF4-FFF2-40B4-BE49-F238E27FC236}">
                <a16:creationId xmlns:a16="http://schemas.microsoft.com/office/drawing/2014/main" id="{010EEE5F-1F80-45B2-900D-A3D4DFA9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2716214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01" name="Rectangle 24">
            <a:extLst>
              <a:ext uri="{FF2B5EF4-FFF2-40B4-BE49-F238E27FC236}">
                <a16:creationId xmlns:a16="http://schemas.microsoft.com/office/drawing/2014/main" id="{A3810F29-3629-418B-A874-4D63EAF1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2620964"/>
            <a:ext cx="567464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2302" name="Rectangle 25">
            <a:extLst>
              <a:ext uri="{FF2B5EF4-FFF2-40B4-BE49-F238E27FC236}">
                <a16:creationId xmlns:a16="http://schemas.microsoft.com/office/drawing/2014/main" id="{D75FCAAD-A986-4CBA-8ED4-0C9EBC80F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3159126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grpSp>
        <p:nvGrpSpPr>
          <p:cNvPr id="12303" name="Group 26">
            <a:extLst>
              <a:ext uri="{FF2B5EF4-FFF2-40B4-BE49-F238E27FC236}">
                <a16:creationId xmlns:a16="http://schemas.microsoft.com/office/drawing/2014/main" id="{09871B44-1B54-455F-8437-54CD07CB1CBC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3733801"/>
            <a:ext cx="1704976" cy="582613"/>
            <a:chOff x="2066" y="2352"/>
            <a:chExt cx="1074" cy="367"/>
          </a:xfrm>
        </p:grpSpPr>
        <p:sp>
          <p:nvSpPr>
            <p:cNvPr id="12322" name="Rectangle 27">
              <a:extLst>
                <a:ext uri="{FF2B5EF4-FFF2-40B4-BE49-F238E27FC236}">
                  <a16:creationId xmlns:a16="http://schemas.microsoft.com/office/drawing/2014/main" id="{67371008-7D73-4E43-995A-E1CC9FC1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2352"/>
              <a:ext cx="25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12323" name="Rectangle 28">
              <a:extLst>
                <a:ext uri="{FF2B5EF4-FFF2-40B4-BE49-F238E27FC236}">
                  <a16:creationId xmlns:a16="http://schemas.microsoft.com/office/drawing/2014/main" id="{43B01AC1-3C77-4A17-9B59-0B07BE0C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352"/>
              <a:ext cx="25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0000"/>
                  </a:solidFill>
                </a:rPr>
                <a:t>?</a:t>
              </a:r>
            </a:p>
          </p:txBody>
        </p:sp>
      </p:grpSp>
      <p:sp>
        <p:nvSpPr>
          <p:cNvPr id="12304" name="Rectangle 29">
            <a:extLst>
              <a:ext uri="{FF2B5EF4-FFF2-40B4-BE49-F238E27FC236}">
                <a16:creationId xmlns:a16="http://schemas.microsoft.com/office/drawing/2014/main" id="{22767776-23FE-4683-A1C0-59D9B222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3600451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05" name="Rectangle 30">
            <a:extLst>
              <a:ext uri="{FF2B5EF4-FFF2-40B4-BE49-F238E27FC236}">
                <a16:creationId xmlns:a16="http://schemas.microsoft.com/office/drawing/2014/main" id="{00CC1D09-3923-465B-96A3-D75427F4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787" y="3600451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06" name="Rectangle 31">
            <a:extLst>
              <a:ext uri="{FF2B5EF4-FFF2-40B4-BE49-F238E27FC236}">
                <a16:creationId xmlns:a16="http://schemas.microsoft.com/office/drawing/2014/main" id="{044597D9-4599-4ABE-92DB-D2408206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7" y="4043364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07" name="Rectangle 32">
            <a:extLst>
              <a:ext uri="{FF2B5EF4-FFF2-40B4-BE49-F238E27FC236}">
                <a16:creationId xmlns:a16="http://schemas.microsoft.com/office/drawing/2014/main" id="{52F6C3D0-535D-4A6A-AB01-1F321A72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4043364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08" name="Rectangle 33">
            <a:extLst>
              <a:ext uri="{FF2B5EF4-FFF2-40B4-BE49-F238E27FC236}">
                <a16:creationId xmlns:a16="http://schemas.microsoft.com/office/drawing/2014/main" id="{8C320AF0-9BFD-4170-BEA1-0BDDC430F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4043364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09" name="Rectangle 34">
            <a:extLst>
              <a:ext uri="{FF2B5EF4-FFF2-40B4-BE49-F238E27FC236}">
                <a16:creationId xmlns:a16="http://schemas.microsoft.com/office/drawing/2014/main" id="{54D2B6C7-2197-4834-8794-E32F6415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787" y="4043364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10" name="Rectangle 35">
            <a:extLst>
              <a:ext uri="{FF2B5EF4-FFF2-40B4-BE49-F238E27FC236}">
                <a16:creationId xmlns:a16="http://schemas.microsoft.com/office/drawing/2014/main" id="{4D8FDC69-DDC7-4BE0-A770-C4E54D67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7" y="4470401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11" name="Rectangle 36">
            <a:extLst>
              <a:ext uri="{FF2B5EF4-FFF2-40B4-BE49-F238E27FC236}">
                <a16:creationId xmlns:a16="http://schemas.microsoft.com/office/drawing/2014/main" id="{7D11455A-568D-41FF-A84D-FCE0A3FF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4386264"/>
            <a:ext cx="567464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2312" name="Rectangle 37">
            <a:extLst>
              <a:ext uri="{FF2B5EF4-FFF2-40B4-BE49-F238E27FC236}">
                <a16:creationId xmlns:a16="http://schemas.microsoft.com/office/drawing/2014/main" id="{B36E054A-C114-4E1A-A327-458B275C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4470401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13" name="Rectangle 38">
            <a:extLst>
              <a:ext uri="{FF2B5EF4-FFF2-40B4-BE49-F238E27FC236}">
                <a16:creationId xmlns:a16="http://schemas.microsoft.com/office/drawing/2014/main" id="{9207E999-E657-49C0-9651-DE7F363D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4386264"/>
            <a:ext cx="567464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2314" name="Rectangle 39">
            <a:extLst>
              <a:ext uri="{FF2B5EF4-FFF2-40B4-BE49-F238E27FC236}">
                <a16:creationId xmlns:a16="http://schemas.microsoft.com/office/drawing/2014/main" id="{172F09AE-0896-4EAB-AE17-09391207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2620964"/>
            <a:ext cx="567464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2315" name="Rectangle 40">
            <a:extLst>
              <a:ext uri="{FF2B5EF4-FFF2-40B4-BE49-F238E27FC236}">
                <a16:creationId xmlns:a16="http://schemas.microsoft.com/office/drawing/2014/main" id="{E8766E2C-0668-4624-B6C7-DD48C685D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2" y="3086101"/>
            <a:ext cx="567464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2316" name="Rectangle 41">
            <a:extLst>
              <a:ext uri="{FF2B5EF4-FFF2-40B4-BE49-F238E27FC236}">
                <a16:creationId xmlns:a16="http://schemas.microsoft.com/office/drawing/2014/main" id="{30CEA189-8C12-4BE6-9F8C-1A5BFD689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7" y="3086101"/>
            <a:ext cx="567464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2317" name="Rectangle 42">
            <a:extLst>
              <a:ext uri="{FF2B5EF4-FFF2-40B4-BE49-F238E27FC236}">
                <a16:creationId xmlns:a16="http://schemas.microsoft.com/office/drawing/2014/main" id="{D4C58345-5D06-4688-A871-A2D37A61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787" y="3159126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18" name="Rectangle 43">
            <a:extLst>
              <a:ext uri="{FF2B5EF4-FFF2-40B4-BE49-F238E27FC236}">
                <a16:creationId xmlns:a16="http://schemas.microsoft.com/office/drawing/2014/main" id="{08D3A015-80E8-4724-8C3A-5A3C742E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2" y="4819651"/>
            <a:ext cx="567464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2319" name="Rectangle 44">
            <a:extLst>
              <a:ext uri="{FF2B5EF4-FFF2-40B4-BE49-F238E27FC236}">
                <a16:creationId xmlns:a16="http://schemas.microsoft.com/office/drawing/2014/main" id="{3860EF65-ECE6-4164-8B0A-29B0466D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4903789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2320" name="Rectangle 45">
            <a:extLst>
              <a:ext uri="{FF2B5EF4-FFF2-40B4-BE49-F238E27FC236}">
                <a16:creationId xmlns:a16="http://schemas.microsoft.com/office/drawing/2014/main" id="{FC7BF17F-F5EC-4823-8075-F143E2047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7" y="4819651"/>
            <a:ext cx="567464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–</a:t>
            </a:r>
          </a:p>
        </p:txBody>
      </p:sp>
      <p:sp>
        <p:nvSpPr>
          <p:cNvPr id="12321" name="Rectangle 46">
            <a:extLst>
              <a:ext uri="{FF2B5EF4-FFF2-40B4-BE49-F238E27FC236}">
                <a16:creationId xmlns:a16="http://schemas.microsoft.com/office/drawing/2014/main" id="{3459817A-30B4-4A2C-82EC-D5315AD7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787" y="4903789"/>
            <a:ext cx="58670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5400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9949-1BE2-4E35-868A-D8B0EE4E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call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BF43-29AB-450A-89D5-A0C97739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99" dirty="0"/>
              <a:t>A covered call position is obtained as:</a:t>
            </a:r>
          </a:p>
          <a:p>
            <a:r>
              <a:rPr lang="en-US" sz="2399" dirty="0"/>
              <a:t>Long stock</a:t>
            </a:r>
          </a:p>
          <a:p>
            <a:r>
              <a:rPr lang="en-US" sz="2399" dirty="0"/>
              <a:t>Short call option.</a:t>
            </a:r>
          </a:p>
          <a:p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35697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C8D4-4A6F-49C3-AB20-F51E926F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covered calls..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A673-E114-4AFF-B460-4DFA4C3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99" dirty="0"/>
              <a:t>Long 1 stock short 1 call option (Covered call)</a:t>
            </a:r>
          </a:p>
          <a:p>
            <a:r>
              <a:rPr lang="en-US" sz="2799" dirty="0"/>
              <a:t>Long 100 stocks short 100 call options (Covered call portfolio)</a:t>
            </a:r>
          </a:p>
          <a:p>
            <a:r>
              <a:rPr lang="en-US" sz="2799" dirty="0"/>
              <a:t>Long 1000 stocks short 2000 call options (imperfect covered call)</a:t>
            </a:r>
          </a:p>
          <a:p>
            <a:r>
              <a:rPr lang="en-US" sz="2799" dirty="0"/>
              <a:t>Long 1000 stocks short 800 call positions (imperfect covered call)</a:t>
            </a:r>
          </a:p>
        </p:txBody>
      </p:sp>
    </p:spTree>
    <p:extLst>
      <p:ext uri="{BB962C8B-B14F-4D97-AF65-F5344CB8AC3E}">
        <p14:creationId xmlns:p14="http://schemas.microsoft.com/office/powerpoint/2010/main" val="6901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3" y="638508"/>
            <a:ext cx="1090249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977" y="865667"/>
            <a:ext cx="10448870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526" y="1030259"/>
            <a:ext cx="10119772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85C84-2B68-447E-942E-A661F8E5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65" y="1584552"/>
            <a:ext cx="909688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4400" dirty="0">
                <a:solidFill>
                  <a:srgbClr val="454545"/>
                </a:solidFill>
              </a:rPr>
              <a:t>Probabilistic analysis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1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6277-4035-4831-8FE1-81A7488F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Analysis (stocks and bonds)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EB42-5627-4F81-BA02-697E5240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99" dirty="0">
                <a:latin typeface="Arial" panose="020B0604020202020204" pitchFamily="34" charset="0"/>
                <a:cs typeface="Arial" panose="020B0604020202020204" pitchFamily="34" charset="0"/>
              </a:rPr>
              <a:t>You have $50,000 to invest. Stock XYZ sells at $20 per share today. </a:t>
            </a:r>
          </a:p>
          <a:p>
            <a:r>
              <a:rPr lang="en-US" sz="2799" dirty="0">
                <a:latin typeface="Arial" panose="020B0604020202020204" pitchFamily="34" charset="0"/>
                <a:cs typeface="Arial" panose="020B0604020202020204" pitchFamily="34" charset="0"/>
              </a:rPr>
              <a:t>In addition, a 6-month riskless zero-coupon bond with $100 face value sells for $90. </a:t>
            </a:r>
          </a:p>
          <a:p>
            <a:r>
              <a:rPr lang="en-US" sz="2799" dirty="0">
                <a:latin typeface="Arial" panose="020B0604020202020204" pitchFamily="34" charset="0"/>
                <a:cs typeface="Arial" panose="020B0604020202020204" pitchFamily="34" charset="0"/>
              </a:rPr>
              <a:t>You have decided to stay with a long only portfolio. That is, there are no sell positions in stocks or bonds.</a:t>
            </a:r>
          </a:p>
        </p:txBody>
      </p:sp>
    </p:spTree>
    <p:extLst>
      <p:ext uri="{BB962C8B-B14F-4D97-AF65-F5344CB8AC3E}">
        <p14:creationId xmlns:p14="http://schemas.microsoft.com/office/powerpoint/2010/main" val="20254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2369-169A-43F6-A111-802A215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Analysis (stocks and bonds)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DE31-AD75-48E4-80FA-8E3D16D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consider three scenarios for the price of stock XYZ six months from today: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will be the same as today,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will go up to $40,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drop to $12. 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best estimate is that each of these scenarios is equally likely. 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portfolio of stocks and the bond that maximize expected profit. Stay with long only positions in both stocks and bonds.</a:t>
            </a:r>
            <a:endParaRPr lang="en-US" sz="2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6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6277-4035-4831-8FE1-81A7488F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Analysis (with options!)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EB42-5627-4F81-BA02-697E5240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have $50,000 to invest. Stock XYZ sells at $20 per share today.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addition, a 6-month riskless zero-coupon bond with $100 face value sells for $90.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European call option to buy a share of stock XYZ at $15 six months from today sells for $10.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European call option to buy a share of stock XYZ at $20 six months from today sells for $6.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can also raise additional funds which can be immediately invested, if desired, by selling call options with the above characteristics.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have decided to limit the number of call options that you sell at most 6,000. </a:t>
            </a:r>
          </a:p>
        </p:txBody>
      </p:sp>
    </p:spTree>
    <p:extLst>
      <p:ext uri="{BB962C8B-B14F-4D97-AF65-F5344CB8AC3E}">
        <p14:creationId xmlns:p14="http://schemas.microsoft.com/office/powerpoint/2010/main" val="39837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2369-169A-43F6-A111-802A215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Analysis (with options!)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DE31-AD75-48E4-80FA-8E3D16D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consider three scenarios for the price of stock XYZ six months from today: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will be the same as today,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price will go up to $40, </a:t>
            </a:r>
          </a:p>
          <a:p>
            <a:pPr marL="399930" lvl="1" indent="0">
              <a:buNone/>
            </a:pPr>
            <a:r>
              <a:rPr lang="en-US" sz="21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drop to $12. 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best estimate is that each of these scenarios is equally likely. </a:t>
            </a:r>
          </a:p>
          <a:p>
            <a:r>
              <a:rPr lang="en-US" sz="2399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portfolio of stocks, bonds, and options that maximize the expected profit.</a:t>
            </a:r>
            <a:endParaRPr lang="en-US" sz="2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6B6E-E762-4DDD-A3A6-030C3773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HW: Only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B2E4-C476-40CA-B175-6C62242A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 do the same problem using only options of strikes $15, $20 and $25.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Assume that the prices of the options are $6, $5 and $10 (not in the same order!).</a:t>
            </a:r>
          </a:p>
        </p:txBody>
      </p:sp>
    </p:spTree>
    <p:extLst>
      <p:ext uri="{BB962C8B-B14F-4D97-AF65-F5344CB8AC3E}">
        <p14:creationId xmlns:p14="http://schemas.microsoft.com/office/powerpoint/2010/main" val="31068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859</Words>
  <Application>Microsoft Office PowerPoint</Application>
  <PresentationFormat>Custom</PresentationFormat>
  <Paragraphs>141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Constantia</vt:lpstr>
      <vt:lpstr>Gill Sans MT</vt:lpstr>
      <vt:lpstr>Symbol</vt:lpstr>
      <vt:lpstr>Times New Roman</vt:lpstr>
      <vt:lpstr>Wingdings</vt:lpstr>
      <vt:lpstr>Gallery</vt:lpstr>
      <vt:lpstr>Equation</vt:lpstr>
      <vt:lpstr>Covered Call Position</vt:lpstr>
      <vt:lpstr>Covered call position</vt:lpstr>
      <vt:lpstr>Partial covered calls..</vt:lpstr>
      <vt:lpstr>Probabilistic analysis</vt:lpstr>
      <vt:lpstr>Probabilistic Analysis (stocks and bonds)</vt:lpstr>
      <vt:lpstr>Probabilistic Analysis (stocks and bonds)</vt:lpstr>
      <vt:lpstr>Probabilistic Analysis (with options!)</vt:lpstr>
      <vt:lpstr>Probabilistic Analysis (with options!)</vt:lpstr>
      <vt:lpstr>HW: Only options</vt:lpstr>
      <vt:lpstr>HW: Probabilistic Analysis</vt:lpstr>
      <vt:lpstr>Pricing bounds for options</vt:lpstr>
      <vt:lpstr>Quiz: Pricing bounds</vt:lpstr>
      <vt:lpstr>Put-Call Parity (No Dividends)</vt:lpstr>
      <vt:lpstr>Extensions of Put-Call Parity</vt:lpstr>
      <vt:lpstr>Notation</vt:lpstr>
      <vt:lpstr>Quiz: Option price table</vt:lpstr>
      <vt:lpstr>Effect of Variables on Option 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Motivation:  risk management of portfolios (portfolio surgery)</dc:title>
  <dc:creator>Karnik, Satyajit</dc:creator>
  <cp:lastModifiedBy>Karnik, Satyajit</cp:lastModifiedBy>
  <cp:revision>3</cp:revision>
  <dcterms:created xsi:type="dcterms:W3CDTF">2021-01-25T16:03:15Z</dcterms:created>
  <dcterms:modified xsi:type="dcterms:W3CDTF">2021-02-02T15:21:16Z</dcterms:modified>
</cp:coreProperties>
</file>