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drawings/drawing3.xml" ContentType="application/vnd.openxmlformats-officedocument.drawingml.chartshapes+xml"/>
  <Override PartName="/ppt/charts/chart1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33"/>
  </p:notesMasterIdLst>
  <p:handoutMasterIdLst>
    <p:handoutMasterId r:id="rId34"/>
  </p:handoutMasterIdLst>
  <p:sldIdLst>
    <p:sldId id="1334" r:id="rId5"/>
    <p:sldId id="1336" r:id="rId6"/>
    <p:sldId id="1335" r:id="rId7"/>
    <p:sldId id="1333" r:id="rId8"/>
    <p:sldId id="1320" r:id="rId9"/>
    <p:sldId id="1337" r:id="rId10"/>
    <p:sldId id="1338" r:id="rId11"/>
    <p:sldId id="1339" r:id="rId12"/>
    <p:sldId id="1350" r:id="rId13"/>
    <p:sldId id="1330" r:id="rId14"/>
    <p:sldId id="1341" r:id="rId15"/>
    <p:sldId id="1331" r:id="rId16"/>
    <p:sldId id="1329" r:id="rId17"/>
    <p:sldId id="1353" r:id="rId18"/>
    <p:sldId id="1332" r:id="rId19"/>
    <p:sldId id="1328" r:id="rId20"/>
    <p:sldId id="256" r:id="rId21"/>
    <p:sldId id="257" r:id="rId22"/>
    <p:sldId id="260" r:id="rId23"/>
    <p:sldId id="1345" r:id="rId24"/>
    <p:sldId id="258" r:id="rId25"/>
    <p:sldId id="1349" r:id="rId26"/>
    <p:sldId id="1348" r:id="rId27"/>
    <p:sldId id="259" r:id="rId28"/>
    <p:sldId id="1347" r:id="rId29"/>
    <p:sldId id="1342" r:id="rId30"/>
    <p:sldId id="1344" r:id="rId31"/>
    <p:sldId id="1346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ik, Satyajit" userId="f3e8d5ac-b5cf-415e-a9cf-7f8c46a0522e" providerId="ADAL" clId="{A687DDF2-73CE-4BC7-AF95-1109CE6C15B9}"/>
    <pc:docChg chg="delSld">
      <pc:chgData name="Karnik, Satyajit" userId="f3e8d5ac-b5cf-415e-a9cf-7f8c46a0522e" providerId="ADAL" clId="{A687DDF2-73CE-4BC7-AF95-1109CE6C15B9}" dt="2021-01-27T17:03:13.374" v="2" actId="47"/>
      <pc:docMkLst>
        <pc:docMk/>
      </pc:docMkLst>
      <pc:sldChg chg="del">
        <pc:chgData name="Karnik, Satyajit" userId="f3e8d5ac-b5cf-415e-a9cf-7f8c46a0522e" providerId="ADAL" clId="{A687DDF2-73CE-4BC7-AF95-1109CE6C15B9}" dt="2021-01-27T17:03:13.374" v="2" actId="47"/>
        <pc:sldMkLst>
          <pc:docMk/>
          <pc:sldMk cId="797538014" sldId="1340"/>
        </pc:sldMkLst>
      </pc:sldChg>
      <pc:sldChg chg="del">
        <pc:chgData name="Karnik, Satyajit" userId="f3e8d5ac-b5cf-415e-a9cf-7f8c46a0522e" providerId="ADAL" clId="{A687DDF2-73CE-4BC7-AF95-1109CE6C15B9}" dt="2021-01-27T17:03:07.404" v="1" actId="47"/>
        <pc:sldMkLst>
          <pc:docMk/>
          <pc:sldMk cId="1785385376" sldId="1351"/>
        </pc:sldMkLst>
      </pc:sldChg>
      <pc:sldChg chg="del">
        <pc:chgData name="Karnik, Satyajit" userId="f3e8d5ac-b5cf-415e-a9cf-7f8c46a0522e" providerId="ADAL" clId="{A687DDF2-73CE-4BC7-AF95-1109CE6C15B9}" dt="2021-01-27T17:02:59.896" v="0" actId="47"/>
        <pc:sldMkLst>
          <pc:docMk/>
          <pc:sldMk cId="2754518389" sldId="135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skarnik33_gatech_edu/Documents/Georgia%20Tech/Trading%20and%20Structure/Week%2010/Piecewise%20Linear%20Approxi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Book2" TargetMode="External"/><Relationship Id="rId1" Type="http://schemas.openxmlformats.org/officeDocument/2006/relationships/themeOverride" Target="../theme/themeOverride5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skarnik33_gatech_edu/Documents/Georgia%20Tech/Derivative%20Securities/Spring%202021/Lecture%202/Payoff%20quiz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Book4" TargetMode="External"/><Relationship Id="rId1" Type="http://schemas.openxmlformats.org/officeDocument/2006/relationships/themeOverride" Target="../theme/themeOverrid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skarnik33_gatech_edu/Documents/Georgia%20Tech/Trading%20and%20Structure/Week%2010/Piecewise%20Linear%20Approxim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skarnik33_gatech_edu/Documents/Georgia%20Tech/Trading%20and%20Structure/Week%2010/Piecewise%20Linear%20Approxi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2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Book4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Book5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Stock</a:t>
            </a:r>
            <a:r>
              <a:rPr lang="en-US" baseline="0"/>
              <a:t> P&amp;L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Sheet3!$B$2:$B$31</c:f>
              <c:numCache>
                <c:formatCode>General</c:formatCode>
                <c:ptCount val="30"/>
                <c:pt idx="0">
                  <c:v>-14</c:v>
                </c:pt>
                <c:pt idx="1">
                  <c:v>-13</c:v>
                </c:pt>
                <c:pt idx="2">
                  <c:v>-12</c:v>
                </c:pt>
                <c:pt idx="3">
                  <c:v>-11</c:v>
                </c:pt>
                <c:pt idx="4">
                  <c:v>-10</c:v>
                </c:pt>
                <c:pt idx="5">
                  <c:v>-9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8D-42AC-A06D-0F91E88F7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2169312"/>
        <c:axId val="866051296"/>
      </c:lineChart>
      <c:catAx>
        <c:axId val="672169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051296"/>
        <c:crosses val="autoZero"/>
        <c:auto val="1"/>
        <c:lblAlgn val="ctr"/>
        <c:lblOffset val="100"/>
        <c:noMultiLvlLbl val="0"/>
      </c:catAx>
      <c:valAx>
        <c:axId val="86605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6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12-4B86-95F5-65A526DEA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84808"/>
        <c:axId val="376085984"/>
      </c:lineChart>
      <c:catAx>
        <c:axId val="376084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376085984"/>
        <c:crosses val="autoZero"/>
        <c:auto val="1"/>
        <c:lblAlgn val="ctr"/>
        <c:lblOffset val="100"/>
        <c:noMultiLvlLbl val="0"/>
      </c:catAx>
      <c:valAx>
        <c:axId val="376085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608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Sheet1!$E$2:$E$31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8-42FE-AA0D-EC0247FED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78928"/>
        <c:axId val="376073048"/>
      </c:lineChart>
      <c:catAx>
        <c:axId val="376078928"/>
        <c:scaling>
          <c:orientation val="minMax"/>
        </c:scaling>
        <c:delete val="0"/>
        <c:axPos val="b"/>
        <c:majorTickMark val="out"/>
        <c:minorTickMark val="none"/>
        <c:tickLblPos val="nextTo"/>
        <c:crossAx val="376073048"/>
        <c:crosses val="autoZero"/>
        <c:auto val="1"/>
        <c:lblAlgn val="ctr"/>
        <c:lblOffset val="100"/>
        <c:noMultiLvlLbl val="0"/>
      </c:catAx>
      <c:valAx>
        <c:axId val="376073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078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val>
            <c:numRef>
              <c:f>Sheet1!$G$2:$G$60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30</c:v>
                </c:pt>
                <c:pt idx="6">
                  <c:v>60</c:v>
                </c:pt>
                <c:pt idx="7">
                  <c:v>90</c:v>
                </c:pt>
                <c:pt idx="8">
                  <c:v>120</c:v>
                </c:pt>
                <c:pt idx="9">
                  <c:v>150</c:v>
                </c:pt>
                <c:pt idx="10">
                  <c:v>230</c:v>
                </c:pt>
                <c:pt idx="11">
                  <c:v>310</c:v>
                </c:pt>
                <c:pt idx="12">
                  <c:v>390</c:v>
                </c:pt>
                <c:pt idx="13">
                  <c:v>470</c:v>
                </c:pt>
                <c:pt idx="14">
                  <c:v>550</c:v>
                </c:pt>
                <c:pt idx="15">
                  <c:v>630</c:v>
                </c:pt>
                <c:pt idx="16">
                  <c:v>710</c:v>
                </c:pt>
                <c:pt idx="17">
                  <c:v>790</c:v>
                </c:pt>
                <c:pt idx="18">
                  <c:v>870</c:v>
                </c:pt>
                <c:pt idx="19">
                  <c:v>950</c:v>
                </c:pt>
                <c:pt idx="20">
                  <c:v>1030</c:v>
                </c:pt>
                <c:pt idx="21">
                  <c:v>1110</c:v>
                </c:pt>
                <c:pt idx="22">
                  <c:v>1190</c:v>
                </c:pt>
                <c:pt idx="23">
                  <c:v>1270</c:v>
                </c:pt>
                <c:pt idx="24">
                  <c:v>1350</c:v>
                </c:pt>
                <c:pt idx="25">
                  <c:v>1430</c:v>
                </c:pt>
                <c:pt idx="26">
                  <c:v>1510</c:v>
                </c:pt>
                <c:pt idx="27">
                  <c:v>1590</c:v>
                </c:pt>
                <c:pt idx="28">
                  <c:v>1670</c:v>
                </c:pt>
                <c:pt idx="29">
                  <c:v>1750</c:v>
                </c:pt>
                <c:pt idx="30">
                  <c:v>1760</c:v>
                </c:pt>
                <c:pt idx="31">
                  <c:v>1770</c:v>
                </c:pt>
                <c:pt idx="32">
                  <c:v>1780</c:v>
                </c:pt>
                <c:pt idx="33">
                  <c:v>1790</c:v>
                </c:pt>
                <c:pt idx="34">
                  <c:v>1800</c:v>
                </c:pt>
                <c:pt idx="35">
                  <c:v>1810</c:v>
                </c:pt>
                <c:pt idx="36">
                  <c:v>1820</c:v>
                </c:pt>
                <c:pt idx="37">
                  <c:v>1830</c:v>
                </c:pt>
                <c:pt idx="38">
                  <c:v>1840</c:v>
                </c:pt>
                <c:pt idx="39">
                  <c:v>1850</c:v>
                </c:pt>
                <c:pt idx="40">
                  <c:v>1860</c:v>
                </c:pt>
                <c:pt idx="41">
                  <c:v>1870</c:v>
                </c:pt>
                <c:pt idx="42">
                  <c:v>1880</c:v>
                </c:pt>
                <c:pt idx="43">
                  <c:v>1890</c:v>
                </c:pt>
                <c:pt idx="44">
                  <c:v>1900</c:v>
                </c:pt>
                <c:pt idx="45">
                  <c:v>1910</c:v>
                </c:pt>
                <c:pt idx="46">
                  <c:v>1920</c:v>
                </c:pt>
                <c:pt idx="47">
                  <c:v>1930</c:v>
                </c:pt>
                <c:pt idx="48">
                  <c:v>1940</c:v>
                </c:pt>
                <c:pt idx="49">
                  <c:v>1950</c:v>
                </c:pt>
                <c:pt idx="50">
                  <c:v>1810</c:v>
                </c:pt>
                <c:pt idx="51">
                  <c:v>1670</c:v>
                </c:pt>
                <c:pt idx="52">
                  <c:v>1530</c:v>
                </c:pt>
                <c:pt idx="53">
                  <c:v>1390</c:v>
                </c:pt>
                <c:pt idx="54">
                  <c:v>1250</c:v>
                </c:pt>
                <c:pt idx="55">
                  <c:v>1110</c:v>
                </c:pt>
                <c:pt idx="56">
                  <c:v>970</c:v>
                </c:pt>
                <c:pt idx="57">
                  <c:v>830</c:v>
                </c:pt>
                <c:pt idx="58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A-49A4-B232-C1685B829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834656"/>
        <c:axId val="572834984"/>
      </c:lineChart>
      <c:catAx>
        <c:axId val="572834656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  <a:alpha val="32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34984"/>
        <c:crosses val="autoZero"/>
        <c:auto val="1"/>
        <c:lblAlgn val="ctr"/>
        <c:lblOffset val="100"/>
        <c:noMultiLvlLbl val="0"/>
      </c:catAx>
      <c:valAx>
        <c:axId val="57283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3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216701399242868"/>
          <c:y val="0.10268232864334581"/>
          <c:w val="0.77714594615314669"/>
          <c:h val="0.628008026567474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B-4F3F-B5A1-D5F314A23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86376"/>
        <c:axId val="376083240"/>
      </c:lineChart>
      <c:catAx>
        <c:axId val="376086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376083240"/>
        <c:crosses val="autoZero"/>
        <c:auto val="1"/>
        <c:lblAlgn val="ctr"/>
        <c:lblOffset val="100"/>
        <c:noMultiLvlLbl val="0"/>
      </c:catAx>
      <c:valAx>
        <c:axId val="3760832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608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Equity Portfolio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Sheet2!$B$8:$B$67</c:f>
              <c:numCache>
                <c:formatCode>General</c:formatCode>
                <c:ptCount val="60"/>
                <c:pt idx="0">
                  <c:v>43719</c:v>
                </c:pt>
                <c:pt idx="1">
                  <c:v>39672</c:v>
                </c:pt>
                <c:pt idx="2">
                  <c:v>35853</c:v>
                </c:pt>
                <c:pt idx="3">
                  <c:v>32256</c:v>
                </c:pt>
                <c:pt idx="4">
                  <c:v>28875</c:v>
                </c:pt>
                <c:pt idx="5">
                  <c:v>25704</c:v>
                </c:pt>
                <c:pt idx="6">
                  <c:v>22737</c:v>
                </c:pt>
                <c:pt idx="7">
                  <c:v>19968</c:v>
                </c:pt>
                <c:pt idx="8">
                  <c:v>17391</c:v>
                </c:pt>
                <c:pt idx="9">
                  <c:v>15000</c:v>
                </c:pt>
                <c:pt idx="10">
                  <c:v>12789</c:v>
                </c:pt>
                <c:pt idx="11">
                  <c:v>10752</c:v>
                </c:pt>
                <c:pt idx="12">
                  <c:v>8883</c:v>
                </c:pt>
                <c:pt idx="13">
                  <c:v>7176</c:v>
                </c:pt>
                <c:pt idx="14">
                  <c:v>5625</c:v>
                </c:pt>
                <c:pt idx="15">
                  <c:v>4224</c:v>
                </c:pt>
                <c:pt idx="16">
                  <c:v>2967</c:v>
                </c:pt>
                <c:pt idx="17">
                  <c:v>1848</c:v>
                </c:pt>
                <c:pt idx="18">
                  <c:v>861</c:v>
                </c:pt>
                <c:pt idx="19">
                  <c:v>0</c:v>
                </c:pt>
                <c:pt idx="20">
                  <c:v>-741</c:v>
                </c:pt>
                <c:pt idx="21">
                  <c:v>-1368</c:v>
                </c:pt>
                <c:pt idx="22">
                  <c:v>-1887</c:v>
                </c:pt>
                <c:pt idx="23">
                  <c:v>-2304</c:v>
                </c:pt>
                <c:pt idx="24">
                  <c:v>-2625</c:v>
                </c:pt>
                <c:pt idx="25">
                  <c:v>-2856</c:v>
                </c:pt>
                <c:pt idx="26">
                  <c:v>-3003</c:v>
                </c:pt>
                <c:pt idx="27">
                  <c:v>-3072</c:v>
                </c:pt>
                <c:pt idx="28">
                  <c:v>-3069</c:v>
                </c:pt>
                <c:pt idx="29">
                  <c:v>-3000</c:v>
                </c:pt>
                <c:pt idx="30">
                  <c:v>-2871</c:v>
                </c:pt>
                <c:pt idx="31">
                  <c:v>-2688</c:v>
                </c:pt>
                <c:pt idx="32">
                  <c:v>-2457</c:v>
                </c:pt>
                <c:pt idx="33">
                  <c:v>-2184</c:v>
                </c:pt>
                <c:pt idx="34">
                  <c:v>-1875</c:v>
                </c:pt>
                <c:pt idx="35">
                  <c:v>-1536</c:v>
                </c:pt>
                <c:pt idx="36">
                  <c:v>-1173</c:v>
                </c:pt>
                <c:pt idx="37">
                  <c:v>-792</c:v>
                </c:pt>
                <c:pt idx="38">
                  <c:v>-399</c:v>
                </c:pt>
                <c:pt idx="39">
                  <c:v>0</c:v>
                </c:pt>
                <c:pt idx="40">
                  <c:v>399</c:v>
                </c:pt>
                <c:pt idx="41">
                  <c:v>792</c:v>
                </c:pt>
                <c:pt idx="42">
                  <c:v>1173</c:v>
                </c:pt>
                <c:pt idx="43">
                  <c:v>1536</c:v>
                </c:pt>
                <c:pt idx="44">
                  <c:v>1875</c:v>
                </c:pt>
                <c:pt idx="45">
                  <c:v>2184</c:v>
                </c:pt>
                <c:pt idx="46">
                  <c:v>2457</c:v>
                </c:pt>
                <c:pt idx="47">
                  <c:v>2688</c:v>
                </c:pt>
                <c:pt idx="48">
                  <c:v>2871</c:v>
                </c:pt>
                <c:pt idx="49">
                  <c:v>3000</c:v>
                </c:pt>
                <c:pt idx="50">
                  <c:v>3069</c:v>
                </c:pt>
                <c:pt idx="51">
                  <c:v>3072</c:v>
                </c:pt>
                <c:pt idx="52">
                  <c:v>3003</c:v>
                </c:pt>
                <c:pt idx="53">
                  <c:v>2856</c:v>
                </c:pt>
                <c:pt idx="54">
                  <c:v>2625</c:v>
                </c:pt>
                <c:pt idx="55">
                  <c:v>2304</c:v>
                </c:pt>
                <c:pt idx="56">
                  <c:v>1887</c:v>
                </c:pt>
                <c:pt idx="57">
                  <c:v>1368</c:v>
                </c:pt>
                <c:pt idx="58">
                  <c:v>741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C4-421B-8401-9B69050CA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2023888"/>
        <c:axId val="866058784"/>
      </c:lineChart>
      <c:catAx>
        <c:axId val="752023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058784"/>
        <c:crosses val="autoZero"/>
        <c:auto val="1"/>
        <c:lblAlgn val="ctr"/>
        <c:lblOffset val="100"/>
        <c:noMultiLvlLbl val="0"/>
      </c:catAx>
      <c:valAx>
        <c:axId val="86605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0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Equity Portfolio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Sheet2!$B$8:$B$67</c:f>
              <c:numCache>
                <c:formatCode>General</c:formatCode>
                <c:ptCount val="60"/>
                <c:pt idx="0">
                  <c:v>43719</c:v>
                </c:pt>
                <c:pt idx="1">
                  <c:v>39672</c:v>
                </c:pt>
                <c:pt idx="2">
                  <c:v>35853</c:v>
                </c:pt>
                <c:pt idx="3">
                  <c:v>32256</c:v>
                </c:pt>
                <c:pt idx="4">
                  <c:v>28875</c:v>
                </c:pt>
                <c:pt idx="5">
                  <c:v>25704</c:v>
                </c:pt>
                <c:pt idx="6">
                  <c:v>22737</c:v>
                </c:pt>
                <c:pt idx="7">
                  <c:v>19968</c:v>
                </c:pt>
                <c:pt idx="8">
                  <c:v>17391</c:v>
                </c:pt>
                <c:pt idx="9">
                  <c:v>15000</c:v>
                </c:pt>
                <c:pt idx="10">
                  <c:v>12789</c:v>
                </c:pt>
                <c:pt idx="11">
                  <c:v>10752</c:v>
                </c:pt>
                <c:pt idx="12">
                  <c:v>8883</c:v>
                </c:pt>
                <c:pt idx="13">
                  <c:v>7176</c:v>
                </c:pt>
                <c:pt idx="14">
                  <c:v>5625</c:v>
                </c:pt>
                <c:pt idx="15">
                  <c:v>4224</c:v>
                </c:pt>
                <c:pt idx="16">
                  <c:v>2967</c:v>
                </c:pt>
                <c:pt idx="17">
                  <c:v>1848</c:v>
                </c:pt>
                <c:pt idx="18">
                  <c:v>861</c:v>
                </c:pt>
                <c:pt idx="19">
                  <c:v>0</c:v>
                </c:pt>
                <c:pt idx="20">
                  <c:v>-741</c:v>
                </c:pt>
                <c:pt idx="21">
                  <c:v>-1368</c:v>
                </c:pt>
                <c:pt idx="22">
                  <c:v>-1887</c:v>
                </c:pt>
                <c:pt idx="23">
                  <c:v>-2304</c:v>
                </c:pt>
                <c:pt idx="24">
                  <c:v>-2625</c:v>
                </c:pt>
                <c:pt idx="25">
                  <c:v>-2856</c:v>
                </c:pt>
                <c:pt idx="26">
                  <c:v>-3003</c:v>
                </c:pt>
                <c:pt idx="27">
                  <c:v>-3072</c:v>
                </c:pt>
                <c:pt idx="28">
                  <c:v>-3069</c:v>
                </c:pt>
                <c:pt idx="29">
                  <c:v>-3000</c:v>
                </c:pt>
                <c:pt idx="30">
                  <c:v>-2871</c:v>
                </c:pt>
                <c:pt idx="31">
                  <c:v>-2688</c:v>
                </c:pt>
                <c:pt idx="32">
                  <c:v>-2457</c:v>
                </c:pt>
                <c:pt idx="33">
                  <c:v>-2184</c:v>
                </c:pt>
                <c:pt idx="34">
                  <c:v>-1875</c:v>
                </c:pt>
                <c:pt idx="35">
                  <c:v>-1536</c:v>
                </c:pt>
                <c:pt idx="36">
                  <c:v>-1173</c:v>
                </c:pt>
                <c:pt idx="37">
                  <c:v>-792</c:v>
                </c:pt>
                <c:pt idx="38">
                  <c:v>-399</c:v>
                </c:pt>
                <c:pt idx="39">
                  <c:v>0</c:v>
                </c:pt>
                <c:pt idx="40">
                  <c:v>399</c:v>
                </c:pt>
                <c:pt idx="41">
                  <c:v>792</c:v>
                </c:pt>
                <c:pt idx="42">
                  <c:v>1173</c:v>
                </c:pt>
                <c:pt idx="43">
                  <c:v>1536</c:v>
                </c:pt>
                <c:pt idx="44">
                  <c:v>1875</c:v>
                </c:pt>
                <c:pt idx="45">
                  <c:v>2184</c:v>
                </c:pt>
                <c:pt idx="46">
                  <c:v>2457</c:v>
                </c:pt>
                <c:pt idx="47">
                  <c:v>2688</c:v>
                </c:pt>
                <c:pt idx="48">
                  <c:v>2871</c:v>
                </c:pt>
                <c:pt idx="49">
                  <c:v>3000</c:v>
                </c:pt>
                <c:pt idx="50">
                  <c:v>3069</c:v>
                </c:pt>
                <c:pt idx="51">
                  <c:v>3072</c:v>
                </c:pt>
                <c:pt idx="52">
                  <c:v>3003</c:v>
                </c:pt>
                <c:pt idx="53">
                  <c:v>2856</c:v>
                </c:pt>
                <c:pt idx="54">
                  <c:v>2625</c:v>
                </c:pt>
                <c:pt idx="55">
                  <c:v>2304</c:v>
                </c:pt>
                <c:pt idx="56">
                  <c:v>1887</c:v>
                </c:pt>
                <c:pt idx="57">
                  <c:v>1368</c:v>
                </c:pt>
                <c:pt idx="58">
                  <c:v>741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C4-421B-8401-9B69050CA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2023888"/>
        <c:axId val="866058784"/>
      </c:lineChart>
      <c:catAx>
        <c:axId val="752023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058784"/>
        <c:crosses val="autoZero"/>
        <c:auto val="1"/>
        <c:lblAlgn val="ctr"/>
        <c:lblOffset val="100"/>
        <c:noMultiLvlLbl val="0"/>
      </c:catAx>
      <c:valAx>
        <c:axId val="86605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0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7C-4B2C-96F5-75C595999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84808"/>
        <c:axId val="376085984"/>
      </c:lineChart>
      <c:catAx>
        <c:axId val="376084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376085984"/>
        <c:crosses val="autoZero"/>
        <c:auto val="1"/>
        <c:lblAlgn val="ctr"/>
        <c:lblOffset val="100"/>
        <c:noMultiLvlLbl val="0"/>
      </c:catAx>
      <c:valAx>
        <c:axId val="376085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608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216701399242868"/>
          <c:y val="0.10268232864334581"/>
          <c:w val="0.77714594615314669"/>
          <c:h val="0.628008026567474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64-49E3-98CD-365678FF9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86376"/>
        <c:axId val="376083240"/>
      </c:lineChart>
      <c:catAx>
        <c:axId val="376086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376083240"/>
        <c:crosses val="autoZero"/>
        <c:auto val="1"/>
        <c:lblAlgn val="ctr"/>
        <c:lblOffset val="100"/>
        <c:noMultiLvlLbl val="0"/>
      </c:catAx>
      <c:valAx>
        <c:axId val="3760832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608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94450617810505"/>
          <c:y val="6.1190534776902887E-2"/>
          <c:w val="0.81798584959488763"/>
          <c:h val="0.7467694038245219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Sheet1!$E$2:$E$31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E4-45BF-9ECD-32315C899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78928"/>
        <c:axId val="376073048"/>
      </c:lineChart>
      <c:catAx>
        <c:axId val="376078928"/>
        <c:scaling>
          <c:orientation val="minMax"/>
        </c:scaling>
        <c:delete val="0"/>
        <c:axPos val="b"/>
        <c:majorTickMark val="out"/>
        <c:minorTickMark val="none"/>
        <c:tickLblPos val="nextTo"/>
        <c:crossAx val="376073048"/>
        <c:crosses val="autoZero"/>
        <c:auto val="1"/>
        <c:lblAlgn val="ctr"/>
        <c:lblOffset val="100"/>
        <c:noMultiLvlLbl val="0"/>
      </c:catAx>
      <c:valAx>
        <c:axId val="376073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078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Sheet1!$D$2:$D$30</c:f>
              <c:numCache>
                <c:formatCode>General</c:formatCode>
                <c:ptCount val="29"/>
                <c:pt idx="0">
                  <c:v>14</c:v>
                </c:pt>
                <c:pt idx="1">
                  <c:v>13</c:v>
                </c:pt>
                <c:pt idx="2">
                  <c:v>12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D2-483F-8FEC-7D2070280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073440"/>
        <c:axId val="376073832"/>
      </c:lineChart>
      <c:catAx>
        <c:axId val="376073440"/>
        <c:scaling>
          <c:orientation val="minMax"/>
        </c:scaling>
        <c:delete val="0"/>
        <c:axPos val="b"/>
        <c:majorTickMark val="none"/>
        <c:minorTickMark val="none"/>
        <c:tickLblPos val="nextTo"/>
        <c:crossAx val="376073832"/>
        <c:crosses val="autoZero"/>
        <c:auto val="1"/>
        <c:lblAlgn val="ctr"/>
        <c:lblOffset val="100"/>
        <c:noMultiLvlLbl val="0"/>
      </c:catAx>
      <c:valAx>
        <c:axId val="3760738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76073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Long</a:t>
            </a:r>
            <a:r>
              <a:rPr lang="en-US" baseline="0" dirty="0"/>
              <a:t> One Call: Price = $2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A-49DB-834D-4CD61E913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540696"/>
        <c:axId val="604535776"/>
      </c:lineChart>
      <c:catAx>
        <c:axId val="604540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535776"/>
        <c:crosses val="autoZero"/>
        <c:auto val="1"/>
        <c:lblAlgn val="ctr"/>
        <c:lblOffset val="100"/>
        <c:noMultiLvlLbl val="0"/>
      </c:catAx>
      <c:valAx>
        <c:axId val="6045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54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 one call price = $2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Sheet1!$C$2:$C$31</c:f>
              <c:numCache>
                <c:formatCode>General</c:formatCode>
                <c:ptCount val="30"/>
                <c:pt idx="0">
                  <c:v>-2</c:v>
                </c:pt>
                <c:pt idx="1">
                  <c:v>-2</c:v>
                </c:pt>
                <c:pt idx="2">
                  <c:v>-2</c:v>
                </c:pt>
                <c:pt idx="3">
                  <c:v>-2</c:v>
                </c:pt>
                <c:pt idx="4">
                  <c:v>-2</c:v>
                </c:pt>
                <c:pt idx="5">
                  <c:v>-2</c:v>
                </c:pt>
                <c:pt idx="6">
                  <c:v>-2</c:v>
                </c:pt>
                <c:pt idx="7">
                  <c:v>-2</c:v>
                </c:pt>
                <c:pt idx="8">
                  <c:v>-2</c:v>
                </c:pt>
                <c:pt idx="9">
                  <c:v>-2</c:v>
                </c:pt>
                <c:pt idx="10">
                  <c:v>-2</c:v>
                </c:pt>
                <c:pt idx="11">
                  <c:v>-2</c:v>
                </c:pt>
                <c:pt idx="12">
                  <c:v>-2</c:v>
                </c:pt>
                <c:pt idx="13">
                  <c:v>-2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16-4A23-A82C-D76418598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8624"/>
        <c:axId val="600054688"/>
      </c:lineChart>
      <c:catAx>
        <c:axId val="60005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54688"/>
        <c:crosses val="autoZero"/>
        <c:auto val="1"/>
        <c:lblAlgn val="ctr"/>
        <c:lblOffset val="100"/>
        <c:noMultiLvlLbl val="0"/>
      </c:catAx>
      <c:valAx>
        <c:axId val="60005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5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B-4025-AD52-1C87D146F630}"/>
            </c:ext>
          </c:extLst>
        </c:ser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Sheet1!$C$2:$C$31</c:f>
              <c:numCache>
                <c:formatCode>General</c:formatCode>
                <c:ptCount val="30"/>
                <c:pt idx="0">
                  <c:v>-2</c:v>
                </c:pt>
                <c:pt idx="1">
                  <c:v>-2</c:v>
                </c:pt>
                <c:pt idx="2">
                  <c:v>-2</c:v>
                </c:pt>
                <c:pt idx="3">
                  <c:v>-2</c:v>
                </c:pt>
                <c:pt idx="4">
                  <c:v>-2</c:v>
                </c:pt>
                <c:pt idx="5">
                  <c:v>-2</c:v>
                </c:pt>
                <c:pt idx="6">
                  <c:v>-2</c:v>
                </c:pt>
                <c:pt idx="7">
                  <c:v>-2</c:v>
                </c:pt>
                <c:pt idx="8">
                  <c:v>-2</c:v>
                </c:pt>
                <c:pt idx="9">
                  <c:v>-2</c:v>
                </c:pt>
                <c:pt idx="10">
                  <c:v>-2</c:v>
                </c:pt>
                <c:pt idx="11">
                  <c:v>-2</c:v>
                </c:pt>
                <c:pt idx="12">
                  <c:v>-2</c:v>
                </c:pt>
                <c:pt idx="13">
                  <c:v>-2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B-4025-AD52-1C87D146F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72400"/>
        <c:axId val="600064200"/>
      </c:lineChart>
      <c:catAx>
        <c:axId val="600072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64200"/>
        <c:crosses val="autoZero"/>
        <c:auto val="1"/>
        <c:lblAlgn val="ctr"/>
        <c:lblOffset val="100"/>
        <c:noMultiLvlLbl val="0"/>
      </c:catAx>
      <c:valAx>
        <c:axId val="60006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7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0.563</cdr:x>
      <cdr:y>0.25868</cdr:y>
    </cdr:from>
    <cdr:to>
      <cdr:x>0.71195</cdr:x>
      <cdr:y>0.47161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D606934-6BF3-4137-A09C-E46D647C7460}"/>
            </a:ext>
          </a:extLst>
        </cdr:cNvPr>
        <cdr:cNvSpPr/>
      </cdr:nvSpPr>
      <cdr:spPr>
        <a:xfrm xmlns:a="http://schemas.openxmlformats.org/drawingml/2006/main">
          <a:off x="5405815" y="859965"/>
          <a:ext cx="1430200" cy="7078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Payoff</a:t>
          </a:r>
        </a:p>
      </cdr:txBody>
    </cdr:sp>
  </cdr:relSizeAnchor>
  <cdr:relSizeAnchor xmlns:cdr="http://schemas.openxmlformats.org/drawingml/2006/chartDrawing">
    <cdr:from>
      <cdr:x>0.86123</cdr:x>
      <cdr:y>0.30452</cdr:y>
    </cdr:from>
    <cdr:to>
      <cdr:x>0.96727</cdr:x>
      <cdr:y>0.51745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38B6B5F8-1CE0-4430-8F85-71872645C01C}"/>
            </a:ext>
          </a:extLst>
        </cdr:cNvPr>
        <cdr:cNvSpPr/>
      </cdr:nvSpPr>
      <cdr:spPr>
        <a:xfrm xmlns:a="http://schemas.openxmlformats.org/drawingml/2006/main">
          <a:off x="8269404" y="1012365"/>
          <a:ext cx="1018227" cy="7078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P&amp;L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0.07155</cdr:x>
      <cdr:y>0.69638</cdr:y>
    </cdr:from>
    <cdr:to>
      <cdr:x>0.21771</cdr:x>
      <cdr:y>0.82134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E84ED70-54CD-4EA9-9DCE-00E7F94A811F}"/>
            </a:ext>
          </a:extLst>
        </cdr:cNvPr>
        <cdr:cNvSpPr/>
      </cdr:nvSpPr>
      <cdr:spPr>
        <a:xfrm xmlns:a="http://schemas.openxmlformats.org/drawingml/2006/main">
          <a:off x="433004" y="1910319"/>
          <a:ext cx="884473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slope 30</a:t>
          </a:r>
        </a:p>
      </cdr:txBody>
    </cdr:sp>
  </cdr:relSizeAnchor>
  <cdr:relSizeAnchor xmlns:cdr="http://schemas.openxmlformats.org/drawingml/2006/chartDrawing">
    <cdr:from>
      <cdr:x>0.21686</cdr:x>
      <cdr:y>0.46142</cdr:y>
    </cdr:from>
    <cdr:to>
      <cdr:x>0.36302</cdr:x>
      <cdr:y>0.58638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8330909-5EEC-4F0C-BA74-07AF52FD4D25}"/>
            </a:ext>
          </a:extLst>
        </cdr:cNvPr>
        <cdr:cNvSpPr/>
      </cdr:nvSpPr>
      <cdr:spPr>
        <a:xfrm xmlns:a="http://schemas.openxmlformats.org/drawingml/2006/main">
          <a:off x="1312332" y="1265767"/>
          <a:ext cx="884474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slope 80</a:t>
          </a:r>
        </a:p>
      </cdr:txBody>
    </cdr:sp>
  </cdr:relSizeAnchor>
  <cdr:relSizeAnchor xmlns:cdr="http://schemas.openxmlformats.org/drawingml/2006/chartDrawing">
    <cdr:from>
      <cdr:x>0.5596</cdr:x>
      <cdr:y>0.11287</cdr:y>
    </cdr:from>
    <cdr:to>
      <cdr:x>0.70246</cdr:x>
      <cdr:y>0.23472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822B3772-DA87-423B-9819-08A5BAC3AD2F}"/>
            </a:ext>
          </a:extLst>
        </cdr:cNvPr>
        <cdr:cNvSpPr/>
      </cdr:nvSpPr>
      <cdr:spPr>
        <a:xfrm xmlns:a="http://schemas.openxmlformats.org/drawingml/2006/main">
          <a:off x="3464609" y="317500"/>
          <a:ext cx="884474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slope 10</a:t>
          </a:r>
        </a:p>
      </cdr:txBody>
    </cdr:sp>
  </cdr:relSizeAnchor>
  <cdr:relSizeAnchor xmlns:cdr="http://schemas.openxmlformats.org/drawingml/2006/chartDrawing">
    <cdr:from>
      <cdr:x>0.74647</cdr:x>
      <cdr:y>0.45899</cdr:y>
    </cdr:from>
    <cdr:to>
      <cdr:x>0.91627</cdr:x>
      <cdr:y>0.58085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E297FDEF-D8E6-4D47-9656-991CBD4F5D9D}"/>
            </a:ext>
          </a:extLst>
        </cdr:cNvPr>
        <cdr:cNvSpPr/>
      </cdr:nvSpPr>
      <cdr:spPr>
        <a:xfrm xmlns:a="http://schemas.openxmlformats.org/drawingml/2006/main">
          <a:off x="4621565" y="1291166"/>
          <a:ext cx="1051314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slope -140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0.22966</cdr:x>
      <cdr:y>0.19544</cdr:y>
    </cdr:from>
    <cdr:to>
      <cdr:x>0.32803</cdr:x>
      <cdr:y>0.30251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B5B7A9AD-ECC6-451C-9CC8-8B0D26153DA6}"/>
            </a:ext>
          </a:extLst>
        </cdr:cNvPr>
        <cdr:cNvSpPr txBox="1"/>
      </cdr:nvSpPr>
      <cdr:spPr>
        <a:xfrm xmlns:a="http://schemas.openxmlformats.org/drawingml/2006/main">
          <a:off x="2205037" y="674211"/>
          <a:ext cx="944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Slope=0</a:t>
          </a:r>
        </a:p>
      </cdr:txBody>
    </cdr:sp>
  </cdr:relSizeAnchor>
  <cdr:relSizeAnchor xmlns:cdr="http://schemas.openxmlformats.org/drawingml/2006/chartDrawing">
    <cdr:from>
      <cdr:x>0.71379</cdr:x>
      <cdr:y>0.63046</cdr:y>
    </cdr:from>
    <cdr:to>
      <cdr:x>0.81216</cdr:x>
      <cdr:y>0.72861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A4CD4A99-1B30-4FBE-BCF2-4D4AFBDFA2AD}"/>
            </a:ext>
          </a:extLst>
        </cdr:cNvPr>
        <cdr:cNvSpPr txBox="1"/>
      </cdr:nvSpPr>
      <cdr:spPr>
        <a:xfrm xmlns:a="http://schemas.openxmlformats.org/drawingml/2006/main">
          <a:off x="6853237" y="2174875"/>
          <a:ext cx="94448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/>
            <a:t>Slope=0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71CE10-BCCB-41A0-9016-E5FCACC0CEB5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3" y="638508"/>
            <a:ext cx="1090249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977" y="865667"/>
            <a:ext cx="10448870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526" y="1030259"/>
            <a:ext cx="10119772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85C84-2B68-447E-942E-A661F8E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5" y="1584552"/>
            <a:ext cx="909688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 defTabSz="914400"/>
            <a:r>
              <a:rPr lang="en-US" sz="6000" dirty="0">
                <a:solidFill>
                  <a:srgbClr val="454545"/>
                </a:solidFill>
              </a:rPr>
              <a:t>Motivation: </a:t>
            </a:r>
            <a:br>
              <a:rPr lang="en-US" sz="6000" dirty="0">
                <a:solidFill>
                  <a:srgbClr val="454545"/>
                </a:solidFill>
              </a:rPr>
            </a:br>
            <a:r>
              <a:rPr lang="en-US" sz="6000" dirty="0">
                <a:solidFill>
                  <a:srgbClr val="454545"/>
                </a:solidFill>
              </a:rPr>
              <a:t>risk management of portfolios</a:t>
            </a:r>
            <a:br>
              <a:rPr lang="en-US" sz="6000" dirty="0">
                <a:solidFill>
                  <a:srgbClr val="454545"/>
                </a:solidFill>
              </a:rPr>
            </a:br>
            <a:r>
              <a:rPr lang="en-US" sz="6000" dirty="0">
                <a:solidFill>
                  <a:srgbClr val="454545"/>
                </a:solidFill>
              </a:rPr>
              <a:t>(portfolio surgery)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6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0D0-8CFB-432F-AA80-423F2319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 Spread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FE7CDA4-AF3F-4623-B655-B4C3D6FFE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120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B3CABB-74B6-456F-8619-21BA8018474F}"/>
              </a:ext>
            </a:extLst>
          </p:cNvPr>
          <p:cNvSpPr txBox="1"/>
          <p:nvPr/>
        </p:nvSpPr>
        <p:spPr>
          <a:xfrm>
            <a:off x="5564459" y="32004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7A9AD-ECC6-451C-9CC8-8B0D26153DA6}"/>
              </a:ext>
            </a:extLst>
          </p:cNvPr>
          <p:cNvSpPr txBox="1"/>
          <p:nvPr/>
        </p:nvSpPr>
        <p:spPr>
          <a:xfrm>
            <a:off x="2970212" y="4572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5B656-4DA9-4AA6-B7A2-C6ED3C66FB0C}"/>
              </a:ext>
            </a:extLst>
          </p:cNvPr>
          <p:cNvSpPr txBox="1"/>
          <p:nvPr/>
        </p:nvSpPr>
        <p:spPr>
          <a:xfrm>
            <a:off x="8456612" y="2286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Slope=0</a:t>
            </a:r>
          </a:p>
        </p:txBody>
      </p:sp>
    </p:spTree>
    <p:extLst>
      <p:ext uri="{BB962C8B-B14F-4D97-AF65-F5344CB8AC3E}">
        <p14:creationId xmlns:p14="http://schemas.microsoft.com/office/powerpoint/2010/main" val="22864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5903-B516-42D0-9E9C-182B1FA7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Quiz; Changing slopes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DEDD-E837-444E-8CEB-F1C1EBA2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you buy one call…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slope of the upward sloping segment?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you buy 14 calls…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to the slopes when you buy one call with strike 15 and buy one call with strike 25, same expiration?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62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717-4508-41F5-B42F-5D22D7B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butterfly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173FF-23D0-4AEF-AC12-33BB4470BC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120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F81067-A196-4CBA-AF27-CED424F25C3E}"/>
              </a:ext>
            </a:extLst>
          </p:cNvPr>
          <p:cNvSpPr txBox="1"/>
          <p:nvPr/>
        </p:nvSpPr>
        <p:spPr>
          <a:xfrm>
            <a:off x="4722812" y="31242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9C711-541E-49E4-A513-8B10DF3C95D0}"/>
              </a:ext>
            </a:extLst>
          </p:cNvPr>
          <p:cNvSpPr txBox="1"/>
          <p:nvPr/>
        </p:nvSpPr>
        <p:spPr>
          <a:xfrm>
            <a:off x="7085012" y="3124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 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9145F-F366-458D-8446-5596FC1A185D}"/>
              </a:ext>
            </a:extLst>
          </p:cNvPr>
          <p:cNvSpPr txBox="1"/>
          <p:nvPr/>
        </p:nvSpPr>
        <p:spPr>
          <a:xfrm>
            <a:off x="2665412" y="4572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4F91A-55BA-4EE6-8A5D-C52DD2BC4F97}"/>
              </a:ext>
            </a:extLst>
          </p:cNvPr>
          <p:cNvSpPr txBox="1"/>
          <p:nvPr/>
        </p:nvSpPr>
        <p:spPr>
          <a:xfrm>
            <a:off x="8685212" y="4495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Slope=0</a:t>
            </a:r>
          </a:p>
        </p:txBody>
      </p:sp>
    </p:spTree>
    <p:extLst>
      <p:ext uri="{BB962C8B-B14F-4D97-AF65-F5344CB8AC3E}">
        <p14:creationId xmlns:p14="http://schemas.microsoft.com/office/powerpoint/2010/main" val="34568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706F-EB8A-4BB9-946B-85DF05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shape! Calculus of slopes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94BF20-8AC7-4F04-B38E-1489437CC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16125"/>
            <a:ext cx="731520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BE14B-1FA3-44F1-90E9-A468281CB899}"/>
              </a:ext>
            </a:extLst>
          </p:cNvPr>
          <p:cNvSpPr txBox="1"/>
          <p:nvPr/>
        </p:nvSpPr>
        <p:spPr>
          <a:xfrm>
            <a:off x="4265612" y="28956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C6C7E-0176-4199-9661-AF578C13F769}"/>
              </a:ext>
            </a:extLst>
          </p:cNvPr>
          <p:cNvSpPr txBox="1"/>
          <p:nvPr/>
        </p:nvSpPr>
        <p:spPr>
          <a:xfrm>
            <a:off x="7085012" y="305966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33C1F-B1DA-4205-B50F-53E03FEFEB06}"/>
              </a:ext>
            </a:extLst>
          </p:cNvPr>
          <p:cNvSpPr txBox="1"/>
          <p:nvPr/>
        </p:nvSpPr>
        <p:spPr>
          <a:xfrm>
            <a:off x="8761412" y="41148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8E065-6B72-4C0C-8F02-A0B0481FD606}"/>
              </a:ext>
            </a:extLst>
          </p:cNvPr>
          <p:cNvSpPr txBox="1"/>
          <p:nvPr/>
        </p:nvSpPr>
        <p:spPr>
          <a:xfrm>
            <a:off x="2741612" y="27109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C792A-6CF6-462B-BD71-2A5B26CAAE89}"/>
              </a:ext>
            </a:extLst>
          </p:cNvPr>
          <p:cNvSpPr txBox="1"/>
          <p:nvPr/>
        </p:nvSpPr>
        <p:spPr>
          <a:xfrm>
            <a:off x="3960812" y="3874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457EB-DE8D-4F2E-BDF6-CC415C0E0A0E}"/>
              </a:ext>
            </a:extLst>
          </p:cNvPr>
          <p:cNvSpPr txBox="1"/>
          <p:nvPr/>
        </p:nvSpPr>
        <p:spPr>
          <a:xfrm>
            <a:off x="5983714" y="3874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3F606-37E3-47E5-88D5-B666F5B12697}"/>
              </a:ext>
            </a:extLst>
          </p:cNvPr>
          <p:cNvSpPr txBox="1"/>
          <p:nvPr/>
        </p:nvSpPr>
        <p:spPr>
          <a:xfrm>
            <a:off x="8282304" y="38618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755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B78-A2A2-4C9B-8016-22F5BF96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Quiz: Calculus of slopes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C65371-1FEE-4D46-B28B-555FE6593D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120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4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CD6C-4516-4BB0-ACA4-F66621E5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 Spread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42A8029-3390-4F77-97A8-7D2292988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32750"/>
              </p:ext>
            </p:extLst>
          </p:nvPr>
        </p:nvGraphicFramePr>
        <p:xfrm>
          <a:off x="1450975" y="2016125"/>
          <a:ext cx="960120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6C252-DC26-4242-BF65-C868A69CF6E2}"/>
              </a:ext>
            </a:extLst>
          </p:cNvPr>
          <p:cNvSpPr txBox="1"/>
          <p:nvPr/>
        </p:nvSpPr>
        <p:spPr>
          <a:xfrm>
            <a:off x="6627812" y="337161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ED5C-23F7-4AF0-A1E0-F743B0CEDD97}"/>
              </a:ext>
            </a:extLst>
          </p:cNvPr>
          <p:cNvSpPr/>
          <p:nvPr/>
        </p:nvSpPr>
        <p:spPr>
          <a:xfrm>
            <a:off x="7919205" y="3702844"/>
            <a:ext cx="2276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1 put strike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8286B-DD38-4CFA-9ED0-8A80ACAA204C}"/>
              </a:ext>
            </a:extLst>
          </p:cNvPr>
          <p:cNvSpPr/>
          <p:nvPr/>
        </p:nvSpPr>
        <p:spPr>
          <a:xfrm>
            <a:off x="3778825" y="2286000"/>
            <a:ext cx="2351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put strike 10</a:t>
            </a:r>
          </a:p>
        </p:txBody>
      </p:sp>
    </p:spTree>
    <p:extLst>
      <p:ext uri="{BB962C8B-B14F-4D97-AF65-F5344CB8AC3E}">
        <p14:creationId xmlns:p14="http://schemas.microsoft.com/office/powerpoint/2010/main" val="23621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2F30D-1FEB-42DC-8721-9EBFBC8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Risk management:</a:t>
            </a:r>
            <a:br>
              <a:rPr lang="en-US" dirty="0"/>
            </a:br>
            <a:r>
              <a:rPr lang="en-US" dirty="0"/>
              <a:t>portfolio surgery.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8263E-A6F9-42F7-AB65-0BAC54AE6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661835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80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751E-4142-4B8F-BAA6-A42432C5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Covered Call Position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7EC85B-C783-4C3B-BAFD-50ED1CCC4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9949-1BE2-4E35-868A-D8B0EE4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call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BF43-29AB-450A-89D5-A0C97739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/>
              <a:t>A covered call position is obtained as:</a:t>
            </a:r>
          </a:p>
          <a:p>
            <a:r>
              <a:rPr lang="en-US" sz="2399" dirty="0"/>
              <a:t>Long stock</a:t>
            </a:r>
          </a:p>
          <a:p>
            <a:r>
              <a:rPr lang="en-US" sz="2399" dirty="0"/>
              <a:t>Short call option.</a:t>
            </a:r>
          </a:p>
          <a:p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35697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8D4-4A6F-49C3-AB20-F51E926F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covered calls..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A673-E114-4AFF-B460-4DFA4C3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99" dirty="0"/>
              <a:t>Long 1 stock short 1 call option (Covered call)</a:t>
            </a:r>
          </a:p>
          <a:p>
            <a:r>
              <a:rPr lang="en-US" sz="2799" dirty="0"/>
              <a:t>Long 100 stocks short 100 call options (Covered call portfolio)</a:t>
            </a:r>
          </a:p>
          <a:p>
            <a:r>
              <a:rPr lang="en-US" sz="2799" dirty="0"/>
              <a:t>Long 1000 stocks short 2000 call options (imperfect covered call)</a:t>
            </a:r>
          </a:p>
          <a:p>
            <a:r>
              <a:rPr lang="en-US" sz="2799" dirty="0"/>
              <a:t>Long 1000 stocks short 800 call positions (imperfect covered call)</a:t>
            </a:r>
          </a:p>
        </p:txBody>
      </p:sp>
    </p:spTree>
    <p:extLst>
      <p:ext uri="{BB962C8B-B14F-4D97-AF65-F5344CB8AC3E}">
        <p14:creationId xmlns:p14="http://schemas.microsoft.com/office/powerpoint/2010/main" val="690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8F56-FEE0-4A5B-B3B7-3EA7A5D1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dirty="0"/>
              <a:t>Stock P&amp;L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4AD23-63BB-434C-B6BD-E3D21082F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36556"/>
              </p:ext>
            </p:extLst>
          </p:nvPr>
        </p:nvGraphicFramePr>
        <p:xfrm>
          <a:off x="1450597" y="2340435"/>
          <a:ext cx="9601874" cy="332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6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3" y="638508"/>
            <a:ext cx="1090249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977" y="865667"/>
            <a:ext cx="10448870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526" y="1030259"/>
            <a:ext cx="10119772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85C84-2B68-447E-942E-A661F8E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5" y="1584552"/>
            <a:ext cx="909688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4400" dirty="0">
                <a:solidFill>
                  <a:srgbClr val="454545"/>
                </a:solidFill>
              </a:rPr>
              <a:t>Probabilistic analysis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1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277-4035-4831-8FE1-81A7488F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(stocks and 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EB42-5627-4F81-BA02-697E5240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You have $50,000 to invest. Stock XYZ sells at $20 per share today. </a:t>
            </a:r>
          </a:p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In addition, a 6-month riskless zero-coupon bond with $100 face value sells for $90. </a:t>
            </a:r>
          </a:p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You have decided to stay with a long only portfolio. That is, there are no sell positions in stocks or bonds.</a:t>
            </a:r>
          </a:p>
        </p:txBody>
      </p:sp>
    </p:spTree>
    <p:extLst>
      <p:ext uri="{BB962C8B-B14F-4D97-AF65-F5344CB8AC3E}">
        <p14:creationId xmlns:p14="http://schemas.microsoft.com/office/powerpoint/2010/main" val="20254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(stocks and 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consider three scenarios for the price of stock XYZ six months from today: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be the same as today,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go up to $40,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drop to $12.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best estimate is that each of these scenarios is equally likely.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portfolio of stocks and the bond that maximize expected profit. Stay with long only positions in both stocks and bonds.</a:t>
            </a:r>
            <a:endParaRPr 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277-4035-4831-8FE1-81A7488F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(with options!)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EB42-5627-4F81-BA02-697E5240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$50,000 to invest. Stock XYZ sells at $20 per share today.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a 6-month riskless zero-coupon bond with $100 face value sells for $90.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European call option to buy a share of stock XYZ at $15 six months from today sells for $10.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European call option to buy a share of stock XYZ at $20 six months from today sells for $6.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also raise additional funds which can be immediately invested, if desired, by selling call options with the above characteristics.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decided to limit the number of call options that you sell at most 6,000. </a:t>
            </a:r>
          </a:p>
        </p:txBody>
      </p:sp>
    </p:spTree>
    <p:extLst>
      <p:ext uri="{BB962C8B-B14F-4D97-AF65-F5344CB8AC3E}">
        <p14:creationId xmlns:p14="http://schemas.microsoft.com/office/powerpoint/2010/main" val="39837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(with options!)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consider three scenarios for the price of stock XYZ six months from today: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be the same as today,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go up to $40,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drop to $12.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best estimate is that each of these scenarios is equally likely.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portfolio of stocks, bonds, and options that maximize the expected profit.</a:t>
            </a:r>
            <a:endParaRPr 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B6E-E762-4DDD-A3A6-030C3773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HW: Only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B2E4-C476-40CA-B175-6C62242A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do the same problem using only options of strikes $15, $20 and $25.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Assume that the prices of the options are $6, $5 and $10 (not in the same order!).</a:t>
            </a:r>
          </a:p>
        </p:txBody>
      </p:sp>
    </p:spTree>
    <p:extLst>
      <p:ext uri="{BB962C8B-B14F-4D97-AF65-F5344CB8AC3E}">
        <p14:creationId xmlns:p14="http://schemas.microsoft.com/office/powerpoint/2010/main" val="31068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HW: Probabilistic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real data for say XLE (Energy SPDR sector)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you have $50,000 to invest.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down an educated guess for a trinomial tree for XLE.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actual market prices for three suitable options.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portfolio of options and the stock that maximizes expected profit.</a:t>
            </a:r>
          </a:p>
        </p:txBody>
      </p:sp>
    </p:spTree>
    <p:extLst>
      <p:ext uri="{BB962C8B-B14F-4D97-AF65-F5344CB8AC3E}">
        <p14:creationId xmlns:p14="http://schemas.microsoft.com/office/powerpoint/2010/main" val="3639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3" y="638508"/>
            <a:ext cx="1090249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977" y="865667"/>
            <a:ext cx="10448870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526" y="1030259"/>
            <a:ext cx="10119772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85C84-2B68-447E-942E-A661F8E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5" y="1584552"/>
            <a:ext cx="909688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4400" dirty="0">
                <a:solidFill>
                  <a:srgbClr val="454545"/>
                </a:solidFill>
              </a:rPr>
              <a:t>Pricing bounds for options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3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Pricing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three strike prices K1, K2 and K3 in increasing order.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more expensive, call(K1) or call(K2), all else equal?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more expensive, put(K1) or put(K2), all else equal?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the prices of call(K1), call(K2) and call(K3), all else equal?</a:t>
            </a:r>
          </a:p>
          <a:p>
            <a:endParaRPr lang="en-US" sz="2399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B0075745-2871-4EFE-AB1D-91ED1391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2F30D-1FEB-42DC-8721-9EBFBC8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24" y="967819"/>
            <a:ext cx="3181576" cy="43111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1"/>
                </a:solidFill>
              </a:rPr>
              <a:t>Equity portfolio P&amp;L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F8B6FE07-47DE-47F7-9986-CC53D02A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6447420" cy="5149101"/>
            <a:chOff x="632237" y="482171"/>
            <a:chExt cx="6104331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A43B76-48ED-448F-9C72-FBD176BAB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9226084B-1196-4F23-8CCF-F02F4D46E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FDE442CB-3821-45ED-8A24-25846C0B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3" y="807995"/>
            <a:ext cx="3181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AB84E9C1-D82D-4069-AD26-92280768D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513" y="977965"/>
            <a:ext cx="5439302" cy="4135339"/>
          </a:xfrm>
          <a:prstGeom prst="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5886CB00-0B4D-464B-8ED8-6028A468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B8F6D-15DD-492D-9776-DF8BEF3E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8263E-A6F9-42F7-AB65-0BAC54AE6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68621"/>
              </p:ext>
            </p:extLst>
          </p:nvPr>
        </p:nvGraphicFramePr>
        <p:xfrm>
          <a:off x="1271255" y="1131888"/>
          <a:ext cx="5137712" cy="38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96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B03-B6A8-44F5-9918-E4C9D0F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2DA5-CCD8-4E2B-9740-17DA8A9F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Option Spreads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Payoff versus profit and loss (P&amp;L) diagrams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Spreads as max expected profit profiles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Risk management of portfolios!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Pricing bounds.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 Spreads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71852"/>
              </p:ext>
            </p:extLst>
          </p:nvPr>
        </p:nvGraphicFramePr>
        <p:xfrm>
          <a:off x="1860550" y="2016125"/>
          <a:ext cx="3929062" cy="164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314843"/>
              </p:ext>
            </p:extLst>
          </p:nvPr>
        </p:nvGraphicFramePr>
        <p:xfrm>
          <a:off x="6780212" y="1603375"/>
          <a:ext cx="3548062" cy="213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3693478"/>
              </p:ext>
            </p:extLst>
          </p:nvPr>
        </p:nvGraphicFramePr>
        <p:xfrm>
          <a:off x="1979611" y="3733800"/>
          <a:ext cx="3505201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6704012" y="3886200"/>
          <a:ext cx="3624262" cy="2212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79C4F3-3E4B-4A7B-A978-058D2F0BDDFD}"/>
              </a:ext>
            </a:extLst>
          </p:cNvPr>
          <p:cNvSpPr/>
          <p:nvPr/>
        </p:nvSpPr>
        <p:spPr>
          <a:xfrm>
            <a:off x="668789" y="2462992"/>
            <a:ext cx="12983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3D9F9-A201-44A6-A7C0-2662897781C4}"/>
              </a:ext>
            </a:extLst>
          </p:cNvPr>
          <p:cNvSpPr/>
          <p:nvPr/>
        </p:nvSpPr>
        <p:spPr>
          <a:xfrm>
            <a:off x="10325367" y="2329444"/>
            <a:ext cx="12983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87D59-4A08-4686-98AC-9514AB55FC97}"/>
              </a:ext>
            </a:extLst>
          </p:cNvPr>
          <p:cNvSpPr/>
          <p:nvPr/>
        </p:nvSpPr>
        <p:spPr>
          <a:xfrm>
            <a:off x="150814" y="4239070"/>
            <a:ext cx="18162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Butterfly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352F4-88F7-4C89-9C38-5CB6DBAB8C45}"/>
              </a:ext>
            </a:extLst>
          </p:cNvPr>
          <p:cNvSpPr/>
          <p:nvPr/>
        </p:nvSpPr>
        <p:spPr>
          <a:xfrm>
            <a:off x="10209214" y="4239070"/>
            <a:ext cx="18287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Straddle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075745-2871-4EFE-AB1D-91ED1391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A156-B006-4B09-B6F8-99697DDA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24" y="967819"/>
            <a:ext cx="3181576" cy="43111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1"/>
                </a:solidFill>
              </a:rPr>
              <a:t>A single call option: Payoff at expiration</a:t>
            </a:r>
            <a:br>
              <a:rPr lang="en-US" dirty="0">
                <a:solidFill>
                  <a:srgbClr val="000001"/>
                </a:solidFill>
              </a:rPr>
            </a:br>
            <a:endParaRPr lang="en-US" dirty="0">
              <a:solidFill>
                <a:srgbClr val="00000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B6FE07-47DE-47F7-9986-CC53D02A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6447420" cy="5149101"/>
            <a:chOff x="632237" y="482171"/>
            <a:chExt cx="6104331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A43B76-48ED-448F-9C72-FBD176BAB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26084B-1196-4F23-8CCF-F02F4D46E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442CB-3821-45ED-8A24-25846C0B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3" y="807995"/>
            <a:ext cx="3181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4E9C1-D82D-4069-AD26-92280768D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513" y="977965"/>
            <a:ext cx="5439302" cy="4135339"/>
          </a:xfrm>
          <a:prstGeom prst="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86CB00-0B4D-464B-8ED8-6028A468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B8F6D-15DD-492D-9776-DF8BEF3E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10E53F-C6C7-41EB-90F8-93CD9775E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645857"/>
              </p:ext>
            </p:extLst>
          </p:nvPr>
        </p:nvGraphicFramePr>
        <p:xfrm>
          <a:off x="1271255" y="1131888"/>
          <a:ext cx="5137712" cy="38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1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0075745-2871-4EFE-AB1D-91ED1391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A156-B006-4B09-B6F8-99697DDA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24" y="967819"/>
            <a:ext cx="3181576" cy="43111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1"/>
                </a:solidFill>
              </a:rPr>
              <a:t>A single call option: P&amp;L at expiration</a:t>
            </a:r>
            <a:br>
              <a:rPr lang="en-US" dirty="0">
                <a:solidFill>
                  <a:srgbClr val="000001"/>
                </a:solidFill>
              </a:rPr>
            </a:br>
            <a:r>
              <a:rPr lang="en-US" dirty="0">
                <a:solidFill>
                  <a:srgbClr val="000001"/>
                </a:solidFill>
              </a:rPr>
              <a:t>(price of call is $2).</a:t>
            </a:r>
            <a:br>
              <a:rPr lang="en-US" dirty="0">
                <a:solidFill>
                  <a:srgbClr val="000001"/>
                </a:solidFill>
              </a:rPr>
            </a:br>
            <a:endParaRPr lang="en-US" dirty="0">
              <a:solidFill>
                <a:srgbClr val="00000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B6FE07-47DE-47F7-9986-CC53D02A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6447420" cy="5149101"/>
            <a:chOff x="632237" y="482171"/>
            <a:chExt cx="6104331" cy="5149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A43B76-48ED-448F-9C72-FBD176BAB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26084B-1196-4F23-8CCF-F02F4D46E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E442CB-3821-45ED-8A24-25846C0B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3" y="807995"/>
            <a:ext cx="3181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B84E9C1-D82D-4069-AD26-92280768D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513" y="977965"/>
            <a:ext cx="5439302" cy="4135339"/>
          </a:xfrm>
          <a:prstGeom prst="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886CB00-0B4D-464B-8ED8-6028A468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B8F6D-15DD-492D-9776-DF8BEF3E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BFC89CA-4BCE-4DA9-AEDE-3937FC104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94369"/>
              </p:ext>
            </p:extLst>
          </p:nvPr>
        </p:nvGraphicFramePr>
        <p:xfrm>
          <a:off x="1271255" y="1131888"/>
          <a:ext cx="5137712" cy="38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7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582-1BBE-40D6-8F59-79EEDD83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dirty="0"/>
              <a:t>Payoff vs. </a:t>
            </a:r>
            <a:r>
              <a:rPr lang="en-US" dirty="0" err="1"/>
              <a:t>p&amp;l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8ADDA2-6D54-4A64-B2DE-A462CFECD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658345"/>
              </p:ext>
            </p:extLst>
          </p:nvPr>
        </p:nvGraphicFramePr>
        <p:xfrm>
          <a:off x="1450597" y="2340435"/>
          <a:ext cx="9601874" cy="332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6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294" y="644327"/>
            <a:ext cx="9297543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96E13B-6B7D-4017-B506-4FCE7EC5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785" y="1590734"/>
            <a:ext cx="7403945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900">
                <a:solidFill>
                  <a:schemeClr val="tx2"/>
                </a:solidFill>
              </a:rPr>
              <a:t>Quiz: Slope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254042-1891-4095-A484-A18C69AD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149" y="4427183"/>
            <a:ext cx="7377580" cy="522928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0784" y="1416139"/>
            <a:ext cx="740394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0784" y="4285341"/>
            <a:ext cx="740394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Overr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4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5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6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ppt/theme/themeOverride7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Civic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Civic">
    <a:fillStyleLst>
      <a:solidFill>
        <a:schemeClr val="phClr"/>
      </a:solidFill>
      <a:solidFill>
        <a:schemeClr val="phClr">
          <a:tint val="45000"/>
        </a:schemeClr>
      </a:solidFill>
      <a:solidFill>
        <a:schemeClr val="phClr">
          <a:tint val="95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1429" cap="flat" cmpd="sng" algn="ctr">
        <a:solidFill>
          <a:schemeClr val="phClr"/>
        </a:solidFill>
        <a:prstDash val="sysDash"/>
      </a:ln>
      <a:ln w="200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4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phClr">
              <a:shade val="70000"/>
              <a:satMod val="105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70000"/>
              <a:satMod val="115000"/>
            </a:schemeClr>
            <a:schemeClr val="phClr">
              <a:tint val="85000"/>
            </a:schemeClr>
          </a:duotone>
        </a:blip>
        <a:tile tx="0" ty="0" sx="85000" sy="85000" flip="none" algn="tl"/>
      </a:blipFill>
      <a:blipFill>
        <a:blip xmlns:r="http://schemas.openxmlformats.org/officeDocument/2006/relationships" r:embed="rId2">
          <a:duotone>
            <a:schemeClr val="phClr">
              <a:shade val="65000"/>
              <a:satMod val="115000"/>
            </a:schemeClr>
            <a:schemeClr val="phClr">
              <a:tint val="85000"/>
            </a:schemeClr>
          </a:duotone>
        </a:blip>
        <a:tile tx="0" ty="0" sx="65000" sy="6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874</Words>
  <Application>Microsoft Office PowerPoint</Application>
  <PresentationFormat>Custom</PresentationFormat>
  <Paragraphs>112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Constantia</vt:lpstr>
      <vt:lpstr>Georgia</vt:lpstr>
      <vt:lpstr>Gill Sans MT</vt:lpstr>
      <vt:lpstr>Times New Roman</vt:lpstr>
      <vt:lpstr>Gallery</vt:lpstr>
      <vt:lpstr>Motivation:  risk management of portfolios (portfolio surgery)</vt:lpstr>
      <vt:lpstr>Stock P&amp;L</vt:lpstr>
      <vt:lpstr>Equity portfolio P&amp;L</vt:lpstr>
      <vt:lpstr>Lesson plan</vt:lpstr>
      <vt:lpstr>Option Spreads</vt:lpstr>
      <vt:lpstr>A single call option: Payoff at expiration </vt:lpstr>
      <vt:lpstr>A single call option: P&amp;L at expiration (price of call is $2). </vt:lpstr>
      <vt:lpstr>Payoff vs. p&amp;l</vt:lpstr>
      <vt:lpstr>Quiz: Slope</vt:lpstr>
      <vt:lpstr>Bull Spread</vt:lpstr>
      <vt:lpstr>Quiz; Changing slopes</vt:lpstr>
      <vt:lpstr>Quiz: butterfly</vt:lpstr>
      <vt:lpstr>Any shape! Calculus of slopes</vt:lpstr>
      <vt:lpstr>Quiz: Calculus of slopes</vt:lpstr>
      <vt:lpstr>Bear Spread</vt:lpstr>
      <vt:lpstr>Risk management: portfolio surgery.</vt:lpstr>
      <vt:lpstr>Covered Call Position</vt:lpstr>
      <vt:lpstr>Covered call position</vt:lpstr>
      <vt:lpstr>Partial covered calls..</vt:lpstr>
      <vt:lpstr>Probabilistic analysis</vt:lpstr>
      <vt:lpstr>Probabilistic Analysis (stocks and bonds)</vt:lpstr>
      <vt:lpstr>Probabilistic Analysis (stocks and bonds)</vt:lpstr>
      <vt:lpstr>Probabilistic Analysis (with options!)</vt:lpstr>
      <vt:lpstr>Probabilistic Analysis (with options!)</vt:lpstr>
      <vt:lpstr>HW: Only options</vt:lpstr>
      <vt:lpstr>HW: Probabilistic Analysis</vt:lpstr>
      <vt:lpstr>Pricing bounds for options</vt:lpstr>
      <vt:lpstr>Quiz: Pricing bounds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Motivation:  risk management of portfolios (portfolio surgery)</dc:title>
  <dc:creator>Karnik, Satyajit</dc:creator>
  <cp:lastModifiedBy>Karnik, Satyajit</cp:lastModifiedBy>
  <cp:revision>2</cp:revision>
  <dcterms:created xsi:type="dcterms:W3CDTF">2021-01-25T16:03:15Z</dcterms:created>
  <dcterms:modified xsi:type="dcterms:W3CDTF">2021-01-27T17:03:18Z</dcterms:modified>
</cp:coreProperties>
</file>