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4"/>
  </p:sldMasterIdLst>
  <p:notesMasterIdLst>
    <p:notesMasterId r:id="rId25"/>
  </p:notesMasterIdLst>
  <p:handoutMasterIdLst>
    <p:handoutMasterId r:id="rId26"/>
  </p:handoutMasterIdLst>
  <p:sldIdLst>
    <p:sldId id="1359" r:id="rId5"/>
    <p:sldId id="1345" r:id="rId6"/>
    <p:sldId id="1338" r:id="rId7"/>
    <p:sldId id="1339" r:id="rId8"/>
    <p:sldId id="1340" r:id="rId9"/>
    <p:sldId id="1342" r:id="rId10"/>
    <p:sldId id="1343" r:id="rId11"/>
    <p:sldId id="1437" r:id="rId12"/>
    <p:sldId id="1425" r:id="rId13"/>
    <p:sldId id="1438" r:id="rId14"/>
    <p:sldId id="1439" r:id="rId15"/>
    <p:sldId id="1441" r:id="rId16"/>
    <p:sldId id="1440" r:id="rId17"/>
    <p:sldId id="1435" r:id="rId18"/>
    <p:sldId id="1436" r:id="rId19"/>
    <p:sldId id="1361" r:id="rId20"/>
    <p:sldId id="1326" r:id="rId21"/>
    <p:sldId id="1357" r:id="rId22"/>
    <p:sldId id="1362" r:id="rId23"/>
    <p:sldId id="1327" r:id="rId24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599" autoAdjust="0"/>
  </p:normalViewPr>
  <p:slideViewPr>
    <p:cSldViewPr>
      <p:cViewPr varScale="1">
        <p:scale>
          <a:sx n="67" d="100"/>
          <a:sy n="67" d="100"/>
        </p:scale>
        <p:origin x="644" y="4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nik, Satyajit" userId="f3e8d5ac-b5cf-415e-a9cf-7f8c46a0522e" providerId="ADAL" clId="{6D631C3A-89CC-4E41-8759-25D4455A1663}"/>
    <pc:docChg chg="delSld modSld">
      <pc:chgData name="Karnik, Satyajit" userId="f3e8d5ac-b5cf-415e-a9cf-7f8c46a0522e" providerId="ADAL" clId="{6D631C3A-89CC-4E41-8759-25D4455A1663}" dt="2021-02-02T03:33:54.828" v="7" actId="20577"/>
      <pc:docMkLst>
        <pc:docMk/>
      </pc:docMkLst>
      <pc:sldChg chg="modSp mod">
        <pc:chgData name="Karnik, Satyajit" userId="f3e8d5ac-b5cf-415e-a9cf-7f8c46a0522e" providerId="ADAL" clId="{6D631C3A-89CC-4E41-8759-25D4455A1663}" dt="2021-02-02T03:33:54.828" v="7" actId="20577"/>
        <pc:sldMkLst>
          <pc:docMk/>
          <pc:sldMk cId="0" sldId="1326"/>
        </pc:sldMkLst>
        <pc:spChg chg="mod">
          <ac:chgData name="Karnik, Satyajit" userId="f3e8d5ac-b5cf-415e-a9cf-7f8c46a0522e" providerId="ADAL" clId="{6D631C3A-89CC-4E41-8759-25D4455A1663}" dt="2021-02-02T03:33:54.828" v="7" actId="20577"/>
          <ac:spMkLst>
            <pc:docMk/>
            <pc:sldMk cId="0" sldId="1326"/>
            <ac:spMk id="8194" creationId="{00000000-0000-0000-0000-000000000000}"/>
          </ac:spMkLst>
        </pc:spChg>
      </pc:sldChg>
      <pc:sldChg chg="del">
        <pc:chgData name="Karnik, Satyajit" userId="f3e8d5ac-b5cf-415e-a9cf-7f8c46a0522e" providerId="ADAL" clId="{6D631C3A-89CC-4E41-8759-25D4455A1663}" dt="2021-02-02T03:32:58.732" v="0" actId="47"/>
        <pc:sldMkLst>
          <pc:docMk/>
          <pc:sldMk cId="2301808797" sldId="1358"/>
        </pc:sldMkLst>
      </pc:sldChg>
      <pc:sldChg chg="del">
        <pc:chgData name="Karnik, Satyajit" userId="f3e8d5ac-b5cf-415e-a9cf-7f8c46a0522e" providerId="ADAL" clId="{6D631C3A-89CC-4E41-8759-25D4455A1663}" dt="2021-02-02T03:33:02.828" v="1" actId="47"/>
        <pc:sldMkLst>
          <pc:docMk/>
          <pc:sldMk cId="20159446" sldId="136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6E22E-288A-414B-A8DE-E4DBD03D5FC0}" type="datetimeFigureOut">
              <a:rPr lang="en-US"/>
              <a:t>2/1/2021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4579-D02A-4B51-B5DF-8EC449F77AC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9AE7E-E0F9-4C51-AD9A-F4C3A6E23BBF}" type="datetimeFigureOut">
              <a:rPr lang="en-US"/>
              <a:t>2/1/2021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74690-7256-4BB9-AC0F-97AEAE8CDEC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A57FFFB-6BDF-4A20-B7E9-1A891D25EB34}" type="slidenum">
              <a:rPr lang="en-US" altLang="en-US">
                <a:latin typeface="Calibri" panose="020F0502020204030204" pitchFamily="34" charset="0"/>
              </a:rPr>
              <a:pPr eaLnBrk="1" hangingPunct="1"/>
              <a:t>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150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E8CC6C0-2101-4536-A4E4-A7E0C9A05332}" type="slidenum">
              <a:rPr lang="en-US" altLang="en-US">
                <a:latin typeface="Calibri" panose="020F0502020204030204" pitchFamily="34" charset="0"/>
              </a:rPr>
              <a:pPr eaLnBrk="1" hangingPunct="1"/>
              <a:t>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675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F7027DE-50C6-4A82-B86B-1C6E289B1410}" type="slidenum">
              <a:rPr lang="en-US" altLang="en-US">
                <a:latin typeface="Calibri" panose="020F0502020204030204" pitchFamily="34" charset="0"/>
              </a:rPr>
              <a:pPr eaLnBrk="1" hangingPunct="1"/>
              <a:t>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549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26901A8-D2A7-481B-8430-7B1C7857980D}" type="slidenum">
              <a:rPr lang="en-US" altLang="en-US">
                <a:latin typeface="Calibri" panose="020F0502020204030204" pitchFamily="34" charset="0"/>
              </a:rPr>
              <a:pPr eaLnBrk="1" hangingPunct="1"/>
              <a:t>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645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B07EF95-C1DD-4A63-9BEC-CBE0044ADFF5}" type="slidenum">
              <a:rPr lang="en-US" altLang="en-US">
                <a:latin typeface="Calibri" panose="020F0502020204030204" pitchFamily="34" charset="0"/>
              </a:rPr>
              <a:pPr eaLnBrk="1" hangingPunct="1"/>
              <a:t>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321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837ADD1-68DC-471E-9ACD-E53694009926}" type="slidenum">
              <a:rPr lang="en-US" altLang="en-US">
                <a:latin typeface="Calibri" panose="020F0502020204030204" pitchFamily="34" charset="0"/>
              </a:rPr>
              <a:pPr eaLnBrk="1" hangingPunct="1"/>
              <a:t>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409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5FCC72-78AF-42BB-9F41-C77D6E5F0A4C}" type="slidenum">
              <a:rPr lang="en-US" altLang="en-US" sz="1200" smtClean="0">
                <a:latin typeface="Times New Roman" panose="02020603050405020304" pitchFamily="18" charset="0"/>
              </a:rPr>
              <a:pPr/>
              <a:t>17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5FCC72-78AF-42BB-9F41-C77D6E5F0A4C}" type="slidenum">
              <a:rPr lang="en-US" altLang="en-US" sz="1200" smtClean="0">
                <a:latin typeface="Times New Roman" panose="02020603050405020304" pitchFamily="18" charset="0"/>
              </a:rPr>
              <a:pPr/>
              <a:t>18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31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58B65E-51C3-4C4A-94AD-A93D313126EA}" type="slidenum">
              <a:rPr lang="en-US" altLang="en-US" sz="1200" smtClean="0">
                <a:latin typeface="Times New Roman" panose="02020603050405020304" pitchFamily="18" charset="0"/>
              </a:rPr>
              <a:pPr/>
              <a:t>20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150" y="802299"/>
            <a:ext cx="8634824" cy="2541431"/>
          </a:xfrm>
        </p:spPr>
        <p:txBody>
          <a:bodyPr bIns="0" anchor="b">
            <a:normAutofit/>
          </a:bodyPr>
          <a:lstStyle>
            <a:lvl1pPr algn="l">
              <a:defRPr sz="65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150" y="3531205"/>
            <a:ext cx="8634823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799" b="0" cap="all" baseline="0">
                <a:solidFill>
                  <a:schemeClr val="tx1"/>
                </a:solidFill>
              </a:defRPr>
            </a:lvl1pPr>
            <a:lvl2pPr marL="457063" indent="0" algn="ctr">
              <a:buNone/>
              <a:defRPr sz="17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5871" y="329308"/>
            <a:ext cx="497262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290" y="798973"/>
            <a:ext cx="810808" cy="503578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150" y="3528542"/>
            <a:ext cx="86348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96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58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6653" y="798974"/>
            <a:ext cx="1615321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296" y="798974"/>
            <a:ext cx="7826791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6653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79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29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3860" y="1756130"/>
            <a:ext cx="8640903" cy="1887950"/>
          </a:xfrm>
        </p:spPr>
        <p:txBody>
          <a:bodyPr anchor="b">
            <a:normAutofit/>
          </a:bodyPr>
          <a:lstStyle>
            <a:lvl1pPr algn="l"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3861" y="3806196"/>
            <a:ext cx="8628198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3861" y="3804985"/>
            <a:ext cx="862819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21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840" y="804890"/>
            <a:ext cx="9603134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6954" y="2010879"/>
            <a:ext cx="464394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2101" y="2017343"/>
            <a:ext cx="464394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84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815" y="804164"/>
            <a:ext cx="9605159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814" y="2019550"/>
            <a:ext cx="464394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199" b="0" cap="all" baseline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6814" y="2824270"/>
            <a:ext cx="464394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0692" y="2023004"/>
            <a:ext cx="464394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199" b="0" cap="all" baseline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0692" y="2821491"/>
            <a:ext cx="464394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8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88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3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295" y="798973"/>
            <a:ext cx="3272247" cy="2247117"/>
          </a:xfrm>
        </p:spPr>
        <p:txBody>
          <a:bodyPr anchor="b">
            <a:normAutofit/>
          </a:bodyPr>
          <a:lstStyle>
            <a:lvl1pPr algn="l">
              <a:defRPr sz="23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401" y="798974"/>
            <a:ext cx="6010904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295" y="3205492"/>
            <a:ext cx="3274160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7903" y="3205491"/>
            <a:ext cx="32686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29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5440" y="482171"/>
            <a:ext cx="4073472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0828" y="1129513"/>
            <a:ext cx="5530887" cy="1830584"/>
          </a:xfrm>
        </p:spPr>
        <p:txBody>
          <a:bodyPr anchor="b">
            <a:normAutofit/>
          </a:bodyPr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2274" y="1122543"/>
            <a:ext cx="2790444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9951" y="3145992"/>
            <a:ext cx="5522965" cy="2003742"/>
          </a:xfrm>
        </p:spPr>
        <p:txBody>
          <a:bodyPr>
            <a:normAutofit/>
          </a:bodyPr>
          <a:lstStyle>
            <a:lvl1pPr marL="0" indent="0" algn="l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005" y="5469857"/>
            <a:ext cx="5525912" cy="320123"/>
          </a:xfrm>
        </p:spPr>
        <p:txBody>
          <a:bodyPr/>
          <a:lstStyle>
            <a:lvl1pPr algn="l">
              <a:defRPr/>
            </a:lvl1pPr>
          </a:lstStyle>
          <a:p>
            <a:fld id="{8E36636D-D922-432D-A958-524484B5923D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005" y="318641"/>
            <a:ext cx="5539561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005" y="3143605"/>
            <a:ext cx="55259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7"/>
            <a:ext cx="12188825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88825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202" y="804520"/>
            <a:ext cx="9600774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202" y="2015733"/>
            <a:ext cx="9600774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2171" y="330370"/>
            <a:ext cx="3499803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201" y="329308"/>
            <a:ext cx="593728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9935" y="798973"/>
            <a:ext cx="810808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799">
                <a:solidFill>
                  <a:schemeClr val="accent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88825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5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3199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999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99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5F9E98A-4FF4-43D6-9C48-6DF0E7F2D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52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07A636-DC99-4588-80C4-9E069B97C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88825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E9081F-26F8-484F-A02E-223F18191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682" y="960241"/>
            <a:ext cx="6847915" cy="4203872"/>
          </a:xfrm>
        </p:spPr>
        <p:txBody>
          <a:bodyPr anchor="ctr">
            <a:normAutofit/>
          </a:bodyPr>
          <a:lstStyle/>
          <a:p>
            <a:pPr algn="r"/>
            <a:r>
              <a:rPr lang="en-US" sz="5300" dirty="0"/>
              <a:t>Binomial valuation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BE0BD7C-A1E4-4D0E-8969-557650FC0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0869" y="964028"/>
            <a:ext cx="2770152" cy="4196299"/>
          </a:xfrm>
        </p:spPr>
        <p:txBody>
          <a:bodyPr anchor="ctr"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Option pricing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F2BAA51-3181-4303-929A-FCD9C33F8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5568" y="1328764"/>
            <a:ext cx="0" cy="346682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D4ED6A5F-3B06-48C5-850F-8045C4DF6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88825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A60B9D-8DAC-4DA9-88DE-9911621A2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88825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0564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BF612-9C81-4258-A59B-B7A09DBE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What is the market? Risk averse?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D5ADE-9A85-4E04-8967-CA10F95D0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market risk aversion is a weighted average of the risk aversion of all its participants.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Hence market must be risk averse with a concave utility function.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This utility function is not computable.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Without knowing the utility function, you cannot solve binomial pricing problems! These are ill posed problems. You do not have the information to solve the problem.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…unless…</a:t>
            </a:r>
          </a:p>
        </p:txBody>
      </p:sp>
    </p:spTree>
    <p:extLst>
      <p:ext uri="{BB962C8B-B14F-4D97-AF65-F5344CB8AC3E}">
        <p14:creationId xmlns:p14="http://schemas.microsoft.com/office/powerpoint/2010/main" val="242412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66402-DF1F-4370-952E-0E74125E2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1ED76-F2F9-473D-A5E4-E16C1DE5D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delta hedge shows what instruments replicates the call!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Now you can bypass the utility function!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16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C038E-BF8A-4B97-A80B-43B61420A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and risk aversion are not needed for computing the price!!!!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C8D37-C413-40D2-B04A-9DFB8DC49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Arial30"/>
              </a:rPr>
              <a:t>Note: nowhere in the replication do we need the probabilities!</a:t>
            </a:r>
          </a:p>
          <a:p>
            <a:r>
              <a:rPr lang="en-US" sz="3000" dirty="0">
                <a:latin typeface="Arial30"/>
              </a:rPr>
              <a:t>This is a probability free construction.</a:t>
            </a:r>
          </a:p>
          <a:p>
            <a:r>
              <a:rPr lang="en-US" sz="3000" dirty="0">
                <a:latin typeface="Arial30"/>
              </a:rPr>
              <a:t>Hence both the probability distribution and the risk aversion measure are not required!!</a:t>
            </a:r>
          </a:p>
          <a:p>
            <a:endParaRPr lang="en-US" sz="3000" dirty="0">
              <a:latin typeface="Arial30"/>
            </a:endParaRPr>
          </a:p>
        </p:txBody>
      </p:sp>
    </p:spTree>
    <p:extLst>
      <p:ext uri="{BB962C8B-B14F-4D97-AF65-F5344CB8AC3E}">
        <p14:creationId xmlns:p14="http://schemas.microsoft.com/office/powerpoint/2010/main" val="63961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51381-54D6-4BA5-8BCE-721CE30D6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of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E1D40-3001-47FA-B6BB-38EDC88A1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But we like probability.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Assume the simplest utility function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Imply probability and operate normally…!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This is the risk neutral valuation.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Why is it called risk neutral?</a:t>
            </a:r>
          </a:p>
        </p:txBody>
      </p:sp>
    </p:spTree>
    <p:extLst>
      <p:ext uri="{BB962C8B-B14F-4D97-AF65-F5344CB8AC3E}">
        <p14:creationId xmlns:p14="http://schemas.microsoft.com/office/powerpoint/2010/main" val="50175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Neumann Chart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C6E3FA4-88B3-41BA-8F2C-7D607C4D9B6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03412" y="2576592"/>
          <a:ext cx="8382000" cy="26192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2027">
                  <a:extLst>
                    <a:ext uri="{9D8B030D-6E8A-4147-A177-3AD203B41FA5}">
                      <a16:colId xmlns:a16="http://schemas.microsoft.com/office/drawing/2014/main" val="2453732568"/>
                    </a:ext>
                  </a:extLst>
                </a:gridCol>
                <a:gridCol w="2861224">
                  <a:extLst>
                    <a:ext uri="{9D8B030D-6E8A-4147-A177-3AD203B41FA5}">
                      <a16:colId xmlns:a16="http://schemas.microsoft.com/office/drawing/2014/main" val="3150666443"/>
                    </a:ext>
                  </a:extLst>
                </a:gridCol>
                <a:gridCol w="949349">
                  <a:extLst>
                    <a:ext uri="{9D8B030D-6E8A-4147-A177-3AD203B41FA5}">
                      <a16:colId xmlns:a16="http://schemas.microsoft.com/office/drawing/2014/main" val="3945908214"/>
                    </a:ext>
                  </a:extLst>
                </a:gridCol>
                <a:gridCol w="1684994">
                  <a:extLst>
                    <a:ext uri="{9D8B030D-6E8A-4147-A177-3AD203B41FA5}">
                      <a16:colId xmlns:a16="http://schemas.microsoft.com/office/drawing/2014/main" val="368645924"/>
                    </a:ext>
                  </a:extLst>
                </a:gridCol>
                <a:gridCol w="1134406">
                  <a:extLst>
                    <a:ext uri="{9D8B030D-6E8A-4147-A177-3AD203B41FA5}">
                      <a16:colId xmlns:a16="http://schemas.microsoft.com/office/drawing/2014/main" val="20105304"/>
                    </a:ext>
                  </a:extLst>
                </a:gridCol>
              </a:tblGrid>
              <a:tr h="149615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400" b="1" u="none" strike="noStrike" dirty="0">
                          <a:effectLst/>
                        </a:rPr>
                        <a:t>Personality</a:t>
                      </a:r>
                      <a:endParaRPr lang="en-US" sz="2400" b="1" i="0" u="none" strike="noStrike" dirty="0">
                        <a:solidFill>
                          <a:srgbClr val="003B7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" marR="4201" marT="4201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400" b="1" u="none" strike="noStrike" dirty="0">
                          <a:effectLst/>
                        </a:rPr>
                        <a:t>Discounted Exp Vs. Market Price</a:t>
                      </a:r>
                      <a:endParaRPr lang="en-US" sz="2400" b="1" i="0" u="none" strike="noStrike" dirty="0">
                        <a:solidFill>
                          <a:srgbClr val="003B7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" marR="4201" marT="4201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400" b="1" u="none" strike="noStrike" dirty="0">
                          <a:effectLst/>
                        </a:rPr>
                        <a:t>Utility</a:t>
                      </a:r>
                      <a:endParaRPr lang="en-US" sz="2400" b="1" i="0" u="none" strike="noStrike" dirty="0">
                        <a:solidFill>
                          <a:srgbClr val="003B7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" marR="4201" marT="4201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400" b="1" u="none" strike="noStrike" dirty="0">
                          <a:effectLst/>
                        </a:rPr>
                        <a:t>Stochastic</a:t>
                      </a:r>
                    </a:p>
                    <a:p>
                      <a:pPr algn="l" rtl="0" fontAlgn="b"/>
                      <a:r>
                        <a:rPr lang="en-US" sz="2400" b="1" u="none" strike="noStrike" dirty="0">
                          <a:effectLst/>
                        </a:rPr>
                        <a:t>Process</a:t>
                      </a:r>
                      <a:endParaRPr lang="en-US" sz="2400" b="1" i="0" u="none" strike="noStrike" dirty="0">
                        <a:solidFill>
                          <a:srgbClr val="003B7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" marR="4201" marT="4201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400" b="1" u="none" strike="noStrike" dirty="0">
                          <a:effectLst/>
                        </a:rPr>
                        <a:t>Sharpe ratio</a:t>
                      </a:r>
                      <a:endParaRPr lang="en-US" sz="2400" b="1" i="0" u="none" strike="noStrike" dirty="0">
                        <a:solidFill>
                          <a:srgbClr val="003B7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" marR="4201" marT="4201" marB="0" anchor="b"/>
                </a:tc>
                <a:extLst>
                  <a:ext uri="{0D108BD9-81ED-4DB2-BD59-A6C34878D82A}">
                    <a16:rowId xmlns:a16="http://schemas.microsoft.com/office/drawing/2014/main" val="3331986915"/>
                  </a:ext>
                </a:extLst>
              </a:tr>
              <a:tr h="37435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400" u="none" strike="noStrike">
                          <a:effectLst/>
                        </a:rPr>
                        <a:t>Risk Averse</a:t>
                      </a:r>
                      <a:endParaRPr lang="en-US" sz="2400" b="0" i="0" u="none" strike="noStrike">
                        <a:solidFill>
                          <a:srgbClr val="003B7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" marR="4201" marT="4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" marR="4201" marT="4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" marR="4201" marT="4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" marR="4201" marT="42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1" marR="4201" marT="4201" marB="0" anchor="b"/>
                </a:tc>
                <a:extLst>
                  <a:ext uri="{0D108BD9-81ED-4DB2-BD59-A6C34878D82A}">
                    <a16:rowId xmlns:a16="http://schemas.microsoft.com/office/drawing/2014/main" val="803008814"/>
                  </a:ext>
                </a:extLst>
              </a:tr>
              <a:tr h="37435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400" u="none" strike="noStrike">
                          <a:effectLst/>
                        </a:rPr>
                        <a:t>Risk Neutral</a:t>
                      </a:r>
                      <a:endParaRPr lang="en-US" sz="2400" b="0" i="0" u="none" strike="noStrike">
                        <a:solidFill>
                          <a:srgbClr val="003B7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" marR="4201" marT="4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" marR="4201" marT="4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" marR="4201" marT="4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" marR="4201" marT="42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1" marR="4201" marT="4201" marB="0" anchor="b"/>
                </a:tc>
                <a:extLst>
                  <a:ext uri="{0D108BD9-81ED-4DB2-BD59-A6C34878D82A}">
                    <a16:rowId xmlns:a16="http://schemas.microsoft.com/office/drawing/2014/main" val="4046233517"/>
                  </a:ext>
                </a:extLst>
              </a:tr>
              <a:tr h="37435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400" u="none" strike="noStrike">
                          <a:effectLst/>
                        </a:rPr>
                        <a:t>Risk Loving</a:t>
                      </a:r>
                      <a:endParaRPr lang="en-US" sz="2400" b="0" i="0" u="none" strike="noStrike">
                        <a:solidFill>
                          <a:srgbClr val="003B7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" marR="4201" marT="4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" marR="4201" marT="4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" marR="4201" marT="4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" marR="4201" marT="42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1" marR="4201" marT="4201" marB="0" anchor="b"/>
                </a:tc>
                <a:extLst>
                  <a:ext uri="{0D108BD9-81ED-4DB2-BD59-A6C34878D82A}">
                    <a16:rowId xmlns:a16="http://schemas.microsoft.com/office/drawing/2014/main" val="4181808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664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Neumann Chart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C6E3FA4-88B3-41BA-8F2C-7D607C4D9B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7124003"/>
              </p:ext>
            </p:extLst>
          </p:nvPr>
        </p:nvGraphicFramePr>
        <p:xfrm>
          <a:off x="1903412" y="2576591"/>
          <a:ext cx="8382000" cy="29761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2027">
                  <a:extLst>
                    <a:ext uri="{9D8B030D-6E8A-4147-A177-3AD203B41FA5}">
                      <a16:colId xmlns:a16="http://schemas.microsoft.com/office/drawing/2014/main" val="2453732568"/>
                    </a:ext>
                  </a:extLst>
                </a:gridCol>
                <a:gridCol w="2861224">
                  <a:extLst>
                    <a:ext uri="{9D8B030D-6E8A-4147-A177-3AD203B41FA5}">
                      <a16:colId xmlns:a16="http://schemas.microsoft.com/office/drawing/2014/main" val="3150666443"/>
                    </a:ext>
                  </a:extLst>
                </a:gridCol>
                <a:gridCol w="1025549">
                  <a:extLst>
                    <a:ext uri="{9D8B030D-6E8A-4147-A177-3AD203B41FA5}">
                      <a16:colId xmlns:a16="http://schemas.microsoft.com/office/drawing/2014/main" val="3945908214"/>
                    </a:ext>
                  </a:extLst>
                </a:gridCol>
                <a:gridCol w="1608794">
                  <a:extLst>
                    <a:ext uri="{9D8B030D-6E8A-4147-A177-3AD203B41FA5}">
                      <a16:colId xmlns:a16="http://schemas.microsoft.com/office/drawing/2014/main" val="368645924"/>
                    </a:ext>
                  </a:extLst>
                </a:gridCol>
                <a:gridCol w="1134406">
                  <a:extLst>
                    <a:ext uri="{9D8B030D-6E8A-4147-A177-3AD203B41FA5}">
                      <a16:colId xmlns:a16="http://schemas.microsoft.com/office/drawing/2014/main" val="20105304"/>
                    </a:ext>
                  </a:extLst>
                </a:gridCol>
              </a:tblGrid>
              <a:tr h="149615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400" b="1" u="none" strike="noStrike" dirty="0">
                          <a:effectLst/>
                        </a:rPr>
                        <a:t>Personality</a:t>
                      </a:r>
                      <a:endParaRPr lang="en-US" sz="2400" b="1" i="0" u="none" strike="noStrike" dirty="0">
                        <a:solidFill>
                          <a:srgbClr val="003B7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" marR="4201" marT="4201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400" b="1" u="none" strike="noStrike" dirty="0">
                          <a:effectLst/>
                        </a:rPr>
                        <a:t>Discounted Exp (DE) Vs. Market Price (MP)</a:t>
                      </a:r>
                      <a:endParaRPr lang="en-US" sz="2400" b="1" i="0" u="none" strike="noStrike" dirty="0">
                        <a:solidFill>
                          <a:srgbClr val="003B7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" marR="4201" marT="4201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400" b="1" u="none" strike="noStrike" dirty="0">
                          <a:effectLst/>
                        </a:rPr>
                        <a:t>Utility</a:t>
                      </a:r>
                      <a:endParaRPr lang="en-US" sz="2400" b="1" i="0" u="none" strike="noStrike" dirty="0">
                        <a:solidFill>
                          <a:srgbClr val="003B7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" marR="4201" marT="4201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400" b="1" u="none" strike="noStrike" dirty="0">
                          <a:effectLst/>
                        </a:rPr>
                        <a:t>Stochastic</a:t>
                      </a:r>
                    </a:p>
                    <a:p>
                      <a:pPr algn="l" rtl="0" fontAlgn="b"/>
                      <a:r>
                        <a:rPr lang="en-US" sz="2400" b="1" u="none" strike="noStrike" dirty="0">
                          <a:effectLst/>
                        </a:rPr>
                        <a:t>Process</a:t>
                      </a:r>
                      <a:endParaRPr lang="en-US" sz="2400" b="1" i="0" u="none" strike="noStrike" dirty="0">
                        <a:solidFill>
                          <a:srgbClr val="003B7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" marR="4201" marT="4201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400" b="1" u="none" strike="noStrike" dirty="0">
                          <a:effectLst/>
                        </a:rPr>
                        <a:t>Sharpe ratio</a:t>
                      </a:r>
                      <a:endParaRPr lang="en-US" sz="2400" b="1" i="0" u="none" strike="noStrike" dirty="0">
                        <a:solidFill>
                          <a:srgbClr val="003B7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" marR="4201" marT="4201" marB="0" anchor="b"/>
                </a:tc>
                <a:extLst>
                  <a:ext uri="{0D108BD9-81ED-4DB2-BD59-A6C34878D82A}">
                    <a16:rowId xmlns:a16="http://schemas.microsoft.com/office/drawing/2014/main" val="3331986915"/>
                  </a:ext>
                </a:extLst>
              </a:tr>
              <a:tr h="37435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400" u="none" strike="noStrike">
                          <a:effectLst/>
                        </a:rPr>
                        <a:t>Risk Averse</a:t>
                      </a:r>
                      <a:endParaRPr lang="en-US" sz="2400" b="0" i="0" u="none" strike="noStrike">
                        <a:solidFill>
                          <a:srgbClr val="003B7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" marR="4201" marT="42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MP &lt; DE</a:t>
                      </a:r>
                    </a:p>
                  </a:txBody>
                  <a:tcPr marL="4201" marR="4201" marT="4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 Concave</a:t>
                      </a:r>
                    </a:p>
                  </a:txBody>
                  <a:tcPr marL="4201" marR="4201" marT="4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Super-martingale 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" marR="4201" marT="4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positive</a:t>
                      </a:r>
                    </a:p>
                  </a:txBody>
                  <a:tcPr marL="4201" marR="4201" marT="4201" marB="0" anchor="b"/>
                </a:tc>
                <a:extLst>
                  <a:ext uri="{0D108BD9-81ED-4DB2-BD59-A6C34878D82A}">
                    <a16:rowId xmlns:a16="http://schemas.microsoft.com/office/drawing/2014/main" val="803008814"/>
                  </a:ext>
                </a:extLst>
              </a:tr>
              <a:tr h="37435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400" u="none" strike="noStrike">
                          <a:effectLst/>
                        </a:rPr>
                        <a:t>Risk Neutral</a:t>
                      </a:r>
                      <a:endParaRPr lang="en-US" sz="2400" b="0" i="0" u="none" strike="noStrike">
                        <a:solidFill>
                          <a:srgbClr val="003B7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" marR="4201" marT="42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 MP = DE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" marR="4201" marT="4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 linear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" marR="4201" marT="4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 martingale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" marR="4201" marT="4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201" marR="4201" marT="4201" marB="0" anchor="b"/>
                </a:tc>
                <a:extLst>
                  <a:ext uri="{0D108BD9-81ED-4DB2-BD59-A6C34878D82A}">
                    <a16:rowId xmlns:a16="http://schemas.microsoft.com/office/drawing/2014/main" val="4046233517"/>
                  </a:ext>
                </a:extLst>
              </a:tr>
              <a:tr h="37435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400" u="none" strike="noStrike">
                          <a:effectLst/>
                        </a:rPr>
                        <a:t>Risk Loving</a:t>
                      </a:r>
                      <a:endParaRPr lang="en-US" sz="2400" b="0" i="0" u="none" strike="noStrike">
                        <a:solidFill>
                          <a:srgbClr val="003B7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" marR="4201" marT="42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MP &gt; DE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" marR="4201" marT="4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 convex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" marR="4201" marT="4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 sub-martingale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" marR="4201" marT="4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negative</a:t>
                      </a:r>
                    </a:p>
                  </a:txBody>
                  <a:tcPr marL="4201" marR="4201" marT="4201" marB="0" anchor="b"/>
                </a:tc>
                <a:extLst>
                  <a:ext uri="{0D108BD9-81ED-4DB2-BD59-A6C34878D82A}">
                    <a16:rowId xmlns:a16="http://schemas.microsoft.com/office/drawing/2014/main" val="4181808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4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88825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88825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88825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150" y="3528542"/>
            <a:ext cx="86348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FDF9410-E530-4E71-A2C0-4C24B4896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52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3268B1E-8861-4702-9529-5A8FB23A6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509" y="1094758"/>
            <a:ext cx="868453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2F2350F-B1BB-4308-A267-CFFA3576E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88825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AE7193-191E-4370-B243-B0A62EEE1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509" y="1427305"/>
            <a:ext cx="8684538" cy="2897270"/>
          </a:xfrm>
        </p:spPr>
        <p:txBody>
          <a:bodyPr vert="horz" lIns="91440" tIns="45720" rIns="91440" bIns="0" rtlCol="0" anchor="ctr">
            <a:normAutofit/>
          </a:bodyPr>
          <a:lstStyle/>
          <a:p>
            <a:pPr defTabSz="914400"/>
            <a:r>
              <a:rPr lang="en-US" sz="5300" dirty="0"/>
              <a:t>Risk Neutral Valuation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C6646AE-8FD6-411E-8640-6CCB250D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509" y="4536431"/>
            <a:ext cx="868453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413B0556-E869-4B1C-A499-EB13D96B9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8882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4199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451200" y="804519"/>
            <a:ext cx="9600775" cy="1049235"/>
          </a:xfrm>
        </p:spPr>
        <p:txBody>
          <a:bodyPr>
            <a:normAutofit/>
          </a:bodyPr>
          <a:lstStyle/>
          <a:p>
            <a:r>
              <a:rPr lang="en-US" altLang="en-US" dirty="0"/>
              <a:t>1. 1-step tree with vol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1451200" y="2015732"/>
            <a:ext cx="9600775" cy="3450613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Stock is at 100. The volatility is at 40%. Risk free rate is at 5%. Price an at the money 1 year European call option using a </a:t>
            </a:r>
            <a:r>
              <a:rPr lang="en-US" alt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1 step tree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 Use CRR procedure to get the tree.</a:t>
            </a:r>
          </a:p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Now price an at-the-money European put option.</a:t>
            </a:r>
          </a:p>
          <a:p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451200" y="804519"/>
            <a:ext cx="9600775" cy="1049235"/>
          </a:xfrm>
        </p:spPr>
        <p:txBody>
          <a:bodyPr>
            <a:normAutofit/>
          </a:bodyPr>
          <a:lstStyle/>
          <a:p>
            <a:r>
              <a:rPr lang="en-US" altLang="en-US"/>
              <a:t>2. Use a 2 step tree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1451200" y="2015732"/>
            <a:ext cx="9600775" cy="3450613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Stock is at 100. The volatility is at 40%. Risk free rate is at 5%. Price an at the money 1 year European call option using a </a:t>
            </a:r>
            <a:r>
              <a:rPr lang="en-US" alt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2 step tree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 Use the CRR procedure.</a:t>
            </a:r>
          </a:p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HW: Now price an at-the-money European put option.</a:t>
            </a:r>
          </a:p>
          <a:p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545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1121E-73F3-4D94-9A70-D7F8199A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200" y="804519"/>
            <a:ext cx="9600775" cy="1049235"/>
          </a:xfrm>
        </p:spPr>
        <p:txBody>
          <a:bodyPr>
            <a:normAutofit/>
          </a:bodyPr>
          <a:lstStyle/>
          <a:p>
            <a:r>
              <a:rPr lang="en-US" dirty="0"/>
              <a:t>3. Limits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1ED02-84D4-4342-877B-8EC88EB14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200" y="2015732"/>
            <a:ext cx="9600775" cy="3450613"/>
          </a:xfrm>
        </p:spPr>
        <p:txBody>
          <a:bodyPr>
            <a:normAutofit/>
          </a:bodyPr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Take more and more tree steps</a:t>
            </a:r>
          </a:p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Do the prices converge or diverge?</a:t>
            </a:r>
          </a:p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If they converge the converge to what?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3266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Quiz:  Traditional Binomial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sz="quarter" idx="1"/>
          </p:nvPr>
        </p:nvSpPr>
        <p:spPr>
          <a:xfrm>
            <a:off x="1789906" y="1981200"/>
            <a:ext cx="8504238" cy="4572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You flip a coin. If heads you get $2, if tails you get 0. What is the fair value of this game? </a:t>
            </a:r>
          </a:p>
        </p:txBody>
      </p:sp>
      <p:sp>
        <p:nvSpPr>
          <p:cNvPr id="23556" name="Line 4"/>
          <p:cNvSpPr>
            <a:spLocks noChangeShapeType="1"/>
          </p:cNvSpPr>
          <p:nvPr/>
        </p:nvSpPr>
        <p:spPr bwMode="auto">
          <a:xfrm flipV="1">
            <a:off x="5408612" y="3733800"/>
            <a:ext cx="1295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7" name="Line 4"/>
          <p:cNvSpPr>
            <a:spLocks noChangeShapeType="1"/>
          </p:cNvSpPr>
          <p:nvPr/>
        </p:nvSpPr>
        <p:spPr bwMode="auto">
          <a:xfrm>
            <a:off x="5408612" y="4572000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8" name="TextBox 6"/>
          <p:cNvSpPr txBox="1">
            <a:spLocks noChangeArrowheads="1"/>
          </p:cNvSpPr>
          <p:nvPr/>
        </p:nvSpPr>
        <p:spPr bwMode="auto">
          <a:xfrm>
            <a:off x="6780212" y="358140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2</a:t>
            </a:r>
          </a:p>
        </p:txBody>
      </p:sp>
      <p:sp>
        <p:nvSpPr>
          <p:cNvPr id="23559" name="TextBox 7"/>
          <p:cNvSpPr txBox="1">
            <a:spLocks noChangeArrowheads="1"/>
          </p:cNvSpPr>
          <p:nvPr/>
        </p:nvSpPr>
        <p:spPr bwMode="auto">
          <a:xfrm>
            <a:off x="6856412" y="518160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0</a:t>
            </a:r>
          </a:p>
        </p:txBody>
      </p:sp>
      <p:sp>
        <p:nvSpPr>
          <p:cNvPr id="23560" name="TextBox 8"/>
          <p:cNvSpPr txBox="1">
            <a:spLocks noChangeArrowheads="1"/>
          </p:cNvSpPr>
          <p:nvPr/>
        </p:nvSpPr>
        <p:spPr bwMode="auto">
          <a:xfrm>
            <a:off x="5637213" y="3810000"/>
            <a:ext cx="504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0.5</a:t>
            </a:r>
          </a:p>
        </p:txBody>
      </p:sp>
      <p:sp>
        <p:nvSpPr>
          <p:cNvPr id="23561" name="TextBox 9"/>
          <p:cNvSpPr txBox="1">
            <a:spLocks noChangeArrowheads="1"/>
          </p:cNvSpPr>
          <p:nvPr/>
        </p:nvSpPr>
        <p:spPr bwMode="auto">
          <a:xfrm>
            <a:off x="5789613" y="5105400"/>
            <a:ext cx="504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312832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451200" y="804519"/>
            <a:ext cx="9600775" cy="1049235"/>
          </a:xfrm>
        </p:spPr>
        <p:txBody>
          <a:bodyPr>
            <a:normAutofit/>
          </a:bodyPr>
          <a:lstStyle/>
          <a:p>
            <a:r>
              <a:rPr lang="en-US" altLang="en-US" dirty="0"/>
              <a:t>4. American Option Pricing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1451200" y="2015732"/>
            <a:ext cx="9600775" cy="3450613"/>
          </a:xfrm>
        </p:spPr>
        <p:txBody>
          <a:bodyPr>
            <a:normAutofit/>
          </a:bodyPr>
          <a:lstStyle/>
          <a:p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Same problem with American call option</a:t>
            </a:r>
          </a:p>
          <a:p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Same problem with American put option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...............Wall Street!</a:t>
            </a:r>
          </a:p>
        </p:txBody>
      </p:sp>
      <p:sp>
        <p:nvSpPr>
          <p:cNvPr id="6" name="Right Arrow 5"/>
          <p:cNvSpPr/>
          <p:nvPr/>
        </p:nvSpPr>
        <p:spPr>
          <a:xfrm>
            <a:off x="5180012" y="4267200"/>
            <a:ext cx="1524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4820" name="Picture 4" descr="http://islebstitching.files.wordpress.com/2009/02/las20vegas20welcom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12" y="2971800"/>
            <a:ext cx="3200400" cy="288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8" descr="http://revolutioninfiction.files.wordpress.com/2009/09/wall_street_bull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2" y="3124200"/>
            <a:ext cx="3557588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10" descr="Running Man Cartoon Royalty Free Stock Vector Art Illustrat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13" y="1524001"/>
            <a:ext cx="1636713" cy="200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698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7BEFDA1A-2A01-4C29-A5D0-AE6F050D0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52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845" name="Picture 35844" descr="Stock numbers on a digital display">
            <a:extLst>
              <a:ext uri="{FF2B5EF4-FFF2-40B4-BE49-F238E27FC236}">
                <a16:creationId xmlns:a16="http://schemas.microsoft.com/office/drawing/2014/main" id="{3883CA5A-7E2F-4543-B2B9-C08269CE3C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r="-1" b="3405"/>
          <a:stretch/>
        </p:blipFill>
        <p:spPr>
          <a:xfrm>
            <a:off x="304" y="10"/>
            <a:ext cx="12188521" cy="6857990"/>
          </a:xfrm>
          <a:prstGeom prst="rect">
            <a:avLst/>
          </a:pr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7FD20E5-30AF-47B9-9256-2E8E904CB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517" y="1847088"/>
            <a:ext cx="960502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1451200" y="804519"/>
            <a:ext cx="9600775" cy="104923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/>
              <a:t>Wall Street Games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79D3810-B86F-4009-84EC-DE0FEABD6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88825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1451200" y="2015732"/>
            <a:ext cx="9600775" cy="3450613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Assume a stock is trading at $96. Tomorrow the price will either be $102 or $92, each with a chance of 50%. The risk free rate is 0%. A 1-year call option has a strike of $100.  What is the price of the call option under these restrictive assumptions?</a:t>
            </a: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Draw call payoff first.</a:t>
            </a: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Take Quiz (Financial Binomial).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C33612A4-0B77-4479-B2AA-F17859955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88825" cy="742950"/>
          </a:xfrm>
          <a:prstGeom prst="rect">
            <a:avLst/>
          </a:prstGeom>
        </p:spPr>
      </p:pic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78A367A-3E83-4B48-A0F7-43FBE3332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88825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46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Call Payoff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1979612" y="2001837"/>
            <a:ext cx="8229600" cy="45307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Assume a stock is trading at $96. 1-year later the price will either be $102 or $92, each with a chance of 50%. The risk-free rate is 0%. A 1-year call option has a strike of $100. What is the payoff diagram of the call option?</a:t>
            </a:r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>
            <a:off x="4189412" y="50292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9" name="Line 4"/>
          <p:cNvSpPr>
            <a:spLocks noChangeShapeType="1"/>
          </p:cNvSpPr>
          <p:nvPr/>
        </p:nvSpPr>
        <p:spPr bwMode="auto">
          <a:xfrm flipV="1">
            <a:off x="4189412" y="44196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0" name="TextBox 14"/>
          <p:cNvSpPr txBox="1">
            <a:spLocks noChangeArrowheads="1"/>
          </p:cNvSpPr>
          <p:nvPr/>
        </p:nvSpPr>
        <p:spPr bwMode="auto">
          <a:xfrm>
            <a:off x="3656012" y="4876800"/>
            <a:ext cx="2952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Georgia" panose="02040502050405020303" pitchFamily="18" charset="0"/>
              </a:rPr>
              <a:t>?</a:t>
            </a:r>
          </a:p>
        </p:txBody>
      </p:sp>
      <p:sp>
        <p:nvSpPr>
          <p:cNvPr id="36871" name="TextBox 15"/>
          <p:cNvSpPr txBox="1">
            <a:spLocks noChangeArrowheads="1"/>
          </p:cNvSpPr>
          <p:nvPr/>
        </p:nvSpPr>
        <p:spPr bwMode="auto">
          <a:xfrm>
            <a:off x="5256212" y="4267200"/>
            <a:ext cx="38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36872" name="TextBox 16"/>
          <p:cNvSpPr txBox="1">
            <a:spLocks noChangeArrowheads="1"/>
          </p:cNvSpPr>
          <p:nvPr/>
        </p:nvSpPr>
        <p:spPr bwMode="auto">
          <a:xfrm>
            <a:off x="5180012" y="5410200"/>
            <a:ext cx="325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Georgia" panose="02040502050405020303" pitchFamily="18" charset="0"/>
              </a:rPr>
              <a:t>0</a:t>
            </a:r>
          </a:p>
        </p:txBody>
      </p:sp>
      <p:sp>
        <p:nvSpPr>
          <p:cNvPr id="36873" name="TextBox 17"/>
          <p:cNvSpPr txBox="1">
            <a:spLocks noChangeArrowheads="1"/>
          </p:cNvSpPr>
          <p:nvPr/>
        </p:nvSpPr>
        <p:spPr bwMode="auto">
          <a:xfrm>
            <a:off x="4646612" y="5798264"/>
            <a:ext cx="5826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Georgia" panose="02040502050405020303" pitchFamily="18" charset="0"/>
              </a:rPr>
              <a:t>Call</a:t>
            </a:r>
          </a:p>
        </p:txBody>
      </p:sp>
      <p:sp>
        <p:nvSpPr>
          <p:cNvPr id="36874" name="TextBox 17"/>
          <p:cNvSpPr txBox="1">
            <a:spLocks noChangeArrowheads="1"/>
          </p:cNvSpPr>
          <p:nvPr/>
        </p:nvSpPr>
        <p:spPr bwMode="auto">
          <a:xfrm>
            <a:off x="4341812" y="4267200"/>
            <a:ext cx="376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Georgia" panose="02040502050405020303" pitchFamily="18" charset="0"/>
              </a:rPr>
              <a:t>.5</a:t>
            </a:r>
          </a:p>
        </p:txBody>
      </p:sp>
      <p:sp>
        <p:nvSpPr>
          <p:cNvPr id="36875" name="TextBox 18"/>
          <p:cNvSpPr txBox="1">
            <a:spLocks noChangeArrowheads="1"/>
          </p:cNvSpPr>
          <p:nvPr/>
        </p:nvSpPr>
        <p:spPr bwMode="auto">
          <a:xfrm>
            <a:off x="4341812" y="5410200"/>
            <a:ext cx="376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Georgia" panose="02040502050405020303" pitchFamily="18" charset="0"/>
              </a:rPr>
              <a:t>.5</a:t>
            </a:r>
          </a:p>
        </p:txBody>
      </p:sp>
    </p:spTree>
    <p:extLst>
      <p:ext uri="{BB962C8B-B14F-4D97-AF65-F5344CB8AC3E}">
        <p14:creationId xmlns:p14="http://schemas.microsoft.com/office/powerpoint/2010/main" val="57716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51200" y="804519"/>
            <a:ext cx="9600775" cy="104923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Suppose C = $1(remember stock = 96, r = 0%)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51200" y="2015732"/>
            <a:ext cx="9600775" cy="3450613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Sell 10 Calls (to someone) (Get $10)</a:t>
            </a: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Borrow $182 (Now you have $192) at r = 0%</a:t>
            </a: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Buy 2  Stocks (Pay 96 x 2 = 192)</a:t>
            </a: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Stay on it…</a:t>
            </a: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What happens at year end?</a:t>
            </a:r>
          </a:p>
        </p:txBody>
      </p:sp>
    </p:spTree>
    <p:extLst>
      <p:ext uri="{BB962C8B-B14F-4D97-AF65-F5344CB8AC3E}">
        <p14:creationId xmlns:p14="http://schemas.microsoft.com/office/powerpoint/2010/main" val="4164644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0" y="804519"/>
            <a:ext cx="9600775" cy="104923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Fill in the payoffs 1-year later Quiz Delta hedge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858255986"/>
              </p:ext>
            </p:extLst>
          </p:nvPr>
        </p:nvGraphicFramePr>
        <p:xfrm>
          <a:off x="1450597" y="2367778"/>
          <a:ext cx="9601877" cy="3269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11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11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11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511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214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1-year later</a:t>
                      </a:r>
                    </a:p>
                    <a:p>
                      <a:pPr algn="ctr" fontAlgn="b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Stock</a:t>
                      </a:r>
                    </a:p>
                  </a:txBody>
                  <a:tcPr marL="10927" marR="10927" marT="109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Sold 10 calls </a:t>
                      </a:r>
                    </a:p>
                    <a:p>
                      <a:pPr algn="ctr" fontAlgn="b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(strike 100)</a:t>
                      </a:r>
                    </a:p>
                  </a:txBody>
                  <a:tcPr marL="10927" marR="10927" marT="109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Bought 2 stocks</a:t>
                      </a:r>
                    </a:p>
                  </a:txBody>
                  <a:tcPr marL="10927" marR="10927" marT="109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RETURN Borrowed 182</a:t>
                      </a:r>
                    </a:p>
                  </a:txBody>
                  <a:tcPr marL="10927" marR="10927" marT="109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Total Gain/Loss</a:t>
                      </a:r>
                    </a:p>
                  </a:txBody>
                  <a:tcPr marL="10927" marR="10927" marT="109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3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102</a:t>
                      </a:r>
                    </a:p>
                  </a:txBody>
                  <a:tcPr marL="10927" marR="10927" marT="109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10927" marR="10927" marT="109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10927" marR="10927" marT="109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</a:t>
                      </a:r>
                    </a:p>
                  </a:txBody>
                  <a:tcPr marL="10927" marR="10927" marT="109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10927" marR="10927" marT="109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607">
                <a:tc>
                  <a:txBody>
                    <a:bodyPr/>
                    <a:lstStyle/>
                    <a:p>
                      <a:pPr algn="ctr" fontAlgn="b"/>
                      <a:endParaRPr lang="en-US" sz="32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927" marR="10927" marT="109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927" marR="10927" marT="109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927" marR="10927" marT="109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927" marR="10927" marT="109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927" marR="10927" marT="109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3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92</a:t>
                      </a:r>
                    </a:p>
                  </a:txBody>
                  <a:tcPr marL="10927" marR="10927" marT="109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10927" marR="10927" marT="109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</a:p>
                  </a:txBody>
                  <a:tcPr marL="10927" marR="10927" marT="109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10927" marR="10927" marT="109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</a:p>
                  </a:txBody>
                  <a:tcPr marL="10927" marR="10927" marT="109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36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70632-8225-4155-957D-C212F79F6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What is the binomial tree asking?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101FF-670B-4761-8A5F-B541E2FC3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Investigate the binomial pricing approach.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Is the market price equal to fair value (discounted expectation)?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Experiment with coin flipping game again….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Quiz: Risk Aversion</a:t>
            </a:r>
          </a:p>
        </p:txBody>
      </p:sp>
    </p:spTree>
    <p:extLst>
      <p:ext uri="{BB962C8B-B14F-4D97-AF65-F5344CB8AC3E}">
        <p14:creationId xmlns:p14="http://schemas.microsoft.com/office/powerpoint/2010/main" val="381755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Risk aversion, St. Petersburg paradox, John Von Neumann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Risk aversion and utility functions U</a:t>
            </a:r>
          </a:p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Personality is risk averse if utility function is concave</a:t>
            </a:r>
          </a:p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Personality is risk neutral if utility function is linear</a:t>
            </a:r>
          </a:p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Personality is risk loving if utility function is convex</a:t>
            </a:r>
          </a:p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Is your utility function concave?</a:t>
            </a:r>
          </a:p>
          <a:p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87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ED80E12-3BE9-4746-820E-FFB249F467F2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790</Words>
  <Application>Microsoft Office PowerPoint</Application>
  <PresentationFormat>Custom</PresentationFormat>
  <Paragraphs>139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Arial30</vt:lpstr>
      <vt:lpstr>Calibri</vt:lpstr>
      <vt:lpstr>Constantia</vt:lpstr>
      <vt:lpstr>Georgia</vt:lpstr>
      <vt:lpstr>Gill Sans MT</vt:lpstr>
      <vt:lpstr>Times New Roman</vt:lpstr>
      <vt:lpstr>Gallery</vt:lpstr>
      <vt:lpstr>Binomial valuation</vt:lpstr>
      <vt:lpstr>Quiz:  Traditional Binomial</vt:lpstr>
      <vt:lpstr>...............Wall Street!</vt:lpstr>
      <vt:lpstr>Wall Street Games</vt:lpstr>
      <vt:lpstr>Call Payoff</vt:lpstr>
      <vt:lpstr>Suppose C = $1(remember stock = 96, r = 0%)</vt:lpstr>
      <vt:lpstr>Fill in the payoffs 1-year later Quiz Delta hedge</vt:lpstr>
      <vt:lpstr>What is the binomial tree asking?</vt:lpstr>
      <vt:lpstr>Risk aversion, St. Petersburg paradox, John Von Neumann</vt:lpstr>
      <vt:lpstr>What is the market? Risk averse?</vt:lpstr>
      <vt:lpstr>Replication</vt:lpstr>
      <vt:lpstr>Probability and risk aversion are not needed for computing the price!!!!</vt:lpstr>
      <vt:lpstr>Return of probability</vt:lpstr>
      <vt:lpstr>Von Neumann Chart</vt:lpstr>
      <vt:lpstr>Von Neumann Chart</vt:lpstr>
      <vt:lpstr>Risk Neutral Valuation</vt:lpstr>
      <vt:lpstr>1. 1-step tree with vol</vt:lpstr>
      <vt:lpstr>2. Use a 2 step tree</vt:lpstr>
      <vt:lpstr>3. Limits</vt:lpstr>
      <vt:lpstr>4. American Option Pricing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Binomial valuation</dc:title>
  <dc:creator>Karnik, Satyajit</dc:creator>
  <cp:lastModifiedBy>Karnik, Satyajit</cp:lastModifiedBy>
  <cp:revision>2</cp:revision>
  <dcterms:created xsi:type="dcterms:W3CDTF">2021-01-31T22:54:09Z</dcterms:created>
  <dcterms:modified xsi:type="dcterms:W3CDTF">2021-02-02T03:34:09Z</dcterms:modified>
</cp:coreProperties>
</file>