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1" r:id="rId2"/>
    <p:sldId id="442" r:id="rId3"/>
    <p:sldId id="518" r:id="rId4"/>
    <p:sldId id="516" r:id="rId5"/>
    <p:sldId id="5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FCFA9-B244-4438-AB81-64F0C5C1799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6542-6CD4-468C-ADBC-C30E0D82E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9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6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9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6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9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8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0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0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0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6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D787-B066-45BD-BC51-AA6E3788FBDB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2869"/>
            <a:ext cx="10515600" cy="1325563"/>
          </a:xfrm>
          <a:solidFill>
            <a:schemeClr val="accent4"/>
          </a:solidFill>
        </p:spPr>
        <p:txBody>
          <a:bodyPr>
            <a:noAutofit/>
          </a:bodyPr>
          <a:lstStyle/>
          <a:p>
            <a:pPr algn="ctr"/>
            <a:r>
              <a:rPr lang="en-IN" sz="4800" dirty="0">
                <a:latin typeface="Impact" panose="020B0806030902050204" pitchFamily="34" charset="0"/>
              </a:rPr>
              <a:t>Credit Risk Modelling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4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6061007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Session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1187776"/>
            <a:ext cx="11801930" cy="544840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3600" b="1" u="sng" dirty="0">
                <a:solidFill>
                  <a:srgbClr val="C00000"/>
                </a:solidFill>
              </a:rPr>
              <a:t>Level 01</a:t>
            </a:r>
            <a:endParaRPr lang="en-IN" sz="2800" b="1" u="sng" dirty="0">
              <a:solidFill>
                <a:srgbClr val="C00000"/>
              </a:solidFill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Current challenge being faced by the bank wrt </a:t>
            </a:r>
            <a:r>
              <a:rPr lang="en-IN" sz="2800" b="1" dirty="0">
                <a:solidFill>
                  <a:srgbClr val="C00000"/>
                </a:solidFill>
              </a:rPr>
              <a:t>credit lending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Explain the two datasets- </a:t>
            </a:r>
            <a:r>
              <a:rPr lang="en-IN" sz="2800" b="1" dirty="0">
                <a:solidFill>
                  <a:srgbClr val="C00000"/>
                </a:solidFill>
              </a:rPr>
              <a:t>1.</a:t>
            </a:r>
            <a:r>
              <a:rPr lang="en-IN" sz="2800" b="1" dirty="0"/>
              <a:t> Bureau dataset, </a:t>
            </a:r>
            <a:r>
              <a:rPr lang="en-IN" sz="2800" b="1" dirty="0">
                <a:solidFill>
                  <a:srgbClr val="C00000"/>
                </a:solidFill>
              </a:rPr>
              <a:t>2.</a:t>
            </a:r>
            <a:r>
              <a:rPr lang="en-IN" sz="2800" b="1" dirty="0"/>
              <a:t> Internal product dataset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Explain all the features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Explain the target variable- Multiclass (Understand the </a:t>
            </a:r>
            <a:r>
              <a:rPr lang="en-IN" sz="2800" b="1" dirty="0">
                <a:solidFill>
                  <a:srgbClr val="C00000"/>
                </a:solidFill>
              </a:rPr>
              <a:t>risk appetite</a:t>
            </a:r>
            <a:r>
              <a:rPr lang="en-IN" sz="2800" b="1" dirty="0"/>
              <a:t>) </a:t>
            </a:r>
            <a:endParaRPr lang="en-IN" sz="2800" b="1" dirty="0">
              <a:solidFill>
                <a:srgbClr val="C00000"/>
              </a:solidFill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What are we trying to achieve through ML modelling</a:t>
            </a:r>
            <a:endParaRPr lang="en-IN" sz="2800" b="1" dirty="0">
              <a:solidFill>
                <a:srgbClr val="C00000"/>
              </a:solidFill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Our proposed solution- How we are </a:t>
            </a:r>
            <a:r>
              <a:rPr lang="en-IN" sz="2800" b="1" dirty="0">
                <a:solidFill>
                  <a:srgbClr val="C00000"/>
                </a:solidFill>
              </a:rPr>
              <a:t>revising the current credit lending strategy </a:t>
            </a:r>
            <a:r>
              <a:rPr lang="en-IN" sz="2800" b="1" dirty="0"/>
              <a:t>of the bank in a more scientific way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65857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329936"/>
            <a:ext cx="11801930" cy="544840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3600" b="1" u="sng" dirty="0">
                <a:solidFill>
                  <a:srgbClr val="C00000"/>
                </a:solidFill>
              </a:rPr>
              <a:t>Level 02</a:t>
            </a:r>
            <a:endParaRPr lang="en-IN" sz="2800" b="1" u="sng" dirty="0">
              <a:solidFill>
                <a:srgbClr val="C00000"/>
              </a:solidFill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Understand the </a:t>
            </a:r>
            <a:r>
              <a:rPr lang="en-IN" sz="2800" b="1" dirty="0">
                <a:solidFill>
                  <a:srgbClr val="C00000"/>
                </a:solidFill>
              </a:rPr>
              <a:t>types of credit risks </a:t>
            </a:r>
            <a:r>
              <a:rPr lang="en-IN" sz="2800" b="1" dirty="0"/>
              <a:t>in banking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Basics of banking- Asset vs Liability, NIM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GNPA vs NNPA in banking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Project </a:t>
            </a:r>
            <a:r>
              <a:rPr lang="en-IN" sz="2800" b="1" dirty="0">
                <a:solidFill>
                  <a:srgbClr val="C00000"/>
                </a:solidFill>
              </a:rPr>
              <a:t>workflow </a:t>
            </a:r>
            <a:r>
              <a:rPr lang="en-IN" sz="2800" b="1" dirty="0"/>
              <a:t>in a typical corporate Data Science team (ML, </a:t>
            </a:r>
            <a:r>
              <a:rPr lang="en-IN" sz="2800" b="1" dirty="0" err="1"/>
              <a:t>MLOps</a:t>
            </a:r>
            <a:r>
              <a:rPr lang="en-IN" sz="2800" b="1" dirty="0"/>
              <a:t>, DE, Product etc)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Understand the </a:t>
            </a:r>
            <a:r>
              <a:rPr lang="en-GB" sz="2800" b="1" dirty="0">
                <a:solidFill>
                  <a:srgbClr val="C00000"/>
                </a:solidFill>
              </a:rPr>
              <a:t>concepts in depth</a:t>
            </a:r>
            <a:r>
              <a:rPr lang="en-GB" sz="2800" b="1" dirty="0"/>
              <a:t>, and then go ahead and apply on the case study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Explore the </a:t>
            </a:r>
            <a:r>
              <a:rPr lang="en-GB" sz="2800" b="1" dirty="0">
                <a:solidFill>
                  <a:srgbClr val="C00000"/>
                </a:solidFill>
              </a:rPr>
              <a:t>FAQs for Data Science interviews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847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235668"/>
            <a:ext cx="11801930" cy="5948316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3600" b="1" u="sng" dirty="0">
                <a:solidFill>
                  <a:srgbClr val="C00000"/>
                </a:solidFill>
              </a:rPr>
              <a:t>Level 03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Join the two datasets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Data cleaning- </a:t>
            </a:r>
            <a:r>
              <a:rPr lang="en-IN" sz="2800" b="1" dirty="0"/>
              <a:t>Null values, Outliers, Imputations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EDA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Feature engineering- </a:t>
            </a:r>
            <a:r>
              <a:rPr lang="en-IN" sz="2800" b="1" dirty="0"/>
              <a:t>Chi square test, </a:t>
            </a:r>
            <a:r>
              <a:rPr lang="en-IN" sz="2800" b="1" dirty="0" err="1"/>
              <a:t>Anova</a:t>
            </a:r>
            <a:r>
              <a:rPr lang="en-IN" sz="2800" b="1" dirty="0"/>
              <a:t> test, VIF, Multicollinearity, Label encoding, One hot encoding, Data wrangling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Model selection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Choosing the appropriate </a:t>
            </a:r>
            <a:r>
              <a:rPr lang="en-IN" sz="2800" b="1" dirty="0">
                <a:solidFill>
                  <a:srgbClr val="C00000"/>
                </a:solidFill>
              </a:rPr>
              <a:t>loss metric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Hyperparameter tuning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75099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245" y="273371"/>
            <a:ext cx="11801930" cy="544840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3600" b="1" u="sng" dirty="0">
                <a:solidFill>
                  <a:srgbClr val="C00000"/>
                </a:solidFill>
              </a:rPr>
              <a:t>Level 04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Analysing the model result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Deployment</a:t>
            </a:r>
            <a:r>
              <a:rPr lang="en-IN" sz="2800" b="1" dirty="0"/>
              <a:t> of the ML model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Configuring </a:t>
            </a:r>
            <a:r>
              <a:rPr lang="en-IN" sz="2800" b="1" dirty="0">
                <a:solidFill>
                  <a:srgbClr val="C00000"/>
                </a:solidFill>
              </a:rPr>
              <a:t>feedback loop </a:t>
            </a:r>
            <a:r>
              <a:rPr lang="en-IN" sz="2800" b="1" dirty="0"/>
              <a:t>from the bank employees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Retraining the model based on the feedback received 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How to explain the model results to the business end-user</a:t>
            </a:r>
          </a:p>
        </p:txBody>
      </p:sp>
    </p:spTree>
    <p:extLst>
      <p:ext uri="{BB962C8B-B14F-4D97-AF65-F5344CB8AC3E}">
        <p14:creationId xmlns:p14="http://schemas.microsoft.com/office/powerpoint/2010/main" val="71851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222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Impact</vt:lpstr>
      <vt:lpstr>Office Theme</vt:lpstr>
      <vt:lpstr>Credit Risk Modelling</vt:lpstr>
      <vt:lpstr>Session content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</dc:title>
  <dc:creator>Rohan.Azad</dc:creator>
  <cp:lastModifiedBy>ASUS</cp:lastModifiedBy>
  <cp:revision>1974</cp:revision>
  <dcterms:created xsi:type="dcterms:W3CDTF">2021-05-19T15:52:50Z</dcterms:created>
  <dcterms:modified xsi:type="dcterms:W3CDTF">2024-05-15T14:25:12Z</dcterms:modified>
</cp:coreProperties>
</file>