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258" r:id="rId4"/>
    <p:sldId id="257" r:id="rId5"/>
    <p:sldId id="320" r:id="rId6"/>
    <p:sldId id="272" r:id="rId7"/>
    <p:sldId id="283" r:id="rId8"/>
    <p:sldId id="282" r:id="rId9"/>
    <p:sldId id="278" r:id="rId10"/>
    <p:sldId id="280" r:id="rId11"/>
    <p:sldId id="337" r:id="rId12"/>
    <p:sldId id="279" r:id="rId13"/>
    <p:sldId id="267" r:id="rId15"/>
    <p:sldId id="271" r:id="rId16"/>
    <p:sldId id="353" r:id="rId17"/>
    <p:sldId id="354"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027622693@qq.com" initials="1"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979568C-B63D-4568-A590-C3EBB31D8C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8CF9E48-722C-44F2-903F-8071CDDC2A96}">
      <dgm:prSet custT="1"/>
      <dgm:spPr/>
      <dgm:t>
        <a:bodyPr/>
        <a:lstStyle/>
        <a:p>
          <a:pPr algn="ctr"/>
          <a:r>
            <a:rPr lang="en-US" sz="3600" b="1" i="0" dirty="0">
              <a:solidFill>
                <a:schemeClr val="bg2"/>
              </a:solidFill>
            </a:rPr>
            <a:t>Project Overview </a:t>
          </a:r>
        </a:p>
        <a:p>
          <a:pPr algn="ctr"/>
          <a:r>
            <a:rPr lang="zh-CN" altLang="en-US" sz="3600" b="1" i="0" dirty="0">
              <a:solidFill>
                <a:schemeClr val="tx1"/>
              </a:solidFill>
            </a:rPr>
            <a:t>项目概述</a:t>
          </a:r>
          <a:endParaRPr lang="en-US" sz="3600" b="1" dirty="0">
            <a:solidFill>
              <a:schemeClr val="tx1"/>
            </a:solidFill>
          </a:endParaRPr>
        </a:p>
      </dgm:t>
    </dgm:pt>
    <dgm:pt modelId="{25F034C8-512F-407A-8011-4E49C84E7504}" cxnId="{C5333796-9B90-4061-ABE1-B5612E00F17D}" type="parTrans">
      <dgm:prSet/>
      <dgm:spPr/>
      <dgm:t>
        <a:bodyPr/>
        <a:lstStyle/>
        <a:p>
          <a:pPr algn="ctr"/>
          <a:endParaRPr lang="en-US" sz="3600" b="1">
            <a:solidFill>
              <a:srgbClr val="7030A0"/>
            </a:solidFill>
          </a:endParaRPr>
        </a:p>
      </dgm:t>
    </dgm:pt>
    <dgm:pt modelId="{ACE0C209-70A5-4AA4-81DE-B72BD603FE0A}" cxnId="{C5333796-9B90-4061-ABE1-B5612E00F17D}" type="sibTrans">
      <dgm:prSet/>
      <dgm:spPr/>
      <dgm:t>
        <a:bodyPr/>
        <a:lstStyle/>
        <a:p>
          <a:pPr algn="ctr"/>
          <a:endParaRPr lang="en-US" sz="3600" b="1">
            <a:solidFill>
              <a:srgbClr val="7030A0"/>
            </a:solidFill>
          </a:endParaRPr>
        </a:p>
      </dgm:t>
    </dgm:pt>
    <dgm:pt modelId="{7FBBAB32-35F3-46E1-821C-A0EA844738D0}" type="pres">
      <dgm:prSet presAssocID="{B979568C-B63D-4568-A590-C3EBB31D8CC8}" presName="linear" presStyleCnt="0">
        <dgm:presLayoutVars>
          <dgm:animLvl val="lvl"/>
          <dgm:resizeHandles val="exact"/>
        </dgm:presLayoutVars>
      </dgm:prSet>
      <dgm:spPr/>
    </dgm:pt>
    <dgm:pt modelId="{FAA61AEF-7924-4245-92EC-5B64FA97A33C}" type="pres">
      <dgm:prSet presAssocID="{A8CF9E48-722C-44F2-903F-8071CDDC2A96}" presName="parentText" presStyleLbl="node1" presStyleIdx="0" presStyleCnt="1" custScaleX="85134" custScaleY="79737" custLinFactNeighborX="-2080" custLinFactNeighborY="-10071">
        <dgm:presLayoutVars>
          <dgm:chMax val="0"/>
          <dgm:bulletEnabled val="1"/>
        </dgm:presLayoutVars>
      </dgm:prSet>
      <dgm:spPr/>
    </dgm:pt>
  </dgm:ptLst>
  <dgm:cxnLst>
    <dgm:cxn modelId="{C5333796-9B90-4061-ABE1-B5612E00F17D}" srcId="{B979568C-B63D-4568-A590-C3EBB31D8CC8}" destId="{A8CF9E48-722C-44F2-903F-8071CDDC2A96}" srcOrd="0" destOrd="0" parTransId="{25F034C8-512F-407A-8011-4E49C84E7504}" sibTransId="{ACE0C209-70A5-4AA4-81DE-B72BD603FE0A}"/>
    <dgm:cxn modelId="{3D469DBA-F7C9-4100-B7A5-B89707B9B6C4}" type="presOf" srcId="{B979568C-B63D-4568-A590-C3EBB31D8CC8}" destId="{7FBBAB32-35F3-46E1-821C-A0EA844738D0}" srcOrd="0" destOrd="0" presId="urn:microsoft.com/office/officeart/2005/8/layout/vList2"/>
    <dgm:cxn modelId="{524114D3-B59C-427D-9EEB-E3C35AFE1110}" type="presOf" srcId="{A8CF9E48-722C-44F2-903F-8071CDDC2A96}" destId="{FAA61AEF-7924-4245-92EC-5B64FA97A33C}" srcOrd="0" destOrd="0" presId="urn:microsoft.com/office/officeart/2005/8/layout/vList2"/>
    <dgm:cxn modelId="{5D5F9E8B-832F-49A5-AD87-BE991C678CB3}" type="presParOf" srcId="{7FBBAB32-35F3-46E1-821C-A0EA844738D0}" destId="{FAA61AEF-7924-4245-92EC-5B64FA97A33C}"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61AEF-7924-4245-92EC-5B64FA97A33C}">
      <dsp:nvSpPr>
        <dsp:cNvPr id="0" name=""/>
        <dsp:cNvSpPr/>
      </dsp:nvSpPr>
      <dsp:spPr>
        <a:xfrm>
          <a:off x="514063" y="0"/>
          <a:ext cx="8175651" cy="134340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i="0" kern="1200" dirty="0">
              <a:solidFill>
                <a:schemeClr val="bg2"/>
              </a:solidFill>
            </a:rPr>
            <a:t>Project Overview </a:t>
          </a:r>
        </a:p>
        <a:p>
          <a:pPr marL="0" lvl="0" indent="0" algn="ctr" defTabSz="1600200">
            <a:lnSpc>
              <a:spcPct val="90000"/>
            </a:lnSpc>
            <a:spcBef>
              <a:spcPct val="0"/>
            </a:spcBef>
            <a:spcAft>
              <a:spcPct val="35000"/>
            </a:spcAft>
            <a:buNone/>
          </a:pPr>
          <a:r>
            <a:rPr lang="zh-CN" altLang="en-US" sz="3600" b="1" i="0" kern="1200" dirty="0">
              <a:solidFill>
                <a:schemeClr val="tx1"/>
              </a:solidFill>
            </a:rPr>
            <a:t>项目概述</a:t>
          </a:r>
          <a:endParaRPr lang="en-US" sz="3600" b="1" kern="1200" dirty="0">
            <a:solidFill>
              <a:schemeClr val="tx1"/>
            </a:solidFill>
          </a:endParaRPr>
        </a:p>
      </dsp:txBody>
      <dsp:txXfrm>
        <a:off x="579643" y="65580"/>
        <a:ext cx="8044491" cy="12122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34353-BBC3-429B-914C-381B2C73E67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ED805-85BC-4C3D-83AC-8AFE20003C3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cs typeface="Arial" panose="020B0604020202020204"/>
              </a:defRPr>
            </a:lvl1pPr>
          </a:lstStyle>
          <a:p>
            <a:pPr lvl="0"/>
            <a:r>
              <a:rPr lang="en-US" sz="9600" dirty="0"/>
              <a:t>”</a:t>
            </a:r>
            <a:endParaRPr lang="en-US" sz="9600" dirty="0"/>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cs typeface="Arial" panose="020B0604020202020204"/>
              </a:defRPr>
            </a:lvl1pPr>
          </a:lstStyle>
          <a:p>
            <a:pPr lvl="0"/>
            <a:r>
              <a:rPr lang="en-US" sz="9600" dirty="0"/>
              <a:t>“</a:t>
            </a:r>
            <a:endParaRPr lang="en-US" sz="9600" dirty="0"/>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jpeg"/><Relationship Id="rId1"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9.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1.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image" Target="../media/image24.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1095" y="2238375"/>
            <a:ext cx="5423535" cy="1828800"/>
          </a:xfrm>
        </p:spPr>
        <p:txBody>
          <a:bodyPr/>
          <a:lstStyle/>
          <a:p>
            <a:r>
              <a:rPr lang="en-US" altLang="zh-CN" sz="4800" dirty="0"/>
              <a:t>nil</a:t>
            </a:r>
            <a:r>
              <a:rPr lang="zh-CN" altLang="en-US" sz="4800" dirty="0"/>
              <a:t>音乐播放器</a:t>
            </a:r>
            <a:br>
              <a:rPr lang="en-US" altLang="zh-CN" dirty="0"/>
            </a:br>
            <a:r>
              <a:rPr lang="en-US" altLang="zh-CN" sz="4000" dirty="0"/>
              <a:t>nil</a:t>
            </a:r>
            <a:r>
              <a:rPr lang="en-US" altLang="zh-CN" sz="4000" dirty="0"/>
              <a:t>Music</a:t>
            </a:r>
            <a:endParaRPr lang="en-US" sz="4000" dirty="0"/>
          </a:p>
        </p:txBody>
      </p:sp>
      <p:pic>
        <p:nvPicPr>
          <p:cNvPr id="4" name="Picture 3"/>
          <p:cNvPicPr>
            <a:picLocks noChangeAspect="1"/>
          </p:cNvPicPr>
          <p:nvPr/>
        </p:nvPicPr>
        <p:blipFill>
          <a:blip r:embed="rId1"/>
          <a:stretch>
            <a:fillRect/>
          </a:stretch>
        </p:blipFill>
        <p:spPr>
          <a:xfrm>
            <a:off x="8332788" y="595376"/>
            <a:ext cx="2105440" cy="164297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0829" y="620110"/>
            <a:ext cx="9075538" cy="1060522"/>
          </a:xfrm>
        </p:spPr>
        <p:txBody>
          <a:bodyPr/>
          <a:lstStyle/>
          <a:p>
            <a:r>
              <a:rPr lang="en-US" altLang="zh-CN" b="1" dirty="0"/>
              <a:t> </a:t>
            </a:r>
            <a:r>
              <a:rPr lang="zh-CN" altLang="en-US" b="1" dirty="0"/>
              <a:t>功能实现界面</a:t>
            </a:r>
            <a:endParaRPr lang="zh-CN" altLang="en-US" b="1" dirty="0"/>
          </a:p>
        </p:txBody>
      </p:sp>
      <p:sp>
        <p:nvSpPr>
          <p:cNvPr id="8" name="文本框 7"/>
          <p:cNvSpPr txBox="1"/>
          <p:nvPr/>
        </p:nvSpPr>
        <p:spPr>
          <a:xfrm>
            <a:off x="530225" y="2054860"/>
            <a:ext cx="10867390" cy="1198880"/>
          </a:xfrm>
          <a:prstGeom prst="rect">
            <a:avLst/>
          </a:prstGeom>
          <a:noFill/>
        </p:spPr>
        <p:txBody>
          <a:bodyPr wrap="square" rtlCol="0">
            <a:spAutoFit/>
          </a:bodyPr>
          <a:lstStyle/>
          <a:p>
            <a:endParaRPr lang="zh-CN" altLang="en-US" dirty="0"/>
          </a:p>
          <a:p>
            <a:r>
              <a:rPr lang="zh-CN" altLang="en-US" dirty="0"/>
              <a:t>专辑列表与热歌列表都为其定义了单独的元素结构与适配器</a:t>
            </a:r>
            <a:endParaRPr lang="zh-CN" altLang="en-US" dirty="0"/>
          </a:p>
          <a:p>
            <a:endParaRPr lang="zh-CN" altLang="en-US" dirty="0"/>
          </a:p>
          <a:p>
            <a:endParaRPr lang="zh-CN" altLang="en-US" dirty="0"/>
          </a:p>
        </p:txBody>
      </p:sp>
      <p:pic>
        <p:nvPicPr>
          <p:cNvPr id="13" name="图片 13"/>
          <p:cNvPicPr>
            <a:picLocks noChangeAspect="1"/>
          </p:cNvPicPr>
          <p:nvPr/>
        </p:nvPicPr>
        <p:blipFill>
          <a:blip r:embed="rId1"/>
          <a:stretch>
            <a:fillRect/>
          </a:stretch>
        </p:blipFill>
        <p:spPr>
          <a:xfrm>
            <a:off x="713105" y="3714750"/>
            <a:ext cx="4408805" cy="2466340"/>
          </a:xfrm>
          <a:prstGeom prst="rect">
            <a:avLst/>
          </a:prstGeom>
        </p:spPr>
      </p:pic>
      <p:sp>
        <p:nvSpPr>
          <p:cNvPr id="3" name="文本框 2"/>
          <p:cNvSpPr txBox="1"/>
          <p:nvPr/>
        </p:nvSpPr>
        <p:spPr>
          <a:xfrm>
            <a:off x="6738620" y="3069590"/>
            <a:ext cx="2659380" cy="368300"/>
          </a:xfrm>
          <a:prstGeom prst="rect">
            <a:avLst/>
          </a:prstGeom>
          <a:noFill/>
        </p:spPr>
        <p:txBody>
          <a:bodyPr wrap="square" rtlCol="0">
            <a:spAutoFit/>
          </a:bodyPr>
          <a:p>
            <a:r>
              <a:rPr lang="zh-CN" altLang="en-US"/>
              <a:t>热歌列表元素</a:t>
            </a:r>
            <a:endParaRPr lang="zh-CN" altLang="en-US"/>
          </a:p>
        </p:txBody>
      </p:sp>
      <p:pic>
        <p:nvPicPr>
          <p:cNvPr id="14" name="图片 14"/>
          <p:cNvPicPr>
            <a:picLocks noChangeAspect="1"/>
          </p:cNvPicPr>
          <p:nvPr/>
        </p:nvPicPr>
        <p:blipFill>
          <a:blip r:embed="rId2"/>
          <a:stretch>
            <a:fillRect/>
          </a:stretch>
        </p:blipFill>
        <p:spPr>
          <a:xfrm>
            <a:off x="6039485" y="4038600"/>
            <a:ext cx="5142865" cy="730250"/>
          </a:xfrm>
          <a:prstGeom prst="rect">
            <a:avLst/>
          </a:prstGeom>
        </p:spPr>
      </p:pic>
      <p:sp>
        <p:nvSpPr>
          <p:cNvPr id="6" name="文本框 5"/>
          <p:cNvSpPr txBox="1"/>
          <p:nvPr/>
        </p:nvSpPr>
        <p:spPr>
          <a:xfrm>
            <a:off x="713105" y="3069590"/>
            <a:ext cx="4344670" cy="645160"/>
          </a:xfrm>
          <a:prstGeom prst="rect">
            <a:avLst/>
          </a:prstGeom>
          <a:noFill/>
        </p:spPr>
        <p:txBody>
          <a:bodyPr wrap="square" rtlCol="0">
            <a:spAutoFit/>
          </a:bodyPr>
          <a:p>
            <a:r>
              <a:rPr lang="zh-CN" altLang="en-US" dirty="0">
                <a:sym typeface="+mn-ea"/>
              </a:rPr>
              <a:t>专辑列表元素使用RecyclerView存放</a:t>
            </a:r>
            <a:endParaRPr lang="zh-CN" altLang="en-US" dirty="0"/>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 </a:t>
            </a:r>
            <a:r>
              <a:rPr lang="zh-CN" altLang="en-US" b="1" dirty="0"/>
              <a:t>功能实现界面</a:t>
            </a:r>
            <a:r>
              <a:rPr lang="en-US" altLang="zh-CN" b="1" dirty="0"/>
              <a:t>-</a:t>
            </a:r>
            <a:r>
              <a:rPr lang="zh-CN" altLang="en-US" b="1" dirty="0"/>
              <a:t>专辑内容</a:t>
            </a:r>
            <a:endParaRPr lang="zh-CN" altLang="en-US" b="1" dirty="0"/>
          </a:p>
        </p:txBody>
      </p:sp>
      <p:sp>
        <p:nvSpPr>
          <p:cNvPr id="10" name="文本框 9"/>
          <p:cNvSpPr txBox="1"/>
          <p:nvPr/>
        </p:nvSpPr>
        <p:spPr>
          <a:xfrm>
            <a:off x="1024890" y="2285365"/>
            <a:ext cx="4416425" cy="1198880"/>
          </a:xfrm>
          <a:prstGeom prst="rect">
            <a:avLst/>
          </a:prstGeom>
          <a:noFill/>
        </p:spPr>
        <p:txBody>
          <a:bodyPr wrap="square" rtlCol="0">
            <a:spAutoFit/>
          </a:bodyPr>
          <a:p>
            <a:pPr algn="just"/>
            <a:r>
              <a:rPr sz="2400" dirty="0">
                <a:sym typeface="+mn-ea"/>
              </a:rPr>
              <a:t>    专辑内容页使用了类似热歌列表的结构使用歌热歌列表同样的元素</a:t>
            </a:r>
            <a:endParaRPr sz="2400" dirty="0">
              <a:sym typeface="+mn-ea"/>
            </a:endParaRPr>
          </a:p>
        </p:txBody>
      </p:sp>
      <p:pic>
        <p:nvPicPr>
          <p:cNvPr id="15" name="图片 15"/>
          <p:cNvPicPr>
            <a:picLocks noChangeAspect="1"/>
          </p:cNvPicPr>
          <p:nvPr/>
        </p:nvPicPr>
        <p:blipFill>
          <a:blip r:embed="rId1"/>
          <a:stretch>
            <a:fillRect/>
          </a:stretch>
        </p:blipFill>
        <p:spPr>
          <a:xfrm>
            <a:off x="1024890" y="3785870"/>
            <a:ext cx="4806315" cy="2800985"/>
          </a:xfrm>
          <a:prstGeom prst="rect">
            <a:avLst/>
          </a:prstGeom>
        </p:spPr>
      </p:pic>
      <p:pic>
        <p:nvPicPr>
          <p:cNvPr id="5" name="图片 4" descr="Screenshot_20200603_105446"/>
          <p:cNvPicPr>
            <a:picLocks noChangeAspect="1"/>
          </p:cNvPicPr>
          <p:nvPr/>
        </p:nvPicPr>
        <p:blipFill>
          <a:blip r:embed="rId2"/>
          <a:srcRect t="2423" b="1510"/>
          <a:stretch>
            <a:fillRect/>
          </a:stretch>
        </p:blipFill>
        <p:spPr>
          <a:xfrm>
            <a:off x="6797675" y="719455"/>
            <a:ext cx="2840355" cy="57759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018" y="883498"/>
            <a:ext cx="8761413" cy="706964"/>
          </a:xfrm>
        </p:spPr>
        <p:txBody>
          <a:bodyPr/>
          <a:lstStyle/>
          <a:p>
            <a:r>
              <a:rPr lang="zh-CN" altLang="en-US" b="1" dirty="0"/>
              <a:t>功能实现界面</a:t>
            </a:r>
            <a:r>
              <a:rPr lang="en-US" altLang="zh-CN" b="1" dirty="0"/>
              <a:t>-</a:t>
            </a:r>
            <a:r>
              <a:rPr lang="zh-CN" altLang="en-US" b="1" dirty="0"/>
              <a:t>音乐播放界面</a:t>
            </a:r>
            <a:endParaRPr lang="zh-CN" altLang="en-US" b="1" dirty="0"/>
          </a:p>
        </p:txBody>
      </p:sp>
      <p:sp>
        <p:nvSpPr>
          <p:cNvPr id="9" name="文本框 8"/>
          <p:cNvSpPr txBox="1"/>
          <p:nvPr/>
        </p:nvSpPr>
        <p:spPr>
          <a:xfrm>
            <a:off x="735965" y="2415540"/>
            <a:ext cx="4590415" cy="2861310"/>
          </a:xfrm>
          <a:prstGeom prst="rect">
            <a:avLst/>
          </a:prstGeom>
          <a:noFill/>
        </p:spPr>
        <p:txBody>
          <a:bodyPr wrap="square" rtlCol="0">
            <a:spAutoFit/>
          </a:bodyPr>
          <a:lstStyle/>
          <a:p>
            <a:pPr algn="just"/>
            <a:r>
              <a:rPr lang="en-US" dirty="0">
                <a:latin typeface="+mn-ea"/>
                <a:cs typeface="+mn-ea"/>
              </a:rPr>
              <a:t>         </a:t>
            </a:r>
            <a:r>
              <a:rPr sz="2000" dirty="0">
                <a:latin typeface="+mn-ea"/>
                <a:cs typeface="+mn-ea"/>
              </a:rPr>
              <a:t>整个页面由回退按钮，指针，中部CircleImageView播放组件，底部歌曲信息组成，并为其提供自定义动画play_music_anim、play_needle_anim与stop_needle_anim，并在对应Activity中初始化是进行绑定，点击中部会触发trigger方法通过MediaPlayerHelp帮助类操作全局单例MediaPlayer切换音乐播放状态</a:t>
            </a:r>
            <a:r>
              <a:rPr lang="zh-CN" sz="2000" dirty="0">
                <a:latin typeface="+mn-ea"/>
                <a:cs typeface="+mn-ea"/>
              </a:rPr>
              <a:t>。</a:t>
            </a:r>
            <a:endParaRPr lang="zh-CN" sz="2000" dirty="0">
              <a:latin typeface="+mn-ea"/>
              <a:cs typeface="+mn-ea"/>
            </a:endParaRPr>
          </a:p>
        </p:txBody>
      </p:sp>
      <p:pic>
        <p:nvPicPr>
          <p:cNvPr id="3" name="图片 2" descr="Screenshot_20201130_105411"/>
          <p:cNvPicPr>
            <a:picLocks noChangeAspect="1"/>
          </p:cNvPicPr>
          <p:nvPr/>
        </p:nvPicPr>
        <p:blipFill>
          <a:blip r:embed="rId1"/>
          <a:stretch>
            <a:fillRect/>
          </a:stretch>
        </p:blipFill>
        <p:spPr>
          <a:xfrm>
            <a:off x="9084945" y="883285"/>
            <a:ext cx="2652395" cy="5748655"/>
          </a:xfrm>
          <a:prstGeom prst="rect">
            <a:avLst/>
          </a:prstGeom>
        </p:spPr>
      </p:pic>
      <p:pic>
        <p:nvPicPr>
          <p:cNvPr id="6" name="图片 5" descr="Screenshot_20201130_105408"/>
          <p:cNvPicPr>
            <a:picLocks noChangeAspect="1"/>
          </p:cNvPicPr>
          <p:nvPr/>
        </p:nvPicPr>
        <p:blipFill>
          <a:blip r:embed="rId2"/>
          <a:stretch>
            <a:fillRect/>
          </a:stretch>
        </p:blipFill>
        <p:spPr>
          <a:xfrm>
            <a:off x="6432550" y="883285"/>
            <a:ext cx="2652395" cy="5748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868" y="639023"/>
            <a:ext cx="8761413" cy="706964"/>
          </a:xfrm>
        </p:spPr>
        <p:txBody>
          <a:bodyPr/>
          <a:lstStyle/>
          <a:p>
            <a:r>
              <a:rPr lang="zh-CN" altLang="en-US" b="1" dirty="0">
                <a:sym typeface="+mn-ea"/>
              </a:rPr>
              <a:t>功能实现界面</a:t>
            </a:r>
            <a:r>
              <a:rPr lang="en-US" altLang="zh-CN" b="1" dirty="0">
                <a:sym typeface="+mn-ea"/>
              </a:rPr>
              <a:t>-</a:t>
            </a:r>
            <a:r>
              <a:rPr lang="zh-CN" altLang="en-US" b="1" dirty="0">
                <a:sym typeface="+mn-ea"/>
              </a:rPr>
              <a:t>个人中心</a:t>
            </a:r>
            <a:r>
              <a:rPr lang="en-US" altLang="zh-CN" b="1" dirty="0">
                <a:sym typeface="+mn-ea"/>
              </a:rPr>
              <a:t>-</a:t>
            </a:r>
            <a:r>
              <a:rPr lang="zh-CN" altLang="en-US" b="1" dirty="0">
                <a:sym typeface="+mn-ea"/>
              </a:rPr>
              <a:t>修改密码</a:t>
            </a:r>
            <a:endParaRPr lang="zh-CN" altLang="en-US" b="1" dirty="0">
              <a:sym typeface="+mn-ea"/>
            </a:endParaRPr>
          </a:p>
        </p:txBody>
      </p:sp>
      <p:sp>
        <p:nvSpPr>
          <p:cNvPr id="3" name="Content Placeholder 2"/>
          <p:cNvSpPr>
            <a:spLocks noGrp="1"/>
          </p:cNvSpPr>
          <p:nvPr>
            <p:ph idx="1"/>
          </p:nvPr>
        </p:nvSpPr>
        <p:spPr>
          <a:xfrm>
            <a:off x="461645" y="2359660"/>
            <a:ext cx="5111115" cy="3881755"/>
          </a:xfrm>
        </p:spPr>
        <p:txBody>
          <a:bodyPr>
            <a:normAutofit fontScale="25000"/>
          </a:bodyPr>
          <a:lstStyle/>
          <a:p>
            <a:pPr marL="457200" lvl="1" indent="0" algn="just">
              <a:buNone/>
            </a:pPr>
            <a:r>
              <a:rPr lang="en-US" sz="2000" dirty="0">
                <a:solidFill>
                  <a:schemeClr val="tx1"/>
                </a:solidFill>
              </a:rPr>
              <a:t>               </a:t>
            </a:r>
            <a:r>
              <a:rPr sz="7200" dirty="0">
                <a:solidFill>
                  <a:schemeClr val="tx1"/>
                </a:solidFill>
              </a:rPr>
              <a:t>在个人中心界面可以修改密码和退出登录，可以通过URL播放音乐功能。针对button在style.xml中设计了单独的样式在drawable中设计了单独的高亮选择效果。</a:t>
            </a:r>
            <a:endParaRPr sz="7200" dirty="0">
              <a:solidFill>
                <a:schemeClr val="tx1"/>
              </a:solidFill>
            </a:endParaRPr>
          </a:p>
          <a:p>
            <a:pPr marL="457200" lvl="1" indent="0" algn="just">
              <a:buNone/>
            </a:pPr>
            <a:r>
              <a:rPr sz="7200" dirty="0">
                <a:solidFill>
                  <a:schemeClr val="tx1"/>
                </a:solidFill>
              </a:rPr>
              <a:t>    针对修改密码、自定义播放TextView同样设计了单独的高亮选择效果</a:t>
            </a:r>
            <a:endParaRPr sz="7200" dirty="0">
              <a:solidFill>
                <a:schemeClr val="tx1"/>
              </a:solidFill>
            </a:endParaRPr>
          </a:p>
          <a:p>
            <a:pPr marL="457200" lvl="1" indent="0" algn="just">
              <a:buNone/>
            </a:pPr>
            <a:r>
              <a:rPr sz="7200" dirty="0">
                <a:solidFill>
                  <a:schemeClr val="tx1"/>
                </a:solidFill>
              </a:rPr>
              <a:t>    修改密码中所使用到的输入框封装了自定义组件InputView包含一个ImageView和一个EditText，接收参数声明在attrs.xml中</a:t>
            </a:r>
            <a:endParaRPr sz="7200" dirty="0">
              <a:solidFill>
                <a:schemeClr val="tx1"/>
              </a:solidFill>
            </a:endParaRPr>
          </a:p>
        </p:txBody>
      </p:sp>
      <p:pic>
        <p:nvPicPr>
          <p:cNvPr id="11" name="图片 11"/>
          <p:cNvPicPr>
            <a:picLocks noChangeAspect="1" noChangeArrowheads="1"/>
          </p:cNvPicPr>
          <p:nvPr/>
        </p:nvPicPr>
        <p:blipFill>
          <a:blip r:embed="rId1" cstate="print">
            <a:extLst>
              <a:ext uri="{28A0092B-C50C-407E-A947-70E740481C1C}">
                <a14:useLocalDpi xmlns:a14="http://schemas.microsoft.com/office/drawing/2010/main" val="0"/>
              </a:ext>
            </a:extLst>
          </a:blip>
          <a:srcRect t="2533" r="2032"/>
          <a:stretch>
            <a:fillRect/>
          </a:stretch>
        </p:blipFill>
        <p:spPr>
          <a:xfrm>
            <a:off x="6336665" y="1312545"/>
            <a:ext cx="2411095" cy="5306695"/>
          </a:xfrm>
          <a:prstGeom prst="rect">
            <a:avLst/>
          </a:prstGeom>
          <a:noFill/>
          <a:ln>
            <a:noFill/>
          </a:ln>
        </p:spPr>
      </p:pic>
      <p:pic>
        <p:nvPicPr>
          <p:cNvPr id="10" name="图片 10" descr="Screenshot_20200603_122943"/>
          <p:cNvPicPr>
            <a:picLocks noChangeAspect="1"/>
          </p:cNvPicPr>
          <p:nvPr/>
        </p:nvPicPr>
        <p:blipFill>
          <a:blip r:embed="rId2"/>
          <a:srcRect t="3460"/>
          <a:stretch>
            <a:fillRect/>
          </a:stretch>
        </p:blipFill>
        <p:spPr>
          <a:xfrm>
            <a:off x="8747760" y="1303020"/>
            <a:ext cx="2545715" cy="53257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228" y="581238"/>
            <a:ext cx="8761413" cy="706964"/>
          </a:xfrm>
        </p:spPr>
        <p:txBody>
          <a:bodyPr/>
          <a:lstStyle/>
          <a:p>
            <a:r>
              <a:rPr lang="zh-CN" altLang="en-US" b="1" dirty="0">
                <a:sym typeface="+mn-ea"/>
              </a:rPr>
              <a:t>功能实现界面</a:t>
            </a:r>
            <a:r>
              <a:rPr lang="en-US" altLang="zh-CN" b="1" dirty="0">
                <a:sym typeface="+mn-ea"/>
              </a:rPr>
              <a:t>-</a:t>
            </a:r>
            <a:r>
              <a:rPr lang="zh-CN" altLang="en-US" b="1" dirty="0">
                <a:sym typeface="+mn-ea"/>
              </a:rPr>
              <a:t>个人中心</a:t>
            </a:r>
            <a:r>
              <a:rPr lang="en-US" altLang="zh-CN" b="1" dirty="0">
                <a:sym typeface="+mn-ea"/>
              </a:rPr>
              <a:t>-</a:t>
            </a:r>
            <a:r>
              <a:rPr lang="zh-CN" altLang="en-US" b="1" dirty="0">
                <a:sym typeface="+mn-ea"/>
              </a:rPr>
              <a:t>自定义播放</a:t>
            </a:r>
            <a:endParaRPr lang="zh-CN" altLang="en-US" b="1" dirty="0">
              <a:sym typeface="+mn-ea"/>
            </a:endParaRPr>
          </a:p>
        </p:txBody>
      </p:sp>
      <p:pic>
        <p:nvPicPr>
          <p:cNvPr id="4" name="图片 3" descr="mdf_album"/>
          <p:cNvPicPr>
            <a:picLocks noChangeAspect="1"/>
          </p:cNvPicPr>
          <p:nvPr/>
        </p:nvPicPr>
        <p:blipFill>
          <a:blip r:embed="rId1"/>
          <a:srcRect t="3125"/>
          <a:stretch>
            <a:fillRect/>
          </a:stretch>
        </p:blipFill>
        <p:spPr>
          <a:xfrm>
            <a:off x="8826500" y="1287780"/>
            <a:ext cx="2540000" cy="5334000"/>
          </a:xfrm>
          <a:prstGeom prst="rect">
            <a:avLst/>
          </a:prstGeom>
        </p:spPr>
      </p:pic>
      <p:pic>
        <p:nvPicPr>
          <p:cNvPr id="7" name="图片 6" descr="add_album"/>
          <p:cNvPicPr>
            <a:picLocks noChangeAspect="1"/>
          </p:cNvPicPr>
          <p:nvPr/>
        </p:nvPicPr>
        <p:blipFill>
          <a:blip r:embed="rId2"/>
          <a:srcRect t="2581"/>
          <a:stretch>
            <a:fillRect/>
          </a:stretch>
        </p:blipFill>
        <p:spPr>
          <a:xfrm>
            <a:off x="6123940" y="1287780"/>
            <a:ext cx="2531745" cy="5345430"/>
          </a:xfrm>
          <a:prstGeom prst="rect">
            <a:avLst/>
          </a:prstGeom>
        </p:spPr>
      </p:pic>
      <p:sp>
        <p:nvSpPr>
          <p:cNvPr id="9" name="内容占位符 8"/>
          <p:cNvSpPr/>
          <p:nvPr>
            <p:ph idx="1"/>
          </p:nvPr>
        </p:nvSpPr>
        <p:spPr>
          <a:xfrm>
            <a:off x="1357630" y="2536825"/>
            <a:ext cx="3578225" cy="2879725"/>
          </a:xfrm>
        </p:spPr>
        <p:txBody>
          <a:bodyPr/>
          <a:p>
            <a:pPr marL="0" lvl="1"/>
            <a:r>
              <a:rPr sz="2400" dirty="0">
                <a:solidFill>
                  <a:schemeClr val="tx1"/>
                </a:solidFill>
                <a:sym typeface="+mn-ea"/>
              </a:rPr>
              <a:t>点击</a:t>
            </a:r>
            <a:r>
              <a:rPr sz="2400" dirty="0">
                <a:solidFill>
                  <a:schemeClr val="tx1"/>
                </a:solidFill>
                <a:sym typeface="+mn-ea"/>
              </a:rPr>
              <a:t>自定义播放</a:t>
            </a:r>
            <a:r>
              <a:rPr sz="2400" dirty="0">
                <a:solidFill>
                  <a:schemeClr val="tx1"/>
                </a:solidFill>
                <a:sym typeface="+mn-ea"/>
              </a:rPr>
              <a:t>后可以进入个人专辑管理页面</a:t>
            </a:r>
            <a:r>
              <a:rPr lang="zh-CN" sz="2400" dirty="0">
                <a:solidFill>
                  <a:schemeClr val="tx1"/>
                </a:solidFill>
                <a:sym typeface="+mn-ea"/>
              </a:rPr>
              <a:t>，</a:t>
            </a:r>
            <a:r>
              <a:rPr sz="2400" dirty="0">
                <a:solidFill>
                  <a:schemeClr val="tx1"/>
                </a:solidFill>
                <a:sym typeface="+mn-ea"/>
              </a:rPr>
              <a:t>点击我的专辑右侧加号</a:t>
            </a:r>
            <a:r>
              <a:rPr lang="zh-CN" sz="2400" dirty="0">
                <a:solidFill>
                  <a:schemeClr val="tx1"/>
                </a:solidFill>
                <a:sym typeface="+mn-ea"/>
              </a:rPr>
              <a:t>，输入专辑信息，</a:t>
            </a:r>
            <a:r>
              <a:rPr sz="2400" dirty="0">
                <a:solidFill>
                  <a:schemeClr val="tx1"/>
                </a:solidFill>
                <a:sym typeface="+mn-ea"/>
              </a:rPr>
              <a:t>可以创建新专辑</a:t>
            </a:r>
            <a:r>
              <a:rPr lang="zh-CN" sz="2400" dirty="0">
                <a:solidFill>
                  <a:schemeClr val="tx1"/>
                </a:solidFill>
                <a:sym typeface="+mn-ea"/>
              </a:rPr>
              <a:t>。</a:t>
            </a:r>
            <a:endParaRPr sz="2400" dirty="0">
              <a:solidFill>
                <a:schemeClr val="tx1"/>
              </a:solidFill>
            </a:endParaRPr>
          </a:p>
          <a:p>
            <a:endParaRPr lang="zh-CN" altLang="en-US" sz="24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 y="2552065"/>
            <a:ext cx="3599815" cy="1365885"/>
          </a:xfrm>
        </p:spPr>
        <p:txBody>
          <a:bodyPr>
            <a:normAutofit fontScale="25000"/>
          </a:bodyPr>
          <a:lstStyle/>
          <a:p>
            <a:pPr marL="457200" lvl="1" indent="0" algn="just">
              <a:buNone/>
            </a:pPr>
            <a:r>
              <a:rPr lang="en-US" sz="7200" dirty="0">
                <a:solidFill>
                  <a:schemeClr val="tx1"/>
                </a:solidFill>
                <a:sym typeface="+mn-ea"/>
              </a:rPr>
              <a:t>·</a:t>
            </a:r>
            <a:r>
              <a:rPr sz="7200" dirty="0">
                <a:solidFill>
                  <a:schemeClr val="tx1"/>
                </a:solidFill>
                <a:sym typeface="+mn-ea"/>
              </a:rPr>
              <a:t>点击音乐右侧删除按钮可以删除音乐</a:t>
            </a:r>
            <a:endParaRPr sz="7200" dirty="0">
              <a:solidFill>
                <a:schemeClr val="tx1"/>
              </a:solidFill>
              <a:sym typeface="+mn-ea"/>
            </a:endParaRPr>
          </a:p>
          <a:p>
            <a:pPr marL="457200" lvl="1" indent="0" algn="just">
              <a:buNone/>
            </a:pPr>
            <a:r>
              <a:rPr lang="en-US" sz="7200" dirty="0">
                <a:solidFill>
                  <a:schemeClr val="tx1"/>
                </a:solidFill>
              </a:rPr>
              <a:t>·</a:t>
            </a:r>
            <a:r>
              <a:rPr sz="7200" dirty="0">
                <a:solidFill>
                  <a:schemeClr val="tx1"/>
                </a:solidFill>
              </a:rPr>
              <a:t>点击音乐管理右侧加号可以在目标专辑新增音乐</a:t>
            </a:r>
            <a:endParaRPr sz="7200" dirty="0">
              <a:solidFill>
                <a:schemeClr val="tx1"/>
              </a:solidFill>
            </a:endParaRPr>
          </a:p>
          <a:p>
            <a:pPr marL="457200" lvl="1" indent="0" algn="just">
              <a:buNone/>
            </a:pPr>
            <a:r>
              <a:rPr lang="en-US" sz="7200" dirty="0">
                <a:solidFill>
                  <a:schemeClr val="tx1"/>
                </a:solidFill>
              </a:rPr>
              <a:t>·</a:t>
            </a:r>
            <a:r>
              <a:rPr sz="7200" dirty="0">
                <a:solidFill>
                  <a:schemeClr val="tx1"/>
                </a:solidFill>
              </a:rPr>
              <a:t>点击音乐右侧扳手按钮可以修改音乐信息</a:t>
            </a:r>
            <a:endParaRPr sz="7200" dirty="0">
              <a:solidFill>
                <a:schemeClr val="tx1"/>
              </a:solidFill>
            </a:endParaRPr>
          </a:p>
        </p:txBody>
      </p:sp>
      <p:pic>
        <p:nvPicPr>
          <p:cNvPr id="5" name="图片 4" descr="mdf_music"/>
          <p:cNvPicPr>
            <a:picLocks noChangeAspect="1"/>
          </p:cNvPicPr>
          <p:nvPr/>
        </p:nvPicPr>
        <p:blipFill>
          <a:blip r:embed="rId1"/>
          <a:stretch>
            <a:fillRect/>
          </a:stretch>
        </p:blipFill>
        <p:spPr>
          <a:xfrm>
            <a:off x="3820795" y="720725"/>
            <a:ext cx="2595880" cy="5626735"/>
          </a:xfrm>
          <a:prstGeom prst="rect">
            <a:avLst/>
          </a:prstGeom>
        </p:spPr>
      </p:pic>
      <p:pic>
        <p:nvPicPr>
          <p:cNvPr id="6" name="图片 5" descr="mdf_music_info"/>
          <p:cNvPicPr>
            <a:picLocks noChangeAspect="1"/>
          </p:cNvPicPr>
          <p:nvPr/>
        </p:nvPicPr>
        <p:blipFill>
          <a:blip r:embed="rId2"/>
          <a:stretch>
            <a:fillRect/>
          </a:stretch>
        </p:blipFill>
        <p:spPr>
          <a:xfrm>
            <a:off x="9022080" y="700405"/>
            <a:ext cx="2604770" cy="5647055"/>
          </a:xfrm>
          <a:prstGeom prst="rect">
            <a:avLst/>
          </a:prstGeom>
        </p:spPr>
      </p:pic>
      <p:pic>
        <p:nvPicPr>
          <p:cNvPr id="8" name="图片 7" descr="add_music"/>
          <p:cNvPicPr>
            <a:picLocks noChangeAspect="1"/>
          </p:cNvPicPr>
          <p:nvPr/>
        </p:nvPicPr>
        <p:blipFill>
          <a:blip r:embed="rId3"/>
          <a:stretch>
            <a:fillRect/>
          </a:stretch>
        </p:blipFill>
        <p:spPr>
          <a:xfrm>
            <a:off x="6416675" y="720725"/>
            <a:ext cx="2605405" cy="56476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Question and answ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42409" y="2663557"/>
            <a:ext cx="4055671" cy="313492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tse1.mm.bing.net/th?&amp;id=OIP.Mbf4a764f97c71b4d0ecca6bc861bcb50H0&amp;w=181&amp;h=292&amp;c=0&amp;pid=1.9&amp;rs=0&amp;p=0&amp;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625" y="2592437"/>
            <a:ext cx="1724025" cy="27717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tse1.mm.bing.net/th?&amp;id=OIP.M84b708281016e7ed324a2bdb1a41454co0&amp;w=300&amp;h=225&amp;c=0&amp;pid=1.9&amp;rs=0&amp;p=0&amp;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3609" y="3159456"/>
            <a:ext cx="2857500"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tse1.mm.bing.net/th?&amp;id=OIP.M9d1bf3a50d020ff23000dcdf6435d812o0&amp;w=300&amp;h=192&amp;c=0&amp;pid=1.9&amp;rs=0&amp;p=0&amp;r=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72508" y="2729855"/>
            <a:ext cx="4926304" cy="31528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154955" y="606367"/>
          <a:ext cx="9603274" cy="159904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Content Placeholder 2"/>
          <p:cNvSpPr>
            <a:spLocks noGrp="1"/>
          </p:cNvSpPr>
          <p:nvPr>
            <p:ph idx="1"/>
          </p:nvPr>
        </p:nvSpPr>
        <p:spPr>
          <a:xfrm>
            <a:off x="1715135" y="2613025"/>
            <a:ext cx="8141970" cy="3416300"/>
          </a:xfrm>
        </p:spPr>
        <p:txBody>
          <a:bodyPr>
            <a:normAutofit lnSpcReduction="10000"/>
          </a:bodyPr>
          <a:lstStyle/>
          <a:p>
            <a:pPr marL="0" indent="0">
              <a:lnSpc>
                <a:spcPct val="110000"/>
              </a:lnSpc>
              <a:buNone/>
            </a:pPr>
            <a:r>
              <a:rPr lang="en-US" altLang="zh-CN" dirty="0"/>
              <a:t>     nil</a:t>
            </a:r>
            <a:r>
              <a:rPr lang="zh-CN" altLang="en-US" dirty="0"/>
              <a:t>Music是一款由我们组开发的音乐产品。我们主打在线播放音乐服务，包括流行歌曲，英文歌曲。无下载无缓存接生所需空间。本应用以页面简洁、歌曲内容丰富，即点即听为核心要素，满足客户对免费听歌的需求。</a:t>
            </a:r>
            <a:r>
              <a:rPr lang="zh-CN" altLang="en-US" dirty="0"/>
              <a:t> </a:t>
            </a:r>
            <a:endParaRPr lang="zh-CN" altLang="en-US" dirty="0"/>
          </a:p>
          <a:p>
            <a:pPr marL="0" indent="0">
              <a:buNone/>
            </a:pPr>
            <a:endParaRPr lang="zh-CN" altLang="en-US" dirty="0"/>
          </a:p>
          <a:p>
            <a:pPr marL="0" indent="0">
              <a:buNone/>
            </a:pPr>
            <a:r>
              <a:rPr lang="en-US" altLang="zh-CN" dirty="0"/>
              <a:t>nilmusic is a music product developed by our group. We mainly play online music services, including pop songs, English songs. No download no cache delivery required space. This application takes simple page and rich song content, that is, click to listen as the core element, and focuses on customers' demand for free listening.</a:t>
            </a:r>
            <a:endParaRPr lang="en-US" altLang="zh-CN"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3107169" cy="1049235"/>
          </a:xfrm>
        </p:spPr>
        <p:txBody>
          <a:bodyPr>
            <a:normAutofit fontScale="90000"/>
          </a:bodyPr>
          <a:lstStyle/>
          <a:p>
            <a:pPr algn="ctr"/>
            <a:r>
              <a:rPr lang="en-US" dirty="0"/>
              <a:t>DEVELOPMENT</a:t>
            </a:r>
            <a:br>
              <a:rPr lang="en-US" dirty="0"/>
            </a:br>
            <a:r>
              <a:rPr lang="en-US" dirty="0"/>
              <a:t>(</a:t>
            </a:r>
            <a:r>
              <a:rPr lang="zh-CN" altLang="en-US" dirty="0"/>
              <a:t>开发团队</a:t>
            </a:r>
            <a:r>
              <a:rPr lang="en-US" dirty="0"/>
              <a:t>)</a:t>
            </a:r>
            <a:endParaRPr lang="en-US" dirty="0"/>
          </a:p>
        </p:txBody>
      </p:sp>
      <p:pic>
        <p:nvPicPr>
          <p:cNvPr id="1028" name="Picture 4" descr="http://tse1.mm.bing.net/th?&amp;id=OIP.M8b3a39774d84d14322b81d0f00ff04a2o0&amp;w=300&amp;h=150&amp;c=0&amp;pid=1.9&amp;rs=0&amp;p=0&amp;r=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8597" y="614761"/>
            <a:ext cx="2857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tse1.mm.bing.net/th?&amp;id=OIP.Ma4b38bdab2e53b6e5162fc090fa537d2o0&amp;w=299&amp;h=143&amp;c=0&amp;pid=1.9&amp;rs=0&amp;p=0&amp;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13" y="2591945"/>
            <a:ext cx="283845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tse1.mm.bing.net/th?&amp;id=OIP.Ma4b38bdab2e53b6e5162fc090fa537d2o0&amp;w=299&amp;h=143&amp;c=0&amp;pid=1.9&amp;rs=0&amp;p=0&amp;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13" y="4396127"/>
            <a:ext cx="283845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tse1.mm.bing.net/th?&amp;id=OIP.Ma4b38bdab2e53b6e5162fc090fa537d2o0&amp;w=299&amp;h=143&amp;c=0&amp;pid=1.9&amp;rs=0&amp;p=0&amp;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7347" y="2591945"/>
            <a:ext cx="283845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tse1.mm.bing.net/th?&amp;id=OIP.Ma4b38bdab2e53b6e5162fc090fa537d2o0&amp;w=299&amp;h=143&amp;c=0&amp;pid=1.9&amp;rs=0&amp;p=0&amp;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7347" y="4396127"/>
            <a:ext cx="2838450" cy="13620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64961" y="2606551"/>
            <a:ext cx="2700996" cy="136207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徐英豪（组长）</a:t>
            </a:r>
            <a:endParaRPr lang="en-US" sz="2400" dirty="0">
              <a:solidFill>
                <a:schemeClr val="tx1"/>
              </a:solidFill>
            </a:endParaRPr>
          </a:p>
        </p:txBody>
      </p:sp>
      <p:sp>
        <p:nvSpPr>
          <p:cNvPr id="11" name="Rectangle 10"/>
          <p:cNvSpPr/>
          <p:nvPr/>
        </p:nvSpPr>
        <p:spPr>
          <a:xfrm>
            <a:off x="3064961" y="4396127"/>
            <a:ext cx="2700996" cy="136207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房子巍</a:t>
            </a:r>
            <a:endParaRPr lang="en-US" sz="2400" dirty="0">
              <a:solidFill>
                <a:schemeClr val="tx1"/>
              </a:solidFill>
            </a:endParaRPr>
          </a:p>
        </p:txBody>
      </p:sp>
      <p:sp>
        <p:nvSpPr>
          <p:cNvPr id="12" name="Rectangle 11"/>
          <p:cNvSpPr/>
          <p:nvPr/>
        </p:nvSpPr>
        <p:spPr>
          <a:xfrm>
            <a:off x="8983563" y="2606551"/>
            <a:ext cx="2700996" cy="136207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dirty="0">
                <a:solidFill>
                  <a:schemeClr val="tx1"/>
                </a:solidFill>
              </a:rPr>
              <a:t>张同德</a:t>
            </a:r>
            <a:endParaRPr lang="zh-CN" sz="2400" dirty="0">
              <a:solidFill>
                <a:schemeClr val="tx1"/>
              </a:solidFill>
            </a:endParaRPr>
          </a:p>
        </p:txBody>
      </p:sp>
      <p:sp>
        <p:nvSpPr>
          <p:cNvPr id="13" name="Rectangle 12"/>
          <p:cNvSpPr/>
          <p:nvPr/>
        </p:nvSpPr>
        <p:spPr>
          <a:xfrm>
            <a:off x="8983563" y="4400997"/>
            <a:ext cx="2700996" cy="136207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宋健</a:t>
            </a:r>
            <a:endParaRPr lang="en-US" sz="2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54953" y="964778"/>
            <a:ext cx="8761413" cy="706964"/>
          </a:xfrm>
        </p:spPr>
        <p:txBody>
          <a:bodyPr/>
          <a:p>
            <a:r>
              <a:rPr lang="zh-CN" altLang="en-US"/>
              <a:t>开发人员分工</a:t>
            </a:r>
            <a:endParaRPr lang="zh-CN" altLang="en-US"/>
          </a:p>
        </p:txBody>
      </p:sp>
      <p:sp>
        <p:nvSpPr>
          <p:cNvPr id="3" name="内容占位符 2"/>
          <p:cNvSpPr>
            <a:spLocks noGrp="1"/>
          </p:cNvSpPr>
          <p:nvPr>
            <p:ph idx="1"/>
          </p:nvPr>
        </p:nvSpPr>
        <p:spPr>
          <a:xfrm>
            <a:off x="1297305" y="2313305"/>
            <a:ext cx="8761095" cy="3953510"/>
          </a:xfrm>
        </p:spPr>
        <p:txBody>
          <a:bodyPr>
            <a:normAutofit lnSpcReduction="10000"/>
          </a:bodyPr>
          <a:p>
            <a:r>
              <a:rPr lang="zh-CN" altLang="en-US" sz="2400"/>
              <a:t>房子巍 ： 专辑列表Layout 专辑列表Activity 主界面</a:t>
            </a:r>
            <a:r>
              <a:rPr lang="zh-CN" altLang="en-US" sz="2400">
                <a:sym typeface="+mn-ea"/>
              </a:rPr>
              <a:t>Layout</a:t>
            </a:r>
            <a:r>
              <a:rPr lang="zh-CN" altLang="en-US" sz="2400"/>
              <a:t> </a:t>
            </a:r>
            <a:r>
              <a:rPr lang="zh-CN" altLang="en-US" sz="2400">
                <a:sym typeface="+mn-ea"/>
              </a:rPr>
              <a:t>Activity </a:t>
            </a:r>
            <a:r>
              <a:rPr lang="zh-CN" altLang="en-US" sz="2400"/>
              <a:t>导航栏 </a:t>
            </a:r>
            <a:r>
              <a:rPr lang="zh-CN" altLang="en-US" sz="2400">
                <a:sym typeface="+mn-ea"/>
              </a:rPr>
              <a:t>Layout</a:t>
            </a:r>
            <a:r>
              <a:rPr lang="zh-CN" altLang="en-US" sz="2400">
                <a:sym typeface="+mn-ea"/>
              </a:rPr>
              <a:t> </a:t>
            </a:r>
            <a:r>
              <a:rPr lang="zh-CN" altLang="en-US" sz="2400">
                <a:sym typeface="+mn-ea"/>
              </a:rPr>
              <a:t>Activity</a:t>
            </a:r>
            <a:endParaRPr lang="zh-CN" altLang="en-US" sz="2400"/>
          </a:p>
          <a:p>
            <a:r>
              <a:rPr lang="zh-CN" altLang="en-US" sz="2400"/>
              <a:t>宋健 ：登录页面Layout 登录页面Activity 注册界面Layout 注册界面Activity  个人中心界面Layout 个人中心界面Activity </a:t>
            </a:r>
            <a:r>
              <a:rPr lang="en-US" altLang="zh-CN" sz="2400"/>
              <a:t>APP</a:t>
            </a:r>
            <a:r>
              <a:rPr lang="zh-CN" altLang="en-US" sz="2400"/>
              <a:t>服务端编写 个人专辑功能</a:t>
            </a:r>
            <a:endParaRPr lang="zh-CN" altLang="en-US" sz="2400"/>
          </a:p>
          <a:p>
            <a:r>
              <a:rPr lang="zh-CN" altLang="en-US" sz="2400"/>
              <a:t>张同德：音乐播放界面 </a:t>
            </a:r>
            <a:r>
              <a:rPr lang="zh-CN" altLang="en-US" sz="2400">
                <a:sym typeface="+mn-ea"/>
              </a:rPr>
              <a:t>维护服务器静态Json数据</a:t>
            </a:r>
            <a:endParaRPr lang="zh-CN" altLang="en-US" sz="2400"/>
          </a:p>
          <a:p>
            <a:r>
              <a:rPr lang="zh-CN" altLang="en-US" sz="2400"/>
              <a:t>徐英豪：主要功能设计 编写工具类包utils 编写help包下的助手类 设计自定义View 设计Realm数据迁移方式、完成res values下各标准的设计</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Main Functions(</a:t>
            </a:r>
            <a:r>
              <a:rPr lang="zh-CN" altLang="en-US" b="1" dirty="0"/>
              <a:t>主要功能</a:t>
            </a:r>
            <a:r>
              <a:rPr lang="en-US" altLang="zh-CN" b="1" dirty="0"/>
              <a:t>)</a:t>
            </a:r>
            <a:endParaRPr lang="en-US" dirty="0"/>
          </a:p>
        </p:txBody>
      </p:sp>
      <p:sp>
        <p:nvSpPr>
          <p:cNvPr id="3" name="Content Placeholder 2"/>
          <p:cNvSpPr>
            <a:spLocks noGrp="1"/>
          </p:cNvSpPr>
          <p:nvPr>
            <p:ph idx="1"/>
          </p:nvPr>
        </p:nvSpPr>
        <p:spPr/>
        <p:txBody>
          <a:bodyPr/>
          <a:lstStyle/>
          <a:p>
            <a:pPr marL="457200" lvl="1" indent="0">
              <a:buNone/>
            </a:pPr>
            <a:r>
              <a:rPr lang="zh-CN" altLang="en-US" sz="2400" dirty="0"/>
              <a:t>用户</a:t>
            </a:r>
            <a:endParaRPr lang="zh-CN" altLang="en-US" sz="2400" dirty="0"/>
          </a:p>
          <a:p>
            <a:pPr lvl="1"/>
            <a:r>
              <a:rPr lang="zh-CN" altLang="en-US" sz="2000" dirty="0"/>
              <a:t>可以通过点击歌曲直接收听</a:t>
            </a:r>
            <a:endParaRPr lang="zh-CN" altLang="en-US" sz="2000" dirty="0"/>
          </a:p>
          <a:p>
            <a:pPr lvl="1"/>
            <a:r>
              <a:rPr lang="zh-CN" altLang="en-US" sz="2000" dirty="0"/>
              <a:t>可以通过自定义个人专辑来选择想听的歌曲</a:t>
            </a:r>
            <a:endParaRPr lang="en-US" altLang="zh-CN" sz="2000" dirty="0"/>
          </a:p>
          <a:p>
            <a:pPr lvl="1"/>
            <a:r>
              <a:rPr lang="zh-CN" altLang="en-US" sz="2000" dirty="0"/>
              <a:t>可以点击歌单，查看歌单中的歌曲</a:t>
            </a:r>
            <a:endParaRPr lang="zh-CN" altLang="en-US" sz="2000" dirty="0"/>
          </a:p>
          <a:p>
            <a:pPr lvl="1"/>
            <a:r>
              <a:rPr lang="zh-CN" altLang="en-US" sz="2000" dirty="0"/>
              <a:t>点击播放界面的歌曲封面，可以暂停或继续播放歌曲</a:t>
            </a:r>
            <a:endParaRPr lang="zh-CN" altLang="en-US" sz="2000" dirty="0"/>
          </a:p>
          <a:p>
            <a:pPr lvl="1"/>
            <a:r>
              <a:rPr lang="zh-CN" altLang="en-US" sz="2000" dirty="0"/>
              <a:t>个人界面可以更改密码和</a:t>
            </a:r>
            <a:r>
              <a:rPr lang="zh-CN" sz="2000" dirty="0"/>
              <a:t>自定义个人专辑</a:t>
            </a:r>
            <a:endParaRPr lang="zh-CN" altLang="en-US" sz="2000" dirty="0"/>
          </a:p>
          <a:p>
            <a:pPr lvl="1"/>
            <a:r>
              <a:rPr lang="zh-CN" altLang="en-US" sz="2000" dirty="0"/>
              <a:t>歌曲支持后台播放和锁屏播放</a:t>
            </a: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1108" y="780628"/>
            <a:ext cx="8761413" cy="706964"/>
          </a:xfrm>
        </p:spPr>
        <p:txBody>
          <a:bodyPr/>
          <a:lstStyle/>
          <a:p>
            <a:r>
              <a:rPr b="1" dirty="0">
                <a:sym typeface="+mn-ea"/>
              </a:rPr>
              <a:t>对项目的操作注意事项:</a:t>
            </a:r>
            <a:r>
              <a:rPr lang="zh-CN" b="1" dirty="0">
                <a:sym typeface="+mn-ea"/>
              </a:rPr>
              <a:t>首次使用</a:t>
            </a:r>
            <a:endParaRPr lang="zh-CN" b="1" dirty="0">
              <a:sym typeface="+mn-ea"/>
            </a:endParaRPr>
          </a:p>
        </p:txBody>
      </p:sp>
      <p:sp>
        <p:nvSpPr>
          <p:cNvPr id="7" name="文本框 6"/>
          <p:cNvSpPr txBox="1"/>
          <p:nvPr/>
        </p:nvSpPr>
        <p:spPr>
          <a:xfrm>
            <a:off x="150495" y="3102610"/>
            <a:ext cx="4434205" cy="1198880"/>
          </a:xfrm>
          <a:prstGeom prst="rect">
            <a:avLst/>
          </a:prstGeom>
          <a:noFill/>
        </p:spPr>
        <p:txBody>
          <a:bodyPr wrap="square" rtlCol="0">
            <a:spAutoFit/>
          </a:bodyPr>
          <a:lstStyle/>
          <a:p>
            <a:r>
              <a:rPr lang="en-US" sz="2400" dirty="0"/>
              <a:t>    </a:t>
            </a:r>
            <a:r>
              <a:rPr sz="2400" dirty="0"/>
              <a:t>首次使用需要使用正确手机号注册，注册成功，方可登录。</a:t>
            </a:r>
            <a:endParaRPr sz="2400" dirty="0"/>
          </a:p>
        </p:txBody>
      </p:sp>
      <p:pic>
        <p:nvPicPr>
          <p:cNvPr id="3" name="图片 7" descr="Screenshot_20200603_121925"/>
          <p:cNvPicPr>
            <a:picLocks noChangeAspect="1"/>
          </p:cNvPicPr>
          <p:nvPr/>
        </p:nvPicPr>
        <p:blipFill>
          <a:blip r:embed="rId1"/>
          <a:srcRect t="3181" b="1539"/>
          <a:stretch>
            <a:fillRect/>
          </a:stretch>
        </p:blipFill>
        <p:spPr>
          <a:xfrm>
            <a:off x="7287895" y="1671320"/>
            <a:ext cx="2189480" cy="4521835"/>
          </a:xfrm>
          <a:prstGeom prst="rect">
            <a:avLst/>
          </a:prstGeom>
        </p:spPr>
      </p:pic>
      <p:pic>
        <p:nvPicPr>
          <p:cNvPr id="6" name="图片 6" descr="C:\Users\13360\Documents\Tencent Files\1336079310\FileRecv\MobileFile\IMG_20200603_122342.jpgIMG_20200603_122342"/>
          <p:cNvPicPr>
            <a:picLocks noChangeAspect="1"/>
          </p:cNvPicPr>
          <p:nvPr/>
        </p:nvPicPr>
        <p:blipFill>
          <a:blip r:embed="rId2"/>
          <a:srcRect t="3310" b="1911"/>
          <a:stretch>
            <a:fillRect/>
          </a:stretch>
        </p:blipFill>
        <p:spPr>
          <a:xfrm>
            <a:off x="9477375" y="1680210"/>
            <a:ext cx="2192655" cy="4504690"/>
          </a:xfrm>
          <a:prstGeom prst="rect">
            <a:avLst/>
          </a:prstGeom>
        </p:spPr>
      </p:pic>
      <p:pic>
        <p:nvPicPr>
          <p:cNvPr id="5" name="图片 4" descr="login"/>
          <p:cNvPicPr>
            <a:picLocks noChangeAspect="1"/>
          </p:cNvPicPr>
          <p:nvPr/>
        </p:nvPicPr>
        <p:blipFill>
          <a:blip r:embed="rId3"/>
          <a:srcRect t="3185"/>
          <a:stretch>
            <a:fillRect/>
          </a:stretch>
        </p:blipFill>
        <p:spPr>
          <a:xfrm>
            <a:off x="5022850" y="1680210"/>
            <a:ext cx="2265045" cy="47536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ym typeface="+mn-ea"/>
              </a:rPr>
              <a:t> </a:t>
            </a:r>
            <a:r>
              <a:rPr lang="zh-CN" altLang="en-US" b="1" dirty="0">
                <a:sym typeface="+mn-ea"/>
              </a:rPr>
              <a:t>功能实现界面</a:t>
            </a:r>
            <a:r>
              <a:rPr lang="en-US" altLang="zh-CN" b="1" dirty="0">
                <a:sym typeface="+mn-ea"/>
              </a:rPr>
              <a:t>-</a:t>
            </a:r>
            <a:r>
              <a:rPr lang="zh-CN" altLang="en-US" b="1" dirty="0">
                <a:sym typeface="+mn-ea"/>
              </a:rPr>
              <a:t>主界面</a:t>
            </a:r>
            <a:endParaRPr lang="zh-CN" altLang="en-US" b="1" dirty="0">
              <a:sym typeface="+mn-ea"/>
            </a:endParaRPr>
          </a:p>
        </p:txBody>
      </p:sp>
      <p:sp>
        <p:nvSpPr>
          <p:cNvPr id="6" name="文本框 5"/>
          <p:cNvSpPr txBox="1"/>
          <p:nvPr/>
        </p:nvSpPr>
        <p:spPr>
          <a:xfrm>
            <a:off x="1068705" y="2459990"/>
            <a:ext cx="4740910" cy="2306955"/>
          </a:xfrm>
          <a:prstGeom prst="rect">
            <a:avLst/>
          </a:prstGeom>
          <a:noFill/>
        </p:spPr>
        <p:txBody>
          <a:bodyPr wrap="square" rtlCol="0">
            <a:spAutoFit/>
          </a:bodyPr>
          <a:lstStyle/>
          <a:p>
            <a:pPr algn="just"/>
            <a:r>
              <a:rPr lang="en-US" sz="2400" dirty="0"/>
              <a:t>     </a:t>
            </a:r>
            <a:r>
              <a:rPr sz="2400" dirty="0"/>
              <a:t>为保障其图片为宽高一</a:t>
            </a:r>
            <a:r>
              <a:rPr lang="zh-CN" sz="2400" dirty="0"/>
              <a:t>致</a:t>
            </a:r>
            <a:r>
              <a:rPr sz="2400" dirty="0"/>
              <a:t>且自动分配，单独为其创建</a:t>
            </a:r>
            <a:r>
              <a:rPr lang="zh-CN" sz="2400" dirty="0"/>
              <a:t>了</a:t>
            </a:r>
            <a:r>
              <a:rPr sz="2400" dirty="0"/>
              <a:t>WEqualHImageView，并覆盖onMeasure方法，宽度和高度都传入widthMeasureSpec以保证宽高一</a:t>
            </a:r>
            <a:r>
              <a:rPr lang="zh-CN" sz="2400" dirty="0"/>
              <a:t>致</a:t>
            </a:r>
            <a:r>
              <a:rPr sz="2400" dirty="0"/>
              <a:t>。</a:t>
            </a:r>
            <a:endParaRPr sz="2400" dirty="0"/>
          </a:p>
        </p:txBody>
      </p:sp>
      <p:pic>
        <p:nvPicPr>
          <p:cNvPr id="3" name="图片 2" descr="main"/>
          <p:cNvPicPr>
            <a:picLocks noChangeAspect="1"/>
          </p:cNvPicPr>
          <p:nvPr/>
        </p:nvPicPr>
        <p:blipFill>
          <a:blip r:embed="rId1"/>
          <a:srcRect t="3329"/>
          <a:stretch>
            <a:fillRect/>
          </a:stretch>
        </p:blipFill>
        <p:spPr>
          <a:xfrm>
            <a:off x="6929120" y="810260"/>
            <a:ext cx="2675890" cy="56057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8277" y="767255"/>
            <a:ext cx="9128090" cy="913377"/>
          </a:xfrm>
        </p:spPr>
        <p:txBody>
          <a:bodyPr/>
          <a:lstStyle/>
          <a:p>
            <a:r>
              <a:rPr lang="zh-CN" altLang="en-US" b="1" dirty="0"/>
              <a:t>功能实现界面</a:t>
            </a:r>
            <a:r>
              <a:rPr lang="en-US" altLang="zh-CN" b="1" dirty="0"/>
              <a:t>-</a:t>
            </a:r>
            <a:r>
              <a:rPr lang="zh-CN" altLang="en-US" b="1" dirty="0"/>
              <a:t>导航栏</a:t>
            </a:r>
            <a:endParaRPr lang="zh-CN" altLang="en-US" b="1" dirty="0"/>
          </a:p>
        </p:txBody>
      </p:sp>
      <p:sp>
        <p:nvSpPr>
          <p:cNvPr id="8" name="文本框 7"/>
          <p:cNvSpPr txBox="1"/>
          <p:nvPr/>
        </p:nvSpPr>
        <p:spPr>
          <a:xfrm>
            <a:off x="498475" y="2239010"/>
            <a:ext cx="3934460" cy="2984500"/>
          </a:xfrm>
          <a:prstGeom prst="rect">
            <a:avLst/>
          </a:prstGeom>
          <a:noFill/>
        </p:spPr>
        <p:txBody>
          <a:bodyPr wrap="square" rtlCol="0">
            <a:spAutoFit/>
          </a:bodyPr>
          <a:lstStyle/>
          <a:p>
            <a:endParaRPr sz="2000" dirty="0"/>
          </a:p>
          <a:p>
            <a:pPr algn="just"/>
            <a:r>
              <a:rPr sz="2000" dirty="0"/>
              <a:t>    采用自定义Layout，以FrameLayout中包含回退图标，title文字和个人中心图标组成，初始化接收3个参数分别代表是否显示回退按钮、title文字、是否显示个人中心</a:t>
            </a:r>
            <a:endParaRPr sz="2000" dirty="0"/>
          </a:p>
          <a:p>
            <a:endParaRPr sz="2400" dirty="0"/>
          </a:p>
          <a:p>
            <a:endParaRPr sz="2400" dirty="0"/>
          </a:p>
        </p:txBody>
      </p:sp>
      <p:pic>
        <p:nvPicPr>
          <p:cNvPr id="3" name="图片 1"/>
          <p:cNvPicPr>
            <a:picLocks noChangeAspect="1"/>
          </p:cNvPicPr>
          <p:nvPr/>
        </p:nvPicPr>
        <p:blipFill>
          <a:blip r:embed="rId1"/>
          <a:stretch>
            <a:fillRect/>
          </a:stretch>
        </p:blipFill>
        <p:spPr>
          <a:xfrm>
            <a:off x="5316220" y="2820035"/>
            <a:ext cx="5513070" cy="1218565"/>
          </a:xfrm>
          <a:prstGeom prst="rect">
            <a:avLst/>
          </a:prstGeom>
        </p:spPr>
      </p:pic>
      <p:sp>
        <p:nvSpPr>
          <p:cNvPr id="4" name="文本框 3"/>
          <p:cNvSpPr txBox="1"/>
          <p:nvPr/>
        </p:nvSpPr>
        <p:spPr>
          <a:xfrm>
            <a:off x="4960620" y="4434840"/>
            <a:ext cx="6499225" cy="922020"/>
          </a:xfrm>
          <a:prstGeom prst="rect">
            <a:avLst/>
          </a:prstGeom>
          <a:noFill/>
        </p:spPr>
        <p:txBody>
          <a:bodyPr wrap="square" rtlCol="0">
            <a:spAutoFit/>
          </a:bodyPr>
          <a:p>
            <a:pPr algn="l"/>
            <a:r>
              <a:rPr dirty="0">
                <a:sym typeface="+mn-ea"/>
              </a:rPr>
              <a:t>initNavigationBar(boolean isShowBack, String title, boolean isShowMe)</a:t>
            </a:r>
            <a:endParaRPr dirty="0"/>
          </a:p>
          <a:p>
            <a:pPr algn="l"/>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0829" y="620110"/>
            <a:ext cx="9075538" cy="1060522"/>
          </a:xfrm>
        </p:spPr>
        <p:txBody>
          <a:bodyPr/>
          <a:lstStyle/>
          <a:p>
            <a:r>
              <a:rPr lang="en-US" altLang="zh-CN" b="1" dirty="0"/>
              <a:t> </a:t>
            </a:r>
            <a:r>
              <a:rPr lang="zh-CN" altLang="en-US" b="1" dirty="0"/>
              <a:t>功能实现界面</a:t>
            </a:r>
            <a:endParaRPr lang="zh-CN" altLang="en-US" b="1" dirty="0"/>
          </a:p>
        </p:txBody>
      </p:sp>
      <p:sp>
        <p:nvSpPr>
          <p:cNvPr id="8" name="文本框 7"/>
          <p:cNvSpPr txBox="1"/>
          <p:nvPr/>
        </p:nvSpPr>
        <p:spPr>
          <a:xfrm>
            <a:off x="931545" y="2291715"/>
            <a:ext cx="10867390" cy="1476375"/>
          </a:xfrm>
          <a:prstGeom prst="rect">
            <a:avLst/>
          </a:prstGeom>
          <a:noFill/>
        </p:spPr>
        <p:txBody>
          <a:bodyPr wrap="square" rtlCol="0">
            <a:spAutoFit/>
          </a:bodyPr>
          <a:lstStyle/>
          <a:p>
            <a:pPr algn="l"/>
            <a:r>
              <a:rPr lang="zh-CN" altLang="en-US" dirty="0"/>
              <a:t>ScrollView提供专辑列表和热歌列表用于显示由后台数据源</a:t>
            </a:r>
            <a:r>
              <a:rPr lang="en-US" altLang="zh-CN" dirty="0"/>
              <a:t>(</a:t>
            </a:r>
            <a:r>
              <a:rPr lang="zh-CN" altLang="en-US" dirty="0"/>
              <a:t>https://www.suvvm.work/nilMusicData/DataSource.json</a:t>
            </a:r>
            <a:r>
              <a:rPr lang="en-US" altLang="zh-CN" dirty="0"/>
              <a:t>)</a:t>
            </a:r>
            <a:r>
              <a:rPr lang="zh-CN" altLang="en-US" dirty="0"/>
              <a:t>中存放的专辑与热歌</a:t>
            </a:r>
            <a:endParaRPr lang="zh-CN" altLang="en-US" dirty="0"/>
          </a:p>
          <a:p>
            <a:endParaRPr lang="zh-CN" altLang="en-US" dirty="0"/>
          </a:p>
          <a:p>
            <a:endParaRPr lang="zh-CN" altLang="en-US" dirty="0"/>
          </a:p>
          <a:p>
            <a:endParaRPr lang="zh-CN" altLang="en-US" dirty="0"/>
          </a:p>
        </p:txBody>
      </p:sp>
      <p:pic>
        <p:nvPicPr>
          <p:cNvPr id="7" name="图片 6"/>
          <p:cNvPicPr>
            <a:picLocks noChangeAspect="1"/>
          </p:cNvPicPr>
          <p:nvPr/>
        </p:nvPicPr>
        <p:blipFill>
          <a:blip r:embed="rId1"/>
          <a:stretch>
            <a:fillRect/>
          </a:stretch>
        </p:blipFill>
        <p:spPr>
          <a:xfrm>
            <a:off x="2352675" y="2983230"/>
            <a:ext cx="7563485" cy="344805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1966</Words>
  <Application>WPS 演示</Application>
  <PresentationFormat>宽屏</PresentationFormat>
  <Paragraphs>91</Paragraphs>
  <Slides>17</Slides>
  <Notes>0</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宋体</vt:lpstr>
      <vt:lpstr>Wingdings</vt:lpstr>
      <vt:lpstr>Wingdings 3</vt:lpstr>
      <vt:lpstr>Symbol</vt:lpstr>
      <vt:lpstr>Arial</vt:lpstr>
      <vt:lpstr>Century Gothic</vt:lpstr>
      <vt:lpstr>微软雅黑</vt:lpstr>
      <vt:lpstr>Arial Unicode MS</vt:lpstr>
      <vt:lpstr>等线</vt:lpstr>
      <vt:lpstr>Calibri</vt:lpstr>
      <vt:lpstr>Ion Boardroom</vt:lpstr>
      <vt:lpstr>Tyro音乐播放器 TyroMusic</vt:lpstr>
      <vt:lpstr>PowerPoint 演示文稿</vt:lpstr>
      <vt:lpstr>DEVELOPMENT (开发团队)</vt:lpstr>
      <vt:lpstr>开发人员分工</vt:lpstr>
      <vt:lpstr>Main Functions(主要功能)</vt:lpstr>
      <vt:lpstr>对项目的操作注意事项:首次使用</vt:lpstr>
      <vt:lpstr> 功能实现界面-主界面</vt:lpstr>
      <vt:lpstr>功能实现界面-导航栏</vt:lpstr>
      <vt:lpstr> 功能实现界面</vt:lpstr>
      <vt:lpstr> 功能实现界面</vt:lpstr>
      <vt:lpstr> 功能实现界面-专辑内容</vt:lpstr>
      <vt:lpstr>功能实现界面-音乐播放界面</vt:lpstr>
      <vt:lpstr>功能实现界面-个人中心-修改密码</vt:lpstr>
      <vt:lpstr>功能实现界面-个人中心-自定义播放</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Semester project on</dc:title>
  <dc:creator>Shahnawaz</dc:creator>
  <cp:lastModifiedBy>13360</cp:lastModifiedBy>
  <cp:revision>77</cp:revision>
  <dcterms:created xsi:type="dcterms:W3CDTF">2016-12-16T07:43:00Z</dcterms:created>
  <dcterms:modified xsi:type="dcterms:W3CDTF">2020-11-30T03:10:30Z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