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80" r:id="rId3"/>
    <p:sldId id="261" r:id="rId4"/>
    <p:sldId id="264" r:id="rId5"/>
    <p:sldId id="266" r:id="rId6"/>
    <p:sldId id="257" r:id="rId7"/>
    <p:sldId id="260" r:id="rId8"/>
    <p:sldId id="267" r:id="rId9"/>
    <p:sldId id="258" r:id="rId10"/>
    <p:sldId id="268" r:id="rId11"/>
    <p:sldId id="26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0" r:id="rId20"/>
    <p:sldId id="276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26D75-166F-464F-B97F-B38A4856811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0D973-D87D-4E46-95AA-71739774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0D973-D87D-4E46-95AA-717397746E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34-9D4B-4080-B236-DA4D35131D33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5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255A-E102-43F2-8B68-8806F6B23408}" type="datetime1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D427-D47C-4EA9-BC2E-3E9F60566F4E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9A4D-4BB3-4F88-84DC-9AFE6DF5FF5E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01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E190-A899-4D1C-B71A-DCFD30FEEB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FCC8-4EAC-45C7-BB1F-5BD699DB9404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12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8A-ADAD-484A-B337-DD4C8D6335A8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D466-EF1E-44BB-BFE1-A1A17E0D7D94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D12-D59A-4930-B5F5-6CE04C33A150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282A-F900-45C2-96CA-1D94CB3F43E6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C9ED-32B6-4E81-8E6E-E5ADEF3638E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4CFC-348E-466A-AE6C-939E83ED5EAF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75A-A047-453E-94D8-B8BB39FFE643}" type="datetime1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3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2FF0-4AF2-47BC-8C49-8371973530CF}" type="datetime1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DA9-1ECC-439E-AD14-64EA282A8BD5}" type="datetime1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2CE5-51DB-49E9-AFE3-6431AB51A1F1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F47-5146-4A66-A7B9-D5D76916FB4B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9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F00154-CF46-4900-9FEE-AA51E5D9684D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85030D-F08C-4620-96DF-247472C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76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77" y="0"/>
            <a:ext cx="8001000" cy="2971801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C-MEX TRAINING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77" y="2971801"/>
            <a:ext cx="6400800" cy="1947333"/>
          </a:xfrm>
        </p:spPr>
        <p:txBody>
          <a:bodyPr/>
          <a:lstStyle/>
          <a:p>
            <a:r>
              <a:rPr lang="en-US" dirty="0" smtClean="0"/>
              <a:t>Control Engineering Laboratory</a:t>
            </a:r>
          </a:p>
          <a:p>
            <a:r>
              <a:rPr lang="en-US" dirty="0" smtClean="0"/>
              <a:t>University of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06" y="2729754"/>
            <a:ext cx="8534400" cy="1250576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ssSetNumContStates</a:t>
            </a:r>
            <a:r>
              <a:rPr lang="en-US" dirty="0"/>
              <a:t>(S, 8); </a:t>
            </a:r>
          </a:p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ssSetNumInputPorts</a:t>
            </a:r>
            <a:r>
              <a:rPr lang="en-US" dirty="0"/>
              <a:t>(S, 3)) return;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2904565"/>
            <a:ext cx="2017059" cy="134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21823" y="2729754"/>
            <a:ext cx="404756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Banyaknya</a:t>
            </a:r>
            <a:r>
              <a:rPr lang="en-US" dirty="0" smtClean="0"/>
              <a:t> state/variable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1822" y="3541060"/>
            <a:ext cx="404756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Banyaknya</a:t>
            </a:r>
            <a:r>
              <a:rPr lang="en-US" dirty="0" smtClean="0"/>
              <a:t> port input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20670" y="3541060"/>
            <a:ext cx="2191870" cy="1651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317" y="1586753"/>
            <a:ext cx="8534400" cy="3615267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ssSetInputPortWidth</a:t>
            </a:r>
            <a:r>
              <a:rPr lang="en-US" dirty="0"/>
              <a:t>(S, 0, 1); </a:t>
            </a:r>
          </a:p>
          <a:p>
            <a:r>
              <a:rPr lang="en-US" dirty="0" err="1"/>
              <a:t>ssSetInputPortDirectFeedThrough</a:t>
            </a:r>
            <a:r>
              <a:rPr lang="en-US" dirty="0"/>
              <a:t>(S, 0, 1);  </a:t>
            </a:r>
          </a:p>
          <a:p>
            <a:r>
              <a:rPr lang="en-US" dirty="0" err="1"/>
              <a:t>ssSetInputPortOverWritable</a:t>
            </a:r>
            <a:r>
              <a:rPr lang="en-US" dirty="0"/>
              <a:t>(S, 0, 1); </a:t>
            </a:r>
          </a:p>
          <a:p>
            <a:endParaRPr lang="en-US" dirty="0"/>
          </a:p>
          <a:p>
            <a:r>
              <a:rPr lang="en-US" dirty="0" err="1"/>
              <a:t>ssSetInputPortWidth</a:t>
            </a:r>
            <a:r>
              <a:rPr lang="en-US" dirty="0"/>
              <a:t>(S, 1, 1); </a:t>
            </a:r>
          </a:p>
          <a:p>
            <a:r>
              <a:rPr lang="en-US" dirty="0" err="1"/>
              <a:t>ssSetInputPortDirectFeedThrough</a:t>
            </a:r>
            <a:r>
              <a:rPr lang="en-US" dirty="0"/>
              <a:t>(S, 1, 1);  </a:t>
            </a:r>
          </a:p>
          <a:p>
            <a:r>
              <a:rPr lang="en-US" dirty="0" err="1"/>
              <a:t>ssSetInputPortOverWritable</a:t>
            </a:r>
            <a:r>
              <a:rPr lang="en-US" dirty="0"/>
              <a:t>(S, 1, 1); </a:t>
            </a:r>
          </a:p>
          <a:p>
            <a:endParaRPr lang="en-US" dirty="0"/>
          </a:p>
          <a:p>
            <a:r>
              <a:rPr lang="en-US" dirty="0" err="1"/>
              <a:t>ssSetInputPortWidth</a:t>
            </a:r>
            <a:r>
              <a:rPr lang="en-US" dirty="0"/>
              <a:t>(S, 2, 1); </a:t>
            </a:r>
          </a:p>
          <a:p>
            <a:r>
              <a:rPr lang="en-US" dirty="0" err="1"/>
              <a:t>ssSetInputPortDirectFeedThrough</a:t>
            </a:r>
            <a:r>
              <a:rPr lang="en-US" dirty="0"/>
              <a:t>(S, 2, 1);  </a:t>
            </a:r>
          </a:p>
          <a:p>
            <a:r>
              <a:rPr lang="en-US" dirty="0" err="1"/>
              <a:t>ssSetInputPortOverWritable</a:t>
            </a:r>
            <a:r>
              <a:rPr lang="en-US" dirty="0"/>
              <a:t>(S, 2, 1);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1517" y="1922930"/>
            <a:ext cx="404756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ditengah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port </a:t>
            </a:r>
            <a:r>
              <a:rPr lang="en-US" dirty="0" err="1" smtClean="0"/>
              <a:t>keberapa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34117" y="2151529"/>
            <a:ext cx="2057400" cy="4177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1516" y="3239309"/>
            <a:ext cx="404756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Port width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port </a:t>
            </a:r>
            <a:r>
              <a:rPr lang="en-US" dirty="0" err="1" smtClean="0"/>
              <a:t>tersebut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88975" y="3134037"/>
            <a:ext cx="2402541" cy="2603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9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Buatlah</a:t>
            </a:r>
            <a:r>
              <a:rPr lang="en-GB" dirty="0" smtClean="0"/>
              <a:t> program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membandingkan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 smtClean="0"/>
              <a:t>buah</a:t>
            </a:r>
            <a:r>
              <a:rPr lang="en-GB" dirty="0" smtClean="0"/>
              <a:t> input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mengeluarkan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1 </a:t>
            </a:r>
            <a:r>
              <a:rPr lang="en-GB" dirty="0" err="1" smtClean="0"/>
              <a:t>nilai</a:t>
            </a:r>
            <a:r>
              <a:rPr lang="en-GB" dirty="0" smtClean="0"/>
              <a:t> yang paling </a:t>
            </a:r>
            <a:r>
              <a:rPr lang="en-GB" dirty="0" err="1" smtClean="0"/>
              <a:t>besar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1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Blok </a:t>
            </a:r>
            <a:r>
              <a:rPr lang="en-GB" dirty="0" err="1" smtClean="0"/>
              <a:t>simulink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962" y="1262558"/>
            <a:ext cx="7200900" cy="2533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Buatlah</a:t>
            </a:r>
            <a:r>
              <a:rPr lang="en-GB" dirty="0" smtClean="0"/>
              <a:t> digital low-pass filter </a:t>
            </a:r>
            <a:r>
              <a:rPr lang="en-GB" dirty="0" err="1" smtClean="0"/>
              <a:t>berikut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dengan</a:t>
            </a:r>
            <a:r>
              <a:rPr lang="en-GB" dirty="0" smtClean="0"/>
              <a:t> alpha = 0.5!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12" y="1836208"/>
            <a:ext cx="2971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9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Blok </a:t>
            </a:r>
            <a:r>
              <a:rPr lang="en-GB" dirty="0" err="1" smtClean="0"/>
              <a:t>simulink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725" y="1312069"/>
            <a:ext cx="7191375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Buatlah</a:t>
            </a:r>
            <a:r>
              <a:rPr lang="en-GB" dirty="0" smtClean="0"/>
              <a:t> </a:t>
            </a:r>
            <a:r>
              <a:rPr lang="en-GB" dirty="0" err="1" smtClean="0"/>
              <a:t>simulasi</a:t>
            </a:r>
            <a:r>
              <a:rPr lang="en-GB" dirty="0" smtClean="0"/>
              <a:t> system </a:t>
            </a:r>
            <a:r>
              <a:rPr lang="en-GB" dirty="0" err="1" smtClean="0"/>
              <a:t>berikut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924" y="1338792"/>
            <a:ext cx="4772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3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647" y="1088702"/>
            <a:ext cx="4867275" cy="962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96" y="2050727"/>
            <a:ext cx="2238375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370" y="3294989"/>
            <a:ext cx="6981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Blok </a:t>
            </a:r>
            <a:r>
              <a:rPr lang="en-GB" dirty="0" err="1" smtClean="0"/>
              <a:t>simulink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0" y="1550194"/>
            <a:ext cx="7210425" cy="18859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1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82" y="385979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STUDI KASUS</a:t>
            </a:r>
            <a:br>
              <a:rPr lang="en-US" dirty="0" smtClean="0"/>
            </a:br>
            <a:r>
              <a:rPr lang="en-US" dirty="0" smtClean="0"/>
              <a:t>SIMULASI PENGENDALI KECEPATAN MOTOR DC DENGAN 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72" y="2791579"/>
            <a:ext cx="7239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5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c-</a:t>
            </a:r>
            <a:r>
              <a:rPr lang="en-GB" dirty="0" err="1" smtClean="0"/>
              <a:t>mex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2</a:t>
            </a:fld>
            <a:endParaRPr lang="en-US"/>
          </a:p>
        </p:txBody>
      </p:sp>
      <p:pic>
        <p:nvPicPr>
          <p:cNvPr id="3074" name="Picture 2" descr="Image result for s function matla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667792"/>
            <a:ext cx="3807096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63609" y="2246056"/>
            <a:ext cx="2281076" cy="949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44685" y="2692958"/>
            <a:ext cx="1279397" cy="2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70705" y="2306096"/>
            <a:ext cx="2260879" cy="77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25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684212" y="4940006"/>
            <a:ext cx="8534400" cy="1507067"/>
          </a:xfrm>
        </p:spPr>
        <p:txBody>
          <a:bodyPr/>
          <a:lstStyle/>
          <a:p>
            <a:r>
              <a:rPr lang="id-ID" sz="4000" dirty="0"/>
              <a:t>DC </a:t>
            </a:r>
            <a:r>
              <a:rPr lang="id-ID" sz="4000" dirty="0" smtClean="0"/>
              <a:t>Motor</a:t>
            </a:r>
            <a:endParaRPr lang="en-GB" sz="4000" dirty="0"/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State space representation of armature Controlled D.C Motor.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1031" name="Text Box 40"/>
          <p:cNvSpPr txBox="1">
            <a:spLocks noChangeArrowheads="1"/>
          </p:cNvSpPr>
          <p:nvPr/>
        </p:nvSpPr>
        <p:spPr bwMode="auto">
          <a:xfrm flipH="1">
            <a:off x="7007226" y="2419350"/>
            <a:ext cx="671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ym typeface="Symbol" panose="05050102010706020507" pitchFamily="18" charset="2"/>
              </a:rPr>
              <a:t>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446" y="945195"/>
            <a:ext cx="4070861" cy="2497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46" y="3412699"/>
            <a:ext cx="4074792" cy="1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PID controller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69" y="894505"/>
            <a:ext cx="5904249" cy="30990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2578" y="1081541"/>
            <a:ext cx="1964602" cy="21275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74879" y="3209105"/>
            <a:ext cx="0" cy="960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48874" y="4170066"/>
            <a:ext cx="1652009" cy="562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PID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51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C-</a:t>
            </a:r>
            <a:r>
              <a:rPr lang="en-GB" dirty="0" err="1" smtClean="0"/>
              <a:t>Mex</a:t>
            </a:r>
            <a:r>
              <a:rPr lang="en-GB" dirty="0" smtClean="0"/>
              <a:t> </a:t>
            </a:r>
            <a:r>
              <a:rPr lang="en-GB" dirty="0" err="1" smtClean="0"/>
              <a:t>terdiri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…</a:t>
            </a:r>
            <a:endParaRPr lang="en-GB" dirty="0"/>
          </a:p>
        </p:txBody>
      </p:sp>
      <p:pic>
        <p:nvPicPr>
          <p:cNvPr id="4" name="Picture 207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3988" y="748506"/>
            <a:ext cx="70548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057400" y="152400"/>
            <a:ext cx="1981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/>
              <a:t>Initialization: </a:t>
            </a:r>
            <a:endParaRPr lang="en-US" altLang="ja-JP" sz="2000" b="1">
              <a:solidFill>
                <a:schemeClr val="bg1"/>
              </a:solidFill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828800" y="504825"/>
            <a:ext cx="861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id-ID">
              <a:ea typeface="MS PGothic" pitchFamily="34" charset="-128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667000" y="746126"/>
            <a:ext cx="7010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To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configure</a:t>
            </a:r>
            <a:r>
              <a:rPr kumimoji="1" lang="en-US" altLang="ja-JP" sz="2000" b="1" dirty="0"/>
              <a:t> or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set</a:t>
            </a:r>
            <a:r>
              <a:rPr kumimoji="1" lang="en-US" altLang="ja-JP" sz="2000" b="1" dirty="0"/>
              <a:t>: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ja-JP" sz="2000" b="1" dirty="0"/>
              <a:t>	I/O port width number, sample time, number of states,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ja-JP" sz="2000" b="1" dirty="0"/>
              <a:t>	and initial state values.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057400" y="1447800"/>
            <a:ext cx="1600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/>
              <a:t>mdlOutput: </a:t>
            </a:r>
            <a:endParaRPr lang="en-US" altLang="ja-JP" sz="2000" b="1">
              <a:solidFill>
                <a:schemeClr val="bg1"/>
              </a:solidFill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1828800" y="1800225"/>
            <a:ext cx="861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id-ID">
              <a:ea typeface="MS PGothic" pitchFamily="34" charset="-128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667000" y="2057401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To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formulate output</a:t>
            </a:r>
            <a:r>
              <a:rPr kumimoji="1" lang="en-US" altLang="ja-JP" sz="2000" b="1" dirty="0"/>
              <a:t> expressions </a:t>
            </a:r>
            <a:endParaRPr kumimoji="1" lang="en-US" altLang="ja-JP" sz="2000" b="1" dirty="0">
              <a:solidFill>
                <a:srgbClr val="66FF99"/>
              </a:solidFill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ja-JP" sz="2000" b="1" dirty="0"/>
              <a:t> 	Usually by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simple math equations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057400" y="3810000"/>
            <a:ext cx="2057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/>
              <a:t>mdlDerivatives: </a:t>
            </a:r>
            <a:endParaRPr lang="en-US" altLang="ja-JP" sz="2000" b="1">
              <a:solidFill>
                <a:schemeClr val="bg1"/>
              </a:solidFill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828800" y="4162425"/>
            <a:ext cx="861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id-ID">
              <a:ea typeface="MS PGothic" pitchFamily="34" charset="-128"/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667000" y="4403726"/>
            <a:ext cx="7315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kumimoji="1" lang="ja-JP" altLang="en-US" sz="2000" b="1"/>
              <a:t> </a:t>
            </a:r>
            <a:r>
              <a:rPr kumimoji="1" lang="en-US" altLang="ja-JP" sz="2000" b="1"/>
              <a:t>To </a:t>
            </a:r>
            <a:r>
              <a:rPr kumimoji="1" lang="en-US" altLang="ja-JP" sz="2000" b="1">
                <a:solidFill>
                  <a:srgbClr val="66FF99"/>
                </a:solidFill>
              </a:rPr>
              <a:t>express</a:t>
            </a:r>
            <a:r>
              <a:rPr kumimoji="1" lang="en-US" altLang="ja-JP" sz="2000" b="1"/>
              <a:t> the </a:t>
            </a:r>
            <a:r>
              <a:rPr kumimoji="1" lang="en-US" altLang="ja-JP" sz="2000" b="1">
                <a:solidFill>
                  <a:srgbClr val="66FF99"/>
                </a:solidFill>
              </a:rPr>
              <a:t>model</a:t>
            </a:r>
            <a:r>
              <a:rPr kumimoji="1" lang="en-US" altLang="ja-JP" sz="2000" b="1"/>
              <a:t> as </a:t>
            </a:r>
            <a:r>
              <a:rPr kumimoji="1" lang="en-US" altLang="ja-JP" sz="2000" b="1">
                <a:solidFill>
                  <a:srgbClr val="66FF99"/>
                </a:solidFill>
              </a:rPr>
              <a:t>continuous system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ja-JP" sz="2000" b="1"/>
              <a:t> 	Continuous calculation </a:t>
            </a:r>
            <a:r>
              <a:rPr kumimoji="1" lang="en-US" altLang="ja-JP" sz="2000" b="1">
                <a:solidFill>
                  <a:srgbClr val="66FF99"/>
                </a:solidFill>
              </a:rPr>
              <a:t>updating</a:t>
            </a:r>
            <a:r>
              <a:rPr kumimoji="1" lang="en-US" altLang="ja-JP" sz="2000" b="1"/>
              <a:t> the </a:t>
            </a:r>
            <a:r>
              <a:rPr kumimoji="1" lang="en-US" altLang="ja-JP" sz="2000" b="1">
                <a:solidFill>
                  <a:srgbClr val="66FF99"/>
                </a:solidFill>
              </a:rPr>
              <a:t>continuous states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ja-JP" sz="2000" b="1">
                <a:solidFill>
                  <a:srgbClr val="66FF99"/>
                </a:solidFill>
              </a:rPr>
              <a:t>	</a:t>
            </a:r>
            <a:r>
              <a:rPr kumimoji="1" lang="en-US" altLang="ja-JP" sz="2000" b="1"/>
              <a:t>using one chosen integration method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981200" y="5257800"/>
            <a:ext cx="2057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/>
              <a:t>Termination: </a:t>
            </a:r>
            <a:endParaRPr lang="en-US" altLang="ja-JP" sz="2000" b="1">
              <a:solidFill>
                <a:schemeClr val="bg1"/>
              </a:solidFill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752600" y="5610225"/>
            <a:ext cx="861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id-ID">
              <a:ea typeface="MS PGothic" pitchFamily="34" charset="-128"/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667000" y="5851526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kumimoji="1" lang="ja-JP" altLang="en-US" sz="2000" b="1"/>
              <a:t> </a:t>
            </a:r>
            <a:r>
              <a:rPr kumimoji="1" lang="en-US" altLang="ja-JP" sz="2000" b="1"/>
              <a:t>Necessary action at the termination of a simulation if any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ja-JP" sz="2000" b="1"/>
              <a:t> 	such as for free the allocated memory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057400" y="2590800"/>
            <a:ext cx="1600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/>
              <a:t>mdlUpdate: </a:t>
            </a:r>
            <a:endParaRPr lang="en-US" altLang="ja-JP" sz="2000" b="1">
              <a:solidFill>
                <a:schemeClr val="bg1"/>
              </a:solidFill>
            </a:endParaRP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1828800" y="2943225"/>
            <a:ext cx="861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id-ID">
              <a:ea typeface="MS PGothic" pitchFamily="34" charset="-128"/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667000" y="3200401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kumimoji="1" lang="ja-JP" altLang="en-US" sz="2000" b="1"/>
              <a:t> </a:t>
            </a:r>
            <a:r>
              <a:rPr kumimoji="1" lang="en-US" altLang="ja-JP" sz="2000" b="1"/>
              <a:t>To </a:t>
            </a:r>
            <a:r>
              <a:rPr kumimoji="1" lang="en-US" altLang="ja-JP" sz="2000" b="1">
                <a:solidFill>
                  <a:srgbClr val="66FF99"/>
                </a:solidFill>
              </a:rPr>
              <a:t>express</a:t>
            </a:r>
            <a:r>
              <a:rPr kumimoji="1" lang="en-US" altLang="ja-JP" sz="2000" b="1"/>
              <a:t> the </a:t>
            </a:r>
            <a:r>
              <a:rPr kumimoji="1" lang="en-US" altLang="ja-JP" sz="2000" b="1">
                <a:solidFill>
                  <a:srgbClr val="66FF99"/>
                </a:solidFill>
              </a:rPr>
              <a:t>algorithms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ja-JP" sz="2000" b="1"/>
              <a:t> 	Discrete calculation </a:t>
            </a:r>
            <a:r>
              <a:rPr kumimoji="1" lang="en-US" altLang="ja-JP" sz="2000" b="1">
                <a:solidFill>
                  <a:srgbClr val="66FF99"/>
                </a:solidFill>
              </a:rPr>
              <a:t>updating </a:t>
            </a:r>
            <a:r>
              <a:rPr kumimoji="1" lang="en-US" altLang="ja-JP" sz="2000" b="1"/>
              <a:t>the</a:t>
            </a:r>
            <a:r>
              <a:rPr kumimoji="1" lang="en-US" altLang="ja-JP" sz="2000" b="1">
                <a:solidFill>
                  <a:srgbClr val="66FF99"/>
                </a:solidFill>
              </a:rPr>
              <a:t> discrete states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2057400" y="152400"/>
            <a:ext cx="1600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/>
              <a:t>Structure A: </a:t>
            </a:r>
            <a:endParaRPr lang="en-US" altLang="ja-JP" sz="2000" b="1">
              <a:solidFill>
                <a:schemeClr val="bg1"/>
              </a:solidFill>
            </a:endParaRP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>
            <a:off x="1828800" y="504825"/>
            <a:ext cx="861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id-ID">
              <a:ea typeface="MS PGothic" pitchFamily="34" charset="-128"/>
            </a:endParaRPr>
          </a:p>
        </p:txBody>
      </p:sp>
      <p:sp>
        <p:nvSpPr>
          <p:cNvPr id="31" name="Text Box 89"/>
          <p:cNvSpPr txBox="1">
            <a:spLocks noChangeArrowheads="1"/>
          </p:cNvSpPr>
          <p:nvPr/>
        </p:nvSpPr>
        <p:spPr bwMode="auto">
          <a:xfrm>
            <a:off x="2667000" y="609601"/>
            <a:ext cx="7010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Has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no</a:t>
            </a:r>
            <a:r>
              <a:rPr kumimoji="1" lang="en-US" altLang="ja-JP" sz="2000" b="1" dirty="0"/>
              <a:t> any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state</a:t>
            </a:r>
            <a:r>
              <a:rPr kumimoji="1" lang="en-US" altLang="ja-JP" sz="2000" b="1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ja-JP" sz="2000" b="1" dirty="0"/>
              <a:t> Sample time can be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discrete</a:t>
            </a:r>
            <a:r>
              <a:rPr kumimoji="1" lang="en-US" altLang="ja-JP" sz="2000" b="1" dirty="0"/>
              <a:t> or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continuous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ja-JP" sz="2000" b="1" dirty="0"/>
              <a:t> Only feed through calculations </a:t>
            </a:r>
            <a:r>
              <a:rPr kumimoji="1" lang="en-US" altLang="ja-JP" sz="2000" b="1" dirty="0">
                <a:solidFill>
                  <a:srgbClr val="66FF99"/>
                </a:solidFill>
              </a:rPr>
              <a:t>(outputting data from inputs)</a:t>
            </a:r>
            <a:endParaRPr kumimoji="1" lang="en-US" altLang="ja-JP" sz="2000" b="1" dirty="0"/>
          </a:p>
        </p:txBody>
      </p:sp>
      <p:sp>
        <p:nvSpPr>
          <p:cNvPr id="32" name="Rectangle 91"/>
          <p:cNvSpPr>
            <a:spLocks noChangeArrowheads="1"/>
          </p:cNvSpPr>
          <p:nvPr/>
        </p:nvSpPr>
        <p:spPr bwMode="auto">
          <a:xfrm>
            <a:off x="2057400" y="2070100"/>
            <a:ext cx="1600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/>
              <a:t>Structure B: </a:t>
            </a:r>
            <a:endParaRPr lang="en-US" altLang="ja-JP" sz="2000" b="1">
              <a:solidFill>
                <a:schemeClr val="bg1"/>
              </a:solidFill>
            </a:endParaRPr>
          </a:p>
        </p:txBody>
      </p:sp>
      <p:sp>
        <p:nvSpPr>
          <p:cNvPr id="33" name="Line 92"/>
          <p:cNvSpPr>
            <a:spLocks noChangeShapeType="1"/>
          </p:cNvSpPr>
          <p:nvPr/>
        </p:nvSpPr>
        <p:spPr bwMode="auto">
          <a:xfrm>
            <a:off x="1828800" y="2422525"/>
            <a:ext cx="861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id-ID">
              <a:ea typeface="MS PGothic" pitchFamily="34" charset="-128"/>
            </a:endParaRPr>
          </a:p>
        </p:txBody>
      </p:sp>
      <p:sp>
        <p:nvSpPr>
          <p:cNvPr id="34" name="Text Box 93"/>
          <p:cNvSpPr txBox="1">
            <a:spLocks noChangeArrowheads="1"/>
          </p:cNvSpPr>
          <p:nvPr/>
        </p:nvSpPr>
        <p:spPr bwMode="auto">
          <a:xfrm>
            <a:off x="2667000" y="2498726"/>
            <a:ext cx="70104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ja-JP" altLang="en-US" sz="2000" b="1"/>
              <a:t> </a:t>
            </a:r>
            <a:r>
              <a:rPr kumimoji="1" lang="en-US" altLang="ja-JP" sz="2000" b="1"/>
              <a:t>Has </a:t>
            </a:r>
            <a:r>
              <a:rPr kumimoji="1" lang="en-US" altLang="ja-JP" sz="2000" b="1">
                <a:solidFill>
                  <a:srgbClr val="66FF99"/>
                </a:solidFill>
              </a:rPr>
              <a:t>discrete</a:t>
            </a:r>
            <a:r>
              <a:rPr kumimoji="1" lang="en-US" altLang="ja-JP" sz="2000" b="1"/>
              <a:t> </a:t>
            </a:r>
            <a:r>
              <a:rPr kumimoji="1" lang="en-US" altLang="ja-JP" sz="2000" b="1">
                <a:solidFill>
                  <a:srgbClr val="66FF99"/>
                </a:solidFill>
              </a:rPr>
              <a:t>states</a:t>
            </a:r>
            <a:r>
              <a:rPr kumimoji="1" lang="en-US" altLang="ja-JP" sz="2000" b="1"/>
              <a:t> </a:t>
            </a:r>
            <a:endParaRPr kumimoji="1" lang="en-US" altLang="ja-JP" sz="2000" b="1">
              <a:solidFill>
                <a:srgbClr val="66FF99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ja-JP" sz="2000" b="1"/>
              <a:t> Sample time is </a:t>
            </a:r>
            <a:r>
              <a:rPr kumimoji="1" lang="en-US" altLang="ja-JP" sz="2000" b="1">
                <a:solidFill>
                  <a:srgbClr val="66FF99"/>
                </a:solidFill>
              </a:rPr>
              <a:t>discrete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ja-JP" sz="2000" b="1"/>
              <a:t> </a:t>
            </a:r>
            <a:r>
              <a:rPr kumimoji="1" lang="en-US" altLang="ja-JP" sz="2000" b="1">
                <a:solidFill>
                  <a:srgbClr val="66FF99"/>
                </a:solidFill>
              </a:rPr>
              <a:t>Update</a:t>
            </a:r>
            <a:r>
              <a:rPr kumimoji="1" lang="en-US" altLang="ja-JP" sz="2000" b="1"/>
              <a:t> the </a:t>
            </a:r>
            <a:r>
              <a:rPr kumimoji="1" lang="en-US" altLang="ja-JP" sz="2000" b="1">
                <a:solidFill>
                  <a:srgbClr val="66FF99"/>
                </a:solidFill>
              </a:rPr>
              <a:t>discrete states</a:t>
            </a:r>
            <a:r>
              <a:rPr kumimoji="1" lang="en-US" altLang="ja-JP" sz="2000" b="1"/>
              <a:t> in the </a:t>
            </a:r>
            <a:r>
              <a:rPr kumimoji="1" lang="en-US" altLang="ja-JP" sz="2000" b="1">
                <a:solidFill>
                  <a:srgbClr val="66FF99"/>
                </a:solidFill>
              </a:rPr>
              <a:t>mdlUpdate</a:t>
            </a:r>
            <a:r>
              <a:rPr kumimoji="1" lang="en-US" altLang="ja-JP" sz="2000" b="1"/>
              <a:t> routine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ja-JP" sz="2000" b="1"/>
              <a:t> MATLAB/SIMULINK </a:t>
            </a:r>
            <a:r>
              <a:rPr kumimoji="1" lang="en-US" altLang="ja-JP" sz="2000" b="1">
                <a:solidFill>
                  <a:srgbClr val="66FF99"/>
                </a:solidFill>
              </a:rPr>
              <a:t>does not</a:t>
            </a:r>
            <a:r>
              <a:rPr kumimoji="1" lang="en-US" altLang="ja-JP" sz="2000" b="1"/>
              <a:t> do the </a:t>
            </a:r>
            <a:r>
              <a:rPr kumimoji="1" lang="en-US" altLang="ja-JP" sz="2000" b="1">
                <a:solidFill>
                  <a:srgbClr val="66FF99"/>
                </a:solidFill>
              </a:rPr>
              <a:t>integration</a:t>
            </a:r>
            <a:r>
              <a:rPr kumimoji="1" lang="en-US" altLang="ja-JP" sz="2000" b="1"/>
              <a:t>             </a:t>
            </a:r>
          </a:p>
        </p:txBody>
      </p:sp>
      <p:sp>
        <p:nvSpPr>
          <p:cNvPr id="35" name="Rectangle 94"/>
          <p:cNvSpPr>
            <a:spLocks noChangeArrowheads="1"/>
          </p:cNvSpPr>
          <p:nvPr/>
        </p:nvSpPr>
        <p:spPr bwMode="auto">
          <a:xfrm>
            <a:off x="2057400" y="4279900"/>
            <a:ext cx="1600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/>
              <a:t>Structure C: </a:t>
            </a:r>
            <a:endParaRPr lang="en-US" altLang="ja-JP" sz="2000" b="1">
              <a:solidFill>
                <a:schemeClr val="bg1"/>
              </a:solidFill>
            </a:endParaRPr>
          </a:p>
        </p:txBody>
      </p:sp>
      <p:sp>
        <p:nvSpPr>
          <p:cNvPr id="36" name="Line 95"/>
          <p:cNvSpPr>
            <a:spLocks noChangeShapeType="1"/>
          </p:cNvSpPr>
          <p:nvPr/>
        </p:nvSpPr>
        <p:spPr bwMode="auto">
          <a:xfrm>
            <a:off x="1828800" y="4632325"/>
            <a:ext cx="861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id-ID">
              <a:ea typeface="MS PGothic" pitchFamily="34" charset="-128"/>
            </a:endParaRPr>
          </a:p>
        </p:txBody>
      </p:sp>
      <p:sp>
        <p:nvSpPr>
          <p:cNvPr id="37" name="Text Box 96"/>
          <p:cNvSpPr txBox="1">
            <a:spLocks noChangeArrowheads="1"/>
          </p:cNvSpPr>
          <p:nvPr/>
        </p:nvSpPr>
        <p:spPr bwMode="auto">
          <a:xfrm>
            <a:off x="2667000" y="4708526"/>
            <a:ext cx="7010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ja-JP" altLang="en-US" sz="2000" b="1"/>
              <a:t> </a:t>
            </a:r>
            <a:r>
              <a:rPr kumimoji="1" lang="en-US" altLang="ja-JP" sz="2000" b="1"/>
              <a:t>Has </a:t>
            </a:r>
            <a:r>
              <a:rPr kumimoji="1" lang="en-US" altLang="ja-JP" sz="2000" b="1">
                <a:solidFill>
                  <a:srgbClr val="66FF99"/>
                </a:solidFill>
              </a:rPr>
              <a:t>continuous states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ja-JP" sz="2000" b="1"/>
              <a:t> Sample time is </a:t>
            </a:r>
            <a:r>
              <a:rPr kumimoji="1" lang="en-US" altLang="ja-JP" sz="2000" b="1">
                <a:solidFill>
                  <a:srgbClr val="66FF99"/>
                </a:solidFill>
              </a:rPr>
              <a:t>continuous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ja-JP" sz="2000" b="1"/>
              <a:t> MATLAB/SIMULINK </a:t>
            </a:r>
            <a:r>
              <a:rPr kumimoji="1" lang="en-US" altLang="ja-JP" sz="2000" b="1">
                <a:solidFill>
                  <a:srgbClr val="66FF99"/>
                </a:solidFill>
              </a:rPr>
              <a:t>automatically</a:t>
            </a:r>
            <a:r>
              <a:rPr kumimoji="1" lang="en-US" altLang="ja-JP" sz="2000" b="1"/>
              <a:t> </a:t>
            </a:r>
            <a:r>
              <a:rPr kumimoji="1" lang="en-US" altLang="ja-JP" sz="2000" b="1">
                <a:solidFill>
                  <a:srgbClr val="66FF99"/>
                </a:solidFill>
              </a:rPr>
              <a:t>integrate</a:t>
            </a:r>
            <a:r>
              <a:rPr kumimoji="1" lang="en-US" altLang="ja-JP" sz="2000" b="1"/>
              <a:t> the state</a:t>
            </a:r>
            <a:br>
              <a:rPr kumimoji="1" lang="en-US" altLang="ja-JP" sz="2000" b="1"/>
            </a:br>
            <a:r>
              <a:rPr kumimoji="1" lang="en-US" altLang="ja-JP" sz="2000" b="1"/>
              <a:t>   equations written in </a:t>
            </a:r>
            <a:r>
              <a:rPr kumimoji="1" lang="en-US" altLang="ja-JP" sz="2000" b="1">
                <a:solidFill>
                  <a:srgbClr val="66FF99"/>
                </a:solidFill>
              </a:rPr>
              <a:t>mdlDerivatives</a:t>
            </a:r>
            <a:r>
              <a:rPr kumimoji="1" lang="en-US" altLang="ja-JP" sz="2000" b="1"/>
              <a:t> routine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5938" y="3734873"/>
            <a:ext cx="1120462" cy="463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95" y="572155"/>
            <a:ext cx="8534400" cy="1507067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95" y="238581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#define S_FUNCTION_LEVEL 2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#define S_FUNCTION_NAME SPD_CTL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#include "</a:t>
            </a:r>
            <a:r>
              <a:rPr lang="en-US" b="1" dirty="0" err="1">
                <a:solidFill>
                  <a:srgbClr val="FFFF00"/>
                </a:solidFill>
              </a:rPr>
              <a:t>simstruc.h</a:t>
            </a:r>
            <a:r>
              <a:rPr lang="en-US" b="1" dirty="0">
                <a:solidFill>
                  <a:srgbClr val="FFFF00"/>
                </a:solidFill>
              </a:rPr>
              <a:t>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#include &lt;</a:t>
            </a:r>
            <a:r>
              <a:rPr lang="en-US" b="1" dirty="0" err="1">
                <a:solidFill>
                  <a:srgbClr val="FFFF00"/>
                </a:solidFill>
              </a:rPr>
              <a:t>math.h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607424" y="3506273"/>
            <a:ext cx="1519707" cy="457200"/>
          </a:xfrm>
          <a:prstGeom prst="straightConnector1">
            <a:avLst/>
          </a:prstGeom>
          <a:ln w="952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47965" y="2931459"/>
            <a:ext cx="2514600" cy="1640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Disamakan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file  .c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95" y="572155"/>
            <a:ext cx="8534400" cy="1507067"/>
          </a:xfrm>
        </p:spPr>
        <p:txBody>
          <a:bodyPr/>
          <a:lstStyle/>
          <a:p>
            <a:r>
              <a:rPr lang="en-US" dirty="0" smtClean="0"/>
              <a:t>INPUT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95" y="2079222"/>
            <a:ext cx="8534400" cy="121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#define A(element) (*uPtrs0[element])                   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#define B(element) (*uPtrs1[element])      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#define C(element) (*uPtrs2[element])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52582" y="3582948"/>
            <a:ext cx="1" cy="1375676"/>
          </a:xfrm>
          <a:prstGeom prst="straightConnector1">
            <a:avLst/>
          </a:prstGeom>
          <a:ln w="952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46056" y="5244351"/>
            <a:ext cx="5613053" cy="860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A() </a:t>
            </a:r>
            <a:r>
              <a:rPr lang="en-US" sz="2000" dirty="0" err="1" smtClean="0"/>
              <a:t>diset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pointer port 0 </a:t>
            </a:r>
            <a:r>
              <a:rPr lang="en-US" sz="2000" dirty="0" err="1" smtClean="0"/>
              <a:t>pada</a:t>
            </a:r>
            <a:r>
              <a:rPr lang="en-US" sz="2000" dirty="0" smtClean="0"/>
              <a:t> block</a:t>
            </a:r>
          </a:p>
          <a:p>
            <a:r>
              <a:rPr lang="en-US" sz="2000" dirty="0" smtClean="0"/>
              <a:t>B() </a:t>
            </a:r>
            <a:r>
              <a:rPr lang="en-US" sz="2000" dirty="0" err="1" smtClean="0"/>
              <a:t>diset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pointer port 1 </a:t>
            </a:r>
            <a:r>
              <a:rPr lang="en-US" sz="2000" dirty="0" err="1" smtClean="0"/>
              <a:t>dst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90" y="1512484"/>
            <a:ext cx="2888210" cy="207046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659109" y="2544178"/>
            <a:ext cx="1086396" cy="172128"/>
          </a:xfrm>
          <a:prstGeom prst="straightConnector1">
            <a:avLst/>
          </a:prstGeom>
          <a:ln w="952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4212" y="1611187"/>
            <a:ext cx="11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90764" y="1957200"/>
            <a:ext cx="11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1242" y="2890887"/>
            <a:ext cx="11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54242" y="994545"/>
            <a:ext cx="288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2981" y="4204123"/>
            <a:ext cx="367889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Maka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port 0 ,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A()</a:t>
            </a:r>
          </a:p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36" y="161365"/>
            <a:ext cx="5003893" cy="653527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1200" dirty="0"/>
              <a:t>static void </a:t>
            </a:r>
            <a:r>
              <a:rPr lang="en-US" sz="1200" dirty="0" err="1"/>
              <a:t>mdlInitializeSizes</a:t>
            </a:r>
            <a:r>
              <a:rPr lang="en-US" sz="1200" dirty="0"/>
              <a:t>(</a:t>
            </a:r>
            <a:r>
              <a:rPr lang="en-US" sz="1200" dirty="0" err="1"/>
              <a:t>SimStruct</a:t>
            </a:r>
            <a:r>
              <a:rPr lang="en-US" sz="1200" dirty="0"/>
              <a:t> *S)</a:t>
            </a:r>
          </a:p>
          <a:p>
            <a:r>
              <a:rPr lang="en-US" sz="1200" dirty="0"/>
              <a:t>{  </a:t>
            </a:r>
          </a:p>
          <a:p>
            <a:r>
              <a:rPr lang="en-US" sz="1200" dirty="0" err="1"/>
              <a:t>ssSetNumContStates</a:t>
            </a:r>
            <a:r>
              <a:rPr lang="en-US" sz="1200" dirty="0"/>
              <a:t>(S, 8); </a:t>
            </a:r>
          </a:p>
          <a:p>
            <a:r>
              <a:rPr lang="en-US" sz="1200" dirty="0"/>
              <a:t>if (!</a:t>
            </a:r>
            <a:r>
              <a:rPr lang="en-US" sz="1200" dirty="0" err="1"/>
              <a:t>ssSetNumInputPorts</a:t>
            </a:r>
            <a:r>
              <a:rPr lang="en-US" sz="1200" dirty="0"/>
              <a:t>(S, 3)) return; </a:t>
            </a:r>
          </a:p>
          <a:p>
            <a:endParaRPr lang="en-US" sz="1200" dirty="0"/>
          </a:p>
          <a:p>
            <a:r>
              <a:rPr lang="en-US" sz="1200" dirty="0" err="1"/>
              <a:t>ssSetInputPortWidth</a:t>
            </a:r>
            <a:r>
              <a:rPr lang="en-US" sz="1200" dirty="0"/>
              <a:t>(S, 0, 1); </a:t>
            </a:r>
          </a:p>
          <a:p>
            <a:r>
              <a:rPr lang="en-US" sz="1200" dirty="0" err="1"/>
              <a:t>ssSetInputPortDirectFeedThrough</a:t>
            </a:r>
            <a:r>
              <a:rPr lang="en-US" sz="1200" dirty="0"/>
              <a:t>(S, 0, 1);  </a:t>
            </a:r>
          </a:p>
          <a:p>
            <a:r>
              <a:rPr lang="en-US" sz="1200" dirty="0" err="1"/>
              <a:t>ssSetInputPortOverWritable</a:t>
            </a:r>
            <a:r>
              <a:rPr lang="en-US" sz="1200" dirty="0"/>
              <a:t>(S, 0, 1); </a:t>
            </a:r>
          </a:p>
          <a:p>
            <a:endParaRPr lang="en-US" sz="1200" dirty="0"/>
          </a:p>
          <a:p>
            <a:r>
              <a:rPr lang="en-US" sz="1200" dirty="0" err="1"/>
              <a:t>ssSetInputPortWidth</a:t>
            </a:r>
            <a:r>
              <a:rPr lang="en-US" sz="1200" dirty="0"/>
              <a:t>(S, 1, 1); </a:t>
            </a:r>
          </a:p>
          <a:p>
            <a:r>
              <a:rPr lang="en-US" sz="1200" dirty="0" err="1"/>
              <a:t>ssSetInputPortDirectFeedThrough</a:t>
            </a:r>
            <a:r>
              <a:rPr lang="en-US" sz="1200" dirty="0"/>
              <a:t>(S, 1, 1);  </a:t>
            </a:r>
          </a:p>
          <a:p>
            <a:r>
              <a:rPr lang="en-US" sz="1200" dirty="0" err="1"/>
              <a:t>ssSetInputPortOverWritable</a:t>
            </a:r>
            <a:r>
              <a:rPr lang="en-US" sz="1200" dirty="0"/>
              <a:t>(S, 1, 1); </a:t>
            </a:r>
          </a:p>
          <a:p>
            <a:endParaRPr lang="en-US" sz="1200" dirty="0"/>
          </a:p>
          <a:p>
            <a:r>
              <a:rPr lang="en-US" sz="1200" dirty="0" err="1"/>
              <a:t>ssSetInputPortWidth</a:t>
            </a:r>
            <a:r>
              <a:rPr lang="en-US" sz="1200" dirty="0"/>
              <a:t>(S, 2, 1); </a:t>
            </a:r>
          </a:p>
          <a:p>
            <a:r>
              <a:rPr lang="en-US" sz="1200" dirty="0" err="1"/>
              <a:t>ssSetInputPortDirectFeedThrough</a:t>
            </a:r>
            <a:r>
              <a:rPr lang="en-US" sz="1200" dirty="0"/>
              <a:t>(S, 2, 1);  </a:t>
            </a:r>
          </a:p>
          <a:p>
            <a:r>
              <a:rPr lang="en-US" sz="1200" dirty="0" err="1"/>
              <a:t>ssSetInputPortOverWritable</a:t>
            </a:r>
            <a:r>
              <a:rPr lang="en-US" sz="1200" dirty="0"/>
              <a:t>(S, 2, 1); </a:t>
            </a:r>
          </a:p>
          <a:p>
            <a:endParaRPr lang="en-US" sz="1200" dirty="0"/>
          </a:p>
          <a:p>
            <a:r>
              <a:rPr lang="en-US" sz="1200" dirty="0"/>
              <a:t>if (!</a:t>
            </a:r>
            <a:r>
              <a:rPr lang="en-US" sz="1200" dirty="0" err="1"/>
              <a:t>ssSetNumOutputPorts</a:t>
            </a:r>
            <a:r>
              <a:rPr lang="en-US" sz="1200" dirty="0"/>
              <a:t>(S, 1)) return;  </a:t>
            </a:r>
          </a:p>
          <a:p>
            <a:r>
              <a:rPr lang="en-US" sz="1200" dirty="0" err="1"/>
              <a:t>ssSetOutputPortWidth</a:t>
            </a:r>
            <a:r>
              <a:rPr lang="en-US" sz="1200" dirty="0"/>
              <a:t>(S, 0, 6); </a:t>
            </a:r>
          </a:p>
          <a:p>
            <a:r>
              <a:rPr lang="en-US" sz="1200" dirty="0" err="1"/>
              <a:t>ssSetNumSampleTimes</a:t>
            </a:r>
            <a:r>
              <a:rPr lang="en-US" sz="1200" dirty="0"/>
              <a:t>(S, 1); </a:t>
            </a:r>
          </a:p>
          <a:p>
            <a:r>
              <a:rPr lang="en-US" sz="1200" dirty="0" err="1"/>
              <a:t>ssSetOptions</a:t>
            </a:r>
            <a:r>
              <a:rPr lang="en-US" sz="1200" dirty="0"/>
              <a:t>(S, SS_OPTION_EXCEPTION_FREE_CODE); 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4588" y="2971800"/>
            <a:ext cx="488128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cuplikan</a:t>
            </a:r>
            <a:r>
              <a:rPr lang="en-US" dirty="0" smtClean="0"/>
              <a:t> program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061" y="2249162"/>
            <a:ext cx="2433666" cy="17446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30D-F08C-4620-96DF-247472C837D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0271" y="4289613"/>
            <a:ext cx="504264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3 input port , </a:t>
            </a:r>
            <a:r>
              <a:rPr lang="en-US" dirty="0" err="1" smtClean="0"/>
              <a:t>dengan</a:t>
            </a:r>
            <a:r>
              <a:rPr lang="en-US" dirty="0" smtClean="0"/>
              <a:t> port width </a:t>
            </a:r>
            <a:r>
              <a:rPr lang="en-US" dirty="0" err="1" smtClean="0"/>
              <a:t>masing-masing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12" y="1260663"/>
            <a:ext cx="2895600" cy="3028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1518" y="4442013"/>
            <a:ext cx="52712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1 input port , </a:t>
            </a:r>
            <a:r>
              <a:rPr lang="en-US" dirty="0" err="1" smtClean="0"/>
              <a:t>dengan</a:t>
            </a:r>
            <a:r>
              <a:rPr lang="en-US" dirty="0" smtClean="0"/>
              <a:t> port width 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48918" y="1358153"/>
            <a:ext cx="537882" cy="3092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U(0)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79977" y="1896359"/>
            <a:ext cx="537882" cy="3092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U(1)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37930" y="3121470"/>
            <a:ext cx="537882" cy="3092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U(3)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16471" y="2934964"/>
            <a:ext cx="537882" cy="3092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64660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1488</TotalTime>
  <Words>526</Words>
  <Application>Microsoft Office PowerPoint</Application>
  <PresentationFormat>Widescreen</PresentationFormat>
  <Paragraphs>152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Century Gothic</vt:lpstr>
      <vt:lpstr>Symbol</vt:lpstr>
      <vt:lpstr>Times New Roman</vt:lpstr>
      <vt:lpstr>Wingdings 3</vt:lpstr>
      <vt:lpstr>Slice</vt:lpstr>
      <vt:lpstr>C-MEX TRAINING</vt:lpstr>
      <vt:lpstr>Apa itu c-mex?</vt:lpstr>
      <vt:lpstr>C-Mex terdiri dari …</vt:lpstr>
      <vt:lpstr>PowerPoint Presentation</vt:lpstr>
      <vt:lpstr>PowerPoint Presentation</vt:lpstr>
      <vt:lpstr>HEADER</vt:lpstr>
      <vt:lpstr>INPUT PORT</vt:lpstr>
      <vt:lpstr>PowerPoint Presentation</vt:lpstr>
      <vt:lpstr>PowerPoint Presentation</vt:lpstr>
      <vt:lpstr>PowerPoint Presentation</vt:lpstr>
      <vt:lpstr>PowerPoint Presentation</vt:lpstr>
      <vt:lpstr>CONToh kasus 1</vt:lpstr>
      <vt:lpstr>Blok simulink</vt:lpstr>
      <vt:lpstr>Contoh kasus 2</vt:lpstr>
      <vt:lpstr>Blok simulink</vt:lpstr>
      <vt:lpstr>Contoh kasus 3</vt:lpstr>
      <vt:lpstr>Contoh kasus 3</vt:lpstr>
      <vt:lpstr>Blok simulink</vt:lpstr>
      <vt:lpstr>STUDI KASUS SIMULASI PENGENDALI KECEPATAN MOTOR DC DENGAN PID</vt:lpstr>
      <vt:lpstr>DC Motor</vt:lpstr>
      <vt:lpstr>PID 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P</dc:creator>
  <cp:lastModifiedBy>Suwandi Dwi S</cp:lastModifiedBy>
  <cp:revision>74</cp:revision>
  <dcterms:created xsi:type="dcterms:W3CDTF">2015-04-15T09:23:03Z</dcterms:created>
  <dcterms:modified xsi:type="dcterms:W3CDTF">2017-02-22T22:08:53Z</dcterms:modified>
</cp:coreProperties>
</file>