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6" r:id="rId3"/>
    <p:sldId id="265" r:id="rId4"/>
    <p:sldId id="267" r:id="rId5"/>
    <p:sldId id="268" r:id="rId6"/>
    <p:sldId id="269" r:id="rId7"/>
    <p:sldId id="273" r:id="rId8"/>
    <p:sldId id="270" r:id="rId9"/>
    <p:sldId id="25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6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36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62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5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9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7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6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1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25CA-7E7A-41AA-810F-B85574F3C117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A915-796C-4250-BCE3-A8B0B68D1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736417" y="2674948"/>
            <a:ext cx="3911648" cy="1508105"/>
            <a:chOff x="3736417" y="2967335"/>
            <a:chExt cx="3911648" cy="1508105"/>
          </a:xfrm>
        </p:grpSpPr>
        <p:sp>
          <p:nvSpPr>
            <p:cNvPr id="5" name="Rectangle 4"/>
            <p:cNvSpPr/>
            <p:nvPr/>
          </p:nvSpPr>
          <p:spPr>
            <a:xfrm>
              <a:off x="3736417" y="2967335"/>
              <a:ext cx="391164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Car system</a:t>
              </a:r>
              <a:endPara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053010" y="3890665"/>
              <a:ext cx="3278462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With AWS cloud</a:t>
              </a:r>
              <a:endPara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732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4027" y="286069"/>
            <a:ext cx="48077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Summary pricing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099" y="2156346"/>
            <a:ext cx="5219848" cy="2388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Monthly Cost</a:t>
            </a:r>
          </a:p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108.021 USD / month  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 3,333.53 baht</a:t>
            </a:r>
            <a:endParaRPr lang="en-US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9997" y="2156346"/>
            <a:ext cx="5202487" cy="23883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Upfront Cost (1 year)</a:t>
            </a:r>
          </a:p>
          <a:p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205.60 USD </a:t>
            </a:r>
            <a:r>
              <a:rPr lang="en-US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 6,344.82 baht</a:t>
            </a:r>
            <a:endParaRPr lang="en-US" sz="3200" dirty="0" smtClean="0">
              <a:solidFill>
                <a:schemeClr val="bg1">
                  <a:lumMod val="95000"/>
                  <a:lumOff val="5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85666" y="5227092"/>
            <a:ext cx="8420669" cy="1201003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(3,333.53 * 12) + 6,344.82 </a:t>
            </a:r>
            <a:r>
              <a:rPr lang="en-US" sz="3200" smtClean="0">
                <a:latin typeface="Angsana New" panose="02020603050405020304" pitchFamily="18" charset="-34"/>
                <a:cs typeface="Angsana New" panose="02020603050405020304" pitchFamily="18" charset="-34"/>
              </a:rPr>
              <a:t>= </a:t>
            </a:r>
            <a:r>
              <a:rPr lang="en-US" sz="3200" dirty="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4</a:t>
            </a:r>
            <a:r>
              <a:rPr lang="en-US" sz="3200" smtClean="0">
                <a:solidFill>
                  <a:srgbClr val="FF00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6,347.18</a:t>
            </a:r>
            <a:r>
              <a:rPr lang="en-US" sz="320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baht / year</a:t>
            </a:r>
            <a:endParaRPr lang="en-US" sz="3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968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522983" y="256320"/>
            <a:ext cx="9528170" cy="6345360"/>
            <a:chOff x="1105056" y="368135"/>
            <a:chExt cx="9528170" cy="6345360"/>
          </a:xfrm>
        </p:grpSpPr>
        <p:sp>
          <p:nvSpPr>
            <p:cNvPr id="4" name="Cloud 3"/>
            <p:cNvSpPr/>
            <p:nvPr/>
          </p:nvSpPr>
          <p:spPr>
            <a:xfrm>
              <a:off x="3372591" y="368135"/>
              <a:ext cx="5878285" cy="3645724"/>
            </a:xfrm>
            <a:prstGeom prst="cloud">
              <a:avLst/>
            </a:prstGeom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301828" y="1441991"/>
              <a:ext cx="1606142" cy="36689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ngsana New" panose="02020603050405020304" pitchFamily="18" charset="-34"/>
                  <a:cs typeface="Angsana New" panose="02020603050405020304" pitchFamily="18" charset="-34"/>
                </a:rPr>
                <a:t>Driver input !</a:t>
              </a:r>
              <a:endPara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223877" y="1740554"/>
              <a:ext cx="1818270" cy="36689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Angsana New" panose="02020603050405020304" pitchFamily="18" charset="-34"/>
                  <a:cs typeface="Angsana New" panose="02020603050405020304" pitchFamily="18" charset="-34"/>
                </a:rPr>
                <a:t>Employee data dump ?</a:t>
              </a:r>
              <a:endParaRPr lang="en-US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6368849" y="704693"/>
              <a:ext cx="725751" cy="76386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DB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2815" y="5428051"/>
              <a:ext cx="940620" cy="940620"/>
            </a:xfrm>
            <a:prstGeom prst="rect">
              <a:avLst/>
            </a:prstGeom>
          </p:spPr>
        </p:pic>
        <p:sp>
          <p:nvSpPr>
            <p:cNvPr id="23" name="Rounded Rectangle 22"/>
            <p:cNvSpPr/>
            <p:nvPr/>
          </p:nvSpPr>
          <p:spPr>
            <a:xfrm>
              <a:off x="5971288" y="2895578"/>
              <a:ext cx="1520872" cy="36689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latin typeface="Angsana New" panose="02020603050405020304" pitchFamily="18" charset="-34"/>
                  <a:cs typeface="Angsana New" panose="02020603050405020304" pitchFamily="18" charset="-34"/>
                </a:rPr>
                <a:t>PGA get data !</a:t>
              </a:r>
              <a:endPara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056" y="1348120"/>
              <a:ext cx="1080904" cy="1080904"/>
            </a:xfrm>
            <a:prstGeom prst="rect">
              <a:avLst/>
            </a:prstGeom>
          </p:spPr>
        </p:pic>
        <p:cxnSp>
          <p:nvCxnSpPr>
            <p:cNvPr id="28" name="Elbow Connector 27"/>
            <p:cNvCxnSpPr>
              <a:stCxn id="26" idx="3"/>
              <a:endCxn id="5" idx="1"/>
            </p:cNvCxnSpPr>
            <p:nvPr/>
          </p:nvCxnSpPr>
          <p:spPr>
            <a:xfrm flipV="1">
              <a:off x="2185960" y="1625439"/>
              <a:ext cx="2115868" cy="263133"/>
            </a:xfrm>
            <a:prstGeom prst="bentConnector3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3978" y="2469402"/>
              <a:ext cx="1219248" cy="1219248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>
              <a:stCxn id="23" idx="3"/>
              <a:endCxn id="47" idx="1"/>
            </p:cNvCxnSpPr>
            <p:nvPr/>
          </p:nvCxnSpPr>
          <p:spPr>
            <a:xfrm>
              <a:off x="7492160" y="3079026"/>
              <a:ext cx="192181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Flowchart: Magnetic Disk 53"/>
            <p:cNvSpPr/>
            <p:nvPr/>
          </p:nvSpPr>
          <p:spPr>
            <a:xfrm>
              <a:off x="9507025" y="4321173"/>
              <a:ext cx="1033153" cy="1106878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HR DB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56" name="Straight Arrow Connector 55"/>
            <p:cNvCxnSpPr>
              <a:stCxn id="47" idx="2"/>
            </p:cNvCxnSpPr>
            <p:nvPr/>
          </p:nvCxnSpPr>
          <p:spPr>
            <a:xfrm flipH="1">
              <a:off x="10023601" y="3688650"/>
              <a:ext cx="1" cy="8120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stCxn id="54" idx="3"/>
              <a:endCxn id="21" idx="3"/>
            </p:cNvCxnSpPr>
            <p:nvPr/>
          </p:nvCxnSpPr>
          <p:spPr>
            <a:xfrm rot="5400000">
              <a:off x="9173364" y="5048123"/>
              <a:ext cx="470310" cy="123016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9" idx="3"/>
              <a:endCxn id="23" idx="0"/>
            </p:cNvCxnSpPr>
            <p:nvPr/>
          </p:nvCxnSpPr>
          <p:spPr>
            <a:xfrm rot="5400000">
              <a:off x="6018213" y="2182065"/>
              <a:ext cx="1427025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5559190" y="632332"/>
              <a:ext cx="355368" cy="1263950"/>
            </a:xfrm>
            <a:prstGeom prst="bentConnector2">
              <a:avLst/>
            </a:pr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stCxn id="47" idx="0"/>
              <a:endCxn id="6" idx="3"/>
            </p:cNvCxnSpPr>
            <p:nvPr/>
          </p:nvCxnSpPr>
          <p:spPr>
            <a:xfrm rot="16200000" flipV="1">
              <a:off x="9260175" y="1705974"/>
              <a:ext cx="545400" cy="98145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6" idx="0"/>
              <a:endCxn id="9" idx="4"/>
            </p:cNvCxnSpPr>
            <p:nvPr/>
          </p:nvCxnSpPr>
          <p:spPr>
            <a:xfrm rot="16200000" flipV="1">
              <a:off x="7286841" y="894383"/>
              <a:ext cx="653931" cy="103841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1202853" y="2429024"/>
              <a:ext cx="819455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Driver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648432" y="6344163"/>
              <a:ext cx="1228221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PGA staff</a:t>
              </a:r>
              <a:endPara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9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6889" y="224135"/>
            <a:ext cx="357822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CloudWatch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14702" y="1427342"/>
            <a:ext cx="11604259" cy="37169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Logs</a:t>
            </a:r>
          </a:p>
          <a:p>
            <a:pPr lvl="1"/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Standard Logs: Data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Ingested </a:t>
            </a:r>
            <a:r>
              <a:rPr lang="en-US" sz="24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3GB = 2.29 </a:t>
            </a:r>
            <a:r>
              <a:rPr lang="en-US" sz="24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USD / month</a:t>
            </a:r>
          </a:p>
          <a:p>
            <a:pPr lvl="1"/>
            <a:endParaRPr lang="en-US" sz="24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Lambda insights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Driver input   (30 *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300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 = 900 request / month = 2.401 USD / month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PGA get data (30 *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 = 60 request / month = 0.00 USD / month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Employee data dump (30 *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 = 30 request / month = 0.00 USD / month</a:t>
            </a:r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43236" y="2383305"/>
            <a:ext cx="3930732" cy="1805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Estimate</a:t>
            </a:r>
            <a:endParaRPr lang="en-US" sz="28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Total monthly cost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=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4.691 USD</a:t>
            </a:r>
          </a:p>
        </p:txBody>
      </p:sp>
    </p:spTree>
    <p:extLst>
      <p:ext uri="{BB962C8B-B14F-4D97-AF65-F5344CB8AC3E}">
        <p14:creationId xmlns:p14="http://schemas.microsoft.com/office/powerpoint/2010/main" val="27608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70346" y="224135"/>
            <a:ext cx="245131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Lambda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7408" y="1282536"/>
            <a:ext cx="11317185" cy="52013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Service setting (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25.06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USD / month )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Lambda 3 function</a:t>
            </a:r>
          </a:p>
          <a:p>
            <a:pPr marL="1200150" lvl="2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Number of request 300,000 requests</a:t>
            </a:r>
          </a:p>
          <a:p>
            <a:pPr marL="1200150" lvl="2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Duration of each request 5 seconds</a:t>
            </a:r>
          </a:p>
          <a:p>
            <a:pPr marL="1200150" lvl="2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Memory allocated 1 GB</a:t>
            </a:r>
          </a:p>
          <a:p>
            <a:pPr marL="742950" lvl="1" indent="-285750">
              <a:buFontTx/>
              <a:buChar char="-"/>
            </a:pP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Provisioned Concurrency (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20.30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USD / month ) [</a:t>
            </a:r>
            <a:r>
              <a:rPr lang="en-US" sz="2400" dirty="0" smtClean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Performance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]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chemeClr val="accent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Optional</a:t>
            </a: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Lambda 3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function </a:t>
            </a:r>
            <a:endParaRPr lang="en-US" sz="24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1200150" lvl="2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Number of request 300,000 requests</a:t>
            </a:r>
          </a:p>
          <a:p>
            <a:pPr marL="1200150" lvl="2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Duration of each request 5 seconds</a:t>
            </a:r>
          </a:p>
          <a:p>
            <a:pPr marL="1200150" lvl="2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Memory allocated 1 GB</a:t>
            </a:r>
          </a:p>
          <a:p>
            <a:pPr marL="285750" indent="-285750">
              <a:buFontTx/>
              <a:buChar char="-"/>
            </a:pP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742950" lvl="1" indent="-285750">
              <a:buFontTx/>
              <a:buChar char="-"/>
            </a:pPr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43236" y="2256310"/>
            <a:ext cx="3930732" cy="1805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Estimate</a:t>
            </a:r>
            <a:endParaRPr lang="en-US" sz="28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Total monthly cost 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= 25.06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379896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81616" y="224135"/>
            <a:ext cx="32287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DynamoDB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2138" y="1080654"/>
            <a:ext cx="11276937" cy="54745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Provisioned capacity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Storage  (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28.50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USD /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month )</a:t>
            </a:r>
          </a:p>
          <a:p>
            <a:pPr marL="1200150" lvl="2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Size = 100 GB</a:t>
            </a:r>
          </a:p>
          <a:p>
            <a:pPr marL="1200150" lvl="2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Average item size = 20 KB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Write workload ( Upfront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171.40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USD,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11.47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USD / month )</a:t>
            </a:r>
          </a:p>
          <a:p>
            <a:pPr marL="1200150" lvl="2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 workload / second  (Baseline)</a:t>
            </a:r>
          </a:p>
          <a:p>
            <a:pPr marL="1200150" lvl="2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10 workload / second (Peak), </a:t>
            </a:r>
          </a:p>
          <a:p>
            <a:pPr marL="1200150" lvl="2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workload operates at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peak 10 hrs. / month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Read workload ( Upfront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34.20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USD,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2.21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USD / month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)</a:t>
            </a:r>
          </a:p>
          <a:p>
            <a:pPr marL="1200150" lvl="2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5 </a:t>
            </a: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workload / second  (Baseline)</a:t>
            </a:r>
          </a:p>
          <a:p>
            <a:pPr marL="1200150" lvl="2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10 workload / second (Peak), </a:t>
            </a:r>
          </a:p>
          <a:p>
            <a:pPr marL="1200150" lvl="2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workload operates at peak 10 hrs. / month</a:t>
            </a:r>
          </a:p>
          <a:p>
            <a:pPr marL="1200150" lvl="2" indent="-285750">
              <a:buFontTx/>
              <a:buChar char="-"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279575" y="2529442"/>
            <a:ext cx="3930732" cy="1805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Estimate</a:t>
            </a:r>
            <a:endParaRPr lang="en-US" sz="28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Total monthly cost = 42.09 USD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Total upfront cost = 205.60 USD</a:t>
            </a:r>
          </a:p>
          <a:p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*** Reserved 1 year ***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2933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6319" y="224135"/>
            <a:ext cx="37593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API Gateway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07424" y="2113806"/>
            <a:ext cx="10177153" cy="3265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HTTP APIs (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3.87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USD / month )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3,000,000 request / month</a:t>
            </a:r>
          </a:p>
          <a:p>
            <a:pPr marL="742950" lvl="1" indent="-285750">
              <a:buFontTx/>
              <a:buChar char="-"/>
            </a:pPr>
            <a:r>
              <a:rPr lang="en-US" sz="2400" dirty="0">
                <a:latin typeface="Angsana New" panose="02020603050405020304" pitchFamily="18" charset="-34"/>
                <a:cs typeface="Angsana New" panose="02020603050405020304" pitchFamily="18" charset="-34"/>
              </a:rPr>
              <a:t>Average size 128 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KB</a:t>
            </a:r>
          </a:p>
          <a:p>
            <a:pPr lvl="1"/>
            <a:endParaRPr lang="en-US" sz="24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285750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REST APIs ( </a:t>
            </a:r>
            <a:r>
              <a:rPr lang="en-US" sz="24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12.75</a:t>
            </a: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USD / month )</a:t>
            </a:r>
          </a:p>
          <a:p>
            <a:pPr marL="742950" lvl="1" indent="-285750">
              <a:buFontTx/>
              <a:buChar char="-"/>
            </a:pPr>
            <a:r>
              <a:rPr lang="en-US" sz="24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3,000,000 request / month</a:t>
            </a:r>
          </a:p>
        </p:txBody>
      </p:sp>
      <p:sp>
        <p:nvSpPr>
          <p:cNvPr id="6" name="Rectangle 5"/>
          <p:cNvSpPr/>
          <p:nvPr/>
        </p:nvSpPr>
        <p:spPr>
          <a:xfrm>
            <a:off x="6780810" y="2844137"/>
            <a:ext cx="3930732" cy="1805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Estimate</a:t>
            </a:r>
            <a:endParaRPr lang="en-US" sz="2800" b="1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Total monthly cost = 16.62 USD</a:t>
            </a:r>
          </a:p>
        </p:txBody>
      </p:sp>
    </p:spTree>
    <p:extLst>
      <p:ext uri="{BB962C8B-B14F-4D97-AF65-F5344CB8AC3E}">
        <p14:creationId xmlns:p14="http://schemas.microsoft.com/office/powerpoint/2010/main" val="38375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1981" y="224135"/>
            <a:ext cx="45480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CloudFormation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489882" y="1815152"/>
            <a:ext cx="9212238" cy="2524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Third-party resource managed ( </a:t>
            </a:r>
            <a:r>
              <a:rPr lang="en-US" sz="28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7.31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USD / month)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6 resource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Operation per resource 50 times / day</a:t>
            </a:r>
          </a:p>
        </p:txBody>
      </p:sp>
    </p:spTree>
    <p:extLst>
      <p:ext uri="{BB962C8B-B14F-4D97-AF65-F5344CB8AC3E}">
        <p14:creationId xmlns:p14="http://schemas.microsoft.com/office/powerpoint/2010/main" val="4024139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28341" y="299717"/>
            <a:ext cx="373531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AWS </a:t>
            </a:r>
            <a:r>
              <a:rPr 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Cognito</a:t>
            </a:r>
            <a:endParaRPr 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5699" y="1852728"/>
            <a:ext cx="7540602" cy="34665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User pools (</a:t>
            </a:r>
            <a:r>
              <a:rPr lang="en-US" sz="2800" dirty="0" smtClean="0">
                <a:solidFill>
                  <a:srgbClr val="7030A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12.25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 USD / month )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Monthly active user</a:t>
            </a: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200 users</a:t>
            </a:r>
          </a:p>
          <a:p>
            <a:pPr marL="742950" lvl="1" indent="-28575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Enable audit mode</a:t>
            </a:r>
          </a:p>
          <a:p>
            <a:pPr marL="742950" lvl="1" indent="-285750">
              <a:buFontTx/>
              <a:buChar char="-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sign in through SAML or OIDC federation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1200150" lvl="2" indent="-285750">
              <a:buFontTx/>
              <a:buChar char="-"/>
            </a:pPr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SAML (Security Assertion Markup Language) </a:t>
            </a:r>
            <a:endParaRPr lang="en-US" sz="2800" dirty="0" smtClean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1200150" lvl="2" indent="-285750">
              <a:buFontTx/>
              <a:buChar char="-"/>
            </a:pPr>
            <a:r>
              <a:rPr lang="en-US" sz="28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OIDC (Open ID connect)</a:t>
            </a:r>
            <a:endParaRPr lang="en-US" sz="28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5739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31" y="4223840"/>
            <a:ext cx="879458" cy="879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60" y="1192872"/>
            <a:ext cx="2179200" cy="217920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>
            <a:off x="7517080" y="722589"/>
            <a:ext cx="4275117" cy="3515096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AWS console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35773" y="1471344"/>
            <a:ext cx="260680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Username / password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81260" y="1840676"/>
            <a:ext cx="471583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11451" y="5103298"/>
            <a:ext cx="176041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OTP refreshing</a:t>
            </a:r>
            <a:endParaRPr lang="en-US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22" name="Straight Arrow Connector 21"/>
          <p:cNvCxnSpPr>
            <a:stCxn id="4" idx="0"/>
            <a:endCxn id="5" idx="2"/>
          </p:cNvCxnSpPr>
          <p:nvPr/>
        </p:nvCxnSpPr>
        <p:spPr>
          <a:xfrm flipV="1">
            <a:off x="2091660" y="3372072"/>
            <a:ext cx="0" cy="851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2"/>
          </p:cNvCxnSpPr>
          <p:nvPr/>
        </p:nvCxnSpPr>
        <p:spPr>
          <a:xfrm>
            <a:off x="3181260" y="2480137"/>
            <a:ext cx="43490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954720" y="2430242"/>
            <a:ext cx="11689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AWS OTP</a:t>
            </a:r>
            <a:endParaRPr lang="en-US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02709" y="5844133"/>
            <a:ext cx="71865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Multifactor authentication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919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264</TotalTime>
  <Words>412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Angsana New</vt:lpstr>
      <vt:lpstr>Arial</vt:lpstr>
      <vt:lpstr>Century Gothic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system</dc:title>
  <dc:creator>Suwannason Sisuk</dc:creator>
  <cp:lastModifiedBy>Suwannason Sisuk</cp:lastModifiedBy>
  <cp:revision>66</cp:revision>
  <dcterms:created xsi:type="dcterms:W3CDTF">2021-03-20T09:12:13Z</dcterms:created>
  <dcterms:modified xsi:type="dcterms:W3CDTF">2021-07-05T08:20:31Z</dcterms:modified>
</cp:coreProperties>
</file>