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10"/>
  </p:handoutMasterIdLst>
  <p:sldIdLst>
    <p:sldId id="283" r:id="rId3"/>
    <p:sldId id="282" r:id="rId4"/>
    <p:sldId id="276" r:id="rId5"/>
    <p:sldId id="277" r:id="rId6"/>
    <p:sldId id="280" r:id="rId7"/>
    <p:sldId id="281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A25"/>
    <a:srgbClr val="0000FF"/>
    <a:srgbClr val="003F8A"/>
    <a:srgbClr val="F6B64A"/>
    <a:srgbClr val="8B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2" autoAdjust="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8C282-7A4E-4FE3-B0B1-B3EE7D5EA9E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717E7-E297-49AA-A8B9-2E21AE90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8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-1"/>
            <a:ext cx="12192001" cy="1240972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" y="1465165"/>
            <a:ext cx="9300413" cy="209187"/>
          </a:xfrm>
          <a:prstGeom prst="rect">
            <a:avLst/>
          </a:prstGeom>
          <a:solidFill>
            <a:srgbClr val="F6B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236302"/>
            <a:ext cx="11077575" cy="241382"/>
          </a:xfrm>
          <a:prstGeom prst="rect">
            <a:avLst/>
          </a:prstGeom>
          <a:solidFill>
            <a:srgbClr val="EB6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5" y="-15903"/>
            <a:ext cx="1690255" cy="169025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867728" y="301732"/>
            <a:ext cx="1025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kern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โครงการจ้างพัฒนาปรับปรุงระบบบริการผู้ใช้ไฟฟ้า สัญญาเลขที่ </a:t>
            </a:r>
            <a:r>
              <a:rPr lang="en-US" sz="3600" b="1" kern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DT5</a:t>
            </a:r>
            <a:r>
              <a:rPr lang="th-TH" sz="3600" b="1" kern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-</a:t>
            </a:r>
            <a:r>
              <a:rPr lang="en-US" sz="3600" b="1" kern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3203</a:t>
            </a:r>
            <a:r>
              <a:rPr lang="th-TH" sz="3600" b="1" kern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-</a:t>
            </a:r>
            <a:r>
              <a:rPr lang="en-US" sz="3600" b="1" kern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TLA</a:t>
            </a:r>
            <a:endParaRPr lang="en-US" sz="3600" kern="1200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6181631"/>
            <a:ext cx="9730854" cy="6763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545" y="6050757"/>
            <a:ext cx="2588455" cy="9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8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B052-6511-478A-B9CA-98364841218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20C1-9863-4005-9F98-6523E6F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B052-6511-478A-B9CA-98364841218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20C1-9863-4005-9F98-6523E6F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FE1-6668-45B1-AF9B-E9793BEDAC3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9D0B-82F5-4AE9-BAE7-E22BDC2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3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FE1-6668-45B1-AF9B-E9793BEDAC3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9D0B-82F5-4AE9-BAE7-E22BDC2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FE1-6668-45B1-AF9B-E9793BEDAC3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9D0B-82F5-4AE9-BAE7-E22BDC2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0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FE1-6668-45B1-AF9B-E9793BEDAC3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9D0B-82F5-4AE9-BAE7-E22BDC2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6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FE1-6668-45B1-AF9B-E9793BEDAC3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9D0B-82F5-4AE9-BAE7-E22BDC2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93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FE1-6668-45B1-AF9B-E9793BEDAC3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9D0B-82F5-4AE9-BAE7-E22BDC2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60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FE1-6668-45B1-AF9B-E9793BEDAC3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9D0B-82F5-4AE9-BAE7-E22BDC2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3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FE1-6668-45B1-AF9B-E9793BEDAC3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9D0B-82F5-4AE9-BAE7-E22BDC2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B052-6511-478A-B9CA-98364841218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20C1-9863-4005-9F98-6523E6F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4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FE1-6668-45B1-AF9B-E9793BEDAC3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9D0B-82F5-4AE9-BAE7-E22BDC2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4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FE1-6668-45B1-AF9B-E9793BEDAC3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9D0B-82F5-4AE9-BAE7-E22BDC2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0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3FE1-6668-45B1-AF9B-E9793BEDAC3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9D0B-82F5-4AE9-BAE7-E22BDC2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5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B052-6511-478A-B9CA-98364841218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20C1-9863-4005-9F98-6523E6F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B052-6511-478A-B9CA-98364841218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20C1-9863-4005-9F98-6523E6F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7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B052-6511-478A-B9CA-98364841218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20C1-9863-4005-9F98-6523E6F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B052-6511-478A-B9CA-98364841218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20C1-9863-4005-9F98-6523E6F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B052-6511-478A-B9CA-98364841218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20C1-9863-4005-9F98-6523E6F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2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B052-6511-478A-B9CA-98364841218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20C1-9863-4005-9F98-6523E6F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B052-6511-478A-B9CA-98364841218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20C1-9863-4005-9F98-6523E6F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5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B052-6511-478A-B9CA-98364841218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20C1-9863-4005-9F98-6523E6F28B0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54565" y="369312"/>
            <a:ext cx="9123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3200" b="1" kern="120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โครงการจ้างพัฒนาปรับปรุงระบบบริการผู้ใช้ไฟฟ้า สัญญาเลขที่ </a:t>
            </a:r>
            <a:r>
              <a:rPr lang="en-US" sz="3200" b="1" kern="120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DT5</a:t>
            </a:r>
            <a:r>
              <a:rPr lang="th-TH" sz="3200" b="1" kern="120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-</a:t>
            </a:r>
            <a:r>
              <a:rPr lang="en-US" sz="3200" b="1" kern="120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3203</a:t>
            </a:r>
            <a:r>
              <a:rPr lang="th-TH" sz="3200" b="1" kern="120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-</a:t>
            </a:r>
            <a:r>
              <a:rPr lang="en-US" sz="3200" b="1" kern="120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TLA</a:t>
            </a:r>
            <a:endParaRPr lang="en-US" sz="3200" kern="1200" dirty="0">
              <a:solidFill>
                <a:schemeClr val="tx1"/>
              </a:solidFill>
              <a:effectLst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885950" y="1000125"/>
            <a:ext cx="9191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5" y="-15903"/>
            <a:ext cx="1690255" cy="1690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545" y="6050757"/>
            <a:ext cx="2588455" cy="93811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04603"/>
            <a:ext cx="8136000" cy="209187"/>
          </a:xfrm>
          <a:prstGeom prst="rect">
            <a:avLst/>
          </a:prstGeom>
          <a:solidFill>
            <a:srgbClr val="F6B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 userDrawn="1"/>
        </p:nvSpPr>
        <p:spPr>
          <a:xfrm>
            <a:off x="0" y="6613790"/>
            <a:ext cx="9603545" cy="244209"/>
          </a:xfrm>
          <a:prstGeom prst="rect">
            <a:avLst/>
          </a:prstGeom>
          <a:solidFill>
            <a:srgbClr val="EB6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594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3FE1-6668-45B1-AF9B-E9793BEDAC3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C9D0B-82F5-4AE9-BAE7-E22BDC2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6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905" y="162361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ngsana New" panose="02020603050405020304" pitchFamily="18" charset="-34"/>
                <a:ea typeface="Calibri" panose="020F0502020204030204" pitchFamily="34" charset="0"/>
              </a:rPr>
              <a:t>Error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1" y="531693"/>
            <a:ext cx="111728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4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905" y="162361"/>
            <a:ext cx="305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ngsana New" panose="02020603050405020304" pitchFamily="18" charset="-34"/>
                <a:ea typeface="Calibri" panose="020F0502020204030204" pitchFamily="34" charset="0"/>
              </a:rPr>
              <a:t>Tcode</a:t>
            </a:r>
            <a:r>
              <a:rPr lang="en-US" dirty="0" smtClean="0">
                <a:latin typeface="Angsana New" panose="02020603050405020304" pitchFamily="18" charset="-34"/>
                <a:ea typeface="Calibri" panose="020F0502020204030204" pitchFamily="34" charset="0"/>
              </a:rPr>
              <a:t>: MR11</a:t>
            </a:r>
            <a:r>
              <a:rPr lang="th-TH" dirty="0" smtClean="0">
                <a:latin typeface="Angsana New" panose="02020603050405020304" pitchFamily="18" charset="-34"/>
                <a:ea typeface="Calibri" panose="020F0502020204030204" pitchFamily="34" charset="0"/>
              </a:rPr>
              <a:t> </a:t>
            </a:r>
            <a:r>
              <a:rPr lang="th-TH" dirty="0">
                <a:latin typeface="Angsana New" panose="02020603050405020304" pitchFamily="18" charset="-34"/>
                <a:ea typeface="Calibri" panose="020F0502020204030204" pitchFamily="34" charset="0"/>
              </a:rPr>
              <a:t>การปรับปรุงบัญชีหักล้าง </a:t>
            </a:r>
            <a:r>
              <a:rPr lang="en-US" dirty="0">
                <a:latin typeface="Angsana New" panose="02020603050405020304" pitchFamily="18" charset="-34"/>
                <a:ea typeface="Calibri" panose="020F0502020204030204" pitchFamily="34" charset="0"/>
              </a:rPr>
              <a:t>GR/IR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58752" y="527329"/>
            <a:ext cx="6600771" cy="6065789"/>
            <a:chOff x="3292550" y="504482"/>
            <a:chExt cx="6600771" cy="606578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550" y="504482"/>
              <a:ext cx="6600771" cy="6049572"/>
            </a:xfrm>
            <a:prstGeom prst="rect">
              <a:avLst/>
            </a:prstGeom>
          </p:spPr>
        </p:pic>
        <p:sp>
          <p:nvSpPr>
            <p:cNvPr id="3" name="Line Callout 2 2"/>
            <p:cNvSpPr/>
            <p:nvPr/>
          </p:nvSpPr>
          <p:spPr>
            <a:xfrm>
              <a:off x="6073115" y="602043"/>
              <a:ext cx="2676526" cy="127110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68152"/>
                <a:gd name="adj6" fmla="val -31222"/>
              </a:avLst>
            </a:prstGeom>
            <a:solidFill>
              <a:schemeClr val="bg1"/>
            </a:solidFill>
            <a:ln>
              <a:solidFill>
                <a:srgbClr val="EB6A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h-TH" sz="1400" u="sng" dirty="0" smtClean="0">
                  <a:solidFill>
                    <a:srgbClr val="0000FF"/>
                  </a:solidFill>
                </a:rPr>
                <a:t>ข้อมูลส่วนหัวเอกสาร</a:t>
              </a:r>
            </a:p>
            <a:p>
              <a:r>
                <a:rPr lang="th-TH" sz="1400" dirty="0" smtClean="0">
                  <a:solidFill>
                    <a:srgbClr val="0000FF"/>
                  </a:solidFill>
                </a:rPr>
                <a:t>รหัสบริษัท</a:t>
              </a:r>
              <a:r>
                <a:rPr lang="en-US" sz="1400" dirty="0" smtClean="0">
                  <a:solidFill>
                    <a:srgbClr val="0000FF"/>
                  </a:solidFill>
                </a:rPr>
                <a:t>	</a:t>
              </a:r>
              <a:r>
                <a:rPr lang="th-TH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</a:rPr>
                <a:t>= Company code</a:t>
              </a:r>
            </a:p>
            <a:p>
              <a:r>
                <a:rPr lang="th-TH" sz="1400" dirty="0" smtClean="0">
                  <a:solidFill>
                    <a:srgbClr val="0000FF"/>
                  </a:solidFill>
                </a:rPr>
                <a:t>ว</a:t>
              </a:r>
              <a:r>
                <a:rPr lang="en-US" sz="1400" dirty="0" smtClean="0">
                  <a:solidFill>
                    <a:srgbClr val="0000FF"/>
                  </a:solidFill>
                </a:rPr>
                <a:t>/</a:t>
              </a:r>
              <a:r>
                <a:rPr lang="th-TH" sz="1400" dirty="0" smtClean="0">
                  <a:solidFill>
                    <a:srgbClr val="0000FF"/>
                  </a:solidFill>
                </a:rPr>
                <a:t>ทผ่านรายการ </a:t>
              </a:r>
              <a:r>
                <a:rPr lang="en-US" sz="1400" dirty="0" smtClean="0">
                  <a:solidFill>
                    <a:srgbClr val="0000FF"/>
                  </a:solidFill>
                </a:rPr>
                <a:t>	= </a:t>
              </a:r>
              <a:r>
                <a:rPr lang="th-TH" sz="1400" dirty="0" smtClean="0">
                  <a:solidFill>
                    <a:srgbClr val="0000FF"/>
                  </a:solidFill>
                </a:rPr>
                <a:t>วันที่บันทึกรายการ</a:t>
              </a:r>
            </a:p>
            <a:p>
              <a:r>
                <a:rPr lang="th-TH" sz="1400" dirty="0" smtClean="0">
                  <a:solidFill>
                    <a:srgbClr val="0000FF"/>
                  </a:solidFill>
                </a:rPr>
                <a:t>การอ้างอิง</a:t>
              </a:r>
              <a:r>
                <a:rPr lang="en-US" sz="1400" dirty="0" smtClean="0">
                  <a:solidFill>
                    <a:srgbClr val="0000FF"/>
                  </a:solidFill>
                </a:rPr>
                <a:t> 	= </a:t>
              </a:r>
              <a:r>
                <a:rPr lang="th-TH" sz="1400" dirty="0" smtClean="0">
                  <a:solidFill>
                    <a:srgbClr val="0000FF"/>
                  </a:solidFill>
                </a:rPr>
                <a:t>ระบุเอกสารอ้างอิง</a:t>
              </a:r>
            </a:p>
            <a:p>
              <a:r>
                <a:rPr lang="th-TH" sz="1400" dirty="0" smtClean="0">
                  <a:solidFill>
                    <a:srgbClr val="0000FF"/>
                  </a:solidFill>
                </a:rPr>
                <a:t>ข</a:t>
              </a:r>
              <a:r>
                <a:rPr lang="en-US" sz="1400" dirty="0" smtClean="0">
                  <a:solidFill>
                    <a:srgbClr val="0000FF"/>
                  </a:solidFill>
                </a:rPr>
                <a:t>/</a:t>
              </a:r>
              <a:r>
                <a:rPr lang="th-TH" sz="1400" dirty="0" smtClean="0">
                  <a:solidFill>
                    <a:srgbClr val="0000FF"/>
                  </a:solidFill>
                </a:rPr>
                <a:t>ค หัวเอกสาร </a:t>
              </a:r>
              <a:r>
                <a:rPr lang="en-US" sz="1400" dirty="0" smtClean="0">
                  <a:solidFill>
                    <a:srgbClr val="0000FF"/>
                  </a:solidFill>
                </a:rPr>
                <a:t>	= </a:t>
              </a:r>
              <a:r>
                <a:rPr lang="th-TH" sz="1400" dirty="0" smtClean="0">
                  <a:solidFill>
                    <a:srgbClr val="0000FF"/>
                  </a:solidFill>
                </a:rPr>
                <a:t>ระบุหมายเหตุต่างๆ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4" name="Line Callout 2 3"/>
            <p:cNvSpPr/>
            <p:nvPr/>
          </p:nvSpPr>
          <p:spPr>
            <a:xfrm>
              <a:off x="6825339" y="2337182"/>
              <a:ext cx="2425539" cy="87725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80297"/>
                <a:gd name="adj6" fmla="val -36546"/>
              </a:avLst>
            </a:prstGeom>
            <a:solidFill>
              <a:schemeClr val="bg1"/>
            </a:solidFill>
            <a:ln>
              <a:solidFill>
                <a:srgbClr val="EB6A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h-TH" sz="1400" dirty="0" smtClean="0">
                  <a:solidFill>
                    <a:srgbClr val="0000FF"/>
                  </a:solidFill>
                </a:rPr>
                <a:t>เอกสารการจัดซื้อ </a:t>
              </a:r>
              <a:r>
                <a:rPr lang="en-US" sz="1400" dirty="0" smtClean="0">
                  <a:solidFill>
                    <a:srgbClr val="0000FF"/>
                  </a:solidFill>
                </a:rPr>
                <a:t>	= </a:t>
              </a:r>
              <a:r>
                <a:rPr lang="th-TH" sz="1400" dirty="0" smtClean="0">
                  <a:solidFill>
                    <a:srgbClr val="0000FF"/>
                  </a:solidFill>
                </a:rPr>
                <a:t>เลขที่</a:t>
              </a:r>
              <a:r>
                <a:rPr lang="en-US" sz="1400" dirty="0" smtClean="0">
                  <a:solidFill>
                    <a:srgbClr val="0000FF"/>
                  </a:solidFill>
                </a:rPr>
                <a:t> PO</a:t>
              </a:r>
            </a:p>
            <a:p>
              <a:r>
                <a:rPr lang="th-TH" sz="1400" dirty="0" smtClean="0">
                  <a:solidFill>
                    <a:srgbClr val="0000FF"/>
                  </a:solidFill>
                </a:rPr>
                <a:t>รายการ</a:t>
              </a:r>
              <a:r>
                <a:rPr lang="en-US" sz="1400" dirty="0" smtClean="0">
                  <a:solidFill>
                    <a:srgbClr val="0000FF"/>
                  </a:solidFill>
                </a:rPr>
                <a:t> 	= PO</a:t>
              </a:r>
              <a:r>
                <a:rPr lang="th-TH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</a:rPr>
                <a:t>item</a:t>
              </a:r>
            </a:p>
            <a:p>
              <a:r>
                <a:rPr lang="th-TH" sz="1400" dirty="0" smtClean="0">
                  <a:solidFill>
                    <a:srgbClr val="0000FF"/>
                  </a:solidFill>
                </a:rPr>
                <a:t>วันที่ในใบสั่งซื้อ	</a:t>
              </a:r>
              <a:r>
                <a:rPr lang="en-US" sz="1400" dirty="0" smtClean="0">
                  <a:solidFill>
                    <a:srgbClr val="0000FF"/>
                  </a:solidFill>
                </a:rPr>
                <a:t>= </a:t>
              </a:r>
              <a:r>
                <a:rPr lang="th-TH" sz="1400" dirty="0" smtClean="0">
                  <a:solidFill>
                    <a:srgbClr val="0000FF"/>
                  </a:solidFill>
                </a:rPr>
                <a:t>วันที่เอกสาร</a:t>
              </a:r>
              <a:r>
                <a:rPr lang="en-US" sz="1400" dirty="0" smtClean="0">
                  <a:solidFill>
                    <a:srgbClr val="0000FF"/>
                  </a:solidFill>
                </a:rPr>
                <a:t> PO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5" name="Line Callout 2 4"/>
            <p:cNvSpPr/>
            <p:nvPr/>
          </p:nvSpPr>
          <p:spPr>
            <a:xfrm>
              <a:off x="5652655" y="3889275"/>
              <a:ext cx="4108862" cy="72905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43606"/>
                <a:gd name="adj6" fmla="val -27027"/>
              </a:avLst>
            </a:prstGeom>
            <a:solidFill>
              <a:schemeClr val="bg1"/>
            </a:solidFill>
            <a:ln>
              <a:solidFill>
                <a:srgbClr val="EB6A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h-TH" sz="1400" u="sng" dirty="0" smtClean="0">
                  <a:solidFill>
                    <a:srgbClr val="0000FF"/>
                  </a:solidFill>
                </a:rPr>
                <a:t>ประเภทของส่วนเกิน</a:t>
              </a:r>
              <a:endParaRPr lang="en-US" sz="1400" u="sng" dirty="0" smtClean="0">
                <a:solidFill>
                  <a:srgbClr val="0000FF"/>
                </a:solidFill>
              </a:endParaRPr>
            </a:p>
            <a:p>
              <a:r>
                <a:rPr lang="th-TH" sz="1400" dirty="0" smtClean="0">
                  <a:solidFill>
                    <a:srgbClr val="0000FF"/>
                  </a:solidFill>
                </a:rPr>
                <a:t>เลือก </a:t>
              </a:r>
              <a:r>
                <a:rPr lang="en-US" sz="1400" dirty="0" smtClean="0">
                  <a:solidFill>
                    <a:srgbClr val="0000FF"/>
                  </a:solidFill>
                </a:rPr>
                <a:t>“</a:t>
              </a:r>
              <a:r>
                <a:rPr lang="th-TH" sz="1400" dirty="0" smtClean="0">
                  <a:solidFill>
                    <a:srgbClr val="0000FF"/>
                  </a:solidFill>
                </a:rPr>
                <a:t>ส่วนเกินการส่งมอบ</a:t>
              </a:r>
              <a:r>
                <a:rPr lang="en-US" sz="1400" dirty="0" smtClean="0">
                  <a:solidFill>
                    <a:srgbClr val="0000FF"/>
                  </a:solidFill>
                </a:rPr>
                <a:t>”</a:t>
              </a:r>
              <a:r>
                <a:rPr lang="th-TH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</a:rPr>
                <a:t>– </a:t>
              </a:r>
              <a:r>
                <a:rPr lang="th-TH" sz="1400" dirty="0" smtClean="0">
                  <a:solidFill>
                    <a:srgbClr val="0000FF"/>
                  </a:solidFill>
                </a:rPr>
                <a:t>กรณีขา</a:t>
              </a:r>
              <a:r>
                <a:rPr lang="en-US" sz="1400" dirty="0" smtClean="0">
                  <a:solidFill>
                    <a:srgbClr val="0000FF"/>
                  </a:solidFill>
                </a:rPr>
                <a:t> Quantity</a:t>
              </a:r>
              <a:r>
                <a:rPr lang="th-TH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</a:rPr>
                <a:t>  GR</a:t>
              </a:r>
              <a:r>
                <a:rPr lang="th-TH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</a:rPr>
                <a:t>&gt; IR</a:t>
              </a:r>
            </a:p>
            <a:p>
              <a:r>
                <a:rPr lang="th-TH" sz="1400" dirty="0" smtClean="0">
                  <a:solidFill>
                    <a:srgbClr val="0000FF"/>
                  </a:solidFill>
                </a:rPr>
                <a:t>เลือก </a:t>
              </a:r>
              <a:r>
                <a:rPr lang="en-US" sz="1400" dirty="0" smtClean="0">
                  <a:solidFill>
                    <a:srgbClr val="0000FF"/>
                  </a:solidFill>
                </a:rPr>
                <a:t> “Invoice Surplus”</a:t>
              </a:r>
              <a:r>
                <a:rPr lang="th-TH" sz="1400" dirty="0" smtClean="0">
                  <a:solidFill>
                    <a:srgbClr val="0000FF"/>
                  </a:solidFill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</a:rPr>
                <a:t>– </a:t>
              </a:r>
              <a:r>
                <a:rPr lang="th-TH" sz="1400" dirty="0" smtClean="0">
                  <a:solidFill>
                    <a:srgbClr val="0000FF"/>
                  </a:solidFill>
                </a:rPr>
                <a:t>กรณี </a:t>
              </a:r>
              <a:r>
                <a:rPr lang="en-US" sz="1400" dirty="0" smtClean="0">
                  <a:solidFill>
                    <a:srgbClr val="0000FF"/>
                  </a:solidFill>
                </a:rPr>
                <a:t>Quantity</a:t>
              </a:r>
              <a:r>
                <a:rPr lang="th-TH" sz="1400" dirty="0" smtClean="0">
                  <a:solidFill>
                    <a:srgbClr val="0000FF"/>
                  </a:solidFill>
                </a:rPr>
                <a:t>  </a:t>
              </a:r>
              <a:r>
                <a:rPr lang="en-US" sz="1400" dirty="0" smtClean="0">
                  <a:solidFill>
                    <a:srgbClr val="0000FF"/>
                  </a:solidFill>
                </a:rPr>
                <a:t>GR &lt; IR</a:t>
              </a:r>
            </a:p>
            <a:p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9" name="Line Callout 2 8"/>
            <p:cNvSpPr/>
            <p:nvPr/>
          </p:nvSpPr>
          <p:spPr>
            <a:xfrm>
              <a:off x="6699845" y="4674753"/>
              <a:ext cx="2676526" cy="60896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9727"/>
                <a:gd name="adj6" fmla="val -73815"/>
              </a:avLst>
            </a:prstGeom>
            <a:solidFill>
              <a:schemeClr val="bg1"/>
            </a:solidFill>
            <a:ln>
              <a:solidFill>
                <a:srgbClr val="EB6A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h-TH" sz="1400" u="sng" dirty="0" smtClean="0">
                  <a:solidFill>
                    <a:srgbClr val="0000FF"/>
                  </a:solidFill>
                </a:rPr>
                <a:t>หักล้าง</a:t>
              </a:r>
            </a:p>
            <a:p>
              <a:r>
                <a:rPr lang="th-TH" sz="1400" dirty="0" smtClean="0">
                  <a:solidFill>
                    <a:srgbClr val="0000FF"/>
                  </a:solidFill>
                </a:rPr>
                <a:t>เลือก</a:t>
              </a:r>
              <a:r>
                <a:rPr lang="en-US" sz="1400" dirty="0" smtClean="0">
                  <a:solidFill>
                    <a:srgbClr val="0000FF"/>
                  </a:solidFill>
                </a:rPr>
                <a:t> “</a:t>
              </a:r>
              <a:r>
                <a:rPr lang="th-TH" sz="1400" dirty="0" smtClean="0">
                  <a:solidFill>
                    <a:srgbClr val="0000FF"/>
                  </a:solidFill>
                </a:rPr>
                <a:t>บัญชีหักล้าง </a:t>
              </a:r>
              <a:r>
                <a:rPr lang="en-US" sz="1400" dirty="0" smtClean="0">
                  <a:solidFill>
                    <a:srgbClr val="0000FF"/>
                  </a:solidFill>
                </a:rPr>
                <a:t>GR/IR”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0" name="Line Callout 2 9"/>
            <p:cNvSpPr/>
            <p:nvPr/>
          </p:nvSpPr>
          <p:spPr>
            <a:xfrm>
              <a:off x="6699845" y="5431074"/>
              <a:ext cx="2676526" cy="28193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3175"/>
                <a:gd name="adj6" fmla="val -34234"/>
              </a:avLst>
            </a:prstGeom>
            <a:solidFill>
              <a:schemeClr val="bg1"/>
            </a:solidFill>
            <a:ln>
              <a:solidFill>
                <a:srgbClr val="EB6A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h-TH" sz="1400" dirty="0" smtClean="0">
                  <a:solidFill>
                    <a:srgbClr val="0000FF"/>
                  </a:solidFill>
                </a:rPr>
                <a:t>เคลื่อนไหวล่าสุดก่อนวันที่หลัก</a:t>
              </a:r>
              <a:r>
                <a:rPr lang="en-US" sz="1400" dirty="0" smtClean="0">
                  <a:solidFill>
                    <a:srgbClr val="0000FF"/>
                  </a:solidFill>
                </a:rPr>
                <a:t> =</a:t>
              </a:r>
              <a:r>
                <a:rPr lang="th-TH" sz="1400" dirty="0" smtClean="0">
                  <a:solidFill>
                    <a:srgbClr val="0000FF"/>
                  </a:solidFill>
                </a:rPr>
                <a:t> ระบุวันปัจจุบัน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Callout 2 10"/>
            <p:cNvSpPr/>
            <p:nvPr/>
          </p:nvSpPr>
          <p:spPr>
            <a:xfrm>
              <a:off x="6707333" y="5870579"/>
              <a:ext cx="2676526" cy="69969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44230"/>
                <a:gd name="adj6" fmla="val -35122"/>
              </a:avLst>
            </a:prstGeom>
            <a:solidFill>
              <a:schemeClr val="bg1"/>
            </a:solidFill>
            <a:ln>
              <a:solidFill>
                <a:srgbClr val="EB6A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th-TH" sz="1400" u="sng" dirty="0" smtClean="0">
                  <a:solidFill>
                    <a:srgbClr val="0000FF"/>
                  </a:solidFill>
                </a:rPr>
                <a:t>การประมวลผล</a:t>
              </a:r>
            </a:p>
            <a:p>
              <a:r>
                <a:rPr lang="th-TH" sz="1400" dirty="0" smtClean="0">
                  <a:solidFill>
                    <a:srgbClr val="0000FF"/>
                  </a:solidFill>
                </a:rPr>
                <a:t>เลือกโครงร่าง</a:t>
              </a:r>
              <a:r>
                <a:rPr lang="en-US" sz="1400" dirty="0" smtClean="0">
                  <a:solidFill>
                    <a:srgbClr val="0000FF"/>
                  </a:solidFill>
                </a:rPr>
                <a:t>: </a:t>
              </a:r>
              <a:r>
                <a:rPr lang="th-TH" sz="1400" dirty="0" smtClean="0">
                  <a:solidFill>
                    <a:srgbClr val="0000FF"/>
                  </a:solidFill>
                </a:rPr>
                <a:t>เพื่อ </a:t>
              </a:r>
              <a:r>
                <a:rPr lang="en-US" sz="1400" dirty="0" smtClean="0">
                  <a:solidFill>
                    <a:srgbClr val="0000FF"/>
                  </a:solidFill>
                </a:rPr>
                <a:t>Simulate</a:t>
              </a:r>
              <a:r>
                <a:rPr lang="th-TH" sz="1400" dirty="0" smtClean="0">
                  <a:solidFill>
                    <a:srgbClr val="0000FF"/>
                  </a:solidFill>
                </a:rPr>
                <a:t> ค่าก่อนการบันทึกรายการ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79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6" y="826509"/>
            <a:ext cx="10420350" cy="24479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6905" y="162361"/>
            <a:ext cx="305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ngsana New" panose="02020603050405020304" pitchFamily="18" charset="-34"/>
                <a:ea typeface="Calibri" panose="020F0502020204030204" pitchFamily="34" charset="0"/>
              </a:rPr>
              <a:t>Tcode</a:t>
            </a:r>
            <a:r>
              <a:rPr lang="en-US" dirty="0" smtClean="0">
                <a:latin typeface="Angsana New" panose="02020603050405020304" pitchFamily="18" charset="-34"/>
                <a:ea typeface="Calibri" panose="020F0502020204030204" pitchFamily="34" charset="0"/>
              </a:rPr>
              <a:t>: MR11</a:t>
            </a:r>
            <a:r>
              <a:rPr lang="th-TH" dirty="0" smtClean="0">
                <a:latin typeface="Angsana New" panose="02020603050405020304" pitchFamily="18" charset="-34"/>
                <a:ea typeface="Calibri" panose="020F0502020204030204" pitchFamily="34" charset="0"/>
              </a:rPr>
              <a:t> </a:t>
            </a:r>
            <a:r>
              <a:rPr lang="th-TH" dirty="0">
                <a:latin typeface="Angsana New" panose="02020603050405020304" pitchFamily="18" charset="-34"/>
                <a:ea typeface="Calibri" panose="020F0502020204030204" pitchFamily="34" charset="0"/>
              </a:rPr>
              <a:t>การปรับปรุงบัญชีหักล้าง </a:t>
            </a:r>
            <a:r>
              <a:rPr lang="en-US" dirty="0">
                <a:latin typeface="Angsana New" panose="02020603050405020304" pitchFamily="18" charset="-34"/>
                <a:ea typeface="Calibri" panose="020F0502020204030204" pitchFamily="34" charset="0"/>
              </a:rPr>
              <a:t>GR/IR</a:t>
            </a:r>
            <a:endParaRPr lang="en-US" dirty="0"/>
          </a:p>
        </p:txBody>
      </p:sp>
      <p:sp>
        <p:nvSpPr>
          <p:cNvPr id="10" name="Line Callout 2 9"/>
          <p:cNvSpPr/>
          <p:nvPr/>
        </p:nvSpPr>
        <p:spPr>
          <a:xfrm>
            <a:off x="1845500" y="3704962"/>
            <a:ext cx="2676526" cy="33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5117"/>
              <a:gd name="adj6" fmla="val -34771"/>
            </a:avLst>
          </a:prstGeom>
          <a:solidFill>
            <a:schemeClr val="bg1"/>
          </a:solidFill>
          <a:ln>
            <a:solidFill>
              <a:srgbClr val="EB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400" dirty="0" smtClean="0">
                <a:solidFill>
                  <a:srgbClr val="0000FF"/>
                </a:solidFill>
              </a:rPr>
              <a:t>เลือกรายการ แล้วทำการกดปุ่ม</a:t>
            </a:r>
            <a:r>
              <a:rPr lang="en-US" sz="1400" dirty="0" smtClean="0">
                <a:solidFill>
                  <a:srgbClr val="0000FF"/>
                </a:solidFill>
              </a:rPr>
              <a:t> “</a:t>
            </a:r>
            <a:r>
              <a:rPr lang="th-TH" sz="1400" dirty="0" smtClean="0">
                <a:solidFill>
                  <a:srgbClr val="0000FF"/>
                </a:solidFill>
              </a:rPr>
              <a:t>ผ่านรายการ.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2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8" y="590277"/>
            <a:ext cx="4381500" cy="18859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6905" y="162361"/>
            <a:ext cx="379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ngsana New" panose="02020603050405020304" pitchFamily="18" charset="-34"/>
                <a:ea typeface="Calibri" panose="020F0502020204030204" pitchFamily="34" charset="0"/>
              </a:rPr>
              <a:t>Tcode</a:t>
            </a:r>
            <a:r>
              <a:rPr lang="en-US" dirty="0" smtClean="0">
                <a:latin typeface="Angsana New" panose="02020603050405020304" pitchFamily="18" charset="-34"/>
                <a:ea typeface="Calibri" panose="020F0502020204030204" pitchFamily="34" charset="0"/>
              </a:rPr>
              <a:t>: </a:t>
            </a:r>
            <a:r>
              <a:rPr lang="en-US" dirty="0">
                <a:latin typeface="Angsana New" panose="02020603050405020304" pitchFamily="18" charset="-34"/>
                <a:ea typeface="Calibri" panose="020F0502020204030204" pitchFamily="34" charset="0"/>
              </a:rPr>
              <a:t>MR11SHOW – </a:t>
            </a:r>
            <a:r>
              <a:rPr lang="th-TH" dirty="0">
                <a:latin typeface="Angsana New" panose="02020603050405020304" pitchFamily="18" charset="-34"/>
                <a:ea typeface="Calibri" panose="020F0502020204030204" pitchFamily="34" charset="0"/>
              </a:rPr>
              <a:t>การ</a:t>
            </a:r>
            <a:r>
              <a:rPr lang="th-TH" dirty="0" smtClean="0">
                <a:latin typeface="Angsana New" panose="02020603050405020304" pitchFamily="18" charset="-34"/>
                <a:ea typeface="Calibri" panose="020F0502020204030204" pitchFamily="34" charset="0"/>
              </a:rPr>
              <a:t>แสดงเอกสาร</a:t>
            </a:r>
            <a:r>
              <a:rPr lang="th-TH" dirty="0">
                <a:latin typeface="Angsana New" panose="02020603050405020304" pitchFamily="18" charset="-34"/>
                <a:ea typeface="Calibri" panose="020F0502020204030204" pitchFamily="34" charset="0"/>
              </a:rPr>
              <a:t>การปรับปรุง</a:t>
            </a:r>
            <a:r>
              <a:rPr lang="th-TH" dirty="0" smtClean="0">
                <a:latin typeface="Angsana New" panose="02020603050405020304" pitchFamily="18" charset="-34"/>
                <a:ea typeface="Calibri" panose="020F0502020204030204" pitchFamily="34" charset="0"/>
              </a:rPr>
              <a:t>บัญชี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37" y="2262471"/>
            <a:ext cx="10056173" cy="3373895"/>
          </a:xfrm>
          <a:prstGeom prst="rect">
            <a:avLst/>
          </a:prstGeom>
        </p:spPr>
      </p:pic>
      <p:sp>
        <p:nvSpPr>
          <p:cNvPr id="16" name="Line Callout 2 15"/>
          <p:cNvSpPr/>
          <p:nvPr/>
        </p:nvSpPr>
        <p:spPr>
          <a:xfrm>
            <a:off x="4590612" y="1744716"/>
            <a:ext cx="3437107" cy="33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7534"/>
              <a:gd name="adj6" fmla="val -44936"/>
            </a:avLst>
          </a:prstGeom>
          <a:solidFill>
            <a:schemeClr val="bg1"/>
          </a:solidFill>
          <a:ln>
            <a:solidFill>
              <a:srgbClr val="EB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400" dirty="0" smtClean="0">
                <a:solidFill>
                  <a:srgbClr val="0000FF"/>
                </a:solidFill>
              </a:rPr>
              <a:t>เลือก </a:t>
            </a:r>
            <a:r>
              <a:rPr lang="en-US" sz="1400" dirty="0" smtClean="0">
                <a:solidFill>
                  <a:srgbClr val="0000FF"/>
                </a:solidFill>
              </a:rPr>
              <a:t>“</a:t>
            </a:r>
            <a:r>
              <a:rPr lang="th-TH" sz="1400" dirty="0" smtClean="0">
                <a:solidFill>
                  <a:srgbClr val="0000FF"/>
                </a:solidFill>
              </a:rPr>
              <a:t>เอกสารที่ตามมา</a:t>
            </a:r>
            <a:r>
              <a:rPr lang="en-US" sz="1400" dirty="0" smtClean="0">
                <a:solidFill>
                  <a:srgbClr val="0000FF"/>
                </a:solidFill>
              </a:rPr>
              <a:t>”</a:t>
            </a:r>
            <a:r>
              <a:rPr lang="th-TH" sz="1400" dirty="0" smtClean="0">
                <a:solidFill>
                  <a:srgbClr val="0000FF"/>
                </a:solidFill>
              </a:rPr>
              <a:t> เพื่อแสดงข้อมูลการบันทึกบัญชี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4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4" y="880629"/>
            <a:ext cx="11506200" cy="3600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6905" y="162361"/>
            <a:ext cx="42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ngsana New" panose="02020603050405020304" pitchFamily="18" charset="-34"/>
                <a:ea typeface="Calibri" panose="020F0502020204030204" pitchFamily="34" charset="0"/>
              </a:rPr>
              <a:t>Tcode</a:t>
            </a:r>
            <a:r>
              <a:rPr lang="en-US" dirty="0" smtClean="0">
                <a:latin typeface="Angsana New" panose="02020603050405020304" pitchFamily="18" charset="-34"/>
                <a:ea typeface="Calibri" panose="020F0502020204030204" pitchFamily="34" charset="0"/>
              </a:rPr>
              <a:t>: </a:t>
            </a:r>
            <a:r>
              <a:rPr lang="en-US" dirty="0">
                <a:latin typeface="Angsana New" panose="02020603050405020304" pitchFamily="18" charset="-34"/>
                <a:ea typeface="Calibri" panose="020F0502020204030204" pitchFamily="34" charset="0"/>
              </a:rPr>
              <a:t>MR11SHOW – </a:t>
            </a:r>
            <a:r>
              <a:rPr lang="th-TH" dirty="0">
                <a:latin typeface="Angsana New" panose="02020603050405020304" pitchFamily="18" charset="-34"/>
                <a:ea typeface="Calibri" panose="020F0502020204030204" pitchFamily="34" charset="0"/>
              </a:rPr>
              <a:t>การแสดง</a:t>
            </a:r>
            <a:r>
              <a:rPr lang="en-US" dirty="0">
                <a:latin typeface="Angsana New" panose="02020603050405020304" pitchFamily="18" charset="-34"/>
                <a:ea typeface="Calibri" panose="020F0502020204030204" pitchFamily="34" charset="0"/>
              </a:rPr>
              <a:t>/</a:t>
            </a:r>
            <a:r>
              <a:rPr lang="th-TH" dirty="0">
                <a:latin typeface="Angsana New" panose="02020603050405020304" pitchFamily="18" charset="-34"/>
                <a:ea typeface="Calibri" panose="020F0502020204030204" pitchFamily="34" charset="0"/>
              </a:rPr>
              <a:t>ยกเลิกเอกสารการปรับปรุง</a:t>
            </a:r>
            <a:r>
              <a:rPr lang="th-TH" dirty="0" smtClean="0">
                <a:latin typeface="Angsana New" panose="02020603050405020304" pitchFamily="18" charset="-34"/>
                <a:ea typeface="Calibri" panose="020F0502020204030204" pitchFamily="34" charset="0"/>
              </a:rPr>
              <a:t>บัญชี</a:t>
            </a:r>
            <a:endParaRPr lang="en-US" dirty="0"/>
          </a:p>
        </p:txBody>
      </p:sp>
      <p:sp>
        <p:nvSpPr>
          <p:cNvPr id="4" name="Line Callout 2 3"/>
          <p:cNvSpPr/>
          <p:nvPr/>
        </p:nvSpPr>
        <p:spPr>
          <a:xfrm>
            <a:off x="4000804" y="2514530"/>
            <a:ext cx="2083320" cy="33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7534"/>
              <a:gd name="adj6" fmla="val -44936"/>
            </a:avLst>
          </a:prstGeom>
          <a:solidFill>
            <a:schemeClr val="bg1"/>
          </a:solidFill>
          <a:ln>
            <a:solidFill>
              <a:srgbClr val="EB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400" dirty="0" smtClean="0">
                <a:solidFill>
                  <a:srgbClr val="0000FF"/>
                </a:solidFill>
              </a:rPr>
              <a:t>รายละเอียดการบันทึกบัญชี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6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905" y="162361"/>
            <a:ext cx="3866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ngsana New" panose="02020603050405020304" pitchFamily="18" charset="-34"/>
                <a:ea typeface="Calibri" panose="020F0502020204030204" pitchFamily="34" charset="0"/>
              </a:rPr>
              <a:t>Tcode</a:t>
            </a:r>
            <a:r>
              <a:rPr lang="en-US" dirty="0" smtClean="0">
                <a:latin typeface="Angsana New" panose="02020603050405020304" pitchFamily="18" charset="-34"/>
                <a:ea typeface="Calibri" panose="020F0502020204030204" pitchFamily="34" charset="0"/>
              </a:rPr>
              <a:t>: </a:t>
            </a:r>
            <a:r>
              <a:rPr lang="en-US" dirty="0">
                <a:latin typeface="Angsana New" panose="02020603050405020304" pitchFamily="18" charset="-34"/>
                <a:ea typeface="Calibri" panose="020F0502020204030204" pitchFamily="34" charset="0"/>
              </a:rPr>
              <a:t>MR11SHOW – </a:t>
            </a:r>
            <a:r>
              <a:rPr lang="th-TH" dirty="0" smtClean="0">
                <a:latin typeface="Angsana New" panose="02020603050405020304" pitchFamily="18" charset="-34"/>
                <a:ea typeface="Calibri" panose="020F0502020204030204" pitchFamily="34" charset="0"/>
              </a:rPr>
              <a:t>การยกเลิกเอกสาร</a:t>
            </a:r>
            <a:r>
              <a:rPr lang="th-TH" dirty="0">
                <a:latin typeface="Angsana New" panose="02020603050405020304" pitchFamily="18" charset="-34"/>
                <a:ea typeface="Calibri" panose="020F0502020204030204" pitchFamily="34" charset="0"/>
              </a:rPr>
              <a:t>การปรับปรุง</a:t>
            </a:r>
            <a:r>
              <a:rPr lang="th-TH" dirty="0" smtClean="0">
                <a:latin typeface="Angsana New" panose="02020603050405020304" pitchFamily="18" charset="-34"/>
                <a:ea typeface="Calibri" panose="020F0502020204030204" pitchFamily="34" charset="0"/>
              </a:rPr>
              <a:t>บัญชี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8" y="531693"/>
            <a:ext cx="4381500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11" y="2204728"/>
            <a:ext cx="11262262" cy="2565394"/>
          </a:xfrm>
          <a:prstGeom prst="rect">
            <a:avLst/>
          </a:prstGeom>
        </p:spPr>
      </p:pic>
      <p:sp>
        <p:nvSpPr>
          <p:cNvPr id="7" name="Line Callout 2 6"/>
          <p:cNvSpPr/>
          <p:nvPr/>
        </p:nvSpPr>
        <p:spPr>
          <a:xfrm>
            <a:off x="4590612" y="1744716"/>
            <a:ext cx="3437107" cy="33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7534"/>
              <a:gd name="adj6" fmla="val -44936"/>
            </a:avLst>
          </a:prstGeom>
          <a:solidFill>
            <a:schemeClr val="bg1"/>
          </a:solidFill>
          <a:ln>
            <a:solidFill>
              <a:srgbClr val="EB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1400" dirty="0" smtClean="0">
                <a:solidFill>
                  <a:srgbClr val="0000FF"/>
                </a:solidFill>
              </a:rPr>
              <a:t>เลือก </a:t>
            </a:r>
            <a:r>
              <a:rPr lang="en-US" sz="1400" dirty="0" smtClean="0">
                <a:solidFill>
                  <a:srgbClr val="0000FF"/>
                </a:solidFill>
              </a:rPr>
              <a:t>“</a:t>
            </a:r>
            <a:r>
              <a:rPr lang="th-TH" sz="1400" dirty="0" smtClean="0">
                <a:solidFill>
                  <a:srgbClr val="0000FF"/>
                </a:solidFill>
              </a:rPr>
              <a:t>กลับรายการเอกสาร</a:t>
            </a:r>
            <a:r>
              <a:rPr lang="en-US" sz="1400" dirty="0" smtClean="0">
                <a:solidFill>
                  <a:srgbClr val="0000FF"/>
                </a:solidFill>
              </a:rPr>
              <a:t>”</a:t>
            </a:r>
            <a:r>
              <a:rPr lang="th-TH" sz="1400" dirty="0" smtClean="0">
                <a:solidFill>
                  <a:srgbClr val="0000FF"/>
                </a:solidFill>
              </a:rPr>
              <a:t> เพื่อยกเลิกเอกสารการปรับปรุงบัญชี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1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>
            <a:extLst>
              <a:ext uri="{FF2B5EF4-FFF2-40B4-BE49-F238E27FC236}">
                <a16:creationId xmlns:a16="http://schemas.microsoft.com/office/drawing/2014/main" xmlns="" id="{E2876E14-F990-FD42-80FB-95AEAA8C2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84" y="2487389"/>
            <a:ext cx="3131133" cy="2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153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Cordia New</vt:lpstr>
      <vt:lpstr>TH SarabunPSK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Pornnara Saetiew</dc:creator>
  <cp:lastModifiedBy>Suphatchaya Sriwiboon</cp:lastModifiedBy>
  <cp:revision>117</cp:revision>
  <dcterms:created xsi:type="dcterms:W3CDTF">2022-05-30T03:45:37Z</dcterms:created>
  <dcterms:modified xsi:type="dcterms:W3CDTF">2022-06-14T08:00:39Z</dcterms:modified>
</cp:coreProperties>
</file>