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258" r:id="rId2"/>
    <p:sldId id="426" r:id="rId3"/>
    <p:sldId id="755" r:id="rId4"/>
    <p:sldId id="746" r:id="rId5"/>
    <p:sldId id="757" r:id="rId6"/>
    <p:sldId id="764" r:id="rId7"/>
    <p:sldId id="756" r:id="rId8"/>
    <p:sldId id="752" r:id="rId9"/>
    <p:sldId id="763" r:id="rId10"/>
    <p:sldId id="748" r:id="rId11"/>
    <p:sldId id="761" r:id="rId12"/>
    <p:sldId id="762" r:id="rId13"/>
    <p:sldId id="587" r:id="rId14"/>
    <p:sldId id="378" r:id="rId15"/>
  </p:sldIdLst>
  <p:sldSz cx="9144000" cy="6858000" type="screen4x3"/>
  <p:notesSz cx="7104063" cy="10234613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dia New" panose="020B0304020202020204" pitchFamily="34" charset="-34"/>
      <p:regular r:id="rId22"/>
      <p:bold r:id="rId23"/>
      <p:italic r:id="rId24"/>
      <p:boldItalic r:id="rId25"/>
    </p:embeddedFont>
    <p:embeddedFont>
      <p:font typeface="EucrosiaUPC" panose="02020603050405020304" pitchFamily="18" charset="-34"/>
      <p:regular r:id="rId26"/>
      <p:bold r:id="rId27"/>
      <p:italic r:id="rId28"/>
      <p:boldItalic r:id="rId29"/>
    </p:embeddedFont>
    <p:embeddedFont>
      <p:font typeface="FC Ekaluck" panose="020B0604020202020204" charset="-34"/>
      <p:regular r:id="rId30"/>
      <p:bold r:id="rId31"/>
      <p:italic r:id="rId32"/>
      <p:boldItalic r:id="rId33"/>
    </p:embeddedFont>
    <p:embeddedFont>
      <p:font typeface="Gulim" panose="020B0600000101010101" pitchFamily="34" charset="-127"/>
      <p:regular r:id="rId34"/>
    </p:embeddedFont>
    <p:embeddedFont>
      <p:font typeface="TH SarabunPSK" panose="020B0500040200020003" pitchFamily="34" charset="-34"/>
      <p:regular r:id="rId35"/>
      <p:bold r:id="rId36"/>
      <p:italic r:id="rId37"/>
      <p:boldItalic r:id="rId38"/>
    </p:embeddedFont>
    <p:embeddedFont>
      <p:font typeface="Wingdings 2" panose="05020102010507070707" pitchFamily="18" charset="2"/>
      <p:regular r:id="rId3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rgbClr val="5F5F5F"/>
        </a:solidFill>
        <a:latin typeface="Arial" charset="0"/>
        <a:ea typeface="+mn-ea"/>
        <a:cs typeface="EucrosiaUPC" pitchFamily="18" charset="-34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rgbClr val="5F5F5F"/>
        </a:solidFill>
        <a:latin typeface="Arial" charset="0"/>
        <a:ea typeface="+mn-ea"/>
        <a:cs typeface="EucrosiaUPC" pitchFamily="18" charset="-34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rgbClr val="5F5F5F"/>
        </a:solidFill>
        <a:latin typeface="Arial" charset="0"/>
        <a:ea typeface="+mn-ea"/>
        <a:cs typeface="EucrosiaUPC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rgbClr val="5F5F5F"/>
        </a:solidFill>
        <a:latin typeface="Arial" charset="0"/>
        <a:ea typeface="+mn-ea"/>
        <a:cs typeface="EucrosiaUPC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rgbClr val="5F5F5F"/>
        </a:solidFill>
        <a:latin typeface="Arial" charset="0"/>
        <a:ea typeface="+mn-ea"/>
        <a:cs typeface="EucrosiaUPC" pitchFamily="18" charset="-34"/>
      </a:defRPr>
    </a:lvl5pPr>
    <a:lvl6pPr marL="2286000" algn="l" defTabSz="914400" rtl="0" eaLnBrk="1" latinLnBrk="0" hangingPunct="1">
      <a:defRPr sz="3200" b="1" kern="1200">
        <a:solidFill>
          <a:srgbClr val="5F5F5F"/>
        </a:solidFill>
        <a:latin typeface="Arial" charset="0"/>
        <a:ea typeface="+mn-ea"/>
        <a:cs typeface="EucrosiaUPC" pitchFamily="18" charset="-34"/>
      </a:defRPr>
    </a:lvl6pPr>
    <a:lvl7pPr marL="2743200" algn="l" defTabSz="914400" rtl="0" eaLnBrk="1" latinLnBrk="0" hangingPunct="1">
      <a:defRPr sz="3200" b="1" kern="1200">
        <a:solidFill>
          <a:srgbClr val="5F5F5F"/>
        </a:solidFill>
        <a:latin typeface="Arial" charset="0"/>
        <a:ea typeface="+mn-ea"/>
        <a:cs typeface="EucrosiaUPC" pitchFamily="18" charset="-34"/>
      </a:defRPr>
    </a:lvl7pPr>
    <a:lvl8pPr marL="3200400" algn="l" defTabSz="914400" rtl="0" eaLnBrk="1" latinLnBrk="0" hangingPunct="1">
      <a:defRPr sz="3200" b="1" kern="1200">
        <a:solidFill>
          <a:srgbClr val="5F5F5F"/>
        </a:solidFill>
        <a:latin typeface="Arial" charset="0"/>
        <a:ea typeface="+mn-ea"/>
        <a:cs typeface="EucrosiaUPC" pitchFamily="18" charset="-34"/>
      </a:defRPr>
    </a:lvl8pPr>
    <a:lvl9pPr marL="3657600" algn="l" defTabSz="914400" rtl="0" eaLnBrk="1" latinLnBrk="0" hangingPunct="1">
      <a:defRPr sz="3200" b="1" kern="1200">
        <a:solidFill>
          <a:srgbClr val="5F5F5F"/>
        </a:solidFill>
        <a:latin typeface="Arial" charset="0"/>
        <a:ea typeface="+mn-ea"/>
        <a:cs typeface="EucrosiaUPC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000000"/>
    <a:srgbClr val="A0824E"/>
    <a:srgbClr val="FFFFCC"/>
    <a:srgbClr val="CC3300"/>
    <a:srgbClr val="6E5A36"/>
    <a:srgbClr val="D7C5A5"/>
    <a:srgbClr val="BD9F68"/>
    <a:srgbClr val="DACCB4"/>
    <a:srgbClr val="DFE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0" autoAdjust="0"/>
    <p:restoredTop sz="94434" autoAdjust="0"/>
  </p:normalViewPr>
  <p:slideViewPr>
    <p:cSldViewPr>
      <p:cViewPr varScale="1">
        <p:scale>
          <a:sx n="59" d="100"/>
          <a:sy n="59" d="100"/>
        </p:scale>
        <p:origin x="12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90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8" cy="511731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8" cy="511731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69AC32F9-7534-4F6C-A927-600457A37F34}" type="datetime1">
              <a:rPr lang="th-TH" smtClean="0"/>
              <a:t>25/10/65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8" cy="511731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8" cy="511731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5897DA7D-AD23-4CDE-B833-1CB221454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69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42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th-TH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AC407F-025A-4809-83FC-831D280D9CA0}" type="datetime1">
              <a:rPr lang="th-TH" smtClean="0"/>
              <a:t>25/10/65</a:t>
            </a:fld>
            <a:endParaRPr lang="th-TH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2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842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th-TH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8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A6B734C-EC7B-42F4-9739-417F7EBCE8FE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98400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5423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0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2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856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5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8464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195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6673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476250"/>
            <a:ext cx="9147175" cy="6381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9098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 flipV="1">
            <a:off x="304800" y="685800"/>
            <a:ext cx="5257800" cy="601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143000" y="2133600"/>
            <a:ext cx="8001000" cy="4724400"/>
            <a:chOff x="720" y="1344"/>
            <a:chExt cx="5040" cy="2976"/>
          </a:xfrm>
        </p:grpSpPr>
        <p:sp>
          <p:nvSpPr>
            <p:cNvPr id="9" name="Rectangle 7"/>
            <p:cNvSpPr>
              <a:spLocks noChangeArrowheads="1"/>
            </p:cNvSpPr>
            <p:nvPr userDrawn="1"/>
          </p:nvSpPr>
          <p:spPr bwMode="gray">
            <a:xfrm>
              <a:off x="1032" y="1344"/>
              <a:ext cx="4728" cy="2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720" y="1343"/>
              <a:ext cx="624" cy="2974"/>
              <a:chOff x="768" y="1104"/>
              <a:chExt cx="624" cy="3216"/>
            </a:xfrm>
          </p:grpSpPr>
          <p:sp>
            <p:nvSpPr>
              <p:cNvPr id="11" name="Oval 9"/>
              <p:cNvSpPr>
                <a:spLocks noChangeArrowheads="1"/>
              </p:cNvSpPr>
              <p:nvPr userDrawn="1"/>
            </p:nvSpPr>
            <p:spPr bwMode="gray">
              <a:xfrm>
                <a:off x="768" y="1104"/>
                <a:ext cx="624" cy="62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gray">
              <a:xfrm>
                <a:off x="768" y="1440"/>
                <a:ext cx="576" cy="28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3" name="Rectangle 11"/>
          <p:cNvSpPr>
            <a:spLocks noChangeArrowheads="1"/>
          </p:cNvSpPr>
          <p:nvPr/>
        </p:nvSpPr>
        <p:spPr bwMode="ltGray">
          <a:xfrm>
            <a:off x="533400" y="6553200"/>
            <a:ext cx="86106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692150"/>
            <a:ext cx="673100" cy="812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4975" y="692150"/>
            <a:ext cx="708025" cy="8112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692150"/>
            <a:ext cx="676275" cy="819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057400" y="1905000"/>
            <a:ext cx="6858000" cy="533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8" name="Picture 21" descr="YIT-Wink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4697413"/>
            <a:ext cx="236220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00200" y="3200400"/>
            <a:ext cx="6858000" cy="685800"/>
          </a:xfrm>
        </p:spPr>
        <p:txBody>
          <a:bodyPr/>
          <a:lstStyle>
            <a:lvl1pPr algn="ctr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25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1905000"/>
            <a:ext cx="64008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ADD7C49-F52B-4E35-A9E3-3F9F85C2F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5081B-C189-484E-BEBF-110A1DD36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9D524-EFF4-4E21-ABF3-D6F1C7023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EB01E-A765-475C-928A-42635D6CF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7E3E7-62F4-4584-A7B8-90452FA65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4BE86-95AF-4B78-ACE1-19F7F1C74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05D85-8190-4090-8088-CFCCE2C3D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2030A-A1F2-4886-846F-AD5E7721B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1635E-4A5C-4D48-9652-BDA6ABD6F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D0239-D764-4AC9-91ED-69398F91B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079E8-03E7-4381-B5C8-DD323DCA6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ea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88" y="0"/>
            <a:ext cx="914241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0BE1B63-6A2D-4643-9183-330774FA0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128" name="Picture 8" descr="logo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" y="76200"/>
            <a:ext cx="457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 descr="head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88" y="6172200"/>
            <a:ext cx="91424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EucrosiaUPC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EucrosiaUPC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EucrosiaUPC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EucrosiaUPC" pitchFamily="18" charset="-34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EucrosiaUPC" pitchFamily="18" charset="-34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EucrosiaUPC" pitchFamily="18" charset="-34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EucrosiaUPC" pitchFamily="18" charset="-34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EucrosiaUPC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 b="1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3200" b="1">
          <a:solidFill>
            <a:srgbClr val="5F5F5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 b="1">
          <a:solidFill>
            <a:srgbClr val="5F5F5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3200" b="1">
          <a:solidFill>
            <a:srgbClr val="5F5F5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 b="1">
          <a:solidFill>
            <a:srgbClr val="5F5F5F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3200" b="1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3200" b="1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3200" b="1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3200" b="1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29517" y="3505200"/>
            <a:ext cx="7772400" cy="2695638"/>
          </a:xfrm>
        </p:spPr>
        <p:txBody>
          <a:bodyPr/>
          <a:lstStyle/>
          <a:p>
            <a:pPr algn="l" eaLnBrk="1" hangingPunct="1">
              <a:defRPr/>
            </a:pPr>
            <a:r>
              <a:rPr lang="th-TH" sz="33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ระบบงานสวัสดิการ (</a:t>
            </a:r>
            <a:r>
              <a:rPr lang="en-US" sz="33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Benefit : BN)</a:t>
            </a:r>
            <a:br>
              <a:rPr lang="en-US" sz="36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สวัสดิการ ลูกจ้าง</a:t>
            </a:r>
            <a:br>
              <a:rPr lang="th-TH" sz="36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en-US" sz="36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b="1" dirty="0">
                <a:solidFill>
                  <a:srgbClr val="C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8 </a:t>
            </a:r>
            <a:r>
              <a:rPr lang="th-TH" b="1" dirty="0">
                <a:solidFill>
                  <a:srgbClr val="C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ธ.ค. </a:t>
            </a:r>
            <a:r>
              <a:rPr lang="en-US" b="1" dirty="0">
                <a:solidFill>
                  <a:srgbClr val="C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2021 </a:t>
            </a:r>
            <a:r>
              <a:rPr lang="th-TH" b="1" dirty="0">
                <a:solidFill>
                  <a:srgbClr val="C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</a:t>
            </a:r>
            <a:r>
              <a:rPr lang="en-US" b="1" dirty="0">
                <a:solidFill>
                  <a:srgbClr val="C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8:30-11:30 </a:t>
            </a:r>
            <a:r>
              <a:rPr lang="th-TH" b="1" dirty="0">
                <a:solidFill>
                  <a:srgbClr val="C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br>
              <a:rPr lang="en-US" sz="3600" b="1" dirty="0">
                <a:solidFill>
                  <a:srgbClr val="C00000"/>
                </a:solidFill>
                <a:latin typeface="FC Ekaluck" panose="02000000000000000000" pitchFamily="2" charset="0"/>
                <a:cs typeface="FC Ekaluck" panose="02000000000000000000" pitchFamily="2" charset="0"/>
              </a:rPr>
            </a:br>
            <a:endParaRPr lang="en-US" sz="3600" b="1" dirty="0">
              <a:solidFill>
                <a:schemeClr val="accent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1905000"/>
            <a:ext cx="65532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81000" y="1371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9pPr>
          </a:lstStyle>
          <a:p>
            <a:pPr algn="l" eaLnBrk="1" hangingPunct="1">
              <a:defRPr/>
            </a:pPr>
            <a:br>
              <a:rPr lang="en-US" sz="4000" b="1" kern="0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th-TH" sz="3200" b="1" kern="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โครงการจ้างพัฒนาระบบบริหารองค์กร (</a:t>
            </a:r>
            <a:r>
              <a:rPr lang="en-US" sz="3200" b="1" kern="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ERP)</a:t>
            </a:r>
          </a:p>
          <a:p>
            <a:pPr algn="l" eaLnBrk="1" hangingPunct="1">
              <a:defRPr/>
            </a:pPr>
            <a:r>
              <a:rPr lang="th-TH" sz="3200" b="1" kern="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การไฟฟ้านครหลวง</a:t>
            </a:r>
            <a:br>
              <a:rPr lang="en-US" sz="3200" b="1" kern="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th-TH" sz="4000" b="1" kern="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en-US" b="1" kern="0" dirty="0">
                <a:solidFill>
                  <a:schemeClr val="bg1"/>
                </a:solidFill>
                <a:latin typeface="FC Ekaluck" panose="02000000000000000000" pitchFamily="2" charset="0"/>
                <a:cs typeface="FC Ekaluck" panose="02000000000000000000" pitchFamily="2" charset="0"/>
              </a:rPr>
            </a:br>
            <a:endParaRPr lang="en-US" sz="4000" b="1" kern="0" dirty="0">
              <a:solidFill>
                <a:schemeClr val="bg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7660" y="2674203"/>
            <a:ext cx="6677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การฝึกอบรมผู้ใช้งาน</a:t>
            </a:r>
            <a:endParaRPr lang="th-TH" sz="6000" dirty="0">
              <a:solidFill>
                <a:srgbClr val="000000"/>
              </a:solidFill>
            </a:endParaRPr>
          </a:p>
        </p:txBody>
      </p:sp>
      <p:sp>
        <p:nvSpPr>
          <p:cNvPr id="7" name="ชื่อเรื่องรอง 3"/>
          <p:cNvSpPr txBox="1">
            <a:spLocks/>
          </p:cNvSpPr>
          <p:nvPr/>
        </p:nvSpPr>
        <p:spPr bwMode="auto">
          <a:xfrm>
            <a:off x="2286000" y="19050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8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itchFamily="18" charset="2"/>
              <a:buChar char=""/>
              <a:defRPr sz="3200" b="1">
                <a:solidFill>
                  <a:srgbClr val="5F5F5F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 b="1">
                <a:solidFill>
                  <a:srgbClr val="5F5F5F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itchFamily="18" charset="2"/>
              <a:buChar char=""/>
              <a:defRPr sz="3200" b="1">
                <a:solidFill>
                  <a:srgbClr val="5F5F5F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 b="1">
                <a:solidFill>
                  <a:srgbClr val="5F5F5F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 b="1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 b="1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 b="1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 b="1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สัญญาเลขที่</a:t>
            </a:r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DD2-4601-TLE </a:t>
            </a:r>
            <a:r>
              <a:rPr lang="th-TH" kern="0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kern="0" dirty="0">
                <a:latin typeface="TH SarabunPSK" pitchFamily="34" charset="-34"/>
                <a:cs typeface="TH SarabunPSK" pitchFamily="34" charset="-34"/>
              </a:rPr>
              <a:t>  </a:t>
            </a:r>
            <a:endParaRPr lang="th-TH" kern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1083046"/>
            <a:ext cx="9144000" cy="7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รายการสวัสดิการแบบผ่านบัญชีเงินเดือน สำหรับลูกจ้าง 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9202)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244475"/>
          </a:xfrm>
        </p:spPr>
        <p:txBody>
          <a:bodyPr/>
          <a:lstStyle/>
          <a:p>
            <a:pPr>
              <a:defRPr/>
            </a:pPr>
            <a:fld id="{AC81635E-4A5C-4D48-9652-BDA6ABD6F3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5AA7C3-1DCB-47DD-B12E-ACFB98B15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70374"/>
              </p:ext>
            </p:extLst>
          </p:nvPr>
        </p:nvGraphicFramePr>
        <p:xfrm>
          <a:off x="1600200" y="2869698"/>
          <a:ext cx="5651791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123">
                  <a:extLst>
                    <a:ext uri="{9D8B030D-6E8A-4147-A177-3AD203B41FA5}">
                      <a16:colId xmlns:a16="http://schemas.microsoft.com/office/drawing/2014/main" val="2625765157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3524120787"/>
                    </a:ext>
                  </a:extLst>
                </a:gridCol>
                <a:gridCol w="3918558">
                  <a:extLst>
                    <a:ext uri="{9D8B030D-6E8A-4147-A177-3AD203B41FA5}">
                      <a16:colId xmlns:a16="http://schemas.microsoft.com/office/drawing/2014/main" val="2872937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th-TH" sz="25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กลุ่มข้อมูล</a:t>
                      </a:r>
                      <a:endParaRPr lang="en-US" sz="2500" b="1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th-TH" sz="25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รหัส</a:t>
                      </a:r>
                      <a:endParaRPr lang="en-US" sz="2500" b="1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th-TH" sz="25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รายละเอียด</a:t>
                      </a:r>
                      <a:endParaRPr lang="en-US" sz="2500" b="1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92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9202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0401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เงินช่วยเหลือบุตร</a:t>
                      </a: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9633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567429-594A-4828-9547-F4DA6DACA80A}"/>
              </a:ext>
            </a:extLst>
          </p:cNvPr>
          <p:cNvSpPr txBox="1"/>
          <p:nvPr/>
        </p:nvSpPr>
        <p:spPr>
          <a:xfrm>
            <a:off x="0" y="21206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defRPr/>
            </a:pP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การบันทึกสวัสดิการที่จ่ายผ่านบัญชีเงินเดือนของลูกจ้าง จะสามารถบันทึกได้เฉพาะเงินช่วยเหลือบุตรเท่านั้น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321053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B220D-2431-4463-AC48-9523B5A1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1635E-4A5C-4D48-9652-BDA6ABD6F3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214E0C-4F2E-4493-8B4B-C8A789973CC7}"/>
              </a:ext>
            </a:extLst>
          </p:cNvPr>
          <p:cNvSpPr txBox="1">
            <a:spLocks/>
          </p:cNvSpPr>
          <p:nvPr/>
        </p:nvSpPr>
        <p:spPr bwMode="auto">
          <a:xfrm>
            <a:off x="533400" y="447878"/>
            <a:ext cx="8382000" cy="7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9pPr>
          </a:lstStyle>
          <a:p>
            <a:pPr fontAlgn="b"/>
            <a:r>
              <a:rPr lang="th-TH" sz="28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เปรียบเทียบรายการที่ระบบแสดงเมื่อบันทึกกลุ่มข้อมูล </a:t>
            </a:r>
            <a:r>
              <a:rPr lang="en-US" sz="28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9202 </a:t>
            </a:r>
            <a:r>
              <a:rPr lang="th-TH" sz="28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ของพนักงานและลูกจ้าง</a:t>
            </a:r>
            <a:endParaRPr lang="en-US" sz="2800" kern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67429-594A-4828-9547-F4DA6DACA80A}"/>
              </a:ext>
            </a:extLst>
          </p:cNvPr>
          <p:cNvSpPr txBox="1"/>
          <p:nvPr/>
        </p:nvSpPr>
        <p:spPr>
          <a:xfrm>
            <a:off x="152400" y="1009948"/>
            <a:ext cx="895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defRPr/>
            </a:pPr>
            <a:r>
              <a:rPr lang="th-TH" sz="2400" u="sng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ลูกจ้าง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 จะไม่สามารถบันทึกเงินช่วยเหลืออื่นได้ (บันทึกได้เฉพาะเงินช่วยเหลือบุตรเท่านั้น)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565351" cy="48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B220D-2431-4463-AC48-9523B5A1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1635E-4A5C-4D48-9652-BDA6ABD6F3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214E0C-4F2E-4493-8B4B-C8A789973CC7}"/>
              </a:ext>
            </a:extLst>
          </p:cNvPr>
          <p:cNvSpPr txBox="1">
            <a:spLocks/>
          </p:cNvSpPr>
          <p:nvPr/>
        </p:nvSpPr>
        <p:spPr bwMode="auto">
          <a:xfrm>
            <a:off x="533400" y="447878"/>
            <a:ext cx="8382000" cy="7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9pPr>
          </a:lstStyle>
          <a:p>
            <a:pPr fontAlgn="b"/>
            <a:r>
              <a:rPr lang="th-TH" sz="28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เปรียบเทียบรายการที่ระบบแสดงเมื่อบันทึกกลุ่มข้อมูล </a:t>
            </a:r>
            <a:r>
              <a:rPr lang="en-US" sz="28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9202 </a:t>
            </a:r>
            <a:r>
              <a:rPr lang="th-TH" sz="2800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ของพนักงานและลูกจ้าง</a:t>
            </a:r>
            <a:endParaRPr lang="en-US" sz="2800" kern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67429-594A-4828-9547-F4DA6DACA80A}"/>
              </a:ext>
            </a:extLst>
          </p:cNvPr>
          <p:cNvSpPr txBox="1"/>
          <p:nvPr/>
        </p:nvSpPr>
        <p:spPr>
          <a:xfrm>
            <a:off x="152400" y="1009948"/>
            <a:ext cx="895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defRPr/>
            </a:pPr>
            <a:r>
              <a:rPr lang="th-TH" sz="2400" u="sng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พนักงาน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 จะสามารถบันทึกเงินช่วยเหลือได้ทุกประเภท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7" y="1471613"/>
            <a:ext cx="7696200" cy="4560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59820"/>
            <a:ext cx="754485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 bwMode="auto">
          <a:xfrm>
            <a:off x="0" y="2843213"/>
            <a:ext cx="91440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9pPr>
          </a:lstStyle>
          <a:p>
            <a:pPr algn="ctr"/>
            <a:r>
              <a:rPr lang="en-US" sz="4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133600" cy="244475"/>
          </a:xfrm>
        </p:spPr>
        <p:txBody>
          <a:bodyPr/>
          <a:lstStyle/>
          <a:p>
            <a:pPr>
              <a:defRPr/>
            </a:pPr>
            <a:fld id="{747EB01E-A765-475C-928A-42635D6CFF9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9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2"/>
          <p:cNvSpPr>
            <a:spLocks noGrp="1"/>
          </p:cNvSpPr>
          <p:nvPr>
            <p:ph type="ctrTitle"/>
          </p:nvPr>
        </p:nvSpPr>
        <p:spPr>
          <a:xfrm>
            <a:off x="-30480" y="3352800"/>
            <a:ext cx="9144000" cy="506412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800" b="1" kern="1200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82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E489D5-8232-4A6C-AC52-5F795E1880E5}"/>
              </a:ext>
            </a:extLst>
          </p:cNvPr>
          <p:cNvSpPr/>
          <p:nvPr/>
        </p:nvSpPr>
        <p:spPr bwMode="auto">
          <a:xfrm>
            <a:off x="152400" y="1061884"/>
            <a:ext cx="8458200" cy="3281516"/>
          </a:xfrm>
          <a:prstGeom prst="rect">
            <a:avLst/>
          </a:prstGeom>
          <a:solidFill>
            <a:srgbClr val="9FC9D4">
              <a:alpha val="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EucrosiaUPC" pitchFamily="18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A0441-A7B3-4C43-95FE-6203C1765077}"/>
              </a:ext>
            </a:extLst>
          </p:cNvPr>
          <p:cNvSpPr/>
          <p:nvPr/>
        </p:nvSpPr>
        <p:spPr bwMode="auto">
          <a:xfrm>
            <a:off x="457200" y="16764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บันทึกการโอนเงินสวัสดิการ </a:t>
            </a:r>
            <a:r>
              <a:rPr lang="en-US" sz="2400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กลุ่มข้อมูล </a:t>
            </a:r>
            <a:r>
              <a:rPr lang="en-US" sz="2400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9207)</a:t>
            </a: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ea typeface="Gulim" panose="020B0600000101010101" pitchFamily="34" charset="-127"/>
              <a:cs typeface="TH SarabunPSK" panose="020B0500040200020003" pitchFamily="34" charset="-34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บันทึกสวัสดิการอื่นๆสำหรับ ลูกจ้าง </a:t>
            </a:r>
            <a:r>
              <a:rPr lang="en-US" sz="2400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กลุ่มข้อมูล </a:t>
            </a:r>
            <a:r>
              <a:rPr lang="en-US" sz="2400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9201, 9202)</a:t>
            </a: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ea typeface="Gulim" panose="020B0600000101010101" pitchFamily="34" charset="-127"/>
              <a:cs typeface="TH SarabunPSK" panose="020B0500040200020003" pitchFamily="34" charset="-34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994" y="533400"/>
            <a:ext cx="2667000" cy="533400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หัวข้อการฝึกอบรม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552148"/>
            <a:ext cx="2133600" cy="2444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747EB01E-A765-475C-928A-42635D6CFF9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552148"/>
            <a:ext cx="2133600" cy="2444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747EB01E-A765-475C-928A-42635D6CFF9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DBD08A-A593-4F94-8032-47D3501E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533400"/>
          </a:xfrm>
        </p:spPr>
        <p:txBody>
          <a:bodyPr/>
          <a:lstStyle/>
          <a:p>
            <a:pPr algn="ctr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บันทึกการโอนเงินสวัสดิการ</a:t>
            </a:r>
            <a:endParaRPr lang="th-TH" sz="36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9DBD08A-A593-4F94-8032-47D3501E503E}"/>
              </a:ext>
            </a:extLst>
          </p:cNvPr>
          <p:cNvSpPr txBox="1">
            <a:spLocks/>
          </p:cNvSpPr>
          <p:nvPr/>
        </p:nvSpPr>
        <p:spPr bwMode="auto">
          <a:xfrm>
            <a:off x="401782" y="2743200"/>
            <a:ext cx="87422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รายการสวัสดิการแบบโอนเงิน สำหรับลูกจ้าง </a:t>
            </a:r>
            <a:r>
              <a:rPr lang="en-US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กลุ่มข้อมูล </a:t>
            </a:r>
            <a:r>
              <a:rPr lang="en-US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9207)</a:t>
            </a:r>
            <a:endParaRPr lang="th-TH" kern="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305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762000" y="520057"/>
            <a:ext cx="8382000" cy="7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รายการสวัสดิการแบบโอนเงิน สำหรับลูกจ้าง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9207)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244475"/>
          </a:xfrm>
        </p:spPr>
        <p:txBody>
          <a:bodyPr/>
          <a:lstStyle/>
          <a:p>
            <a:pPr>
              <a:defRPr/>
            </a:pPr>
            <a:fld id="{AC81635E-4A5C-4D48-9652-BDA6ABD6F3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338D03-86C2-4629-B401-B61C7B899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82459"/>
              </p:ext>
            </p:extLst>
          </p:nvPr>
        </p:nvGraphicFramePr>
        <p:xfrm>
          <a:off x="1600200" y="2319997"/>
          <a:ext cx="5651791" cy="318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123">
                  <a:extLst>
                    <a:ext uri="{9D8B030D-6E8A-4147-A177-3AD203B41FA5}">
                      <a16:colId xmlns:a16="http://schemas.microsoft.com/office/drawing/2014/main" val="2625765157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3524120787"/>
                    </a:ext>
                  </a:extLst>
                </a:gridCol>
                <a:gridCol w="3918558">
                  <a:extLst>
                    <a:ext uri="{9D8B030D-6E8A-4147-A177-3AD203B41FA5}">
                      <a16:colId xmlns:a16="http://schemas.microsoft.com/office/drawing/2014/main" val="2872937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th-TH" sz="25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กลุ่มข้อมูล</a:t>
                      </a:r>
                      <a:endParaRPr lang="en-US" sz="2500" b="1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th-TH" sz="25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รหัส</a:t>
                      </a:r>
                      <a:endParaRPr lang="en-US" sz="2500" b="1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th-TH" sz="25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รายละเอียด</a:t>
                      </a:r>
                      <a:endParaRPr lang="en-US" sz="2500" b="1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923386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9207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1516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จ่ายคืนจากบัญชีเงินเดือน</a:t>
                      </a: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184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1551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ค่ารักษาพยาบาล-พนักงาน</a:t>
                      </a: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0841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1554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ค่ารักษาพยาบาล-คู่สมรส</a:t>
                      </a: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681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1555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ค่ารักษาพยาบาล-บุตร</a:t>
                      </a: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3331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1571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ค่าการศึกษาบุตร</a:t>
                      </a: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6517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1572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ค่าตัดเครื่องแบบพนง.สนาม</a:t>
                      </a: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1385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1573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ค่าเบี้ยเลี้ยงนอกเขต</a:t>
                      </a: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7520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1579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3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ค่าที่พักเหมาจ่ายนอกเขต</a:t>
                      </a:r>
                      <a:endParaRPr lang="en-US" sz="2300" dirty="0">
                        <a:effectLst/>
                        <a:latin typeface="TH SarabunPSK" panose="020B0500040200020003" pitchFamily="34" charset="-34"/>
                        <a:ea typeface="Times New Roman" panose="02020603050405020304" pitchFamily="18" charset="0"/>
                        <a:cs typeface="TH SarabunPSK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7616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567429-594A-4828-9547-F4DA6DACA80A}"/>
              </a:ext>
            </a:extLst>
          </p:cNvPr>
          <p:cNvSpPr txBox="1"/>
          <p:nvPr/>
        </p:nvSpPr>
        <p:spPr>
          <a:xfrm>
            <a:off x="533400" y="1271666"/>
            <a:ext cx="86106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auto" hangingPunct="0">
              <a:spcBef>
                <a:spcPts val="300"/>
              </a:spcBef>
              <a:spcAft>
                <a:spcPts val="300"/>
              </a:spcAft>
              <a:defRPr/>
            </a:pP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เมื่อบันทึกข้อมูลรายการสวัสดิการของลูกจ้าง ระบบจะแสดงเฉพาะสวัสดิการที่ลูกจ้างมีสิทธิ์เท่านั้น </a:t>
            </a:r>
          </a:p>
          <a:p>
            <a:pPr eaLnBrk="0" fontAlgn="auto" hangingPunct="0">
              <a:spcBef>
                <a:spcPts val="300"/>
              </a:spcBef>
              <a:spcAft>
                <a:spcPts val="300"/>
              </a:spcAft>
              <a:defRPr/>
            </a:pP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โดยเมื่อบันทึกข้อมูลให้ลูกจ้างจะมองเห็นเพียงสวัสดิการต่อไปนี้</a:t>
            </a:r>
          </a:p>
        </p:txBody>
      </p:sp>
    </p:spTree>
    <p:extLst>
      <p:ext uri="{BB962C8B-B14F-4D97-AF65-F5344CB8AC3E}">
        <p14:creationId xmlns:p14="http://schemas.microsoft.com/office/powerpoint/2010/main" val="211186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B220D-2431-4463-AC48-9523B5A1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1635E-4A5C-4D48-9652-BDA6ABD6F3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214E0C-4F2E-4493-8B4B-C8A789973CC7}"/>
              </a:ext>
            </a:extLst>
          </p:cNvPr>
          <p:cNvSpPr txBox="1">
            <a:spLocks/>
          </p:cNvSpPr>
          <p:nvPr/>
        </p:nvSpPr>
        <p:spPr bwMode="auto">
          <a:xfrm>
            <a:off x="668772" y="391586"/>
            <a:ext cx="7696200" cy="7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9pPr>
          </a:lstStyle>
          <a:p>
            <a:pPr fontAlgn="b"/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PA30 : </a:t>
            </a:r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หน้าจอการบันทึกกลุ่มข้อมูล </a:t>
            </a:r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9207 </a:t>
            </a:r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th-TH" u="sng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ลูกจ้าง</a:t>
            </a:r>
            <a:endParaRPr lang="en-US" u="sng" kern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67429-594A-4828-9547-F4DA6DACA80A}"/>
              </a:ext>
            </a:extLst>
          </p:cNvPr>
          <p:cNvSpPr txBox="1"/>
          <p:nvPr/>
        </p:nvSpPr>
        <p:spPr>
          <a:xfrm>
            <a:off x="685516" y="98613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auto" hangingPunct="0">
              <a:spcBef>
                <a:spcPts val="300"/>
              </a:spcBef>
              <a:spcAft>
                <a:spcPts val="300"/>
              </a:spcAft>
              <a:defRPr/>
            </a:pP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ระบบจะแสดงเฉพาะสวัสดิการที่ลูกจ้างมีสิทธิ์เท่านั้น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939E2-D15B-425C-A2CF-B7599693D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t="20713" r="21986" b="-824"/>
          <a:stretch/>
        </p:blipFill>
        <p:spPr>
          <a:xfrm>
            <a:off x="718173" y="1436914"/>
            <a:ext cx="7005026" cy="47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B220D-2431-4463-AC48-9523B5A1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1635E-4A5C-4D48-9652-BDA6ABD6F3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214E0C-4F2E-4493-8B4B-C8A789973CC7}"/>
              </a:ext>
            </a:extLst>
          </p:cNvPr>
          <p:cNvSpPr txBox="1">
            <a:spLocks/>
          </p:cNvSpPr>
          <p:nvPr/>
        </p:nvSpPr>
        <p:spPr bwMode="auto">
          <a:xfrm>
            <a:off x="668772" y="391586"/>
            <a:ext cx="7696200" cy="7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9pPr>
          </a:lstStyle>
          <a:p>
            <a:pPr fontAlgn="b"/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PA30 : </a:t>
            </a:r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หน้าจอการบันทึกกลุ่มข้อมูล </a:t>
            </a:r>
            <a:r>
              <a:rPr lang="en-US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9207 </a:t>
            </a:r>
            <a:r>
              <a:rPr lang="th-TH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th-TH" u="sng" kern="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พนักงาน</a:t>
            </a:r>
            <a:endParaRPr lang="en-US" u="sng" kern="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0" y="1524000"/>
            <a:ext cx="7818040" cy="4867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468670"/>
            <a:ext cx="2179172" cy="2779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67429-594A-4828-9547-F4DA6DACA80A}"/>
              </a:ext>
            </a:extLst>
          </p:cNvPr>
          <p:cNvSpPr txBox="1"/>
          <p:nvPr/>
        </p:nvSpPr>
        <p:spPr>
          <a:xfrm>
            <a:off x="685516" y="986135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auto" hangingPunct="0">
              <a:spcBef>
                <a:spcPts val="300"/>
              </a:spcBef>
              <a:spcAft>
                <a:spcPts val="300"/>
              </a:spcAft>
              <a:defRPr/>
            </a:pP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ระบบจะแสดงทุกสวัสดิการ</a:t>
            </a:r>
          </a:p>
        </p:txBody>
      </p:sp>
    </p:spTree>
    <p:extLst>
      <p:ext uri="{BB962C8B-B14F-4D97-AF65-F5344CB8AC3E}">
        <p14:creationId xmlns:p14="http://schemas.microsoft.com/office/powerpoint/2010/main" val="181303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552148"/>
            <a:ext cx="2133600" cy="2444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747EB01E-A765-475C-928A-42635D6CFF9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DBD08A-A593-4F94-8032-47D3501E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47800"/>
            <a:ext cx="8229600" cy="533400"/>
          </a:xfrm>
        </p:spPr>
        <p:txBody>
          <a:bodyPr/>
          <a:lstStyle/>
          <a:p>
            <a:pPr algn="ctr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สวัสดิการอื่นๆสำหรับ ลูกจ้าง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9DBD08A-A593-4F94-8032-47D3501E503E}"/>
              </a:ext>
            </a:extLst>
          </p:cNvPr>
          <p:cNvSpPr txBox="1">
            <a:spLocks/>
          </p:cNvSpPr>
          <p:nvPr/>
        </p:nvSpPr>
        <p:spPr bwMode="auto">
          <a:xfrm>
            <a:off x="762000" y="2590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EucrosiaUPC" pitchFamily="18" charset="-34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รายการเบิกค่าเล่าเรียนบุตร สำหรับลูกจ้าง (กลุ่มข้อมูล 9201)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รายการสวัสดิการแบบผ่านบัญชีเงินเดือน สำหรับลูกจ้าง </a:t>
            </a:r>
            <a:br>
              <a:rPr lang="th-TH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kern="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(กลุ่มข้อมูล 9202)</a:t>
            </a:r>
          </a:p>
        </p:txBody>
      </p:sp>
    </p:spTree>
    <p:extLst>
      <p:ext uri="{BB962C8B-B14F-4D97-AF65-F5344CB8AC3E}">
        <p14:creationId xmlns:p14="http://schemas.microsoft.com/office/powerpoint/2010/main" val="299303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528935"/>
            <a:ext cx="9144000" cy="7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รายการเบิกค่าเล่าเรียนบุตร สำหรับลูกจ้าง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9201)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244475"/>
          </a:xfrm>
        </p:spPr>
        <p:txBody>
          <a:bodyPr/>
          <a:lstStyle/>
          <a:p>
            <a:pPr>
              <a:defRPr/>
            </a:pPr>
            <a:fld id="{AC81635E-4A5C-4D48-9652-BDA6ABD6F3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67429-594A-4828-9547-F4DA6DACA80A}"/>
              </a:ext>
            </a:extLst>
          </p:cNvPr>
          <p:cNvSpPr txBox="1"/>
          <p:nvPr/>
        </p:nvSpPr>
        <p:spPr>
          <a:xfrm>
            <a:off x="0" y="1214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defRPr/>
            </a:pP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การบันทึกเบิกค่าเล่าเรียนบุตรของ</a:t>
            </a:r>
            <a:r>
              <a:rPr lang="th-TH" sz="2400" u="sng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ลูกจ้าง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 ระบบจะแสดงระดับการศึกษาสูงสุดถึง อนุปริญญา เท่านั้น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87057A-6831-402B-9812-E0F04FF1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54" y="1847629"/>
            <a:ext cx="5278246" cy="40959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962400" y="3810000"/>
            <a:ext cx="2590800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EucrosiaUPC" pitchFamily="18" charset="-34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505200" y="5638800"/>
            <a:ext cx="457200" cy="228600"/>
          </a:xfrm>
          <a:prstGeom prst="rightArrow">
            <a:avLst/>
          </a:prstGeom>
          <a:solidFill>
            <a:srgbClr val="FF9966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Eucrosi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693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528935"/>
            <a:ext cx="9144000" cy="7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รายการเบิกค่าเล่าเรียนบุตร สำหรับลูกจ้าง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9201)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244475"/>
          </a:xfrm>
        </p:spPr>
        <p:txBody>
          <a:bodyPr/>
          <a:lstStyle/>
          <a:p>
            <a:pPr>
              <a:defRPr/>
            </a:pPr>
            <a:fld id="{AC81635E-4A5C-4D48-9652-BDA6ABD6F39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67429-594A-4828-9547-F4DA6DACA80A}"/>
              </a:ext>
            </a:extLst>
          </p:cNvPr>
          <p:cNvSpPr txBox="1"/>
          <p:nvPr/>
        </p:nvSpPr>
        <p:spPr>
          <a:xfrm>
            <a:off x="0" y="1214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defRPr/>
            </a:pP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ส่วนการบันทึกเบิกค่าเล่าเรียนบุตรของ</a:t>
            </a:r>
            <a:r>
              <a:rPr lang="th-TH" sz="2400" u="sng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พนักงาน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ea typeface="Gulim" panose="020B0600000101010101" pitchFamily="34" charset="-127"/>
                <a:cs typeface="TH SarabunPSK" panose="020B0500040200020003" pitchFamily="34" charset="-34"/>
              </a:rPr>
              <a:t> ระบบจะแสดงระดับการศึกษาสูงสุดถึง ปริญญาตรี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7" y="1752600"/>
            <a:ext cx="9069066" cy="459169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 rot="10800000">
            <a:off x="6858001" y="4876800"/>
            <a:ext cx="457200" cy="228600"/>
          </a:xfrm>
          <a:prstGeom prst="rightArrow">
            <a:avLst/>
          </a:prstGeom>
          <a:solidFill>
            <a:srgbClr val="FF9966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charset="0"/>
              <a:cs typeface="Eucrosi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5171685"/>
      </p:ext>
    </p:extLst>
  </p:cSld>
  <p:clrMapOvr>
    <a:masterClrMapping/>
  </p:clrMapOvr>
</p:sld>
</file>

<file path=ppt/theme/theme1.xml><?xml version="1.0" encoding="utf-8"?>
<a:theme xmlns:a="http://schemas.openxmlformats.org/drawingml/2006/main" name="1_YIT_NEW">
  <a:themeElements>
    <a:clrScheme name="1_YIT_NEW 4">
      <a:dk1>
        <a:srgbClr val="0E3F96"/>
      </a:dk1>
      <a:lt1>
        <a:srgbClr val="FFFFFF"/>
      </a:lt1>
      <a:dk2>
        <a:srgbClr val="FFFFFF"/>
      </a:dk2>
      <a:lt2>
        <a:srgbClr val="B2B2B2"/>
      </a:lt2>
      <a:accent1>
        <a:srgbClr val="FF0000"/>
      </a:accent1>
      <a:accent2>
        <a:srgbClr val="C0C0C0"/>
      </a:accent2>
      <a:accent3>
        <a:srgbClr val="FFFFFF"/>
      </a:accent3>
      <a:accent4>
        <a:srgbClr val="0A347F"/>
      </a:accent4>
      <a:accent5>
        <a:srgbClr val="FFAAAA"/>
      </a:accent5>
      <a:accent6>
        <a:srgbClr val="AEAEAE"/>
      </a:accent6>
      <a:hlink>
        <a:srgbClr val="000000"/>
      </a:hlink>
      <a:folHlink>
        <a:srgbClr val="0066FF"/>
      </a:folHlink>
    </a:clrScheme>
    <a:fontScheme name="1_YIT_NEW">
      <a:majorFont>
        <a:latin typeface="Arial"/>
        <a:ea typeface=""/>
        <a:cs typeface="EucrosiaUPC"/>
      </a:majorFont>
      <a:minorFont>
        <a:latin typeface="Arial"/>
        <a:ea typeface=""/>
        <a:cs typeface="EucrosiaUP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1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  <a:cs typeface="EucrosiaUPC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charset="0"/>
            <a:cs typeface="EucrosiaUPC" pitchFamily="18" charset="-34"/>
          </a:defRPr>
        </a:defPPr>
      </a:lstStyle>
    </a:lnDef>
  </a:objectDefaults>
  <a:extraClrSchemeLst>
    <a:extraClrScheme>
      <a:clrScheme name="1_YIT_NEW 1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YIT_NEW 2">
        <a:dk1>
          <a:srgbClr val="1D528D"/>
        </a:dk1>
        <a:lt1>
          <a:srgbClr val="FFFFFF"/>
        </a:lt1>
        <a:dk2>
          <a:srgbClr val="FFFFFF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YIT_NEW 3">
        <a:dk1>
          <a:srgbClr val="0E3F96"/>
        </a:dk1>
        <a:lt1>
          <a:srgbClr val="FFFFFF"/>
        </a:lt1>
        <a:dk2>
          <a:srgbClr val="FFFFFF"/>
        </a:dk2>
        <a:lt2>
          <a:srgbClr val="B2B2B2"/>
        </a:lt2>
        <a:accent1>
          <a:srgbClr val="306FCC"/>
        </a:accent1>
        <a:accent2>
          <a:srgbClr val="99CCFF"/>
        </a:accent2>
        <a:accent3>
          <a:srgbClr val="FFFFFF"/>
        </a:accent3>
        <a:accent4>
          <a:srgbClr val="0A347F"/>
        </a:accent4>
        <a:accent5>
          <a:srgbClr val="ADBBE2"/>
        </a:accent5>
        <a:accent6>
          <a:srgbClr val="8AB9E7"/>
        </a:accent6>
        <a:hlink>
          <a:srgbClr val="25A2AF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YIT_NEW 4">
        <a:dk1>
          <a:srgbClr val="0E3F96"/>
        </a:dk1>
        <a:lt1>
          <a:srgbClr val="FFFFFF"/>
        </a:lt1>
        <a:dk2>
          <a:srgbClr val="FFFFFF"/>
        </a:dk2>
        <a:lt2>
          <a:srgbClr val="B2B2B2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A347F"/>
        </a:accent4>
        <a:accent5>
          <a:srgbClr val="FFAAAA"/>
        </a:accent5>
        <a:accent6>
          <a:srgbClr val="AEAEAE"/>
        </a:accent6>
        <a:hlink>
          <a:srgbClr val="00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9374</TotalTime>
  <Words>419</Words>
  <Application>Microsoft Office PowerPoint</Application>
  <PresentationFormat>On-screen Show (4:3)</PresentationFormat>
  <Paragraphs>71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Cordia New</vt:lpstr>
      <vt:lpstr>Wingdings 2</vt:lpstr>
      <vt:lpstr>FC Ekaluck</vt:lpstr>
      <vt:lpstr>Calibri</vt:lpstr>
      <vt:lpstr>Arial</vt:lpstr>
      <vt:lpstr>TH SarabunPSK</vt:lpstr>
      <vt:lpstr>Gulim</vt:lpstr>
      <vt:lpstr>Times New Roman</vt:lpstr>
      <vt:lpstr>Wingdings</vt:lpstr>
      <vt:lpstr>EucrosiaUPC</vt:lpstr>
      <vt:lpstr>1_YIT_NEW</vt:lpstr>
      <vt:lpstr>ระบบงานสวัสดิการ (Benefit : BN)  สวัสดิการ ลูกจ้าง  8 ธ.ค. 2021 เวลา 8:30-11:30 น. </vt:lpstr>
      <vt:lpstr>หัวข้อการฝึกอบรม</vt:lpstr>
      <vt:lpstr>บันทึกการโอนเงินสวัสดิการ</vt:lpstr>
      <vt:lpstr>รายการสวัสดิการแบบโอนเงิน สำหรับลูกจ้าง (กลุ่มข้อมูล 9207)</vt:lpstr>
      <vt:lpstr>PowerPoint Presentation</vt:lpstr>
      <vt:lpstr>PowerPoint Presentation</vt:lpstr>
      <vt:lpstr>สวัสดิการอื่นๆสำหรับ ลูกจ้าง</vt:lpstr>
      <vt:lpstr>รายการเบิกค่าเล่าเรียนบุตร สำหรับลูกจ้าง (กลุ่มข้อมูล 9201)</vt:lpstr>
      <vt:lpstr>รายการเบิกค่าเล่าเรียนบุตร สำหรับลูกจ้าง (กลุ่มข้อมูล 9201)</vt:lpstr>
      <vt:lpstr>รายการสวัสดิการแบบผ่านบัญชีเงินเดือน สำหรับลูกจ้าง  (กลุ่มข้อมูล 9202)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Approach ระบบบัญชีบริหาร (Controlling (CO) ส่วนงานใบสั่งงานภายใน</dc:title>
  <dc:creator>WARAWAN JONGTHAN</dc:creator>
  <cp:lastModifiedBy>Panupong Jitchopjai</cp:lastModifiedBy>
  <cp:revision>386</cp:revision>
  <dcterms:created xsi:type="dcterms:W3CDTF">2020-06-10T18:46:00Z</dcterms:created>
  <dcterms:modified xsi:type="dcterms:W3CDTF">2022-10-25T06:33:35Z</dcterms:modified>
</cp:coreProperties>
</file>