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64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08E45F-627B-492A-BD52-D9FB0CE64448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804028-2DC3-4649-A72C-151DAE37B283}" type="slidenum">
              <a:rPr lang="th-TH" smtClean="0"/>
              <a:t>‹#›</a:t>
            </a:fld>
            <a:endParaRPr lang="th-TH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78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E45F-627B-492A-BD52-D9FB0CE64448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4028-2DC3-4649-A72C-151DAE37B2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486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E45F-627B-492A-BD52-D9FB0CE64448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4028-2DC3-4649-A72C-151DAE37B2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395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E45F-627B-492A-BD52-D9FB0CE64448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4028-2DC3-4649-A72C-151DAE37B2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445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08E45F-627B-492A-BD52-D9FB0CE64448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804028-2DC3-4649-A72C-151DAE37B283}" type="slidenum">
              <a:rPr lang="th-TH" smtClean="0"/>
              <a:t>‹#›</a:t>
            </a:fld>
            <a:endParaRPr lang="th-TH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3426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E45F-627B-492A-BD52-D9FB0CE64448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4028-2DC3-4649-A72C-151DAE37B2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2868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E45F-627B-492A-BD52-D9FB0CE64448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4028-2DC3-4649-A72C-151DAE37B2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3981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E45F-627B-492A-BD52-D9FB0CE64448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4028-2DC3-4649-A72C-151DAE37B2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224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E45F-627B-492A-BD52-D9FB0CE64448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4028-2DC3-4649-A72C-151DAE37B2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647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C08E45F-627B-492A-BD52-D9FB0CE64448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9804028-2DC3-4649-A72C-151DAE37B283}" type="slidenum">
              <a:rPr lang="th-TH" smtClean="0"/>
              <a:t>‹#›</a:t>
            </a:fld>
            <a:endParaRPr lang="th-TH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2568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C08E45F-627B-492A-BD52-D9FB0CE64448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9804028-2DC3-4649-A72C-151DAE37B2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377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08E45F-627B-492A-BD52-D9FB0CE64448}" type="datetimeFigureOut">
              <a:rPr lang="th-TH" smtClean="0"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804028-2DC3-4649-A72C-151DAE37B283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932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7910324-1D91-41D3-9D3F-51D9C02C6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372" y="2443863"/>
            <a:ext cx="7804220" cy="1605623"/>
          </a:xfrm>
        </p:spPr>
        <p:txBody>
          <a:bodyPr/>
          <a:lstStyle/>
          <a:p>
            <a:r>
              <a:rPr lang="th-TH" sz="7000" dirty="0"/>
              <a:t>การพิมพ์รายงาน</a:t>
            </a:r>
          </a:p>
        </p:txBody>
      </p:sp>
    </p:spTree>
    <p:extLst>
      <p:ext uri="{BB962C8B-B14F-4D97-AF65-F5344CB8AC3E}">
        <p14:creationId xmlns:p14="http://schemas.microsoft.com/office/powerpoint/2010/main" val="261448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FAEC5260-794E-4F77-9852-08578937B80E}"/>
              </a:ext>
            </a:extLst>
          </p:cNvPr>
          <p:cNvSpPr/>
          <p:nvPr/>
        </p:nvSpPr>
        <p:spPr>
          <a:xfrm>
            <a:off x="513806" y="587174"/>
            <a:ext cx="664464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1.</a:t>
            </a:r>
            <a:r>
              <a:rPr lang="th-TH" sz="3600" dirty="0">
                <a:solidFill>
                  <a:srgbClr val="FFC000"/>
                </a:solidFill>
              </a:rPr>
              <a:t>กระดาษสำเนาแบบไม่มีคาร์บอน (</a:t>
            </a:r>
            <a:r>
              <a:rPr lang="en-US" sz="3600" dirty="0">
                <a:solidFill>
                  <a:srgbClr val="FFC000"/>
                </a:solidFill>
              </a:rPr>
              <a:t>Carbonless Copies) </a:t>
            </a:r>
            <a:endParaRPr lang="th-TH" sz="3600" dirty="0">
              <a:solidFill>
                <a:srgbClr val="FFC000"/>
              </a:solidFill>
            </a:endParaRPr>
          </a:p>
          <a:p>
            <a:pPr algn="thaiDist"/>
            <a:r>
              <a:rPr lang="th-TH" dirty="0"/>
              <a:t>	</a:t>
            </a:r>
            <a:r>
              <a:rPr lang="th-TH" sz="2800" dirty="0"/>
              <a:t>เป็นกระดาษพิมพ์ที่แผ่นสำเนาได้เคลือบสารเคมีชนิดพิเศษอยู่ด้านหลังของแต่ละแผ่นเรียบร้อยแล้ว จึงไม่จำเป็นต้องมีกระดาษคาร์บอนแทรกไว้ระหว่างแผ่นแต่อย่างใด กระดาษพิมพ์ชนิด นี้มักมีราคาแพงกว่ากระดาษพื้นขาวแบบทั่วไป และต้องสั่งทำจากผู้ผลิตโดยตรง โดยเฉพาะกระดาษแบบ </a:t>
            </a:r>
            <a:r>
              <a:rPr lang="en-US" sz="2800" dirty="0"/>
              <a:t>Preprinted Form </a:t>
            </a:r>
            <a:r>
              <a:rPr lang="th-TH" sz="2800" dirty="0"/>
              <a:t>ในส่วนของงานวนสำเนาสามารถมีได้ตั้งแต่ 2-6 แผ่นซึ่งแต่ละแผ่นจะใช้สีแตกต่างกัน เช่น สีขาวคือหน้าแรก (ต้นฉบับ) ส่วนสำเนาแผ่นถัดไป (ความหนาของกระดาษจะบางกว่า) อาจใช้สีเหลือง สีเขียว สีฟ้า และสีชมพู เป็นต้น สำหรับข้อดีของกระดาษชนิดนี้ก็คือ ใช้งานสะดวกพิมพ์สำเนาได้คมชัดและไม่เลอะ</a:t>
            </a:r>
            <a:endParaRPr lang="th-TH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969A43-B7BE-40D1-8F93-7E37E6770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687" y="1371600"/>
            <a:ext cx="439959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32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6FC2C42-33F0-466B-B563-18B3B19C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9337" y="879187"/>
            <a:ext cx="4036423" cy="1449978"/>
          </a:xfrm>
        </p:spPr>
        <p:txBody>
          <a:bodyPr>
            <a:noAutofit/>
          </a:bodyPr>
          <a:lstStyle/>
          <a:p>
            <a:r>
              <a:rPr lang="th-TH" sz="2800" dirty="0"/>
              <a:t>2. กระดาษที่มีแผ่นคาร์บอนแทรกอยู่ระหว่างแผ่น (</a:t>
            </a:r>
            <a:r>
              <a:rPr lang="en-US" sz="2800" dirty="0"/>
              <a:t>Interleaved Carbon Copies)</a:t>
            </a:r>
            <a:br>
              <a:rPr lang="en-US" sz="2800" dirty="0"/>
            </a:br>
            <a:endParaRPr lang="th-TH" sz="2800" dirty="0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5A07BE2-ED61-4BF4-B5E2-EBCC384BD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3839" y="1970504"/>
            <a:ext cx="4036423" cy="5116664"/>
          </a:xfrm>
        </p:spPr>
        <p:txBody>
          <a:bodyPr>
            <a:normAutofit lnSpcReduction="10000"/>
          </a:bodyPr>
          <a:lstStyle/>
          <a:p>
            <a:pPr algn="thaiDist"/>
            <a:r>
              <a:rPr lang="th-TH" sz="3200" dirty="0"/>
              <a:t>	เป็นกระดาษคาร์บอนสีดำ แผ่น</a:t>
            </a:r>
            <a:r>
              <a:rPr lang="th-TH" sz="3200" dirty="0" err="1"/>
              <a:t>บางๆ</a:t>
            </a:r>
            <a:r>
              <a:rPr lang="th-TH" sz="3200" dirty="0"/>
              <a:t> ที่จะแทรกอยู่ระหว่างแผ่นรายงานทุกแผ่นที่มีการคัดสำเนา ข้อดีของกระดาษชนิดนี้ก็คือ มีราคาไม่แพง ส่วนข้อเสียก็คือ ปริมาณความหนาของกระดาษจะเพิ่มขึ้น อีกทั้งยังต้องฉีกกระดาษคาร์บอนออกเองด้วยมือ ทำให้เลอะผงหมึกคาร์บอนได้</a:t>
            </a:r>
          </a:p>
          <a:p>
            <a:pPr algn="thaiDist"/>
            <a:endParaRPr lang="th-TH" sz="3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039A7B-59CA-4D15-B1E0-CD22D21DB7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67" y="920750"/>
            <a:ext cx="4842328" cy="49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13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A37F86A-F61E-4E83-A4A2-16177D729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จบการนำเสนอ</a:t>
            </a:r>
            <a:br>
              <a:rPr lang="th-TH" dirty="0"/>
            </a:br>
            <a:r>
              <a:rPr lang="th-TH" dirty="0"/>
              <a:t>ขอบคุณค่ะ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34354176-E6F3-465B-9EA8-326E731E7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673" y="5225144"/>
            <a:ext cx="8045373" cy="2044972"/>
          </a:xfrm>
        </p:spPr>
        <p:txBody>
          <a:bodyPr>
            <a:normAutofit/>
          </a:bodyPr>
          <a:lstStyle/>
          <a:p>
            <a:r>
              <a:rPr lang="th-TH" sz="2800" dirty="0"/>
              <a:t>จัดทำโดย</a:t>
            </a:r>
          </a:p>
          <a:p>
            <a:r>
              <a:rPr lang="th-TH" sz="2800" dirty="0"/>
              <a:t>นางสาว สุวัจนี</a:t>
            </a:r>
            <a:r>
              <a:rPr lang="th-TH" sz="2800" dirty="0" err="1"/>
              <a:t>ย์</a:t>
            </a:r>
            <a:r>
              <a:rPr lang="th-TH" sz="2800" dirty="0"/>
              <a:t> ปัญญาภู </a:t>
            </a:r>
          </a:p>
          <a:p>
            <a:r>
              <a:rPr lang="th-TH" sz="2800" dirty="0"/>
              <a:t>รหัสนิสิต </a:t>
            </a:r>
            <a:r>
              <a:rPr lang="en-US" sz="2800" dirty="0"/>
              <a:t>6008111005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198703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BF29989-57C8-4C74-909F-CB61F3F7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/>
              <a:t>การพิมพ์รายงาน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C93B79F-DE6B-42DC-A40B-3E897AE6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06286"/>
            <a:ext cx="10178322" cy="51693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3600" dirty="0"/>
              <a:t>	ในการพิมพ์รายงาน</a:t>
            </a:r>
            <a:r>
              <a:rPr lang="th-TH" sz="3600" dirty="0" err="1"/>
              <a:t>ใดๆ</a:t>
            </a:r>
            <a:r>
              <a:rPr lang="th-TH" sz="3600" dirty="0"/>
              <a:t> สักรายงานหนึ่ง นักวิเคราะห์ระบบจำเป็นต้องพิจารณาถึงปัจจัย</a:t>
            </a:r>
            <a:r>
              <a:rPr lang="th-TH" sz="3600" dirty="0" err="1"/>
              <a:t>ต่างๆ</a:t>
            </a:r>
            <a:r>
              <a:rPr lang="th-TH" sz="3600" dirty="0"/>
              <a:t> รวมถึงความหมาะสมเกี่ยวกับวิธีการพิมพ์รายงานหรือเอกสารฉบับนั้น ดังนั้น การจัดพิมพ์รายงานจึงมีสิ่งพื้นฐานที่ต้องนำมาพิจารณาด้วยกัน คือ</a:t>
            </a:r>
          </a:p>
          <a:p>
            <a:pPr marL="514350" indent="-514350">
              <a:buAutoNum type="arabicPeriod"/>
            </a:pPr>
            <a:r>
              <a:rPr lang="th-TH" sz="3600" dirty="0"/>
              <a:t>สื่อที่นำมาใช้เพื่อเสนอรายงาน</a:t>
            </a:r>
          </a:p>
          <a:p>
            <a:pPr marL="514350" indent="-514350">
              <a:buAutoNum type="arabicPeriod"/>
            </a:pPr>
            <a:r>
              <a:rPr lang="th-TH" sz="3600" dirty="0"/>
              <a:t>ขนาดของกระดาษ</a:t>
            </a:r>
          </a:p>
          <a:p>
            <a:pPr marL="514350" indent="-514350">
              <a:buAutoNum type="arabicPeriod"/>
            </a:pPr>
            <a:r>
              <a:rPr lang="th-TH" sz="3600" dirty="0"/>
              <a:t>แบบฟอร์มสำเร็จรูป</a:t>
            </a:r>
          </a:p>
          <a:p>
            <a:pPr marL="514350" indent="-514350">
              <a:buAutoNum type="arabicPeriod"/>
            </a:pPr>
            <a:r>
              <a:rPr lang="th-TH" sz="3600" dirty="0"/>
              <a:t>รายงานแบบมีหลายสำเนา</a:t>
            </a:r>
          </a:p>
        </p:txBody>
      </p:sp>
    </p:spTree>
    <p:extLst>
      <p:ext uri="{BB962C8B-B14F-4D97-AF65-F5344CB8AC3E}">
        <p14:creationId xmlns:p14="http://schemas.microsoft.com/office/powerpoint/2010/main" val="21545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17FFCC0-66E6-4A01-B2F9-FBDD184A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สื่อที่นำมาใช้เพื่อเสนอรายงาน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1215A2C-8934-41E4-A848-496ACECA6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1783"/>
            <a:ext cx="10178322" cy="5368834"/>
          </a:xfrm>
        </p:spPr>
        <p:txBody>
          <a:bodyPr>
            <a:normAutofit fontScale="92500"/>
          </a:bodyPr>
          <a:lstStyle/>
          <a:p>
            <a:pPr marL="0" indent="0" algn="thaiDist">
              <a:buNone/>
            </a:pPr>
            <a:r>
              <a:rPr lang="th-TH" sz="3200" dirty="0"/>
              <a:t>	ปัจจุบันมีสื่อประเภท</a:t>
            </a:r>
            <a:r>
              <a:rPr lang="th-TH" sz="3200" dirty="0" err="1"/>
              <a:t>ต่างๆ</a:t>
            </a:r>
            <a:r>
              <a:rPr lang="th-TH" sz="3200" dirty="0"/>
              <a:t> หลายชนิดด้วยกันที่สามารถนำมาใช้แสดงผลเอาต์พุต แต่สำหรับใน</a:t>
            </a:r>
            <a:r>
              <a:rPr lang="th-TH" sz="3200" dirty="0" err="1"/>
              <a:t>ที่นี้</a:t>
            </a:r>
            <a:r>
              <a:rPr lang="th-TH" sz="3200" dirty="0"/>
              <a:t>จะขอกล่าวถึงสื่อที่นำเสนอเอาต์พุตแบบพื้นฐานที่นิยมใช้ทั่วไป นั้นก็คือ จอภาพ เครื่องพิมพ์ และมัลติมีเดีย </a:t>
            </a:r>
          </a:p>
          <a:p>
            <a:pPr marL="0" indent="0">
              <a:buNone/>
            </a:pPr>
            <a:r>
              <a:rPr lang="th-TH" sz="3200" dirty="0"/>
              <a:t>1. เครื่องพิมพ์ (</a:t>
            </a:r>
            <a:r>
              <a:rPr lang="en-US" sz="3200" dirty="0"/>
              <a:t>Printer) </a:t>
            </a:r>
            <a:r>
              <a:rPr lang="th-TH" sz="3200" dirty="0"/>
              <a:t>นำมาใช้เพื่อแสดงผลเอาต์พุตหรือรายงานลงในกระดาษ (</a:t>
            </a:r>
            <a:r>
              <a:rPr lang="en-US" sz="3200" dirty="0"/>
              <a:t>Hard Copy) </a:t>
            </a:r>
            <a:r>
              <a:rPr lang="th-TH" sz="3200" dirty="0"/>
              <a:t>สิ่งที่ควรพิจารณาก็คือ ควรเลือกประเภทของเครื่องพิมพ์ที่เหมาะสมกับการใช้งาน เช่น เครื่องพิมพ์แบบเลเซอร์เหมาะกับงานพิมพ์เอกสารที่เน้นความคมชัดและรวดเร็ว, เครื่องพิมพ์แบบอิงค์เจ</a:t>
            </a:r>
            <a:r>
              <a:rPr lang="th-TH" sz="3200" dirty="0" err="1"/>
              <a:t>็ต</a:t>
            </a:r>
            <a:r>
              <a:rPr lang="th-TH" sz="3200" dirty="0"/>
              <a:t> เหมาะกับงานพิมพ์เอกสารทั่วไปและรูปภาพ ส่วนเครื่องพิมพ์แบบดอต</a:t>
            </a:r>
            <a:r>
              <a:rPr lang="th-TH" sz="3200" dirty="0" err="1"/>
              <a:t>เมทริกซ์เมทริกซ์</a:t>
            </a:r>
            <a:r>
              <a:rPr lang="th-TH" sz="3200" dirty="0"/>
              <a:t> เหมาะกับการพิมพ์รายงานทั่วไปที่ไม่ต้องการความคมชัดมากนัก และงานพิมพ์ที่ต้องการคัดสำเนา นอกจากนี้ยังมีเครื่องพิมพ์แบบบรรทัด (</a:t>
            </a:r>
            <a:r>
              <a:rPr lang="en-US" sz="3200" dirty="0"/>
              <a:t>Line Printer) </a:t>
            </a:r>
            <a:r>
              <a:rPr lang="th-TH" sz="3200" dirty="0"/>
              <a:t>เหมาะกับงานพิมพ์ที่เน้นความรวดเร็วและพิมพ์งานในปริมาณ</a:t>
            </a:r>
            <a:r>
              <a:rPr lang="th-TH" sz="3200" dirty="0" err="1"/>
              <a:t>มากๆ</a:t>
            </a:r>
            <a:r>
              <a:rPr lang="th-TH" sz="3200" dirty="0"/>
              <a:t> ได้</a:t>
            </a:r>
            <a:r>
              <a:rPr lang="th-TH" sz="3200" dirty="0" err="1"/>
              <a:t>ตลอดทั้ง</a:t>
            </a:r>
            <a:r>
              <a:rPr lang="th-TH" sz="3200" dirty="0"/>
              <a:t>วัน </a:t>
            </a:r>
          </a:p>
        </p:txBody>
      </p:sp>
    </p:spTree>
    <p:extLst>
      <p:ext uri="{BB962C8B-B14F-4D97-AF65-F5344CB8AC3E}">
        <p14:creationId xmlns:p14="http://schemas.microsoft.com/office/powerpoint/2010/main" val="427801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F1B2BCD-A80A-4819-96C2-061E75D0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803" y="627018"/>
            <a:ext cx="10178322" cy="6074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/>
              <a:t>2. จอภาพ (</a:t>
            </a:r>
            <a:r>
              <a:rPr lang="en-US" sz="3200" dirty="0"/>
              <a:t>Screen) </a:t>
            </a:r>
            <a:r>
              <a:rPr lang="th-TH" sz="3200" dirty="0"/>
              <a:t>การนำเสนอเอาต์พุตบนจอภาพสามารถแสดงผลข้อมูลได้ทั้งแบบตัวอักษรและภาพกราฟิกได้อย่างรวดเร็ว และเป็นการแสดงผลแบบชั่วคราว (</a:t>
            </a:r>
            <a:r>
              <a:rPr lang="en-US" sz="3200" dirty="0"/>
              <a:t>Soft Copy) </a:t>
            </a:r>
            <a:r>
              <a:rPr lang="th-TH" sz="3200" dirty="0"/>
              <a:t>สำหรับรายงานที่นำเสนอผ่านทางจอภาพ จะช่วยประหยัดค่าใช้จ่ายได้เป็นอย่างดีเนื่องจากเป็นระบบแบบไร้กระดาษ (</a:t>
            </a:r>
            <a:r>
              <a:rPr lang="en-US" sz="3200" dirty="0"/>
              <a:t>Paperless) </a:t>
            </a:r>
            <a:r>
              <a:rPr lang="th-TH" sz="3200" dirty="0"/>
              <a:t>ผู้ใช้สามารถเลือกแสดงผลรายงานทางจอภาพเพื่อดูผลลัพธ์ของเอาต์พุตโดยไม่ผ่านการพิมพ์ หรือตรวจดูผลลัพธ์ทางจอภาพก่อนดำเนินการพิมพ์ หรือเลือกสั่งพิมพ์ ตามเลขหน้าที่ต้องการ เป็นต้น</a:t>
            </a:r>
          </a:p>
          <a:p>
            <a:pPr marL="0" indent="0">
              <a:buNone/>
            </a:pPr>
            <a:r>
              <a:rPr lang="th-TH" sz="3200" dirty="0"/>
              <a:t>3. มัลติมีเดีย (</a:t>
            </a:r>
            <a:r>
              <a:rPr lang="en-US" sz="3200" dirty="0" err="1"/>
              <a:t>Multidia</a:t>
            </a:r>
            <a:r>
              <a:rPr lang="en-US" sz="3200" dirty="0"/>
              <a:t>) </a:t>
            </a:r>
            <a:r>
              <a:rPr lang="th-TH" sz="3200" dirty="0"/>
              <a:t>เป็นการนำเสนอสารสนเทศผ่านสื่อประสม ซึ่งสามารถนำเสนอได้ทั้งตัวอักษร รูปภาพ ภาพเคลื่อนไหว วิดีโอ และเสียง มักถูกนำมาใช้เพื่องานแนะนำผลิตภัณฑ์ แคตาล็อกรายละเอียดและเสียงบรรยาย</a:t>
            </a:r>
          </a:p>
        </p:txBody>
      </p:sp>
    </p:spTree>
    <p:extLst>
      <p:ext uri="{BB962C8B-B14F-4D97-AF65-F5344CB8AC3E}">
        <p14:creationId xmlns:p14="http://schemas.microsoft.com/office/powerpoint/2010/main" val="7520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CCA577-06F8-4B1A-A99A-0784D6EE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ขนาดของกระดาษ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6729C0E-B501-4ADA-88A4-DA3AC3CDE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69" y="1071155"/>
            <a:ext cx="10580914" cy="56170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h-TH" sz="2800" dirty="0"/>
              <a:t>กระดาษที่นำมาใช้พิมพ์รายงานมีอยู่หลายขนาดด้วยกัน ซึ่งตามปกตินักวิเคราะห์มักจะพิจารณากระดาษมาตรฐานเพื่อนำมาจัดพิมพ์รายงานอันประกอบด้วย</a:t>
            </a:r>
          </a:p>
          <a:p>
            <a:pPr marL="0" indent="0">
              <a:buNone/>
            </a:pPr>
            <a:r>
              <a:rPr lang="th-TH" sz="2800" dirty="0"/>
              <a:t>•กระดาษ </a:t>
            </a:r>
            <a:r>
              <a:rPr lang="en-US" sz="2800" dirty="0"/>
              <a:t>A4 (</a:t>
            </a:r>
            <a:r>
              <a:rPr lang="th-TH" sz="2800" dirty="0"/>
              <a:t>ขนาด 6. 27 </a:t>
            </a:r>
            <a:r>
              <a:rPr lang="en-US" sz="2800" dirty="0"/>
              <a:t>x 11. 69 </a:t>
            </a:r>
            <a:r>
              <a:rPr lang="th-TH" sz="2800" dirty="0"/>
              <a:t>นิ้ว) เป็นกระดาษที่นิยมนำมาใช้เพื่อพิมพ์รายงานทั่วไป (แบบทีละแผ่น) สามารถพิมพ์ได้ทั้งแบบแนวตั้ง และแนวนอน มักนำไปใช้กับเครื่องพิมพ์แบบเลเซอร์และอิงค์เจ็ท</a:t>
            </a:r>
          </a:p>
          <a:p>
            <a:pPr marL="0" indent="0">
              <a:buNone/>
            </a:pPr>
            <a:r>
              <a:rPr lang="th-TH" sz="2800" dirty="0"/>
              <a:t>•กระดาษต่อเนื่อง (ขนาด 9 </a:t>
            </a:r>
            <a:r>
              <a:rPr lang="en-US" sz="2800" dirty="0"/>
              <a:t>x 11 </a:t>
            </a:r>
            <a:r>
              <a:rPr lang="th-TH" sz="2800" dirty="0"/>
              <a:t>นิ้ว) เป็นกระดาษต่อเนื่องที่ได้รับความนิยมเช่นกัน นำไปใช้กับเครื่องพิมพ์แบบดอท</a:t>
            </a:r>
            <a:r>
              <a:rPr lang="th-TH" sz="2800" dirty="0" err="1"/>
              <a:t>เมทริกซ์</a:t>
            </a:r>
            <a:r>
              <a:rPr lang="th-TH" sz="2800" dirty="0"/>
              <a:t> แต่ละแผ่นจะมีรอยปรุให้ฉีกกระดาษออกมาเป็นแผ่นๆ ได้ เหมาะกับงานพิมพ์ทั่วไปที่ไม่ได้เน้นความคมชัดมากนัก รวมถึงงานพิมพ์สำเนา</a:t>
            </a:r>
          </a:p>
          <a:p>
            <a:pPr marL="0" indent="0">
              <a:buNone/>
            </a:pPr>
            <a:r>
              <a:rPr lang="th-TH" sz="2800" dirty="0"/>
              <a:t>•กระดาษต่อเนื่องแบบแบ่งครึ่ง (ขนาด 9 </a:t>
            </a:r>
            <a:r>
              <a:rPr lang="en-US" sz="2800" dirty="0"/>
              <a:t>x 5. 5 </a:t>
            </a:r>
            <a:r>
              <a:rPr lang="th-TH" sz="2800" dirty="0"/>
              <a:t>นิ้ว) เป็นกระดาษชนิดเดียวกันกับกระดาษต่อเนื่องขนาด 9 </a:t>
            </a:r>
            <a:r>
              <a:rPr lang="en-US" sz="2800" dirty="0"/>
              <a:t>x 11 </a:t>
            </a:r>
            <a:r>
              <a:rPr lang="th-TH" sz="2800" dirty="0"/>
              <a:t>นิ้ว ตามข้างต้น แต่จะมีรอยปรุตรงตำแหน่งกึ่งหนึ่งของกระดาษ จึงทำให้ขนาดเล็กลงเป็น 9 </a:t>
            </a:r>
            <a:r>
              <a:rPr lang="en-US" sz="2800" dirty="0"/>
              <a:t>x 5. 5 </a:t>
            </a:r>
            <a:r>
              <a:rPr lang="th-TH" sz="2800" dirty="0"/>
              <a:t>นิ้ว เหมาะกับงานพิมพ์เอกสารหรือรายงานที่มีข้อมูลจำนวนไม่มาก เช่น ใบเสร็จรับเงิน หรือใบแสดงผลการเรียนประจำภาค เป็นต้น</a:t>
            </a:r>
          </a:p>
          <a:p>
            <a:pPr marL="0" indent="0">
              <a:buNone/>
            </a:pPr>
            <a:r>
              <a:rPr lang="th-TH" sz="2800" dirty="0"/>
              <a:t>•กระดาษต่อเนื่อง (ขนาด 9 </a:t>
            </a:r>
            <a:r>
              <a:rPr lang="en-US" sz="2800" dirty="0"/>
              <a:t>x 14 </a:t>
            </a:r>
            <a:r>
              <a:rPr lang="th-TH" sz="2800" dirty="0"/>
              <a:t>นิ้ว) เป็นกระดาษต่อเนื่องที่มีหน้ากระดาษค่อนข้างกว้าง เหมาะกับงานพิมพ์ที่มีหัวข้อรายการข้อมูลจำนวนมาก เช่น รายงานทางบัญชี และรายงานสต๊อกสินค้า</a:t>
            </a:r>
          </a:p>
        </p:txBody>
      </p:sp>
    </p:spTree>
    <p:extLst>
      <p:ext uri="{BB962C8B-B14F-4D97-AF65-F5344CB8AC3E}">
        <p14:creationId xmlns:p14="http://schemas.microsoft.com/office/powerpoint/2010/main" val="52823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C77D9C-8460-4708-9762-37159FD47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83" y="108037"/>
            <a:ext cx="5943600" cy="590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CFD5C4CE-D794-4760-ABBC-E2AFE143D5DB}"/>
              </a:ext>
            </a:extLst>
          </p:cNvPr>
          <p:cNvSpPr txBox="1"/>
          <p:nvPr/>
        </p:nvSpPr>
        <p:spPr>
          <a:xfrm>
            <a:off x="3061063" y="6226743"/>
            <a:ext cx="610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ตัวอย่างกระดาษขนาด</a:t>
            </a:r>
            <a:r>
              <a:rPr lang="th-TH" sz="2800" b="1" dirty="0" err="1"/>
              <a:t>ต่างๆ</a:t>
            </a:r>
            <a:r>
              <a:rPr lang="th-TH" sz="2800" b="1" dirty="0"/>
              <a:t> ที่นิยมนำมาใช้พิมพ์รายงาน</a:t>
            </a:r>
          </a:p>
        </p:txBody>
      </p:sp>
    </p:spTree>
    <p:extLst>
      <p:ext uri="{BB962C8B-B14F-4D97-AF65-F5344CB8AC3E}">
        <p14:creationId xmlns:p14="http://schemas.microsoft.com/office/powerpoint/2010/main" val="335697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4F851F-E6F3-4D22-8C73-CCFD32F7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แบบฟอร์มสำเร็จรูป (</a:t>
            </a:r>
            <a:r>
              <a:rPr lang="en-US" dirty="0"/>
              <a:t>Preprinted Form)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DE369BF-5424-48E5-8971-180EEEB3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88721"/>
            <a:ext cx="10178322" cy="54080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h-TH" sz="3200" dirty="0"/>
              <a:t>	กระดาษพิมพ์พื้นขาวที่น้ามาใช้กับงานพิมพ์ทั่วไปนั้น มีความยึดหยุ่นและสามารถนำไปใช้พิมพ์รายงาน</a:t>
            </a:r>
            <a:r>
              <a:rPr lang="th-TH" sz="3200" dirty="0" err="1"/>
              <a:t>ต่างๆ</a:t>
            </a:r>
            <a:r>
              <a:rPr lang="th-TH" sz="3200" dirty="0"/>
              <a:t>ได้เป็นอย่างดี แต่สำหรับรายงานบางชนิด นักวิเคราะห์ระบบจะเลือกใช้แบบฟอร์มสำเร็จรูปเพื่อใช้พิมพ์เอกสารหรือรายงาน</a:t>
            </a:r>
            <a:r>
              <a:rPr lang="th-TH" sz="3200" dirty="0" err="1"/>
              <a:t>นั้นๆ</a:t>
            </a:r>
            <a:r>
              <a:rPr lang="th-TH" sz="3200" dirty="0"/>
              <a:t> โดยเฉพาะ</a:t>
            </a:r>
          </a:p>
          <a:p>
            <a:pPr marL="0" indent="0">
              <a:buNone/>
            </a:pPr>
            <a:r>
              <a:rPr lang="th-TH" sz="3200" dirty="0"/>
              <a:t>	โดยทั่วไปแล้ว ธุรกิจส่วนใหญ่มักเลือกใช้แบบฟอร์มสำเร็จรูปเพื่อพิมพ์รายงานแบบภายนอก ที่แจกจ่ายให้กับลูกค้าหรือหน่วยงานภายนอก ตัวอย่างเช่น ใบกำกับสินค้า ใบเสร็จรับเงิน สลิปเงินเดือน และใบสั่งจ่ายเช็ค โดยบนแบบฟอร์มจะมีตารางพร้อมหัวข้อ</a:t>
            </a:r>
            <a:r>
              <a:rPr lang="th-TH" sz="3200" dirty="0" err="1"/>
              <a:t>ต่างๆ</a:t>
            </a:r>
            <a:r>
              <a:rPr lang="th-TH" sz="3200" dirty="0"/>
              <a:t> พิมพ์สำเร็จไว้แล้วนอกจากนี้ที่มุมบนด้านซ้ายของแบบฟอร์มจะมีตราสัญลักษณ์หรือโลโก้ขององค์กร พร้อมที่อยู่ เบอร์โทรศัพท์ที่สามารถติดต่อไว้อย่างชัดเจน แบบฟอร์มเหล่านี้ต้องสั่งทำเป็นกรณีพิเศษจากโรงงานผู้ผลิต โดยอาจมีกระดาษเคมีไว้คัดสำเนาตามจำนวนแผ่นที่ต้องการ สมควรได้รับการออกแบบด้วยการเน้นความเป็นมาตรฐานและมีความสวยงามเรียบง่าย เพื่อสร้างภาพพจน์และความน่าเชื่อถือ</a:t>
            </a:r>
          </a:p>
        </p:txBody>
      </p:sp>
    </p:spTree>
    <p:extLst>
      <p:ext uri="{BB962C8B-B14F-4D97-AF65-F5344CB8AC3E}">
        <p14:creationId xmlns:p14="http://schemas.microsoft.com/office/powerpoint/2010/main" val="426619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30D3357-FC8D-45B5-9962-26117B133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263" y="469998"/>
            <a:ext cx="4865914" cy="591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FB7A397-3C6C-4840-A718-463FC4D8C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1073954"/>
            <a:ext cx="5296127" cy="39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C9CCD00D-3F3A-432F-AD44-C6C3592CD778}"/>
              </a:ext>
            </a:extLst>
          </p:cNvPr>
          <p:cNvSpPr txBox="1"/>
          <p:nvPr/>
        </p:nvSpPr>
        <p:spPr>
          <a:xfrm>
            <a:off x="2429691" y="5510167"/>
            <a:ext cx="520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ตัวอย่างแบบฟอร์มสำเร็จรูป</a:t>
            </a:r>
          </a:p>
        </p:txBody>
      </p:sp>
    </p:spTree>
    <p:extLst>
      <p:ext uri="{BB962C8B-B14F-4D97-AF65-F5344CB8AC3E}">
        <p14:creationId xmlns:p14="http://schemas.microsoft.com/office/powerpoint/2010/main" val="152885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D6256BD-F5C1-4BB7-A6AA-A54BA368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รายงานแบบมีหลายสำเนา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41753C0-E314-48EA-BC34-2B5655E92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3407"/>
            <a:ext cx="10178322" cy="54733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h-TH" sz="3200" dirty="0"/>
              <a:t>	แบบฟอร์มรายงานที่ใช้งานตามองค์กรทั่วไป โดยส่วนใหญ่แล้วต้องการรายงานจากระบบมากกว่าหนึ่งชุดซึ่งก็มีอยู่หลายทางเลือกด้วยกันกับการพิมพ์รายงานหลายสำเนาด้วยวิธีต่อไปนี้</a:t>
            </a:r>
          </a:p>
          <a:p>
            <a:pPr marL="0" indent="0">
              <a:buNone/>
            </a:pPr>
            <a:r>
              <a:rPr lang="th-TH" sz="3200" dirty="0"/>
              <a:t>• พิมพ์หลายๆ ชุดผ่านทางเครื่องพิมพ์ ตามจำนวนสำเนาที่ต้องการ</a:t>
            </a:r>
          </a:p>
          <a:p>
            <a:pPr marL="0" indent="0">
              <a:buNone/>
            </a:pPr>
            <a:r>
              <a:rPr lang="th-TH" sz="3200" dirty="0"/>
              <a:t>• ใช้เครื่องถ่ายเอกสาร</a:t>
            </a:r>
          </a:p>
          <a:p>
            <a:pPr marL="0" indent="0">
              <a:buNone/>
            </a:pPr>
            <a:r>
              <a:rPr lang="th-TH" sz="3200" dirty="0"/>
              <a:t>• ใช้กระดาษพิมพ์แบบมีสำเนา</a:t>
            </a:r>
          </a:p>
          <a:p>
            <a:pPr marL="0" indent="0">
              <a:buNone/>
            </a:pPr>
            <a:r>
              <a:rPr lang="th-TH" sz="3200" dirty="0"/>
              <a:t>	สำหรับประเด็นที่เราจะกล่าวถึงก็คือ การใช้กระดาษพิมพ์แบบมีสำเนา ซึ่งปกติงานพิมพ์ทั่วไปนั้นสามารถมี</a:t>
            </a:r>
            <a:r>
              <a:rPr lang="th-TH" sz="3200" dirty="0" err="1"/>
              <a:t>จํานวน</a:t>
            </a:r>
            <a:r>
              <a:rPr lang="th-TH" sz="3200" dirty="0"/>
              <a:t>สำเนาได้ตั้งแต่ 2 ถึง 6 แผ่น และการพิมพ์กระดาษแบบมีสำเนาจะต้องใช้เครื่องพิมพ์แบบดอต</a:t>
            </a:r>
            <a:r>
              <a:rPr lang="th-TH" sz="3200" dirty="0" err="1"/>
              <a:t>เมทริกซ์</a:t>
            </a:r>
            <a:r>
              <a:rPr lang="th-TH" sz="3200" dirty="0"/>
              <a:t>เท่านั้น เพราะต้องใช้แรงกระแทกเพื่อส่งไปยังกระดาษคัดสำเนาเหล่านั้น สำหรับทางเลือกการใช้กระดาษเพื่อทำสำเนา จะมีอยู่ 2 วิธีด้วยกัน คือ</a:t>
            </a:r>
          </a:p>
        </p:txBody>
      </p:sp>
    </p:spTree>
    <p:extLst>
      <p:ext uri="{BB962C8B-B14F-4D97-AF65-F5344CB8AC3E}">
        <p14:creationId xmlns:p14="http://schemas.microsoft.com/office/powerpoint/2010/main" val="294876879"/>
      </p:ext>
    </p:extLst>
  </p:cSld>
  <p:clrMapOvr>
    <a:masterClrMapping/>
  </p:clrMapOvr>
</p:sld>
</file>

<file path=ppt/theme/theme1.xml><?xml version="1.0" encoding="utf-8"?>
<a:theme xmlns:a="http://schemas.openxmlformats.org/drawingml/2006/main" name="ป้าย">
  <a:themeElements>
    <a:clrScheme name="ป้าย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ป้าย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ป้าย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TM10001106[[fn=ป้าย]]</Template>
  <TotalTime>209</TotalTime>
  <Words>1152</Words>
  <Application>Microsoft Office PowerPoint</Application>
  <PresentationFormat>แบบจอกว้าง</PresentationFormat>
  <Paragraphs>37</Paragraphs>
  <Slides>12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ป้าย</vt:lpstr>
      <vt:lpstr>การพิมพ์รายงาน</vt:lpstr>
      <vt:lpstr>การพิมพ์รายงาน</vt:lpstr>
      <vt:lpstr>สื่อที่นำมาใช้เพื่อเสนอรายงาน</vt:lpstr>
      <vt:lpstr>งานนำเสนอ PowerPoint</vt:lpstr>
      <vt:lpstr>ขนาดของกระดาษ</vt:lpstr>
      <vt:lpstr>งานนำเสนอ PowerPoint</vt:lpstr>
      <vt:lpstr>แบบฟอร์มสำเร็จรูป (Preprinted Form)</vt:lpstr>
      <vt:lpstr>งานนำเสนอ PowerPoint</vt:lpstr>
      <vt:lpstr>รายงานแบบมีหลายสำเนา</vt:lpstr>
      <vt:lpstr>งานนำเสนอ PowerPoint</vt:lpstr>
      <vt:lpstr>2. กระดาษที่มีแผ่นคาร์บอนแทรกอยู่ระหว่างแผ่น (Interleaved Carbon Copies) </vt:lpstr>
      <vt:lpstr>จบการนำเสนอ ขอบคุณค่ะ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Fafearn</dc:creator>
  <cp:lastModifiedBy>Fafearn</cp:lastModifiedBy>
  <cp:revision>8</cp:revision>
  <dcterms:created xsi:type="dcterms:W3CDTF">2020-03-24T02:26:09Z</dcterms:created>
  <dcterms:modified xsi:type="dcterms:W3CDTF">2020-03-24T05:55:54Z</dcterms:modified>
</cp:coreProperties>
</file>