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64" r:id="rId6"/>
    <p:sldId id="262" r:id="rId7"/>
    <p:sldId id="268" r:id="rId8"/>
    <p:sldId id="265" r:id="rId9"/>
    <p:sldId id="259" r:id="rId10"/>
    <p:sldId id="269" r:id="rId11"/>
    <p:sldId id="281" r:id="rId12"/>
    <p:sldId id="271" r:id="rId13"/>
    <p:sldId id="282" r:id="rId14"/>
    <p:sldId id="289" r:id="rId15"/>
    <p:sldId id="288" r:id="rId16"/>
    <p:sldId id="284" r:id="rId17"/>
    <p:sldId id="290" r:id="rId18"/>
    <p:sldId id="285" r:id="rId19"/>
    <p:sldId id="292" r:id="rId20"/>
    <p:sldId id="286" r:id="rId21"/>
    <p:sldId id="293" r:id="rId22"/>
    <p:sldId id="272" r:id="rId23"/>
    <p:sldId id="266" r:id="rId24"/>
    <p:sldId id="295" r:id="rId25"/>
    <p:sldId id="296" r:id="rId26"/>
    <p:sldId id="297" r:id="rId27"/>
    <p:sldId id="267" r:id="rId28"/>
    <p:sldId id="261" r:id="rId29"/>
    <p:sldId id="298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BE"/>
    <a:srgbClr val="C05A39"/>
    <a:srgbClr val="ED6F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33" autoAdjust="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FDD9-EA57-4C0C-B2F9-5DDED7FE54F5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99379-9DE6-4AF7-9567-CE4918B58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2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People usually solve </a:t>
            </a:r>
            <a:r>
              <a:rPr lang="en-US" altLang="zh-TW" dirty="0" err="1"/>
              <a:t>pde</a:t>
            </a:r>
            <a:r>
              <a:rPr lang="en-US" altLang="zh-TW" dirty="0"/>
              <a:t> by numerical method, which is slow. (given boundary, initial condition, constant…)</a:t>
            </a:r>
          </a:p>
          <a:p>
            <a:r>
              <a:rPr lang="en-US" altLang="zh-TW" dirty="0"/>
              <a:t>Turn </a:t>
            </a:r>
            <a:r>
              <a:rPr lang="en-US" altLang="zh-TW" dirty="0" err="1"/>
              <a:t>pde</a:t>
            </a:r>
            <a:r>
              <a:rPr lang="en-US" altLang="zh-TW" dirty="0"/>
              <a:t> problem into mapping problem, and use neural network to solve it.</a:t>
            </a:r>
          </a:p>
          <a:p>
            <a:r>
              <a:rPr lang="en-US" altLang="zh-TW" dirty="0"/>
              <a:t>Reason: faster</a:t>
            </a:r>
          </a:p>
          <a:p>
            <a:r>
              <a:rPr lang="en-US" altLang="zh-TW" dirty="0"/>
              <a:t>G+:  operator maps initial condition to solution (ground truth operator)</a:t>
            </a:r>
          </a:p>
          <a:p>
            <a:r>
              <a:rPr lang="en-US" altLang="zh-TW" dirty="0" err="1"/>
              <a:t>G_theta</a:t>
            </a:r>
            <a:r>
              <a:rPr lang="en-US" altLang="zh-TW" dirty="0"/>
              <a:t>: operator maps initial condition to solution (trained operator)</a:t>
            </a:r>
          </a:p>
          <a:p>
            <a:r>
              <a:rPr lang="en-US" altLang="zh-TW" dirty="0"/>
              <a:t>Observed: get a initial condition and solution( state after t ticks), each pair of them are </a:t>
            </a:r>
            <a:r>
              <a:rPr lang="en-US" altLang="zh-TW" dirty="0" err="1"/>
              <a:t>iid</a:t>
            </a:r>
            <a:r>
              <a:rPr lang="en-US" altLang="zh-TW" dirty="0"/>
              <a:t>, and include noise</a:t>
            </a:r>
          </a:p>
          <a:p>
            <a:r>
              <a:rPr lang="en-US" altLang="zh-TW" dirty="0"/>
              <a:t>Method: minimize cost function to let </a:t>
            </a:r>
            <a:r>
              <a:rPr lang="en-US" altLang="zh-TW" dirty="0" err="1"/>
              <a:t>G_theta</a:t>
            </a:r>
            <a:r>
              <a:rPr lang="en-US" altLang="zh-TW" dirty="0"/>
              <a:t> get close to G+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72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V=0: using upwind scheme as numerical method</a:t>
            </a:r>
          </a:p>
          <a:p>
            <a:r>
              <a:rPr lang="en-US" altLang="zh-TW" dirty="0"/>
              <a:t>Method:</a:t>
            </a:r>
          </a:p>
          <a:p>
            <a:pPr marL="228600" indent="-228600">
              <a:buAutoNum type="arabicPeriod"/>
            </a:pPr>
            <a:r>
              <a:rPr lang="en-US" altLang="zh-TW" dirty="0"/>
              <a:t>Introduce f = u*u/2</a:t>
            </a:r>
          </a:p>
          <a:p>
            <a:pPr marL="228600" indent="-228600">
              <a:buAutoNum type="arabicPeriod"/>
            </a:pPr>
            <a:r>
              <a:rPr lang="en-US" altLang="zh-TW" dirty="0"/>
              <a:t>Express equation with f</a:t>
            </a:r>
          </a:p>
          <a:p>
            <a:pPr marL="228600" indent="-228600">
              <a:buAutoNum type="arabicPeriod"/>
            </a:pPr>
            <a:r>
              <a:rPr lang="en-US" altLang="zh-TW" dirty="0"/>
              <a:t>Express equation by approximation format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Get solution by </a:t>
            </a:r>
            <a:r>
              <a:rPr lang="en-US" altLang="zh-TW" dirty="0" err="1"/>
              <a:t>scipy</a:t>
            </a:r>
            <a:r>
              <a:rPr lang="en-US" altLang="zh-TW" dirty="0"/>
              <a:t> integral tool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543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50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V!=0: using </a:t>
            </a:r>
            <a:r>
              <a:rPr lang="en-US" altLang="zh-TW" dirty="0" err="1"/>
              <a:t>fft</a:t>
            </a:r>
            <a:r>
              <a:rPr lang="en-US" altLang="zh-TW" dirty="0"/>
              <a:t> to get numerical result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Turn equation into Fourier domain</a:t>
            </a:r>
          </a:p>
          <a:p>
            <a:pPr marL="228600" indent="-228600">
              <a:buAutoNum type="arabicPeriod"/>
            </a:pPr>
            <a:r>
              <a:rPr lang="en-US" altLang="zh-TW" dirty="0"/>
              <a:t>Organize equation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Turn equation back to regular domain</a:t>
            </a:r>
          </a:p>
          <a:p>
            <a:pPr marL="228600" indent="-228600">
              <a:buAutoNum type="arabicPeriod"/>
            </a:pPr>
            <a:r>
              <a:rPr lang="en-US" altLang="zh-TW" dirty="0"/>
              <a:t>Solve integral by </a:t>
            </a:r>
            <a:r>
              <a:rPr lang="en-US" altLang="zh-TW" dirty="0" err="1"/>
              <a:t>scipy</a:t>
            </a:r>
            <a:r>
              <a:rPr lang="en-US" altLang="zh-TW" dirty="0"/>
              <a:t> tool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46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Using finite difference method to get numerical result</a:t>
            </a:r>
          </a:p>
          <a:p>
            <a:r>
              <a:rPr lang="en-US" altLang="zh-TW" dirty="0"/>
              <a:t>Method:</a:t>
            </a:r>
          </a:p>
          <a:p>
            <a:pPr marL="228600" indent="-228600">
              <a:buAutoNum type="arabicPeriod"/>
            </a:pPr>
            <a:r>
              <a:rPr lang="en-US" altLang="zh-TW" dirty="0"/>
              <a:t>Express equation as approximation format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Simplify equations</a:t>
            </a:r>
          </a:p>
          <a:p>
            <a:pPr marL="228600" indent="-228600">
              <a:buAutoNum type="arabicPeriod"/>
            </a:pPr>
            <a:r>
              <a:rPr lang="en-US" altLang="zh-TW" dirty="0"/>
              <a:t>Get derivative matrix from partial differential part. (A)</a:t>
            </a:r>
          </a:p>
          <a:p>
            <a:pPr marL="0" indent="0">
              <a:buNone/>
            </a:pPr>
            <a:r>
              <a:rPr lang="en-US" altLang="zh-TW" dirty="0"/>
              <a:t>It is a matrix with some items: 1/</a:t>
            </a:r>
            <a:r>
              <a:rPr lang="en-US" altLang="zh-TW" dirty="0" err="1"/>
              <a:t>deltax</a:t>
            </a:r>
            <a:r>
              <a:rPr lang="en-US" altLang="zh-TW" dirty="0"/>
              <a:t>*</a:t>
            </a:r>
            <a:r>
              <a:rPr lang="en-US" altLang="zh-TW" dirty="0" err="1"/>
              <a:t>deltax</a:t>
            </a:r>
            <a:r>
              <a:rPr lang="en-US" altLang="zh-TW" dirty="0"/>
              <a:t>, 1/</a:t>
            </a:r>
            <a:r>
              <a:rPr lang="en-US" altLang="zh-TW" dirty="0" err="1"/>
              <a:t>deltay</a:t>
            </a:r>
            <a:r>
              <a:rPr lang="en-US" altLang="zh-TW" dirty="0"/>
              <a:t>*</a:t>
            </a:r>
            <a:r>
              <a:rPr lang="en-US" altLang="zh-TW" dirty="0" err="1"/>
              <a:t>deltay</a:t>
            </a:r>
            <a:r>
              <a:rPr lang="en-US" altLang="zh-TW" dirty="0"/>
              <a:t>, -2/</a:t>
            </a:r>
            <a:r>
              <a:rPr lang="en-US" altLang="zh-TW" dirty="0" err="1"/>
              <a:t>deltax</a:t>
            </a:r>
            <a:r>
              <a:rPr lang="en-US" altLang="zh-TW" dirty="0"/>
              <a:t>*</a:t>
            </a:r>
            <a:r>
              <a:rPr lang="en-US" altLang="zh-TW" dirty="0" err="1"/>
              <a:t>deltax</a:t>
            </a:r>
            <a:r>
              <a:rPr lang="en-US" altLang="zh-TW" dirty="0"/>
              <a:t>, and -2/</a:t>
            </a:r>
            <a:r>
              <a:rPr lang="en-US" altLang="zh-TW" dirty="0" err="1"/>
              <a:t>deltay</a:t>
            </a:r>
            <a:r>
              <a:rPr lang="en-US" altLang="zh-TW" dirty="0"/>
              <a:t>*</a:t>
            </a:r>
            <a:r>
              <a:rPr lang="en-US" altLang="zh-TW" dirty="0" err="1"/>
              <a:t>deltay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4.  Get solution by </a:t>
            </a:r>
            <a:r>
              <a:rPr lang="en-US" altLang="zh-TW" dirty="0" err="1"/>
              <a:t>numpy</a:t>
            </a:r>
            <a:r>
              <a:rPr lang="en-US" altLang="zh-TW" dirty="0"/>
              <a:t> tool. (-f * inverse(A))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936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Using finite difference method to get numerical result</a:t>
            </a:r>
          </a:p>
          <a:p>
            <a:r>
              <a:rPr lang="en-US" altLang="zh-TW" dirty="0"/>
              <a:t>Method:</a:t>
            </a:r>
          </a:p>
          <a:p>
            <a:pPr marL="228600" indent="-228600">
              <a:buAutoNum type="arabicPeriod"/>
            </a:pPr>
            <a:r>
              <a:rPr lang="en-US" altLang="zh-TW" dirty="0"/>
              <a:t>Express equation to approximation format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Organize it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Get next time state by current and previous state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577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q[</a:t>
            </a:r>
            <a:r>
              <a:rPr lang="en-US" altLang="zh-TW" dirty="0" err="1"/>
              <a:t>I,j</a:t>
            </a:r>
            <a:r>
              <a:rPr lang="en-US" altLang="zh-TW" dirty="0"/>
              <a:t>] is  wave velocity, which is 1 everywhere</a:t>
            </a:r>
          </a:p>
          <a:p>
            <a:r>
              <a:rPr lang="en-US" altLang="zh-TW" dirty="0" err="1"/>
              <a:t>V_init</a:t>
            </a:r>
            <a:r>
              <a:rPr lang="en-US" altLang="zh-TW" dirty="0"/>
              <a:t> is wave initial velocity, only add in the beginning and is removed after t&gt;1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895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Build model:</a:t>
            </a:r>
          </a:p>
          <a:p>
            <a:r>
              <a:rPr lang="en-US" altLang="zh-TW" dirty="0"/>
              <a:t>Replace Fourier layer into FRFT</a:t>
            </a:r>
          </a:p>
          <a:p>
            <a:r>
              <a:rPr lang="en-US" altLang="zh-TW" dirty="0"/>
              <a:t>Get all information rather truncation</a:t>
            </a:r>
          </a:p>
          <a:p>
            <a:r>
              <a:rPr lang="en-US" altLang="zh-TW" dirty="0"/>
              <a:t>Learn alpha by neural network</a:t>
            </a:r>
          </a:p>
          <a:p>
            <a:r>
              <a:rPr lang="en-US" altLang="zh-TW" dirty="0"/>
              <a:t>Learn weights by neural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2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Build 200 datasets</a:t>
            </a:r>
          </a:p>
          <a:p>
            <a:r>
              <a:rPr lang="en-US" altLang="zh-TW" dirty="0"/>
              <a:t>Train and test model by different part of datasets</a:t>
            </a:r>
          </a:p>
          <a:p>
            <a:r>
              <a:rPr lang="en-US" altLang="zh-TW" dirty="0"/>
              <a:t>Good performance no matter in vicious(36%) or inviscid cases(26%).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885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Build 200 datasets</a:t>
            </a:r>
          </a:p>
          <a:p>
            <a:r>
              <a:rPr lang="en-US" altLang="zh-TW" dirty="0"/>
              <a:t>Train and test model by different part of datasets</a:t>
            </a:r>
          </a:p>
          <a:p>
            <a:r>
              <a:rPr lang="en-US" altLang="zh-TW" dirty="0"/>
              <a:t>Good performance, around 21%.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200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Build 200 datasets</a:t>
            </a:r>
          </a:p>
          <a:p>
            <a:r>
              <a:rPr lang="en-US" altLang="zh-TW" dirty="0"/>
              <a:t>Train and test model by different part of datasets</a:t>
            </a:r>
          </a:p>
          <a:p>
            <a:r>
              <a:rPr lang="en-US" altLang="zh-TW" dirty="0"/>
              <a:t>Good performance on no initial speed(16%) and 0.001 initial speed(13%)</a:t>
            </a:r>
            <a:endParaRPr lang="zh-TW" altLang="en-US" dirty="0"/>
          </a:p>
          <a:p>
            <a:r>
              <a:rPr lang="en-US" altLang="zh-TW" dirty="0"/>
              <a:t>Gaps are close because initial speed is a linear part in numerical method.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9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2020, FNO was presented, </a:t>
            </a:r>
          </a:p>
          <a:p>
            <a:r>
              <a:rPr lang="en-US" altLang="zh-TW" dirty="0"/>
              <a:t>Benefits:  fast, simple</a:t>
            </a:r>
          </a:p>
          <a:p>
            <a:r>
              <a:rPr lang="en-US" altLang="zh-TW" dirty="0"/>
              <a:t>Drawback: no time information</a:t>
            </a:r>
          </a:p>
          <a:p>
            <a:r>
              <a:rPr lang="en-US" altLang="zh-TW" dirty="0"/>
              <a:t>They built Fourier layer and truncated high frequency data. It is efficient, simple, and effective to low frequency, stationary dataset.</a:t>
            </a:r>
          </a:p>
          <a:p>
            <a:r>
              <a:rPr lang="en-US" altLang="zh-TW" dirty="0"/>
              <a:t>Flow: project input to high dimension-&gt;turn to </a:t>
            </a:r>
            <a:r>
              <a:rPr lang="en-US" altLang="zh-TW" dirty="0" err="1"/>
              <a:t>foruier</a:t>
            </a:r>
            <a:r>
              <a:rPr lang="en-US" altLang="zh-TW" dirty="0"/>
              <a:t> domain-&gt;truncate dataset-&gt;learn the </a:t>
            </a:r>
            <a:r>
              <a:rPr lang="en-US" altLang="zh-TW" dirty="0" err="1"/>
              <a:t>wegith</a:t>
            </a:r>
            <a:r>
              <a:rPr lang="en-US" altLang="zh-TW" dirty="0"/>
              <a:t>-&gt;turn to regular domain-&gt;project to regular dimension</a:t>
            </a:r>
          </a:p>
          <a:p>
            <a:endParaRPr lang="en-US" altLang="zh-TW" dirty="0"/>
          </a:p>
          <a:p>
            <a:r>
              <a:rPr lang="en-US" altLang="zh-TW" dirty="0"/>
              <a:t>2021, WNO was presented,</a:t>
            </a:r>
          </a:p>
          <a:p>
            <a:r>
              <a:rPr lang="en-US" altLang="zh-TW" dirty="0"/>
              <a:t>Benefits: has time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Drawback: slow</a:t>
            </a:r>
          </a:p>
          <a:p>
            <a:r>
              <a:rPr lang="en-US" altLang="zh-TW" dirty="0"/>
              <a:t>They apply wavelet transform, which include frequency and time information at the same time, but it is pretty slow.</a:t>
            </a:r>
          </a:p>
          <a:p>
            <a:r>
              <a:rPr lang="en-US" altLang="zh-TW" dirty="0"/>
              <a:t>It use filters to divide signal into low frequency and high frequency part.</a:t>
            </a:r>
          </a:p>
          <a:p>
            <a:r>
              <a:rPr lang="en-US" altLang="zh-TW" dirty="0"/>
              <a:t>Learn weights for each part.</a:t>
            </a:r>
          </a:p>
          <a:p>
            <a:r>
              <a:rPr lang="en-US" altLang="zh-TW" dirty="0"/>
              <a:t>Further divide high frequency part into low frequency and high frequency part.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Learn weights for each part.</a:t>
            </a:r>
          </a:p>
          <a:p>
            <a:r>
              <a:rPr lang="en-US" altLang="zh-TW" dirty="0"/>
              <a:t>And so on.</a:t>
            </a:r>
          </a:p>
          <a:p>
            <a:endParaRPr lang="en-US" altLang="zh-TW" dirty="0"/>
          </a:p>
          <a:p>
            <a:r>
              <a:rPr lang="en-US" altLang="zh-TW" dirty="0"/>
              <a:t>FRFT: A way to combine both benefits: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293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This project introduce three things:</a:t>
            </a:r>
          </a:p>
          <a:p>
            <a:r>
              <a:rPr lang="en-US" altLang="zh-TW" dirty="0"/>
              <a:t>High frequency dataset</a:t>
            </a:r>
          </a:p>
          <a:p>
            <a:r>
              <a:rPr lang="en-US" altLang="zh-TW" dirty="0"/>
              <a:t>Non stationary dataset </a:t>
            </a:r>
          </a:p>
          <a:p>
            <a:r>
              <a:rPr lang="en-US" altLang="zh-TW" dirty="0"/>
              <a:t>FRFT is better than FFT in these cases</a:t>
            </a:r>
          </a:p>
          <a:p>
            <a:endParaRPr lang="en-US" altLang="zh-TW" dirty="0"/>
          </a:p>
          <a:p>
            <a:r>
              <a:rPr lang="en-US" altLang="zh-TW" dirty="0"/>
              <a:t>Future work:</a:t>
            </a:r>
          </a:p>
          <a:p>
            <a:r>
              <a:rPr lang="en-US" altLang="zh-TW" dirty="0"/>
              <a:t>Linear canonical transform is a general form for FRFT</a:t>
            </a:r>
          </a:p>
          <a:p>
            <a:r>
              <a:rPr lang="en-US" altLang="zh-TW" dirty="0"/>
              <a:t>It can do more reshape to signal on </a:t>
            </a:r>
            <a:r>
              <a:rPr lang="en-US" altLang="zh-TW" dirty="0" err="1"/>
              <a:t>freq</a:t>
            </a:r>
            <a:r>
              <a:rPr lang="en-US" altLang="zh-TW" dirty="0"/>
              <a:t>-time domain.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923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96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FNO:</a:t>
            </a:r>
          </a:p>
          <a:p>
            <a:r>
              <a:rPr lang="en-US" altLang="zh-TW" dirty="0"/>
              <a:t>Not able to see frequency and time information at once.</a:t>
            </a:r>
          </a:p>
          <a:p>
            <a:r>
              <a:rPr lang="en-US" altLang="zh-TW" dirty="0"/>
              <a:t>Truncation loses high frequency information</a:t>
            </a:r>
          </a:p>
          <a:p>
            <a:endParaRPr lang="en-US" altLang="zh-TW" dirty="0"/>
          </a:p>
          <a:p>
            <a:r>
              <a:rPr lang="en-US" altLang="zh-TW" dirty="0"/>
              <a:t>WNO:</a:t>
            </a:r>
          </a:p>
          <a:p>
            <a:r>
              <a:rPr lang="en-US" altLang="zh-TW" dirty="0"/>
              <a:t>Wavelet transform complexity: O(L*N) where L are layers for filters and N is the signal length</a:t>
            </a:r>
          </a:p>
          <a:p>
            <a:r>
              <a:rPr lang="en-US" altLang="zh-TW" dirty="0"/>
              <a:t>Depend on how fine the information we want we need that much layers</a:t>
            </a:r>
          </a:p>
          <a:p>
            <a:r>
              <a:rPr lang="en-US" altLang="zh-TW" dirty="0"/>
              <a:t>It also needs to know what wavelet needed for current dataset. (too many wavelet options to pick)</a:t>
            </a:r>
          </a:p>
          <a:p>
            <a:endParaRPr lang="en-US" altLang="zh-TW" dirty="0"/>
          </a:p>
          <a:p>
            <a:r>
              <a:rPr lang="en-US" altLang="zh-TW" dirty="0"/>
              <a:t>FRFT:</a:t>
            </a:r>
          </a:p>
          <a:p>
            <a:r>
              <a:rPr lang="en-US" altLang="zh-TW" dirty="0"/>
              <a:t>Draw a line to project the signal on the line in frequency-time plane. (get frequency time information at once)</a:t>
            </a:r>
          </a:p>
          <a:p>
            <a:r>
              <a:rPr lang="en-US" altLang="zh-TW" dirty="0"/>
              <a:t>The time complexity is </a:t>
            </a:r>
            <a:r>
              <a:rPr lang="en-US" altLang="zh-TW" dirty="0" err="1"/>
              <a:t>NlogN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94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Right side: original expression of FRFT, hard to compute</a:t>
            </a:r>
          </a:p>
          <a:p>
            <a:r>
              <a:rPr lang="en-US" altLang="zh-TW" dirty="0"/>
              <a:t>Left side: Fast transform of FRFT, </a:t>
            </a:r>
            <a:r>
              <a:rPr lang="en-US" altLang="zh-TW" dirty="0" err="1"/>
              <a:t>nlogn</a:t>
            </a:r>
            <a:r>
              <a:rPr lang="en-US" altLang="zh-TW" dirty="0"/>
              <a:t> time complexity</a:t>
            </a:r>
          </a:p>
          <a:p>
            <a:r>
              <a:rPr lang="en-US" altLang="zh-TW" dirty="0"/>
              <a:t>Chirp signal is a signal which frequency varies by variable( like time or space)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12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Two things to do:</a:t>
            </a:r>
          </a:p>
          <a:p>
            <a:r>
              <a:rPr lang="en-US" altLang="zh-TW" dirty="0"/>
              <a:t>Produce cases </a:t>
            </a:r>
          </a:p>
          <a:p>
            <a:r>
              <a:rPr lang="en-US" altLang="zh-TW" dirty="0"/>
              <a:t>Prove it 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95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Build high-</a:t>
            </a:r>
            <a:r>
              <a:rPr lang="en-US" altLang="zh-TW" dirty="0" err="1"/>
              <a:t>freq</a:t>
            </a:r>
            <a:r>
              <a:rPr lang="en-US" altLang="zh-TW" dirty="0"/>
              <a:t> + non-stationary dataset</a:t>
            </a:r>
          </a:p>
          <a:p>
            <a:r>
              <a:rPr lang="en-US" altLang="zh-TW" dirty="0"/>
              <a:t>High-</a:t>
            </a:r>
            <a:r>
              <a:rPr lang="en-US" altLang="zh-TW" dirty="0" err="1"/>
              <a:t>freq</a:t>
            </a:r>
            <a:r>
              <a:rPr lang="en-US" altLang="zh-TW" dirty="0"/>
              <a:t>: add low </a:t>
            </a:r>
            <a:r>
              <a:rPr lang="en-US" altLang="zh-TW" dirty="0" err="1"/>
              <a:t>freq</a:t>
            </a:r>
            <a:r>
              <a:rPr lang="en-US" altLang="zh-TW" dirty="0"/>
              <a:t> data and high </a:t>
            </a:r>
            <a:r>
              <a:rPr lang="en-US" altLang="zh-TW" dirty="0" err="1"/>
              <a:t>freq</a:t>
            </a:r>
            <a:r>
              <a:rPr lang="en-US" altLang="zh-TW" dirty="0"/>
              <a:t> data (easy)</a:t>
            </a:r>
          </a:p>
          <a:p>
            <a:r>
              <a:rPr lang="en-US" altLang="zh-TW" dirty="0" err="1"/>
              <a:t>Nonstaionary</a:t>
            </a:r>
            <a:r>
              <a:rPr lang="en-US" altLang="zh-TW" dirty="0"/>
              <a:t>: using </a:t>
            </a:r>
            <a:r>
              <a:rPr lang="en-US" altLang="zh-TW" dirty="0" err="1"/>
              <a:t>pde</a:t>
            </a:r>
            <a:r>
              <a:rPr lang="en-US" altLang="zh-TW" dirty="0"/>
              <a:t> to produce.</a:t>
            </a:r>
          </a:p>
          <a:p>
            <a:endParaRPr lang="en-US" altLang="zh-TW" dirty="0"/>
          </a:p>
          <a:p>
            <a:r>
              <a:rPr lang="en-US" altLang="zh-TW" dirty="0"/>
              <a:t>Left side:</a:t>
            </a:r>
          </a:p>
          <a:p>
            <a:r>
              <a:rPr lang="en-US" altLang="zh-TW" dirty="0"/>
              <a:t>Multiply inverse matrix in the bracket with white noise to get nonstationary dataset.</a:t>
            </a:r>
          </a:p>
          <a:p>
            <a:r>
              <a:rPr lang="en-US" altLang="zh-TW" dirty="0"/>
              <a:t>There are vector fields in the matrix, which make high-</a:t>
            </a:r>
            <a:r>
              <a:rPr lang="en-US" altLang="zh-TW" dirty="0" err="1"/>
              <a:t>freq</a:t>
            </a:r>
            <a:r>
              <a:rPr lang="en-US" altLang="zh-TW" dirty="0"/>
              <a:t> and nonstationary property.</a:t>
            </a:r>
          </a:p>
          <a:p>
            <a:r>
              <a:rPr lang="en-US" altLang="zh-TW" dirty="0"/>
              <a:t>Middle side:</a:t>
            </a:r>
          </a:p>
          <a:p>
            <a:r>
              <a:rPr lang="en-US" altLang="zh-TW" dirty="0"/>
              <a:t>Produce stationary dataset when vector field is a constant</a:t>
            </a:r>
          </a:p>
          <a:p>
            <a:r>
              <a:rPr lang="en-US" altLang="zh-TW" dirty="0"/>
              <a:t>Produce nonstationary dataset when vector filed is a function varies with position.</a:t>
            </a:r>
          </a:p>
          <a:p>
            <a:r>
              <a:rPr lang="en-US" altLang="zh-TW" dirty="0"/>
              <a:t>Right side:</a:t>
            </a:r>
          </a:p>
          <a:p>
            <a:r>
              <a:rPr lang="en-US" altLang="zh-TW" dirty="0"/>
              <a:t>Paper conclude it as regular gaussian random field but with special covariance function.</a:t>
            </a:r>
          </a:p>
          <a:p>
            <a:r>
              <a:rPr lang="en-US" altLang="zh-TW" dirty="0"/>
              <a:t>The covariance function include vector fields.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7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Implementation shows from the middle screen shot</a:t>
            </a:r>
          </a:p>
          <a:p>
            <a:r>
              <a:rPr lang="en-US" altLang="zh-TW" dirty="0"/>
              <a:t>Get high frequency from high s2 value</a:t>
            </a:r>
          </a:p>
          <a:p>
            <a:r>
              <a:rPr lang="en-US" altLang="zh-TW" dirty="0"/>
              <a:t>Get </a:t>
            </a:r>
            <a:r>
              <a:rPr lang="en-US" altLang="zh-TW" dirty="0" err="1"/>
              <a:t>nonstaionary</a:t>
            </a:r>
            <a:r>
              <a:rPr lang="en-US" altLang="zh-TW" dirty="0"/>
              <a:t> property from various s2 value</a:t>
            </a:r>
          </a:p>
          <a:p>
            <a:endParaRPr lang="en-US" altLang="zh-TW" dirty="0"/>
          </a:p>
          <a:p>
            <a:r>
              <a:rPr lang="en-US" altLang="zh-TW" dirty="0"/>
              <a:t>The results show on the top right figure. (y axis: </a:t>
            </a:r>
            <a:r>
              <a:rPr lang="en-US" altLang="zh-TW" dirty="0" err="1"/>
              <a:t>freq</a:t>
            </a:r>
            <a:r>
              <a:rPr lang="en-US" altLang="zh-TW" dirty="0"/>
              <a:t>, x axis: </a:t>
            </a:r>
            <a:r>
              <a:rPr lang="en-US" altLang="zh-TW" dirty="0" err="1"/>
              <a:t>posion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Left one includes low </a:t>
            </a:r>
            <a:r>
              <a:rPr lang="en-US" altLang="zh-TW" dirty="0" err="1"/>
              <a:t>freq</a:t>
            </a:r>
            <a:r>
              <a:rPr lang="en-US" altLang="zh-TW" dirty="0"/>
              <a:t> and stationary signal. (It has high </a:t>
            </a:r>
            <a:r>
              <a:rPr lang="en-US" altLang="zh-TW" dirty="0" err="1"/>
              <a:t>freq</a:t>
            </a:r>
            <a:r>
              <a:rPr lang="en-US" altLang="zh-TW" dirty="0"/>
              <a:t> but too minor)</a:t>
            </a:r>
          </a:p>
          <a:p>
            <a:r>
              <a:rPr lang="en-US" altLang="zh-TW" dirty="0"/>
              <a:t>Right one include high </a:t>
            </a:r>
            <a:r>
              <a:rPr lang="en-US" altLang="zh-TW" dirty="0" err="1"/>
              <a:t>freq</a:t>
            </a:r>
            <a:r>
              <a:rPr lang="en-US" altLang="zh-TW" dirty="0"/>
              <a:t> and </a:t>
            </a:r>
            <a:r>
              <a:rPr lang="en-US" altLang="zh-TW" dirty="0" err="1"/>
              <a:t>nonstaionary</a:t>
            </a:r>
            <a:r>
              <a:rPr lang="en-US" altLang="zh-TW" dirty="0"/>
              <a:t> dataset.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5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Three cases to test FRFT: Burger, Poisson, and Wave</a:t>
            </a:r>
          </a:p>
          <a:p>
            <a:r>
              <a:rPr lang="en-US" altLang="zh-TW" dirty="0"/>
              <a:t>Goal:  map initial condition to specific time state.</a:t>
            </a:r>
          </a:p>
          <a:p>
            <a:r>
              <a:rPr lang="en-US" altLang="zh-TW" dirty="0"/>
              <a:t>Method: </a:t>
            </a:r>
          </a:p>
          <a:p>
            <a:r>
              <a:rPr lang="en-US" altLang="zh-TW" dirty="0"/>
              <a:t>1. Make initial condition a nonstationary dataset</a:t>
            </a:r>
          </a:p>
          <a:p>
            <a:r>
              <a:rPr lang="en-US" altLang="zh-TW" dirty="0"/>
              <a:t>2. Apply initial condition into numerical method to get solution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4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Two cases in Burger: v=0 and v!=0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4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98633-62B5-4747-07A2-EA022DD07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208B02-A4C3-B3AB-5AE5-FC6010008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66150E-0A6E-BA7F-1454-A1EEF805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53B-4469-447B-B326-E1F8E5EADC84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9426E-FF42-03A5-FB39-BA753F13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E7B33-F3C0-AEC8-78E1-7567323A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53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ACAE2-EBD7-B670-2712-00EE6EBD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E0DD86-2AC1-7337-5928-2CFD0AED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3E3F9-1088-0EF8-4A86-E79B6BF6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C2F2-241D-47BC-85F0-E2712E0DB631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B61F0-FDB0-BF96-90B1-E5A1B84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BA4BF-AE1D-78CD-EBA9-38324EE2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5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FECE91-63B0-1F91-6361-7A5A173AA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910314-EA90-2FB9-8BF9-30CE3159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18128-28EC-A286-E15E-EB1B729B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BC54-C2CA-44C6-85D9-1D785668053E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010C5B-4F55-0FB2-0AF3-E82C62A1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6C81F4-B3E6-B0E3-B231-16F08403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3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104FD-3868-31BC-5D09-6C39C706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B29AC-03FF-FE5E-1D38-5306D9ED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9E07E7-F008-EA05-DC39-4A0585D9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BC1750-8926-5857-6769-BA8860BC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DCEE12-AB19-FB6D-5640-C07C51D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5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51006-1E77-F91C-3A6D-E6348FFE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16885F-6363-B176-F390-1AD6CCDE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1B776D-F275-8FD5-D2A6-E5A21D57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C03-84A5-4E6E-8BAA-A7740162391D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C1EF63-2BA6-C1AB-FC8A-B109F14C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B69394-6F72-6AE9-0270-704CE220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6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D64A0-B631-3458-338D-B285A4EA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3CAD1-65A1-15EC-DAD9-6144A48DC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806A2C-927A-C0A7-B839-9347FCB25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C1C312-6489-48A2-9697-3ED72B3A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B19C-3A1A-40A6-B518-D83019053F31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6FAA96-C75E-7024-1B0A-D0D9EB09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A8A195-B129-50F2-B28B-6BE8D4E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6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A9564-1824-BD05-F811-47E85559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7E492F-1659-3D94-5C3A-01FC0978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6C2045-3D7D-411B-E8EF-BE2C93BC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665557-3F59-CAD1-105C-328F07055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F7D633-20E6-A306-1856-0D4844D6D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4E7D75-A73F-A1D9-E30A-E1DE0F47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C828-5CF2-4AE5-BB5D-65B3EDFD915D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664C0C-B1CC-C3C7-03E3-EF670689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D5E73A-7401-B58F-7CEC-E8D194EB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01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96EBD-691F-FDEE-A296-60FFD8CF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64A3A3-E5E9-05A8-C26A-D79A2B00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5ABD-79E2-4FD5-88ED-9DFCCBDA3D98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EC9B48-1530-FB27-BB4F-61A3DDD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228F76-1C91-BB24-1C9F-2AA3655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2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8E6902-857A-1AF9-BFC9-718496CD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F67-6315-4E7C-A4AD-30FAC03237E0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25C1E9-8988-EAF2-599B-C874A32D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74B20-D2F0-95ED-C3FA-AAD2E4AA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06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84F62-E4BB-8DA4-06FE-F11FBBD7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18BA6-B63A-DEDB-5A67-D167591D6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B16F9A-0AC5-D312-131B-68D4F74C6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1AD280-149B-AE32-2AB6-61699A32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9BA1-43B3-4FB0-86E0-220B58CE6DD3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3D96AC-9A14-50FC-0E6D-34081A64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E0FF50-595C-8C1E-B2FA-7CBB6C2D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19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BE71E-A376-325F-3A83-120935EB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E6CE24-B7FF-BDCA-2DE2-AD8C37BD1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ABBAA6-4C43-9B13-1C5B-427756857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1E7B91-DC12-F6CF-4288-E78799F2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2A1-88C9-4A01-862A-160C15664688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42D443-13A3-933F-953C-1A090E05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345F37-37DC-5CCD-35EB-5827B445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1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6AD945-AA3C-69A3-EBBD-004435CE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7F9C77-BA39-F0EE-C592-F6DFE178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3EDBC-29E4-A48C-DD18-B98ED5BDC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B1B34-7541-43BE-8DF7-98907BC745C4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CEB9FC-B220-9976-65AD-C11150A2E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53858-34F4-F393-BB73-5E638267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78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1.png"/><Relationship Id="rId5" Type="http://schemas.openxmlformats.org/officeDocument/2006/relationships/image" Target="../media/image8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4.png"/><Relationship Id="rId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6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hyperlink" Target="https://github.com/gilbertfrancois/partial-differential-equations/blob/master/notebook/1D%20Burgers%27%20equation%2C%20finite%20volume%2C%20upwind%20scheme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5.png"/><Relationship Id="rId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6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hyperlink" Target="https://github.com/gilbertfrancois/partial-differential-equations/blob/master/notebook/1D%20Burgers%27%20equation%2C%20finite%20volume%2C%20upwind%20scheme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50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hyperlink" Target="https://github.com/sachabinder/Burgers_equation_simulation/blob/main/Burgers_solver_SP.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9.png"/><Relationship Id="rId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1.png"/><Relationship Id="rId3" Type="http://schemas.openxmlformats.org/officeDocument/2006/relationships/image" Target="../media/image30.png"/><Relationship Id="rId7" Type="http://schemas.openxmlformats.org/officeDocument/2006/relationships/image" Target="../media/image380.png"/><Relationship Id="rId12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hyperlink" Target="https://github.com/sachabinder/Burgers_equation_simulation/blob/main/Burgers_solver_SP.py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49.png"/><Relationship Id="rId4" Type="http://schemas.openxmlformats.org/officeDocument/2006/relationships/image" Target="../media/image8.png"/><Relationship Id="rId9" Type="http://schemas.openxmlformats.org/officeDocument/2006/relationships/image" Target="../media/image43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54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gilbertfrancois/partial-differential-equations/blob/master/notebook/2D%20Poisson%20equation%2C%20finite%20difference.ipynb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491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5.png"/><Relationship Id="rId3" Type="http://schemas.openxmlformats.org/officeDocument/2006/relationships/image" Target="../media/image30.png"/><Relationship Id="rId7" Type="http://schemas.openxmlformats.org/officeDocument/2006/relationships/image" Target="../media/image380.png"/><Relationship Id="rId12" Type="http://schemas.openxmlformats.org/officeDocument/2006/relationships/image" Target="../media/image5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3.png"/><Relationship Id="rId5" Type="http://schemas.openxmlformats.org/officeDocument/2006/relationships/image" Target="../media/image10.png"/><Relationship Id="rId10" Type="http://schemas.openxmlformats.org/officeDocument/2006/relationships/hyperlink" Target="https://github.com/gilbertfrancois/partial-differential-equations/blob/master/notebook/2D%20Poisson%20equation%2C%20finite%20difference.ipynb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4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sachabinder/wave_equation_simulations/blob/main/2D_WAVE-EQ_variable-velocity.py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56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580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hyperlink" Target="https://hplgit.github.io/num-methods-for-PDEs/doc/pub/wave/pdf/wave-4print-A4-2up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sachabinder/wave_equation_simulations/blob/main/2D_WAVE-EQ_variable-velocity.py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56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20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13.png"/><Relationship Id="rId10" Type="http://schemas.openxmlformats.org/officeDocument/2006/relationships/image" Target="../media/image470.png"/><Relationship Id="rId4" Type="http://schemas.openxmlformats.org/officeDocument/2006/relationships/image" Target="../media/image30.png"/><Relationship Id="rId9" Type="http://schemas.openxmlformats.org/officeDocument/2006/relationships/image" Target="../media/image4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2424E-7E7A-0899-DF87-6C8F3F016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presentation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D9AE1F-35AA-F3D2-45DE-B67A3B2D7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62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dirty="0"/>
              <a:t>Topic: </a:t>
            </a:r>
            <a:r>
              <a:rPr lang="en-US" altLang="zh-TW" b="1" dirty="0"/>
              <a:t>Fractional Fourier neural operator on partial differential equations</a:t>
            </a:r>
          </a:p>
          <a:p>
            <a:r>
              <a:rPr lang="en-US" altLang="zh-TW" sz="2000" dirty="0"/>
              <a:t>Student: Suwei Yang</a:t>
            </a:r>
          </a:p>
          <a:p>
            <a:r>
              <a:rPr lang="en-US" altLang="zh-TW" sz="2000" dirty="0"/>
              <a:t>Advisor: </a:t>
            </a:r>
            <a:r>
              <a:rPr lang="en-US" altLang="zh-TW" sz="2000" dirty="0" err="1"/>
              <a:t>Shandian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Zhe</a:t>
            </a:r>
            <a:endParaRPr lang="en-US" altLang="zh-TW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C2E91-9887-08F5-21DA-74C8F9F8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438E-BA3F-4473-959F-C1C6D44C6CDD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8D8BA4-CA0E-1B35-58BA-2EB42A6A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13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0A8D16-6C5F-F235-E1F6-4D82F2534335}"/>
              </a:ext>
            </a:extLst>
          </p:cNvPr>
          <p:cNvSpPr txBox="1"/>
          <p:nvPr/>
        </p:nvSpPr>
        <p:spPr>
          <a:xfrm>
            <a:off x="0" y="6581001"/>
            <a:ext cx="7229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Ref: Exploring a New Class of Non-stationary Spatial Gaussian Random Fields with Varying Local Anisotropy</a:t>
            </a:r>
            <a:endParaRPr lang="zh-TW" altLang="en-US" sz="1200" dirty="0"/>
          </a:p>
        </p:txBody>
      </p: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/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𝐖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⊂</m:t>
                      </m:r>
                      <m:sSup>
                        <m:s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sz="1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field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nonstationary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dataset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standard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gaussian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white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:endParaRPr lang="zh-TW" altLang="en-US" sz="1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blipFill>
                <a:blip r:embed="rId5"/>
                <a:stretch>
                  <a:fillRect l="-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ED2533A-BA3F-8746-640F-8DABE43513C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166305" y="2991901"/>
            <a:ext cx="1190301" cy="1331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C76049-B4E2-B3AC-9FB8-C475BA59319A}"/>
              </a:ext>
            </a:extLst>
          </p:cNvPr>
          <p:cNvSpPr txBox="1"/>
          <p:nvPr/>
        </p:nvSpPr>
        <p:spPr>
          <a:xfrm>
            <a:off x="4356606" y="2514847"/>
            <a:ext cx="2778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When H(s) is a constant,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stationary dataset.</a:t>
            </a:r>
          </a:p>
          <a:p>
            <a:r>
              <a:rPr lang="en-US" altLang="zh-TW" sz="1400" dirty="0"/>
              <a:t>When H(s) has vector fields,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non-stationary dataset. </a:t>
            </a:r>
            <a:endParaRPr lang="zh-TW" altLang="en-US" sz="1400" b="1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662C13B-B149-EF7A-B403-2E38B4E66483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5745962" y="3468954"/>
            <a:ext cx="330741" cy="31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9A591B7-DF8D-D17A-A235-E0D2CD97049F}"/>
              </a:ext>
            </a:extLst>
          </p:cNvPr>
          <p:cNvGrpSpPr/>
          <p:nvPr/>
        </p:nvGrpSpPr>
        <p:grpSpPr>
          <a:xfrm>
            <a:off x="3562103" y="3784965"/>
            <a:ext cx="5029200" cy="2237848"/>
            <a:chOff x="3782629" y="4328204"/>
            <a:chExt cx="5029200" cy="2237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/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Βv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blipFill>
                  <a:blip r:embed="rId6"/>
                  <a:stretch>
                    <a:fillRect t="-6522" b="-217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349AD91B-0BBF-AE7F-CB80-E246293E1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8124" y="4852868"/>
              <a:ext cx="4747986" cy="1615807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DE49DB9-EC69-F614-7523-D88E988795D9}"/>
                </a:ext>
              </a:extLst>
            </p:cNvPr>
            <p:cNvSpPr/>
            <p:nvPr/>
          </p:nvSpPr>
          <p:spPr>
            <a:xfrm>
              <a:off x="3782629" y="4328204"/>
              <a:ext cx="5029200" cy="223784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B46EFEA-DE5A-AD83-F88C-D7A1B1A5C088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 flipV="1">
            <a:off x="7135317" y="2850354"/>
            <a:ext cx="1967611" cy="141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/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blipFill>
                <a:blip r:embed="rId8"/>
                <a:stretch>
                  <a:fillRect b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圖片 58">
            <a:extLst>
              <a:ext uri="{FF2B5EF4-FFF2-40B4-BE49-F238E27FC236}">
                <a16:creationId xmlns:a16="http://schemas.microsoft.com/office/drawing/2014/main" id="{7AA48916-F444-70B5-D548-E376A9D95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5597" y="3830592"/>
            <a:ext cx="2134726" cy="81723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470E5ACF-C99E-9AA2-5AC4-E3CBCF655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1977" y="4647822"/>
            <a:ext cx="2653873" cy="18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0A8D16-6C5F-F235-E1F6-4D82F2534335}"/>
              </a:ext>
            </a:extLst>
          </p:cNvPr>
          <p:cNvSpPr txBox="1"/>
          <p:nvPr/>
        </p:nvSpPr>
        <p:spPr>
          <a:xfrm>
            <a:off x="0" y="6581001"/>
            <a:ext cx="7229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Ref: Exploring a New Class of Non-stationary Spatial Gaussian Random Fields with Varying Local Anisotropy</a:t>
            </a:r>
            <a:endParaRPr lang="zh-TW" altLang="en-US" sz="1200" dirty="0"/>
          </a:p>
        </p:txBody>
      </p: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/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𝐖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⊂</m:t>
                      </m:r>
                      <m:sSup>
                        <m:s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sz="1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field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nonstationary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dataset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standard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gaussian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white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:endParaRPr lang="zh-TW" altLang="en-US" sz="1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blipFill>
                <a:blip r:embed="rId5"/>
                <a:stretch>
                  <a:fillRect l="-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ED2533A-BA3F-8746-640F-8DABE43513C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166305" y="2991901"/>
            <a:ext cx="1190301" cy="1331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C76049-B4E2-B3AC-9FB8-C475BA59319A}"/>
              </a:ext>
            </a:extLst>
          </p:cNvPr>
          <p:cNvSpPr txBox="1"/>
          <p:nvPr/>
        </p:nvSpPr>
        <p:spPr>
          <a:xfrm>
            <a:off x="4356606" y="2514847"/>
            <a:ext cx="2778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When H(s) is a constant,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stationary dataset.</a:t>
            </a:r>
          </a:p>
          <a:p>
            <a:r>
              <a:rPr lang="en-US" altLang="zh-TW" sz="1400" dirty="0"/>
              <a:t>When H(s) has vector fields,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non-stationary dataset. </a:t>
            </a:r>
            <a:endParaRPr lang="zh-TW" altLang="en-US" sz="1400" b="1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662C13B-B149-EF7A-B403-2E38B4E66483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5745962" y="3468954"/>
            <a:ext cx="330741" cy="31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9A591B7-DF8D-D17A-A235-E0D2CD97049F}"/>
              </a:ext>
            </a:extLst>
          </p:cNvPr>
          <p:cNvGrpSpPr/>
          <p:nvPr/>
        </p:nvGrpSpPr>
        <p:grpSpPr>
          <a:xfrm>
            <a:off x="3562103" y="3784965"/>
            <a:ext cx="5029200" cy="2237848"/>
            <a:chOff x="3782629" y="4328204"/>
            <a:chExt cx="5029200" cy="2237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/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Βv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blipFill>
                  <a:blip r:embed="rId6"/>
                  <a:stretch>
                    <a:fillRect t="-6522" b="-217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349AD91B-0BBF-AE7F-CB80-E246293E1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8124" y="4852868"/>
              <a:ext cx="4747986" cy="1615807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DE49DB9-EC69-F614-7523-D88E988795D9}"/>
                </a:ext>
              </a:extLst>
            </p:cNvPr>
            <p:cNvSpPr/>
            <p:nvPr/>
          </p:nvSpPr>
          <p:spPr>
            <a:xfrm>
              <a:off x="3782629" y="4328204"/>
              <a:ext cx="5029200" cy="223784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B46EFEA-DE5A-AD83-F88C-D7A1B1A5C088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 flipV="1">
            <a:off x="8591303" y="2850354"/>
            <a:ext cx="511625" cy="2053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/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blipFill>
                <a:blip r:embed="rId8"/>
                <a:stretch>
                  <a:fillRect b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圖片 58">
            <a:extLst>
              <a:ext uri="{FF2B5EF4-FFF2-40B4-BE49-F238E27FC236}">
                <a16:creationId xmlns:a16="http://schemas.microsoft.com/office/drawing/2014/main" id="{7AA48916-F444-70B5-D548-E376A9D95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5597" y="3830592"/>
            <a:ext cx="2134726" cy="81723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470E5ACF-C99E-9AA2-5AC4-E3CBCF655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1977" y="4647822"/>
            <a:ext cx="2653873" cy="182778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1B1F790-D7FA-C1DE-34D3-AF8015222F0F}"/>
              </a:ext>
            </a:extLst>
          </p:cNvPr>
          <p:cNvSpPr/>
          <p:nvPr/>
        </p:nvSpPr>
        <p:spPr>
          <a:xfrm>
            <a:off x="5890207" y="4578029"/>
            <a:ext cx="972231" cy="438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4887F55-51AA-E2A2-55ED-79F7692BCEF8}"/>
              </a:ext>
            </a:extLst>
          </p:cNvPr>
          <p:cNvSpPr txBox="1"/>
          <p:nvPr/>
        </p:nvSpPr>
        <p:spPr>
          <a:xfrm>
            <a:off x="0" y="5657671"/>
            <a:ext cx="3132357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Gets: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rgbClr val="FF0000"/>
                </a:solidFill>
              </a:rPr>
              <a:t>High frequency when s2 goes up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rgbClr val="FF0000"/>
                </a:solidFill>
              </a:rPr>
              <a:t>Non-stationary with s2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19A9CFA-7B75-952D-00D6-36E6FED8954C}"/>
              </a:ext>
            </a:extLst>
          </p:cNvPr>
          <p:cNvCxnSpPr>
            <a:cxnSpLocks/>
            <a:stCxn id="19" idx="1"/>
            <a:endCxn id="25" idx="0"/>
          </p:cNvCxnSpPr>
          <p:nvPr/>
        </p:nvCxnSpPr>
        <p:spPr>
          <a:xfrm flipH="1">
            <a:off x="1566179" y="4797347"/>
            <a:ext cx="4324028" cy="860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98E3B051-D64F-06CD-8083-C6F3E443D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1502" y="87989"/>
            <a:ext cx="1441047" cy="108078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29021E39-8EAD-7CF1-AACB-2B023EBB85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4702" y="93750"/>
            <a:ext cx="1439599" cy="10797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5D193653-164A-3345-8014-7D9A9BBC5A01}"/>
              </a:ext>
            </a:extLst>
          </p:cNvPr>
          <p:cNvSpPr txBox="1"/>
          <p:nvPr/>
        </p:nvSpPr>
        <p:spPr>
          <a:xfrm>
            <a:off x="7044186" y="1229023"/>
            <a:ext cx="12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Low frequency + stationery</a:t>
            </a:r>
            <a:endParaRPr lang="zh-TW" altLang="en-US" sz="1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2F3E269-DF9B-1341-B01E-F6F0CACD6ADD}"/>
              </a:ext>
            </a:extLst>
          </p:cNvPr>
          <p:cNvSpPr txBox="1"/>
          <p:nvPr/>
        </p:nvSpPr>
        <p:spPr>
          <a:xfrm>
            <a:off x="8591303" y="1229023"/>
            <a:ext cx="12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High frequency + non-stationery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957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00DDCA6-6F0C-F321-C239-8B518D9201BC}"/>
                  </a:ext>
                </a:extLst>
              </p:cNvPr>
              <p:cNvSpPr txBox="1"/>
              <p:nvPr/>
            </p:nvSpPr>
            <p:spPr>
              <a:xfrm>
                <a:off x="6530999" y="1673874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00DDCA6-6F0C-F321-C239-8B518D920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99" y="1673874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1082" b="-12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2A8A567-5F4A-2896-D830-FDAE35DC9E74}"/>
                  </a:ext>
                </a:extLst>
              </p:cNvPr>
              <p:cNvSpPr txBox="1"/>
              <p:nvPr/>
            </p:nvSpPr>
            <p:spPr>
              <a:xfrm>
                <a:off x="6530999" y="3117109"/>
                <a:ext cx="4390685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given</m:t>
                      </m:r>
                      <m:r>
                        <m:rPr>
                          <m:nor/>
                        </m:rPr>
                        <a:rPr lang="en-US" altLang="zh-TW"/>
                        <m:t> </m:t>
                      </m:r>
                      <m:r>
                        <m:rPr>
                          <m:nor/>
                        </m:rPr>
                        <a:rPr lang="en-US" altLang="zh-TW"/>
                        <m:t>function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2A8A567-5F4A-2896-D830-FDAE35DC9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99" y="3117109"/>
                <a:ext cx="4390685" cy="9916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18E4ACF-DDEC-8F9D-54D7-1EB17D405DEB}"/>
                  </a:ext>
                </a:extLst>
              </p:cNvPr>
              <p:cNvSpPr txBox="1"/>
              <p:nvPr/>
            </p:nvSpPr>
            <p:spPr>
              <a:xfrm>
                <a:off x="6530999" y="4765777"/>
                <a:ext cx="5051395" cy="997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velocity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18E4ACF-DDEC-8F9D-54D7-1EB17D405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99" y="4765777"/>
                <a:ext cx="5051395" cy="997324"/>
              </a:xfrm>
              <a:prstGeom prst="rect">
                <a:avLst/>
              </a:prstGeom>
              <a:blipFill>
                <a:blip r:embed="rId12"/>
                <a:stretch>
                  <a:fillRect b="-4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6B7838-E7CA-CF17-0B85-E2186B2620E6}"/>
              </a:ext>
            </a:extLst>
          </p:cNvPr>
          <p:cNvSpPr txBox="1"/>
          <p:nvPr/>
        </p:nvSpPr>
        <p:spPr>
          <a:xfrm>
            <a:off x="6530999" y="2591268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734B74E-181E-3139-D2F3-139BD7D2FA56}"/>
              </a:ext>
            </a:extLst>
          </p:cNvPr>
          <p:cNvSpPr txBox="1"/>
          <p:nvPr/>
        </p:nvSpPr>
        <p:spPr>
          <a:xfrm>
            <a:off x="6530999" y="429421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f(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)-&gt; u(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704D413-8E7F-65CA-800F-8637FCBC2AF5}"/>
              </a:ext>
            </a:extLst>
          </p:cNvPr>
          <p:cNvSpPr txBox="1"/>
          <p:nvPr/>
        </p:nvSpPr>
        <p:spPr>
          <a:xfrm>
            <a:off x="6530999" y="5948520"/>
            <a:ext cx="186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u(x,y,0)-&gt; u(</a:t>
            </a:r>
            <a:r>
              <a:rPr lang="en-US" altLang="zh-TW" sz="1400" dirty="0" err="1"/>
              <a:t>x,y,t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372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394377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𝑇𝑤𝑜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𝑐𝑎𝑠𝑒𝑠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 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𝑛𝑣𝑖𝑠𝑐𝑖𝑑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𝐵𝑢𝑟𝑔𝑒𝑟𝑠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𝑒𝑞𝑢𝑎𝑡𝑖𝑜𝑛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≠0  , 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i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3943777" cy="830997"/>
              </a:xfrm>
              <a:prstGeom prst="rect">
                <a:avLst/>
              </a:prstGeom>
              <a:blipFill>
                <a:blip r:embed="rId11"/>
                <a:stretch>
                  <a:fillRect l="-2009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16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𝐢𝐧𝐯𝐢𝐬𝐜𝐢𝐝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𝐁𝐮𝐫𝐠𝐞𝐫𝐬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𝐞𝐪𝐮𝐚𝐭𝐢𝐨𝐧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(upwind scheme)</a:t>
                </a:r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≠0  ,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blipFill>
                <a:blip r:embed="rId11"/>
                <a:stretch>
                  <a:fillRect l="-134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1485BFD-C631-22B8-6B71-24643262D50B}"/>
              </a:ext>
            </a:extLst>
          </p:cNvPr>
          <p:cNvSpPr txBox="1"/>
          <p:nvPr/>
        </p:nvSpPr>
        <p:spPr>
          <a:xfrm>
            <a:off x="1" y="6573885"/>
            <a:ext cx="838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2"/>
              </a:rPr>
              <a:t>https://github.com/gilbertfrancois/partial-differential-equations/blob/master/notebook/1D%20Burgers%27%20equation%2C%20finite%20volume%2C%20upwind%20scheme.ipynb</a:t>
            </a:r>
            <a:endParaRPr lang="en-US" altLang="zh-TW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/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u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introduce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Δt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, </a:t>
                </a:r>
              </a:p>
              <a:p>
                <a:r>
                  <a:rPr lang="en-US" altLang="zh-TW" sz="1600" dirty="0">
                    <a:latin typeface="Cambria Math" panose="02040503050406030204" pitchFamily="18" charset="0"/>
                  </a:rPr>
                  <a:t>Where n: time point, and j: x points </a:t>
                </a:r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zh-TW" altLang="en-US" sz="16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blipFill>
                <a:blip r:embed="rId1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77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𝐢𝐧𝐯𝐢𝐬𝐜𝐢𝐝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𝐁𝐮𝐫𝐠𝐞𝐫𝐬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𝐞𝐪𝐮𝐚𝐭𝐢𝐨𝐧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(upwind scheme)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≠0  ,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blipFill>
                <a:blip r:embed="rId11"/>
                <a:stretch>
                  <a:fillRect l="-134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1485BFD-C631-22B8-6B71-24643262D50B}"/>
              </a:ext>
            </a:extLst>
          </p:cNvPr>
          <p:cNvSpPr txBox="1"/>
          <p:nvPr/>
        </p:nvSpPr>
        <p:spPr>
          <a:xfrm>
            <a:off x="1" y="6573885"/>
            <a:ext cx="838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2"/>
              </a:rPr>
              <a:t>https://github.com/gilbertfrancois/partial-differential-equations/blob/master/notebook/1D%20Burgers%27%20equation%2C%20finite%20volume%2C%20upwind%20scheme.ipynb</a:t>
            </a:r>
            <a:endParaRPr lang="en-US" altLang="zh-TW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/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u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introduce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Δt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, </a:t>
                </a:r>
              </a:p>
              <a:p>
                <a:r>
                  <a:rPr lang="en-US" altLang="zh-TW" sz="1600" dirty="0">
                    <a:latin typeface="Cambria Math" panose="02040503050406030204" pitchFamily="18" charset="0"/>
                  </a:rPr>
                  <a:t>Where n: time point, and j: x points </a:t>
                </a:r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zh-TW" altLang="en-US" sz="16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blipFill>
                <a:blip r:embed="rId1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68A821C9-ECF4-7038-ED36-90063B79A2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1594" y="5296680"/>
            <a:ext cx="4578585" cy="118751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370A3904-72C6-AEE7-CFB0-E74652E216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0934" y="5667333"/>
            <a:ext cx="4216617" cy="82554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6122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=0 ,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nviscid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Burgers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′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applying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FFT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blipFill>
                <a:blip r:embed="rId11"/>
                <a:stretch>
                  <a:fillRect l="-151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6C2996-3FB2-99F8-7D3A-0FA0CC456A13}"/>
              </a:ext>
            </a:extLst>
          </p:cNvPr>
          <p:cNvSpPr txBox="1"/>
          <p:nvPr/>
        </p:nvSpPr>
        <p:spPr>
          <a:xfrm>
            <a:off x="-7941" y="6613753"/>
            <a:ext cx="4606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2"/>
              </a:rPr>
              <a:t>https://github.com/sachabinder/Burgers_equation_simulation/blob/main/Burgers_solver_SP.py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/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FFT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After IFFT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ik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v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ik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blipFill>
                <a:blip r:embed="rId13"/>
                <a:stretch>
                  <a:fillRect l="-2337" b="-284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10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6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8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9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=0 ,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nviscid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Burgers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′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applying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FFT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blipFill>
                <a:blip r:embed="rId10"/>
                <a:stretch>
                  <a:fillRect l="-151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6C2996-3FB2-99F8-7D3A-0FA0CC456A13}"/>
              </a:ext>
            </a:extLst>
          </p:cNvPr>
          <p:cNvSpPr txBox="1"/>
          <p:nvPr/>
        </p:nvSpPr>
        <p:spPr>
          <a:xfrm>
            <a:off x="-7941" y="6613753"/>
            <a:ext cx="4606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1"/>
              </a:rPr>
              <a:t>https://github.com/sachabinder/Burgers_equation_simulation/blob/main/Burgers_solver_SP.py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/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FFT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After IFFT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ik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v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ik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blipFill>
                <a:blip r:embed="rId12"/>
                <a:stretch>
                  <a:fillRect l="-2337" b="-284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圖片 29">
            <a:extLst>
              <a:ext uri="{FF2B5EF4-FFF2-40B4-BE49-F238E27FC236}">
                <a16:creationId xmlns:a16="http://schemas.microsoft.com/office/drawing/2014/main" id="{59D29BF7-83F6-4F83-9BCC-6670DDB466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12145" y="1576927"/>
            <a:ext cx="3200564" cy="25528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038B80D4-B8D8-31C7-F8CE-C45FED7591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6613" y="1702407"/>
            <a:ext cx="5969307" cy="90174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1022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/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den>
                        </m:f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/>
                      <m:t>given</m:t>
                    </m:r>
                    <m:r>
                      <m:rPr>
                        <m:nor/>
                      </m:rPr>
                      <a:rPr lang="en-US" altLang="zh-TW"/>
                      <m:t> </m:t>
                    </m:r>
                    <m:r>
                      <m:rPr>
                        <m:nor/>
                      </m:rPr>
                      <a:rPr lang="en-US" altLang="zh-TW"/>
                      <m:t>function</m:t>
                    </m:r>
                    <m:r>
                      <m:rPr>
                        <m:nor/>
                      </m:rPr>
                      <a:rPr lang="en-US" altLang="zh-TW" b="0" i="0" smtClean="0"/>
                      <m:t>, </m:t>
                    </m:r>
                    <m:r>
                      <m:rPr>
                        <m:nor/>
                      </m:rPr>
                      <a:rPr lang="en-US" altLang="zh-TW" b="0" i="0" smtClean="0"/>
                      <m:t>k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is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a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constant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blipFill>
                <a:blip r:embed="rId10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E2ACE69-A2CB-9156-A51C-754CCCE1DB92}"/>
              </a:ext>
            </a:extLst>
          </p:cNvPr>
          <p:cNvSpPr txBox="1"/>
          <p:nvPr/>
        </p:nvSpPr>
        <p:spPr>
          <a:xfrm>
            <a:off x="6188099" y="2490357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f(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)-&gt; u(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336E0B-0BBA-CD32-ED3C-C6C47AA06D13}"/>
              </a:ext>
            </a:extLst>
          </p:cNvPr>
          <p:cNvSpPr txBox="1"/>
          <p:nvPr/>
        </p:nvSpPr>
        <p:spPr>
          <a:xfrm>
            <a:off x="0" y="6642556"/>
            <a:ext cx="7096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1"/>
              </a:rPr>
              <a:t>https://github.com/gilbertfrancois/partial-differential-equations/blob/master/notebook/2D%20Poisson%20equation%2C%20finite%20difference.ipynb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/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/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Δy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288BD35D-D339-957D-1FEA-5E526227894D}"/>
              </a:ext>
            </a:extLst>
          </p:cNvPr>
          <p:cNvSpPr txBox="1"/>
          <p:nvPr/>
        </p:nvSpPr>
        <p:spPr>
          <a:xfrm>
            <a:off x="6207413" y="4844070"/>
            <a:ext cx="518520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0" dirty="0">
                <a:latin typeface="Cambria Math" panose="02040503050406030204" pitchFamily="18" charset="0"/>
              </a:rPr>
              <a:t>Au = -f, </a:t>
            </a:r>
            <a:r>
              <a:rPr lang="en-US" altLang="zh-TW" dirty="0">
                <a:latin typeface="Cambria Math" panose="02040503050406030204" pitchFamily="18" charset="0"/>
              </a:rPr>
              <a:t>w</a:t>
            </a:r>
            <a:r>
              <a:rPr lang="en-US" altLang="zh-TW" b="0" dirty="0">
                <a:latin typeface="Cambria Math" panose="02040503050406030204" pitchFamily="18" charset="0"/>
              </a:rPr>
              <a:t>here </a:t>
            </a:r>
          </a:p>
          <a:p>
            <a:r>
              <a:rPr lang="en-US" altLang="zh-TW" b="0" dirty="0">
                <a:latin typeface="Cambria Math" panose="02040503050406030204" pitchFamily="18" charset="0"/>
              </a:rPr>
              <a:t>A= derivative m</a:t>
            </a:r>
            <a:r>
              <a:rPr lang="en-US" altLang="zh-TW" dirty="0">
                <a:latin typeface="Cambria Math" panose="02040503050406030204" pitchFamily="18" charset="0"/>
              </a:rPr>
              <a:t>atrix, u=solution, -f = given function</a:t>
            </a:r>
            <a:endParaRPr lang="en-US" altLang="zh-TW" b="0" dirty="0">
              <a:latin typeface="Cambria Math" panose="020405030504060302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2FD36D-49CF-2608-8C8B-76639A60613A}"/>
              </a:ext>
            </a:extLst>
          </p:cNvPr>
          <p:cNvSpPr txBox="1"/>
          <p:nvPr/>
        </p:nvSpPr>
        <p:spPr>
          <a:xfrm>
            <a:off x="6190478" y="2761720"/>
            <a:ext cx="35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Applying finite difference method: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31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6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8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/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den>
                        </m:f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/>
                      <m:t>given</m:t>
                    </m:r>
                    <m:r>
                      <m:rPr>
                        <m:nor/>
                      </m:rPr>
                      <a:rPr lang="en-US" altLang="zh-TW"/>
                      <m:t> </m:t>
                    </m:r>
                    <m:r>
                      <m:rPr>
                        <m:nor/>
                      </m:rPr>
                      <a:rPr lang="en-US" altLang="zh-TW"/>
                      <m:t>function</m:t>
                    </m:r>
                    <m:r>
                      <m:rPr>
                        <m:nor/>
                      </m:rPr>
                      <a:rPr lang="en-US" altLang="zh-TW" b="0" i="0" smtClean="0"/>
                      <m:t>, </m:t>
                    </m:r>
                    <m:r>
                      <m:rPr>
                        <m:nor/>
                      </m:rPr>
                      <a:rPr lang="en-US" altLang="zh-TW" b="0" i="0" smtClean="0"/>
                      <m:t>k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is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a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constant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blipFill>
                <a:blip r:embed="rId9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E2ACE69-A2CB-9156-A51C-754CCCE1DB92}"/>
              </a:ext>
            </a:extLst>
          </p:cNvPr>
          <p:cNvSpPr txBox="1"/>
          <p:nvPr/>
        </p:nvSpPr>
        <p:spPr>
          <a:xfrm>
            <a:off x="6188099" y="2490357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f(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)-&gt; u(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336E0B-0BBA-CD32-ED3C-C6C47AA06D13}"/>
              </a:ext>
            </a:extLst>
          </p:cNvPr>
          <p:cNvSpPr txBox="1"/>
          <p:nvPr/>
        </p:nvSpPr>
        <p:spPr>
          <a:xfrm>
            <a:off x="0" y="6642556"/>
            <a:ext cx="7096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0"/>
              </a:rPr>
              <a:t>https://github.com/gilbertfrancois/partial-differential-equations/blob/master/notebook/2D%20Poisson%20equation%2C%20finite%20difference.ipynb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/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/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Δy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288BD35D-D339-957D-1FEA-5E526227894D}"/>
              </a:ext>
            </a:extLst>
          </p:cNvPr>
          <p:cNvSpPr txBox="1"/>
          <p:nvPr/>
        </p:nvSpPr>
        <p:spPr>
          <a:xfrm>
            <a:off x="6207413" y="4844070"/>
            <a:ext cx="518520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0" dirty="0">
                <a:latin typeface="Cambria Math" panose="02040503050406030204" pitchFamily="18" charset="0"/>
              </a:rPr>
              <a:t>Au = -f, </a:t>
            </a:r>
            <a:r>
              <a:rPr lang="en-US" altLang="zh-TW" dirty="0">
                <a:latin typeface="Cambria Math" panose="02040503050406030204" pitchFamily="18" charset="0"/>
              </a:rPr>
              <a:t>w</a:t>
            </a:r>
            <a:r>
              <a:rPr lang="en-US" altLang="zh-TW" b="0" dirty="0">
                <a:latin typeface="Cambria Math" panose="02040503050406030204" pitchFamily="18" charset="0"/>
              </a:rPr>
              <a:t>here </a:t>
            </a:r>
          </a:p>
          <a:p>
            <a:r>
              <a:rPr lang="en-US" altLang="zh-TW" b="0" dirty="0">
                <a:latin typeface="Cambria Math" panose="02040503050406030204" pitchFamily="18" charset="0"/>
              </a:rPr>
              <a:t>A= derivative m</a:t>
            </a:r>
            <a:r>
              <a:rPr lang="en-US" altLang="zh-TW" dirty="0">
                <a:latin typeface="Cambria Math" panose="02040503050406030204" pitchFamily="18" charset="0"/>
              </a:rPr>
              <a:t>atrix, u=solution, -f = given function</a:t>
            </a:r>
            <a:endParaRPr lang="en-US" altLang="zh-TW" b="0" dirty="0">
              <a:latin typeface="Cambria Math" panose="020405030504060302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2FD36D-49CF-2608-8C8B-76639A60613A}"/>
              </a:ext>
            </a:extLst>
          </p:cNvPr>
          <p:cNvSpPr txBox="1"/>
          <p:nvPr/>
        </p:nvSpPr>
        <p:spPr>
          <a:xfrm>
            <a:off x="6190478" y="2761720"/>
            <a:ext cx="35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Applying finite difference method:</a:t>
            </a:r>
            <a:endParaRPr lang="zh-TW" altLang="en-US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A4FF3F8C-1815-6E37-F959-1E23ABA06E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1463" y="2699860"/>
            <a:ext cx="3666098" cy="18530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970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69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/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velocity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blipFill>
                <a:blip r:embed="rId10"/>
                <a:stretch>
                  <a:fillRect b="-4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6A3030E-E2F6-8BC7-6460-E06BF92FFEC2}"/>
              </a:ext>
            </a:extLst>
          </p:cNvPr>
          <p:cNvSpPr txBox="1"/>
          <p:nvPr/>
        </p:nvSpPr>
        <p:spPr>
          <a:xfrm>
            <a:off x="5768231" y="2318821"/>
            <a:ext cx="182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u(x,y,0)-&gt; u(</a:t>
            </a:r>
            <a:r>
              <a:rPr lang="en-US" altLang="zh-TW" sz="1400" dirty="0" err="1"/>
              <a:t>x,y,t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D8E1690-F4F5-1E1B-1170-420BD6949484}"/>
              </a:ext>
            </a:extLst>
          </p:cNvPr>
          <p:cNvSpPr txBox="1"/>
          <p:nvPr/>
        </p:nvSpPr>
        <p:spPr>
          <a:xfrm>
            <a:off x="5834906" y="2662044"/>
            <a:ext cx="63570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</a:rPr>
              <a:t>Applying finite difference method to solve it 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D8A9D6F-C293-0F4A-3002-74949E5B657E}"/>
              </a:ext>
            </a:extLst>
          </p:cNvPr>
          <p:cNvSpPr txBox="1"/>
          <p:nvPr/>
        </p:nvSpPr>
        <p:spPr>
          <a:xfrm>
            <a:off x="-12776" y="6613753"/>
            <a:ext cx="5134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1"/>
              </a:rPr>
              <a:t>https://github.com/sachabinder/wave_equation_simulations/blob/main/2D_WAVE-EQ_variable-velocity.py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917CD37-0BA9-131F-924A-C3FB9BE3E321}"/>
                  </a:ext>
                </a:extLst>
              </p:cNvPr>
              <p:cNvSpPr txBox="1"/>
              <p:nvPr/>
            </p:nvSpPr>
            <p:spPr>
              <a:xfrm>
                <a:off x="5349488" y="2974019"/>
                <a:ext cx="6842512" cy="33301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Adding initial velocity(v)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when t=1(some applications might need)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917CD37-0BA9-131F-924A-C3FB9BE3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88" y="2974019"/>
                <a:ext cx="6842512" cy="3330142"/>
              </a:xfrm>
              <a:prstGeom prst="rect">
                <a:avLst/>
              </a:prstGeom>
              <a:blipFill>
                <a:blip r:embed="rId12"/>
                <a:stretch>
                  <a:fillRect l="-2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8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25555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25555" cy="484043"/>
              </a:xfrm>
              <a:prstGeom prst="rect">
                <a:avLst/>
              </a:prstGeom>
              <a:blipFill>
                <a:blip r:embed="rId9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36255" y="4049384"/>
            <a:ext cx="15727" cy="1259297"/>
          </a:xfrm>
          <a:prstGeom prst="curvedConnector3">
            <a:avLst>
              <a:gd name="adj1" fmla="val 155355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/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velocity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blipFill>
                <a:blip r:embed="rId10"/>
                <a:stretch>
                  <a:fillRect b="-4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6A3030E-E2F6-8BC7-6460-E06BF92FFEC2}"/>
              </a:ext>
            </a:extLst>
          </p:cNvPr>
          <p:cNvSpPr txBox="1"/>
          <p:nvPr/>
        </p:nvSpPr>
        <p:spPr>
          <a:xfrm>
            <a:off x="5768231" y="2318821"/>
            <a:ext cx="182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u(x,y,0)-&gt; u(</a:t>
            </a:r>
            <a:r>
              <a:rPr lang="en-US" altLang="zh-TW" sz="1400" dirty="0" err="1"/>
              <a:t>x,y,t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D8E1690-F4F5-1E1B-1170-420BD6949484}"/>
              </a:ext>
            </a:extLst>
          </p:cNvPr>
          <p:cNvSpPr txBox="1"/>
          <p:nvPr/>
        </p:nvSpPr>
        <p:spPr>
          <a:xfrm>
            <a:off x="5834906" y="2662044"/>
            <a:ext cx="63570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</a:rPr>
              <a:t>Applying finite difference method to solve it 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D8A9D6F-C293-0F4A-3002-74949E5B657E}"/>
              </a:ext>
            </a:extLst>
          </p:cNvPr>
          <p:cNvSpPr txBox="1"/>
          <p:nvPr/>
        </p:nvSpPr>
        <p:spPr>
          <a:xfrm>
            <a:off x="0" y="6528966"/>
            <a:ext cx="513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1"/>
              </a:rPr>
              <a:t>https://github.com/sachabinder/wave_equation_simulations/blob/main/2D_WAVE-EQ_variable-velocity.py</a:t>
            </a:r>
            <a:r>
              <a:rPr lang="en-US" altLang="zh-TW" sz="800" dirty="0"/>
              <a:t> </a:t>
            </a:r>
          </a:p>
          <a:p>
            <a:r>
              <a:rPr lang="en-US" altLang="zh-TW" sz="800" dirty="0">
                <a:hlinkClick r:id="rId12"/>
              </a:rPr>
              <a:t>https://hplgit.github.io/num-methods-for-PDEs/doc/pub/wave/pdf/wave-4print-A4-2up.pdf</a:t>
            </a:r>
            <a:r>
              <a:rPr lang="zh-TW" altLang="en-US" sz="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2CE194A-64E6-9343-99B7-E443E950D2DB}"/>
                  </a:ext>
                </a:extLst>
              </p:cNvPr>
              <p:cNvSpPr txBox="1"/>
              <p:nvPr/>
            </p:nvSpPr>
            <p:spPr>
              <a:xfrm>
                <a:off x="5349488" y="2974019"/>
                <a:ext cx="6842512" cy="3453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Adding initial velocity(v)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when t=1(some applications might need)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2CE194A-64E6-9343-99B7-E443E950D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88" y="2974019"/>
                <a:ext cx="6842512" cy="3453766"/>
              </a:xfrm>
              <a:prstGeom prst="rect">
                <a:avLst/>
              </a:prstGeom>
              <a:blipFill>
                <a:blip r:embed="rId13"/>
                <a:stretch>
                  <a:fillRect l="-2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圖片 36">
            <a:extLst>
              <a:ext uri="{FF2B5EF4-FFF2-40B4-BE49-F238E27FC236}">
                <a16:creationId xmlns:a16="http://schemas.microsoft.com/office/drawing/2014/main" id="{D3899497-140B-6AFF-8706-9B06DD1A78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999" y="517090"/>
            <a:ext cx="8030696" cy="181000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0872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矩形 209">
            <a:extLst>
              <a:ext uri="{FF2B5EF4-FFF2-40B4-BE49-F238E27FC236}">
                <a16:creationId xmlns:a16="http://schemas.microsoft.com/office/drawing/2014/main" id="{5F127336-A5C7-800D-1B65-0DAD6864D9A5}"/>
              </a:ext>
            </a:extLst>
          </p:cNvPr>
          <p:cNvSpPr/>
          <p:nvPr/>
        </p:nvSpPr>
        <p:spPr>
          <a:xfrm>
            <a:off x="5502819" y="4674551"/>
            <a:ext cx="3929680" cy="792468"/>
          </a:xfrm>
          <a:prstGeom prst="rect">
            <a:avLst/>
          </a:prstGeom>
          <a:solidFill>
            <a:srgbClr val="F7F7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b="1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2323494"/>
            <a:ext cx="454999" cy="45499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991BD5E-7CE3-100A-2D90-74D40482F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3" y="3886231"/>
            <a:ext cx="3232837" cy="1182994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367049F-5AB6-DF25-3F03-14511D9EEBD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353900" y="4477728"/>
            <a:ext cx="1653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AD1D311-9C90-7396-17A6-2D2FD62FD3EF}"/>
              </a:ext>
            </a:extLst>
          </p:cNvPr>
          <p:cNvSpPr txBox="1"/>
          <p:nvPr/>
        </p:nvSpPr>
        <p:spPr>
          <a:xfrm>
            <a:off x="3452328" y="3887040"/>
            <a:ext cx="162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Based on </a:t>
            </a:r>
          </a:p>
          <a:p>
            <a:r>
              <a:rPr lang="en-US" altLang="zh-TW" sz="1400" dirty="0"/>
              <a:t>FNO architecture</a:t>
            </a:r>
            <a:endParaRPr lang="zh-TW" altLang="en-US" sz="1400" dirty="0"/>
          </a:p>
        </p:txBody>
      </p: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59D55993-3CE1-6F55-C2C9-DF29F2AE4397}"/>
              </a:ext>
            </a:extLst>
          </p:cNvPr>
          <p:cNvSpPr/>
          <p:nvPr/>
        </p:nvSpPr>
        <p:spPr>
          <a:xfrm>
            <a:off x="5229708" y="3478074"/>
            <a:ext cx="546223" cy="5232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a(x)</a:t>
            </a:r>
            <a:endParaRPr lang="zh-TW" altLang="en-US" sz="1200" dirty="0"/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4C6D2F8C-B69B-AD5C-B3A0-7A87D9FE8C09}"/>
              </a:ext>
            </a:extLst>
          </p:cNvPr>
          <p:cNvSpPr/>
          <p:nvPr/>
        </p:nvSpPr>
        <p:spPr>
          <a:xfrm>
            <a:off x="6004996" y="3478074"/>
            <a:ext cx="546223" cy="52322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</a:t>
            </a:r>
            <a:endParaRPr lang="zh-TW" altLang="en-US" sz="12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8136E88-A690-3CE1-5AFC-B2072FEF5D4D}"/>
              </a:ext>
            </a:extLst>
          </p:cNvPr>
          <p:cNvGrpSpPr/>
          <p:nvPr/>
        </p:nvGrpSpPr>
        <p:grpSpPr>
          <a:xfrm>
            <a:off x="6780284" y="3495465"/>
            <a:ext cx="1027588" cy="427478"/>
            <a:chOff x="6942932" y="3532870"/>
            <a:chExt cx="1027588" cy="42747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CBDB26-D7B5-A752-BC40-9B29BFB95AEB}"/>
                </a:ext>
              </a:extLst>
            </p:cNvPr>
            <p:cNvSpPr/>
            <p:nvPr/>
          </p:nvSpPr>
          <p:spPr>
            <a:xfrm>
              <a:off x="6947047" y="3532870"/>
              <a:ext cx="932156" cy="427478"/>
            </a:xfrm>
            <a:prstGeom prst="rect">
              <a:avLst/>
            </a:prstGeom>
            <a:solidFill>
              <a:srgbClr val="F7F7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C281DC8-F32F-3A43-67DF-A4C5913EC3DC}"/>
                </a:ext>
              </a:extLst>
            </p:cNvPr>
            <p:cNvSpPr txBox="1"/>
            <p:nvPr/>
          </p:nvSpPr>
          <p:spPr>
            <a:xfrm>
              <a:off x="6942932" y="3630036"/>
              <a:ext cx="102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FRFT layer1</a:t>
              </a:r>
              <a:endParaRPr lang="zh-TW" altLang="en-US" sz="1200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CB7EE2AF-DB6E-4DB1-95C7-6679FE59889E}"/>
              </a:ext>
            </a:extLst>
          </p:cNvPr>
          <p:cNvGrpSpPr/>
          <p:nvPr/>
        </p:nvGrpSpPr>
        <p:grpSpPr>
          <a:xfrm>
            <a:off x="8651060" y="3525945"/>
            <a:ext cx="1027588" cy="427478"/>
            <a:chOff x="6942932" y="3532870"/>
            <a:chExt cx="1027588" cy="427478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186E850-0A36-608C-818A-C5020BB1D568}"/>
                </a:ext>
              </a:extLst>
            </p:cNvPr>
            <p:cNvSpPr/>
            <p:nvPr/>
          </p:nvSpPr>
          <p:spPr>
            <a:xfrm>
              <a:off x="6947047" y="3532870"/>
              <a:ext cx="932156" cy="427478"/>
            </a:xfrm>
            <a:prstGeom prst="rect">
              <a:avLst/>
            </a:prstGeom>
            <a:solidFill>
              <a:srgbClr val="F7F7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54F99189-63C0-2645-877F-82EBD4B1D225}"/>
                </a:ext>
              </a:extLst>
            </p:cNvPr>
            <p:cNvSpPr txBox="1"/>
            <p:nvPr/>
          </p:nvSpPr>
          <p:spPr>
            <a:xfrm>
              <a:off x="6942932" y="3630036"/>
              <a:ext cx="102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FRFT layer 4</a:t>
              </a:r>
              <a:endParaRPr lang="zh-TW" altLang="en-US" sz="1200" dirty="0"/>
            </a:p>
          </p:txBody>
        </p:sp>
      </p:grp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99C0C2D5-32F0-3FBC-2E18-CE728C3FE8D1}"/>
              </a:ext>
            </a:extLst>
          </p:cNvPr>
          <p:cNvSpPr/>
          <p:nvPr/>
        </p:nvSpPr>
        <p:spPr>
          <a:xfrm>
            <a:off x="10143518" y="3493277"/>
            <a:ext cx="546223" cy="52322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Q</a:t>
            </a:r>
            <a:endParaRPr lang="zh-TW" altLang="en-US" sz="1200" dirty="0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E0B1A3F1-FC82-7C2E-A3F4-ADEC8E2990C3}"/>
              </a:ext>
            </a:extLst>
          </p:cNvPr>
          <p:cNvSpPr/>
          <p:nvPr/>
        </p:nvSpPr>
        <p:spPr>
          <a:xfrm>
            <a:off x="11107717" y="3500000"/>
            <a:ext cx="546223" cy="5232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u(x)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流程圖: 接點 45">
                <a:extLst>
                  <a:ext uri="{FF2B5EF4-FFF2-40B4-BE49-F238E27FC236}">
                    <a16:creationId xmlns:a16="http://schemas.microsoft.com/office/drawing/2014/main" id="{59014707-0981-802E-8098-7639A5B3ABDA}"/>
                  </a:ext>
                </a:extLst>
              </p:cNvPr>
              <p:cNvSpPr/>
              <p:nvPr/>
            </p:nvSpPr>
            <p:spPr>
              <a:xfrm>
                <a:off x="5617351" y="4880860"/>
                <a:ext cx="546223" cy="5232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6" name="流程圖: 接點 45">
                <a:extLst>
                  <a:ext uri="{FF2B5EF4-FFF2-40B4-BE49-F238E27FC236}">
                    <a16:creationId xmlns:a16="http://schemas.microsoft.com/office/drawing/2014/main" id="{59014707-0981-802E-8098-7639A5B3A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51" y="4880860"/>
                <a:ext cx="546223" cy="523220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流程圖: 接點 46">
                <a:extLst>
                  <a:ext uri="{FF2B5EF4-FFF2-40B4-BE49-F238E27FC236}">
                    <a16:creationId xmlns:a16="http://schemas.microsoft.com/office/drawing/2014/main" id="{9E37C4D8-C3FE-838C-B259-B5D141B4BBFD}"/>
                  </a:ext>
                </a:extLst>
              </p:cNvPr>
              <p:cNvSpPr/>
              <p:nvPr/>
            </p:nvSpPr>
            <p:spPr>
              <a:xfrm>
                <a:off x="8886276" y="4880860"/>
                <a:ext cx="546223" cy="5232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7" name="流程圖: 接點 46">
                <a:extLst>
                  <a:ext uri="{FF2B5EF4-FFF2-40B4-BE49-F238E27FC236}">
                    <a16:creationId xmlns:a16="http://schemas.microsoft.com/office/drawing/2014/main" id="{9E37C4D8-C3FE-838C-B259-B5D141B4B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276" y="4880860"/>
                <a:ext cx="546223" cy="523220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流程圖: 接點 47">
                <a:extLst>
                  <a:ext uri="{FF2B5EF4-FFF2-40B4-BE49-F238E27FC236}">
                    <a16:creationId xmlns:a16="http://schemas.microsoft.com/office/drawing/2014/main" id="{0CBCDABC-A95A-4FE6-1BC6-7DE7DCA5D81E}"/>
                  </a:ext>
                </a:extLst>
              </p:cNvPr>
              <p:cNvSpPr/>
              <p:nvPr/>
            </p:nvSpPr>
            <p:spPr>
              <a:xfrm>
                <a:off x="7241518" y="4867258"/>
                <a:ext cx="546223" cy="52322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8" name="流程圖: 接點 47">
                <a:extLst>
                  <a:ext uri="{FF2B5EF4-FFF2-40B4-BE49-F238E27FC236}">
                    <a16:creationId xmlns:a16="http://schemas.microsoft.com/office/drawing/2014/main" id="{0CBCDABC-A95A-4FE6-1BC6-7DE7DCA5D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18" y="4867258"/>
                <a:ext cx="546223" cy="523220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流程圖: 接點 48">
                <a:extLst>
                  <a:ext uri="{FF2B5EF4-FFF2-40B4-BE49-F238E27FC236}">
                    <a16:creationId xmlns:a16="http://schemas.microsoft.com/office/drawing/2014/main" id="{7018CD68-B022-AB79-A8B1-52BB2CE4E1BB}"/>
                  </a:ext>
                </a:extLst>
              </p:cNvPr>
              <p:cNvSpPr/>
              <p:nvPr/>
            </p:nvSpPr>
            <p:spPr>
              <a:xfrm>
                <a:off x="7261648" y="5963436"/>
                <a:ext cx="546223" cy="52322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9" name="流程圖: 接點 48">
                <a:extLst>
                  <a:ext uri="{FF2B5EF4-FFF2-40B4-BE49-F238E27FC236}">
                    <a16:creationId xmlns:a16="http://schemas.microsoft.com/office/drawing/2014/main" id="{7018CD68-B022-AB79-A8B1-52BB2CE4E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48" y="5963436"/>
                <a:ext cx="546223" cy="523220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F9A43B25-B3A8-6A24-C397-D8EA37E0CD84}"/>
              </a:ext>
            </a:extLst>
          </p:cNvPr>
          <p:cNvSpPr txBox="1"/>
          <p:nvPr/>
        </p:nvSpPr>
        <p:spPr>
          <a:xfrm>
            <a:off x="7852421" y="3530778"/>
            <a:ext cx="71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169C8B3-61DB-EB40-D84C-8790E996B2C2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5775931" y="3739684"/>
            <a:ext cx="2290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5A68C74-3970-6756-002E-6293FFA078FC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 flipV="1">
            <a:off x="6551219" y="3731131"/>
            <a:ext cx="229065" cy="8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FA2B99C-93AC-3B7A-30CC-01D144C08AAA}"/>
              </a:ext>
            </a:extLst>
          </p:cNvPr>
          <p:cNvCxnSpPr>
            <a:cxnSpLocks/>
            <a:stCxn id="40" idx="3"/>
            <a:endCxn id="41" idx="2"/>
          </p:cNvCxnSpPr>
          <p:nvPr/>
        </p:nvCxnSpPr>
        <p:spPr>
          <a:xfrm flipV="1">
            <a:off x="9678648" y="3754887"/>
            <a:ext cx="464870" cy="6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A372AC6-8314-52B5-1E82-6E6C237BB31D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0689741" y="3754887"/>
            <a:ext cx="417976" cy="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6484F23-F8F6-B30A-34B1-787ADA8A05F9}"/>
              </a:ext>
            </a:extLst>
          </p:cNvPr>
          <p:cNvSpPr/>
          <p:nvPr/>
        </p:nvSpPr>
        <p:spPr>
          <a:xfrm>
            <a:off x="5168110" y="4674551"/>
            <a:ext cx="6581596" cy="18922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9344A23-B23B-888F-441D-67B6053DC4EA}"/>
              </a:ext>
            </a:extLst>
          </p:cNvPr>
          <p:cNvSpPr/>
          <p:nvPr/>
        </p:nvSpPr>
        <p:spPr>
          <a:xfrm>
            <a:off x="6640497" y="3379926"/>
            <a:ext cx="1167375" cy="6432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流程圖: 接點 64">
            <a:extLst>
              <a:ext uri="{FF2B5EF4-FFF2-40B4-BE49-F238E27FC236}">
                <a16:creationId xmlns:a16="http://schemas.microsoft.com/office/drawing/2014/main" id="{3C17D3EC-D191-5D90-A2C1-38405329105F}"/>
              </a:ext>
            </a:extLst>
          </p:cNvPr>
          <p:cNvSpPr/>
          <p:nvPr/>
        </p:nvSpPr>
        <p:spPr>
          <a:xfrm>
            <a:off x="9809888" y="5359042"/>
            <a:ext cx="546223" cy="523220"/>
          </a:xfrm>
          <a:prstGeom prst="flowChartConnector">
            <a:avLst/>
          </a:prstGeom>
          <a:solidFill>
            <a:srgbClr val="C05A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+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流程圖: 接點 65">
                <a:extLst>
                  <a:ext uri="{FF2B5EF4-FFF2-40B4-BE49-F238E27FC236}">
                    <a16:creationId xmlns:a16="http://schemas.microsoft.com/office/drawing/2014/main" id="{12E7C4D4-6519-4171-8951-663ECCD9D6E6}"/>
                  </a:ext>
                </a:extLst>
              </p:cNvPr>
              <p:cNvSpPr/>
              <p:nvPr/>
            </p:nvSpPr>
            <p:spPr>
              <a:xfrm>
                <a:off x="10733501" y="5363665"/>
                <a:ext cx="546223" cy="523220"/>
              </a:xfrm>
              <a:prstGeom prst="flowChartConnector">
                <a:avLst/>
              </a:prstGeom>
              <a:solidFill>
                <a:srgbClr val="C05A3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6" name="流程圖: 接點 65">
                <a:extLst>
                  <a:ext uri="{FF2B5EF4-FFF2-40B4-BE49-F238E27FC236}">
                    <a16:creationId xmlns:a16="http://schemas.microsoft.com/office/drawing/2014/main" id="{12E7C4D4-6519-4171-8951-663ECCD9D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501" y="5363665"/>
                <a:ext cx="546223" cy="523220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82FAC4D-4A83-D78B-5A2F-DF63407C882B}"/>
              </a:ext>
            </a:extLst>
          </p:cNvPr>
          <p:cNvCxnSpPr>
            <a:cxnSpLocks/>
            <a:stCxn id="63" idx="1"/>
            <a:endCxn id="46" idx="2"/>
          </p:cNvCxnSpPr>
          <p:nvPr/>
        </p:nvCxnSpPr>
        <p:spPr>
          <a:xfrm flipV="1">
            <a:off x="5168110" y="5142470"/>
            <a:ext cx="449241" cy="478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5C7DD744-741B-596E-151E-76D3ACD959E6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 flipV="1">
            <a:off x="6163574" y="5128868"/>
            <a:ext cx="1077944" cy="13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BC6E4C19-DCAE-2385-D2A8-1D2E46FAFD3D}"/>
              </a:ext>
            </a:extLst>
          </p:cNvPr>
          <p:cNvCxnSpPr>
            <a:cxnSpLocks/>
            <a:stCxn id="48" idx="6"/>
            <a:endCxn id="47" idx="2"/>
          </p:cNvCxnSpPr>
          <p:nvPr/>
        </p:nvCxnSpPr>
        <p:spPr>
          <a:xfrm>
            <a:off x="7787741" y="5128868"/>
            <a:ext cx="1098535" cy="13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F253CEC-D1D9-A6B1-C5EC-005AC7BCC526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9432499" y="5142470"/>
            <a:ext cx="377389" cy="478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FA7F8969-1E23-4A25-4437-9372157A69B9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>
            <a:off x="10356111" y="5620652"/>
            <a:ext cx="377390" cy="4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0EE69892-F180-659C-BA57-C7D3F8089835}"/>
              </a:ext>
            </a:extLst>
          </p:cNvPr>
          <p:cNvCxnSpPr>
            <a:cxnSpLocks/>
            <a:stCxn id="63" idx="1"/>
            <a:endCxn id="49" idx="2"/>
          </p:cNvCxnSpPr>
          <p:nvPr/>
        </p:nvCxnSpPr>
        <p:spPr>
          <a:xfrm>
            <a:off x="5168110" y="5620653"/>
            <a:ext cx="2093538" cy="60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F307B012-F702-4443-A39B-559B09016053}"/>
              </a:ext>
            </a:extLst>
          </p:cNvPr>
          <p:cNvCxnSpPr>
            <a:cxnSpLocks/>
            <a:stCxn id="49" idx="6"/>
            <a:endCxn id="65" idx="2"/>
          </p:cNvCxnSpPr>
          <p:nvPr/>
        </p:nvCxnSpPr>
        <p:spPr>
          <a:xfrm flipV="1">
            <a:off x="7807871" y="5620652"/>
            <a:ext cx="2002017" cy="60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34CFE30A-005F-B4EC-AC55-C80984B0ECC2}"/>
              </a:ext>
            </a:extLst>
          </p:cNvPr>
          <p:cNvCxnSpPr>
            <a:cxnSpLocks/>
            <a:stCxn id="66" idx="6"/>
            <a:endCxn id="63" idx="3"/>
          </p:cNvCxnSpPr>
          <p:nvPr/>
        </p:nvCxnSpPr>
        <p:spPr>
          <a:xfrm flipV="1">
            <a:off x="11279724" y="5620653"/>
            <a:ext cx="469982" cy="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4DCF05F1-7BBB-56AC-F8B7-A1C47AC800DC}"/>
              </a:ext>
            </a:extLst>
          </p:cNvPr>
          <p:cNvCxnSpPr>
            <a:cxnSpLocks/>
          </p:cNvCxnSpPr>
          <p:nvPr/>
        </p:nvCxnSpPr>
        <p:spPr>
          <a:xfrm flipH="1">
            <a:off x="5229708" y="4001294"/>
            <a:ext cx="1410789" cy="673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7B2C77C1-C9F0-C3E5-084D-F1C5E4620E0D}"/>
              </a:ext>
            </a:extLst>
          </p:cNvPr>
          <p:cNvCxnSpPr>
            <a:cxnSpLocks/>
          </p:cNvCxnSpPr>
          <p:nvPr/>
        </p:nvCxnSpPr>
        <p:spPr>
          <a:xfrm>
            <a:off x="7807871" y="4033333"/>
            <a:ext cx="3949130" cy="627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4478B25A-DAFF-9637-6274-E768C5700CF5}"/>
              </a:ext>
            </a:extLst>
          </p:cNvPr>
          <p:cNvSpPr txBox="1"/>
          <p:nvPr/>
        </p:nvSpPr>
        <p:spPr>
          <a:xfrm>
            <a:off x="7732945" y="4807773"/>
            <a:ext cx="11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All information</a:t>
            </a:r>
            <a:endParaRPr lang="zh-TW" altLang="en-US" sz="1200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EC015B00-BB0D-4A67-B149-02E1E704AA6E}"/>
              </a:ext>
            </a:extLst>
          </p:cNvPr>
          <p:cNvSpPr txBox="1"/>
          <p:nvPr/>
        </p:nvSpPr>
        <p:spPr>
          <a:xfrm>
            <a:off x="6146331" y="4785356"/>
            <a:ext cx="1303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All information</a:t>
            </a:r>
            <a:endParaRPr lang="zh-TW" altLang="en-US" sz="1200" dirty="0"/>
          </a:p>
        </p:txBody>
      </p:sp>
      <p:sp>
        <p:nvSpPr>
          <p:cNvPr id="224" name="文字方塊 223">
            <a:extLst>
              <a:ext uri="{FF2B5EF4-FFF2-40B4-BE49-F238E27FC236}">
                <a16:creationId xmlns:a16="http://schemas.microsoft.com/office/drawing/2014/main" id="{330F2ED8-3165-281B-90AB-284D024AB884}"/>
              </a:ext>
            </a:extLst>
          </p:cNvPr>
          <p:cNvSpPr txBox="1"/>
          <p:nvPr/>
        </p:nvSpPr>
        <p:spPr>
          <a:xfrm>
            <a:off x="0" y="6593085"/>
            <a:ext cx="571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Fourier Neural Operator for Parametric Partial Differential Equations</a:t>
            </a:r>
            <a:endParaRPr lang="en-US" altLang="zh-TW" sz="14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D78B2EDE-B81A-7C31-F6D2-A1099615FCA6}"/>
              </a:ext>
            </a:extLst>
          </p:cNvPr>
          <p:cNvSpPr txBox="1"/>
          <p:nvPr/>
        </p:nvSpPr>
        <p:spPr>
          <a:xfrm>
            <a:off x="10368872" y="4746516"/>
            <a:ext cx="125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FRFT 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91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b="1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87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45E0-B91C-6B04-EF56-853E830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burger’s equation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9C8BF-38E5-2C59-E767-8E023501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0766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A: Fourier layer, B: FRFT layer</a:t>
            </a:r>
          </a:p>
          <a:p>
            <a:r>
              <a:rPr lang="en-US" altLang="zh-TW" sz="2400" dirty="0"/>
              <a:t>Architecture: AABB(v=0), ABBB(v=0.001)</a:t>
            </a:r>
          </a:p>
          <a:p>
            <a:r>
              <a:rPr lang="en-US" altLang="zh-TW" sz="2400" dirty="0"/>
              <a:t>Dataset size 200</a:t>
            </a:r>
          </a:p>
          <a:p>
            <a:pPr lvl="1"/>
            <a:r>
              <a:rPr lang="en-US" altLang="zh-TW" sz="2000" dirty="0"/>
              <a:t>u(x,0)=1x1024, u(</a:t>
            </a:r>
            <a:r>
              <a:rPr lang="en-US" altLang="zh-TW" sz="2000" dirty="0" err="1"/>
              <a:t>x,t</a:t>
            </a:r>
            <a:r>
              <a:rPr lang="en-US" altLang="zh-TW" sz="2000" dirty="0"/>
              <a:t>)=1x1024</a:t>
            </a:r>
          </a:p>
          <a:p>
            <a:r>
              <a:rPr lang="en-US" altLang="zh-TW" sz="2400" dirty="0"/>
              <a:t>Test sequence: </a:t>
            </a:r>
          </a:p>
          <a:p>
            <a:pPr lvl="1"/>
            <a:r>
              <a:rPr lang="en-US" altLang="zh-TW" sz="2000" dirty="0"/>
              <a:t>Train1:dataset[:30], Test1: dataset[-100:]</a:t>
            </a:r>
          </a:p>
          <a:p>
            <a:pPr lvl="1"/>
            <a:r>
              <a:rPr lang="en-US" altLang="zh-TW" sz="2000" dirty="0"/>
              <a:t>Train2 dataset[30:60],  Test2 dataset[-100:]</a:t>
            </a:r>
          </a:p>
          <a:p>
            <a:pPr lvl="1"/>
            <a:r>
              <a:rPr lang="en-US" altLang="zh-TW" sz="2000" dirty="0"/>
              <a:t>Train3 dataset[60:90], Test3 dataset[-100:]</a:t>
            </a:r>
          </a:p>
          <a:p>
            <a:pPr lvl="1"/>
            <a:r>
              <a:rPr lang="en-US" altLang="zh-TW" sz="2000" dirty="0"/>
              <a:t>Train4 dataset[-30:], Test 4 dataset[:100]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27CAF1-7602-254C-5873-AECB1893A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69993"/>
              </p:ext>
            </p:extLst>
          </p:nvPr>
        </p:nvGraphicFramePr>
        <p:xfrm>
          <a:off x="7739963" y="4547859"/>
          <a:ext cx="36876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275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187937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259392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Test l2 error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V=0.001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Train 1&amp; Test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0.069647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0.032559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0.064908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0.031946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0.067103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0.055544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0.026487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FRFTNO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0.064300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0.029348</a:t>
                      </a:r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E097098-DC74-D68F-05F1-DCD3E8737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04481"/>
              </p:ext>
            </p:extLst>
          </p:nvPr>
        </p:nvGraphicFramePr>
        <p:xfrm>
          <a:off x="7739963" y="2370253"/>
          <a:ext cx="36666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47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998483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0889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Test l2 error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V=0.001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0889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Train 1&amp; Test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0.083705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0.045617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088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0.089063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0.045515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088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0.082765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0.048091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2881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0.09321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30506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all modes avg.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0.087186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0.046116</a:t>
                      </a:r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87E1A14-B11F-8B2C-1A84-0CA784CCE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5354"/>
              </p:ext>
            </p:extLst>
          </p:nvPr>
        </p:nvGraphicFramePr>
        <p:xfrm>
          <a:off x="7718992" y="277711"/>
          <a:ext cx="37085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21967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Burger</a:t>
                      </a:r>
                    </a:p>
                    <a:p>
                      <a:r>
                        <a:rPr lang="en-US" altLang="zh-TW" sz="1200" dirty="0"/>
                        <a:t>Test l2 error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V=0.001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19318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Train 1&amp; Test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0.335549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0.371378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193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0.335588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0.370999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193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0.335466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0.371433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93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0.332224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0.36674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vanilla avg.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0.334707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0.370138</a:t>
                      </a:r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45E0-B91C-6B04-EF56-853E830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</a:t>
            </a:r>
            <a:r>
              <a:rPr lang="en-US" altLang="zh-TW" dirty="0" err="1"/>
              <a:t>poisson’s</a:t>
            </a:r>
            <a:r>
              <a:rPr lang="en-US" altLang="zh-TW" dirty="0"/>
              <a:t> equation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9C8BF-38E5-2C59-E767-8E023501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A: Fourier layer, B: FRFT layer</a:t>
            </a:r>
          </a:p>
          <a:p>
            <a:r>
              <a:rPr lang="en-US" altLang="zh-TW" sz="2400" dirty="0"/>
              <a:t>Architecture: BAAA</a:t>
            </a:r>
          </a:p>
          <a:p>
            <a:r>
              <a:rPr lang="en-US" altLang="zh-TW" sz="2400" dirty="0"/>
              <a:t>Dataset size 200</a:t>
            </a:r>
          </a:p>
          <a:p>
            <a:pPr lvl="1"/>
            <a:r>
              <a:rPr lang="en-US" altLang="zh-TW" sz="2000" dirty="0"/>
              <a:t>f(</a:t>
            </a:r>
            <a:r>
              <a:rPr lang="en-US" altLang="zh-TW" sz="2000" dirty="0" err="1"/>
              <a:t>x,y</a:t>
            </a:r>
            <a:r>
              <a:rPr lang="en-US" altLang="zh-TW" sz="2000" dirty="0"/>
              <a:t>)=1x64x64, u(</a:t>
            </a:r>
            <a:r>
              <a:rPr lang="en-US" altLang="zh-TW" sz="2000" dirty="0" err="1"/>
              <a:t>x,y</a:t>
            </a:r>
            <a:r>
              <a:rPr lang="en-US" altLang="zh-TW" sz="2000" dirty="0"/>
              <a:t>)=1x64x64</a:t>
            </a:r>
          </a:p>
          <a:p>
            <a:r>
              <a:rPr lang="en-US" altLang="zh-TW" sz="2400" dirty="0"/>
              <a:t>Test sequence: </a:t>
            </a:r>
          </a:p>
          <a:p>
            <a:pPr lvl="1"/>
            <a:r>
              <a:rPr lang="en-US" altLang="zh-TW" sz="2000" dirty="0"/>
              <a:t>Train1:dataset[:30], Test1: dataset[-100:]</a:t>
            </a:r>
          </a:p>
          <a:p>
            <a:pPr lvl="1"/>
            <a:r>
              <a:rPr lang="en-US" altLang="zh-TW" sz="2000" dirty="0"/>
              <a:t>Train2 dataset[30:60],  Test2 dataset[-100:]</a:t>
            </a:r>
          </a:p>
          <a:p>
            <a:pPr lvl="1"/>
            <a:r>
              <a:rPr lang="en-US" altLang="zh-TW" sz="2000" dirty="0"/>
              <a:t>Train3 dataset[60:90], Test3 dataset[-100:]</a:t>
            </a:r>
          </a:p>
          <a:p>
            <a:pPr lvl="1"/>
            <a:r>
              <a:rPr lang="en-US" altLang="zh-TW" sz="2000" dirty="0"/>
              <a:t>Train4 dataset[-30:], Test 4 dataset[:100]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CBCC3A-2523-5A48-FE22-E251F490B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05728"/>
              </p:ext>
            </p:extLst>
          </p:nvPr>
        </p:nvGraphicFramePr>
        <p:xfrm>
          <a:off x="7899837" y="4762921"/>
          <a:ext cx="2819463" cy="184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12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102334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</a:tblGrid>
              <a:tr h="31132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Test l2 error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1132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Train 1&amp; Test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0.371117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11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0.354186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11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0.334832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2558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0.355024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32076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FRFTNO avg.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0.353790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8C2D541-AD44-670F-87F2-BCB685A3E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5325"/>
              </p:ext>
            </p:extLst>
          </p:nvPr>
        </p:nvGraphicFramePr>
        <p:xfrm>
          <a:off x="7886825" y="2580144"/>
          <a:ext cx="2832475" cy="179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868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Test l2 error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295917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Train 1&amp; Test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0.448968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2959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0.449978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2959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0.444467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2188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0.445845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33417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all modes avg.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0.447315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9CD573A-0FA7-3C55-78BE-4BCB9B7E5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43818"/>
              </p:ext>
            </p:extLst>
          </p:nvPr>
        </p:nvGraphicFramePr>
        <p:xfrm>
          <a:off x="7899837" y="310578"/>
          <a:ext cx="2819463" cy="1854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387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</a:tblGrid>
              <a:tr h="390237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Poisson</a:t>
                      </a:r>
                    </a:p>
                    <a:p>
                      <a:r>
                        <a:rPr lang="en-US" altLang="zh-TW" sz="1200" dirty="0"/>
                        <a:t>Test l2 error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279287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Train 1&amp; Test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0.771226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2792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0.792926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2792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0.750082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2295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0.795369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28517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vanilla avg.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0.777400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3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45E0-B91C-6B04-EF56-853E830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wave’s equation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9C8BF-38E5-2C59-E767-8E023501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A: Fourier layer, B: FRFT layer</a:t>
            </a:r>
          </a:p>
          <a:p>
            <a:r>
              <a:rPr lang="en-US" altLang="zh-TW" sz="2400" dirty="0"/>
              <a:t>Architecture: BAAB(V=0), BBAB(V=0.001)</a:t>
            </a:r>
          </a:p>
          <a:p>
            <a:r>
              <a:rPr lang="en-US" altLang="zh-TW" sz="2400" dirty="0"/>
              <a:t>Dataset size 200</a:t>
            </a:r>
          </a:p>
          <a:p>
            <a:pPr lvl="1"/>
            <a:r>
              <a:rPr lang="en-US" altLang="zh-TW" sz="2000" dirty="0"/>
              <a:t>u(x,y,t1)=1x64x64x1, u(x,y,t2)=1x64x64x1</a:t>
            </a:r>
          </a:p>
          <a:p>
            <a:r>
              <a:rPr lang="en-US" altLang="zh-TW" sz="2400" dirty="0"/>
              <a:t>Test sequence: </a:t>
            </a:r>
          </a:p>
          <a:p>
            <a:pPr lvl="1"/>
            <a:r>
              <a:rPr lang="en-US" altLang="zh-TW" sz="2000" dirty="0"/>
              <a:t>Train1:dataset[:30], Test1: dataset[-100:]</a:t>
            </a:r>
          </a:p>
          <a:p>
            <a:pPr lvl="1"/>
            <a:r>
              <a:rPr lang="en-US" altLang="zh-TW" sz="2000" dirty="0"/>
              <a:t>Train2 dataset[30:60],  Test2 dataset[-100:]</a:t>
            </a:r>
          </a:p>
          <a:p>
            <a:pPr lvl="1"/>
            <a:r>
              <a:rPr lang="en-US" altLang="zh-TW" sz="2000" dirty="0"/>
              <a:t>Train3 dataset[60:90], Test3 dataset[-100:]</a:t>
            </a:r>
          </a:p>
          <a:p>
            <a:pPr lvl="1"/>
            <a:r>
              <a:rPr lang="en-US" altLang="zh-TW" sz="2000" dirty="0"/>
              <a:t>Train4 dataset[-30:], Test 4 dataset[:100]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23FC8B-82AC-425D-68E6-B4A723DE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47058"/>
              </p:ext>
            </p:extLst>
          </p:nvPr>
        </p:nvGraphicFramePr>
        <p:xfrm>
          <a:off x="8086397" y="4653130"/>
          <a:ext cx="3534102" cy="2108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754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032624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067724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Test l2 error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V=0.001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Train 1&amp; Test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0.062344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0.060401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0.060734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0.061143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0.060232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0.059051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0.063212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3504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FRFTNO avg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0.06031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0.061631</a:t>
                      </a:r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3A37E7-2CC2-AE04-3D4C-2CE7F45F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2620"/>
              </p:ext>
            </p:extLst>
          </p:nvPr>
        </p:nvGraphicFramePr>
        <p:xfrm>
          <a:off x="8086397" y="2428511"/>
          <a:ext cx="3534103" cy="204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526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053499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077078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27622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Test l2 error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V=0.001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Train 1&amp; Test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0.07214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0.067753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0.069251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0.07335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0.073995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0.072818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2423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0.072781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0.070534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31231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all modes avg.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0.072042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0.071114</a:t>
                      </a:r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CD38BB-8745-9A97-15C4-E4CBF698F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10607"/>
              </p:ext>
            </p:extLst>
          </p:nvPr>
        </p:nvGraphicFramePr>
        <p:xfrm>
          <a:off x="8086397" y="279082"/>
          <a:ext cx="3534103" cy="19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421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019503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98187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Wave</a:t>
                      </a:r>
                    </a:p>
                    <a:p>
                      <a:r>
                        <a:rPr lang="en-US" altLang="zh-TW" sz="1200" dirty="0"/>
                        <a:t>Test l2 error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V=0.001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03238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Train 1&amp; Test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0.083385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0.084923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032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0.084671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032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0.083464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0.084933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2389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0.082462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0.082445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26677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vanilla avg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0.083530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0.084243</a:t>
                      </a:r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970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b="1" dirty="0"/>
              <a:t>Conclusion</a:t>
            </a:r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26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FFF74-B532-E218-19F8-C7E00548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06218B-B578-385F-0887-66C61267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High-frequency dataset</a:t>
            </a:r>
          </a:p>
          <a:p>
            <a:r>
              <a:rPr lang="en-US" altLang="zh-TW" dirty="0"/>
              <a:t>Non-stationary dataset</a:t>
            </a:r>
          </a:p>
          <a:p>
            <a:r>
              <a:rPr lang="en-US" altLang="zh-TW" dirty="0"/>
              <a:t>Fractional Fourier transform</a:t>
            </a:r>
          </a:p>
          <a:p>
            <a:r>
              <a:rPr lang="en-US" altLang="zh-TW" dirty="0"/>
              <a:t>Future work: </a:t>
            </a:r>
          </a:p>
          <a:p>
            <a:pPr lvl="1"/>
            <a:r>
              <a:rPr lang="en-US" altLang="zh-TW" dirty="0"/>
              <a:t>A general method for architecture</a:t>
            </a:r>
          </a:p>
          <a:p>
            <a:pPr lvl="1"/>
            <a:r>
              <a:rPr lang="en-US" altLang="zh-TW" dirty="0"/>
              <a:t>Weights decomposition</a:t>
            </a:r>
          </a:p>
          <a:p>
            <a:pPr lvl="1"/>
            <a:r>
              <a:rPr lang="en-US" altLang="zh-TW" dirty="0"/>
              <a:t>Linear canonical transform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0F9E19-B321-4D25-572F-0114E300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7550CB-0F1D-3360-AEFF-22079C6D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918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13E90-7317-9069-405B-E4D6428D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FNO vanilla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E8FF0-3165-5362-216C-EA999C0E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9B6E6E-4DEC-29A8-1EED-05439371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29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1957E7C-42E8-95DC-2DEE-2ED395E45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01537"/>
              </p:ext>
            </p:extLst>
          </p:nvPr>
        </p:nvGraphicFramePr>
        <p:xfrm>
          <a:off x="106680" y="1690688"/>
          <a:ext cx="4375584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2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Burger</a:t>
                      </a:r>
                    </a:p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0.335549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0.371378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0.335588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0.370999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0.335466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0.371433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0.332224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0.36674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</a:t>
                      </a:r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vaniila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avg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0.334707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0.370138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3A4187F-696D-6FE6-1D7E-0CB9ABAB3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43311"/>
              </p:ext>
            </p:extLst>
          </p:nvPr>
        </p:nvGraphicFramePr>
        <p:xfrm>
          <a:off x="4529865" y="1703239"/>
          <a:ext cx="363984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Poisson</a:t>
                      </a:r>
                    </a:p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0.771226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0.792926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0.750082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0.795369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</a:t>
                      </a:r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vaniila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avg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0.777400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8E63EE-DB12-0723-E6AF-2919F9D19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93936"/>
              </p:ext>
            </p:extLst>
          </p:nvPr>
        </p:nvGraphicFramePr>
        <p:xfrm>
          <a:off x="8217314" y="1679392"/>
          <a:ext cx="3974686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Wave</a:t>
                      </a:r>
                    </a:p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0.083385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0.084923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0.084671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0.083464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0.084933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0.082462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0.082445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</a:t>
                      </a:r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vaniila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avg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0.083530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0.084243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0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B8678-4D1A-25EA-62A2-4E2B97F2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7AADE-90A5-48A9-B110-A2BBE66B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4B66E0-A936-2636-4881-E051DE14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23FBB9-4D40-2CE0-ADBD-2D749A2329ED}"/>
              </a:ext>
            </a:extLst>
          </p:cNvPr>
          <p:cNvSpPr txBox="1"/>
          <p:nvPr/>
        </p:nvSpPr>
        <p:spPr>
          <a:xfrm>
            <a:off x="0" y="6593085"/>
            <a:ext cx="59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Fourier Neural Operator for Parametric Partial Differential Equations</a:t>
            </a:r>
            <a:endParaRPr lang="zh-TW" altLang="en-US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E547F30-3307-7332-C403-CECD1134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5" y="1692046"/>
            <a:ext cx="1150398" cy="90871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03AEC71-31C5-2D1B-799A-2225CA65D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794" y="1713053"/>
            <a:ext cx="1152429" cy="866703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05A7BE7-80B5-A980-0A9E-1F5E99971E1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1779043" y="2146405"/>
            <a:ext cx="768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931E98F-6F3E-894E-C75A-7F71932B5D9A}"/>
              </a:ext>
            </a:extLst>
          </p:cNvPr>
          <p:cNvSpPr txBox="1"/>
          <p:nvPr/>
        </p:nvSpPr>
        <p:spPr>
          <a:xfrm>
            <a:off x="1804936" y="1793616"/>
            <a:ext cx="768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After t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C0C5637-5FDA-CE8E-D644-C48D3E4CA7CD}"/>
                  </a:ext>
                </a:extLst>
              </p:cNvPr>
              <p:cNvSpPr txBox="1"/>
              <p:nvPr/>
            </p:nvSpPr>
            <p:spPr>
              <a:xfrm>
                <a:off x="2592931" y="3847771"/>
                <a:ext cx="1109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C0C5637-5FDA-CE8E-D644-C48D3E4CA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31" y="3847771"/>
                <a:ext cx="1109214" cy="276999"/>
              </a:xfrm>
              <a:prstGeom prst="rect">
                <a:avLst/>
              </a:prstGeom>
              <a:blipFill>
                <a:blip r:embed="rId5"/>
                <a:stretch>
                  <a:fillRect l="-4396" r="-5495" b="-1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896C38-C1FD-4504-460E-DBAC6CB7EB4A}"/>
                  </a:ext>
                </a:extLst>
              </p:cNvPr>
              <p:cNvSpPr txBox="1"/>
              <p:nvPr/>
            </p:nvSpPr>
            <p:spPr>
              <a:xfrm>
                <a:off x="2592931" y="3172577"/>
                <a:ext cx="1221938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896C38-C1FD-4504-460E-DBAC6CB7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31" y="3172577"/>
                <a:ext cx="1221938" cy="284117"/>
              </a:xfrm>
              <a:prstGeom prst="rect">
                <a:avLst/>
              </a:prstGeom>
              <a:blipFill>
                <a:blip r:embed="rId6"/>
                <a:stretch>
                  <a:fillRect l="-3980" t="-6383" r="-498" b="-6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85FE63-21F2-6D95-0782-96D03CD9597D}"/>
              </a:ext>
            </a:extLst>
          </p:cNvPr>
          <p:cNvSpPr txBox="1"/>
          <p:nvPr/>
        </p:nvSpPr>
        <p:spPr>
          <a:xfrm>
            <a:off x="625138" y="3813010"/>
            <a:ext cx="6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732F1C-3029-BDA2-3E05-54F7CED3E7F9}"/>
              </a:ext>
            </a:extLst>
          </p:cNvPr>
          <p:cNvSpPr txBox="1"/>
          <p:nvPr/>
        </p:nvSpPr>
        <p:spPr>
          <a:xfrm>
            <a:off x="615521" y="3132374"/>
            <a:ext cx="167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Nonlinear map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B0A125-1693-B558-3180-2036B5BF3215}"/>
                  </a:ext>
                </a:extLst>
              </p:cNvPr>
              <p:cNvSpPr txBox="1"/>
              <p:nvPr/>
            </p:nvSpPr>
            <p:spPr>
              <a:xfrm>
                <a:off x="2514278" y="4399225"/>
                <a:ext cx="7126873" cy="113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sequence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probability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measurement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b="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may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corrupted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noise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B0A125-1693-B558-3180-2036B5BF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278" y="4399225"/>
                <a:ext cx="7126873" cy="1138966"/>
              </a:xfrm>
              <a:prstGeom prst="rect">
                <a:avLst/>
              </a:prstGeom>
              <a:blipFill>
                <a:blip r:embed="rId7"/>
                <a:stretch>
                  <a:fillRect b="-2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9FCA96D-1994-BB97-0937-8546AA909A4A}"/>
              </a:ext>
            </a:extLst>
          </p:cNvPr>
          <p:cNvSpPr txBox="1"/>
          <p:nvPr/>
        </p:nvSpPr>
        <p:spPr>
          <a:xfrm>
            <a:off x="615521" y="4419557"/>
            <a:ext cx="145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92C3F2E-1BE0-F435-A2A1-5854CDA9E984}"/>
              </a:ext>
            </a:extLst>
          </p:cNvPr>
          <p:cNvSpPr txBox="1"/>
          <p:nvPr/>
        </p:nvSpPr>
        <p:spPr>
          <a:xfrm>
            <a:off x="625138" y="5552428"/>
            <a:ext cx="10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66C16C7-8E56-54B8-A6B1-A2065885E936}"/>
                  </a:ext>
                </a:extLst>
              </p:cNvPr>
              <p:cNvSpPr txBox="1"/>
              <p:nvPr/>
            </p:nvSpPr>
            <p:spPr>
              <a:xfrm>
                <a:off x="2514278" y="5613810"/>
                <a:ext cx="1564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66C16C7-8E56-54B8-A6B1-A2065885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278" y="5613810"/>
                <a:ext cx="156427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5DDAED-7415-60F3-BAD6-63AA2883412C}"/>
                  </a:ext>
                </a:extLst>
              </p:cNvPr>
              <p:cNvSpPr txBox="1"/>
              <p:nvPr/>
            </p:nvSpPr>
            <p:spPr>
              <a:xfrm>
                <a:off x="4277307" y="5636453"/>
                <a:ext cx="3252685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))]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5DDAED-7415-60F3-BAD6-63AA2883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07" y="5636453"/>
                <a:ext cx="3252685" cy="374526"/>
              </a:xfrm>
              <a:prstGeom prst="rect">
                <a:avLst/>
              </a:prstGeom>
              <a:blipFill>
                <a:blip r:embed="rId9"/>
                <a:stretch>
                  <a:fillRect l="-1501" t="-3279" r="-243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圖片 2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7B4637A4-1FC8-A52C-E0AE-D7458B9BB4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440" y="2473753"/>
            <a:ext cx="523395" cy="523395"/>
          </a:xfrm>
          <a:prstGeom prst="rect">
            <a:avLst/>
          </a:prstGeom>
        </p:spPr>
      </p:pic>
      <p:pic>
        <p:nvPicPr>
          <p:cNvPr id="31" name="圖片 30" descr="一張含有 圓形, 鮮豔, 圖形, 螢幕擷取畫面 的圖片&#10;&#10;自動產生的描述">
            <a:extLst>
              <a:ext uri="{FF2B5EF4-FFF2-40B4-BE49-F238E27FC236}">
                <a16:creationId xmlns:a16="http://schemas.microsoft.com/office/drawing/2014/main" id="{A74D37E0-97A8-A3BC-2AE1-0769B07AB3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59" y="5552464"/>
            <a:ext cx="501044" cy="501044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2914CCB5-7096-C2A8-DB7F-1844D8A0D6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1440" y="1677062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C8D60DA-DB74-805B-A426-BE823EFC79C3}"/>
                  </a:ext>
                </a:extLst>
              </p:cNvPr>
              <p:cNvSpPr txBox="1"/>
              <p:nvPr/>
            </p:nvSpPr>
            <p:spPr>
              <a:xfrm>
                <a:off x="6130857" y="2362653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C8D60DA-DB74-805B-A426-BE823EFC7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57" y="2362653"/>
                <a:ext cx="1208728" cy="276999"/>
              </a:xfrm>
              <a:prstGeom prst="rect">
                <a:avLst/>
              </a:prstGeom>
              <a:blipFill>
                <a:blip r:embed="rId13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56D0DF98-F413-C9E3-5AEA-5E4C2A87B98D}"/>
              </a:ext>
            </a:extLst>
          </p:cNvPr>
          <p:cNvCxnSpPr>
            <a:cxnSpLocks/>
            <a:stCxn id="36" idx="1"/>
            <a:endCxn id="42" idx="1"/>
          </p:cNvCxnSpPr>
          <p:nvPr/>
        </p:nvCxnSpPr>
        <p:spPr>
          <a:xfrm rot="10800000" flipV="1">
            <a:off x="6066691" y="2501152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ABE1A8F-752F-22E0-A2A6-96A4FE33AAB2}"/>
                  </a:ext>
                </a:extLst>
              </p:cNvPr>
              <p:cNvSpPr txBox="1"/>
              <p:nvPr/>
            </p:nvSpPr>
            <p:spPr>
              <a:xfrm>
                <a:off x="6066690" y="2774504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ABE1A8F-752F-22E0-A2A6-96A4FE33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90" y="2774504"/>
                <a:ext cx="134274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1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FF137-3F52-4240-5DD6-E83276C1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8D8F00-215B-C9F9-8C5D-BEE83A07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13CFC-9A49-4BD8-A6EB-F16D66F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55FFD1C-7E2C-A5BD-DDF1-4AF796C05095}"/>
              </a:ext>
            </a:extLst>
          </p:cNvPr>
          <p:cNvSpPr txBox="1"/>
          <p:nvPr/>
        </p:nvSpPr>
        <p:spPr>
          <a:xfrm>
            <a:off x="1526959" y="6374044"/>
            <a:ext cx="580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Fourier Neural Operator for Parametric Partial Differential Equations</a:t>
            </a:r>
          </a:p>
          <a:p>
            <a:r>
              <a:rPr lang="en-US" altLang="zh-TW" sz="1400" i="0" dirty="0">
                <a:solidFill>
                  <a:srgbClr val="000000"/>
                </a:solidFill>
                <a:effectLst/>
                <a:latin typeface="Lucida Grande"/>
              </a:rPr>
              <a:t>Multiwavelet-based Operator Learning for Differential Equations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2848-4AA0-B0E8-1142-91BEBE3C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13" y="2721174"/>
            <a:ext cx="2997612" cy="10969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2B40792-C085-D11C-1241-809565731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21" y="2728817"/>
            <a:ext cx="3096000" cy="122118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993DF9-5CA5-05B4-C010-8A5871E7C128}"/>
              </a:ext>
            </a:extLst>
          </p:cNvPr>
          <p:cNvSpPr txBox="1"/>
          <p:nvPr/>
        </p:nvSpPr>
        <p:spPr>
          <a:xfrm>
            <a:off x="411413" y="1690688"/>
            <a:ext cx="21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People have done…</a:t>
            </a:r>
            <a:endParaRPr lang="zh-TW" altLang="en-US" dirty="0"/>
          </a:p>
        </p:txBody>
      </p:sp>
      <p:pic>
        <p:nvPicPr>
          <p:cNvPr id="13" name="圖片 12" descr="一張含有 美工圖案, 微笑, 表情符號, 卡通 的圖片&#10;&#10;自動產生的描述">
            <a:extLst>
              <a:ext uri="{FF2B5EF4-FFF2-40B4-BE49-F238E27FC236}">
                <a16:creationId xmlns:a16="http://schemas.microsoft.com/office/drawing/2014/main" id="{BC58EA20-A584-26AF-A405-5322FC392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73" y="1742257"/>
            <a:ext cx="266194" cy="26619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9737893-B589-E1F3-AF8C-2E1C984CCF59}"/>
              </a:ext>
            </a:extLst>
          </p:cNvPr>
          <p:cNvSpPr txBox="1"/>
          <p:nvPr/>
        </p:nvSpPr>
        <p:spPr>
          <a:xfrm>
            <a:off x="411413" y="2334148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Fourier transform(FNO)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5E8BA7-3E2A-973F-500F-CB1CAAF3CAFF}"/>
              </a:ext>
            </a:extLst>
          </p:cNvPr>
          <p:cNvSpPr txBox="1"/>
          <p:nvPr/>
        </p:nvSpPr>
        <p:spPr>
          <a:xfrm>
            <a:off x="4717738" y="2351734"/>
            <a:ext cx="273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Wavelet transform (WNO)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55A412-0B76-FD5B-BB46-E01958F2262F}"/>
              </a:ext>
            </a:extLst>
          </p:cNvPr>
          <p:cNvCxnSpPr>
            <a:cxnSpLocks/>
          </p:cNvCxnSpPr>
          <p:nvPr/>
        </p:nvCxnSpPr>
        <p:spPr>
          <a:xfrm flipV="1">
            <a:off x="1006219" y="4271862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C8F3940-BFAF-3A49-F74E-11EB3B1F454C}"/>
              </a:ext>
            </a:extLst>
          </p:cNvPr>
          <p:cNvCxnSpPr>
            <a:cxnSpLocks/>
          </p:cNvCxnSpPr>
          <p:nvPr/>
        </p:nvCxnSpPr>
        <p:spPr>
          <a:xfrm>
            <a:off x="1006219" y="5541369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E843B9B-1E78-7C00-BEF2-E17F6B1DEBED}"/>
              </a:ext>
            </a:extLst>
          </p:cNvPr>
          <p:cNvCxnSpPr>
            <a:cxnSpLocks/>
          </p:cNvCxnSpPr>
          <p:nvPr/>
        </p:nvCxnSpPr>
        <p:spPr>
          <a:xfrm flipH="1">
            <a:off x="787976" y="5541369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2C3466-A8FC-688B-1929-6CD7CECE152D}"/>
              </a:ext>
            </a:extLst>
          </p:cNvPr>
          <p:cNvSpPr txBox="1"/>
          <p:nvPr/>
        </p:nvSpPr>
        <p:spPr>
          <a:xfrm flipH="1">
            <a:off x="3409025" y="5356703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98D1894-54C3-B408-0676-05ED67A3ED3E}"/>
              </a:ext>
            </a:extLst>
          </p:cNvPr>
          <p:cNvSpPr txBox="1"/>
          <p:nvPr/>
        </p:nvSpPr>
        <p:spPr>
          <a:xfrm flipH="1">
            <a:off x="322637" y="3934233"/>
            <a:ext cx="120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D9EAE73-A5D9-0213-C983-2A5B5E0C85A5}"/>
              </a:ext>
            </a:extLst>
          </p:cNvPr>
          <p:cNvSpPr txBox="1"/>
          <p:nvPr/>
        </p:nvSpPr>
        <p:spPr>
          <a:xfrm flipH="1">
            <a:off x="237559" y="5856527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6396817-420C-784E-108C-7AE538F0BC17}"/>
              </a:ext>
            </a:extLst>
          </p:cNvPr>
          <p:cNvCxnSpPr>
            <a:cxnSpLocks/>
          </p:cNvCxnSpPr>
          <p:nvPr/>
        </p:nvCxnSpPr>
        <p:spPr>
          <a:xfrm flipV="1">
            <a:off x="4935981" y="4257308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C713BC9-814D-26AB-190E-B17231C5C2BE}"/>
              </a:ext>
            </a:extLst>
          </p:cNvPr>
          <p:cNvCxnSpPr>
            <a:cxnSpLocks/>
          </p:cNvCxnSpPr>
          <p:nvPr/>
        </p:nvCxnSpPr>
        <p:spPr>
          <a:xfrm>
            <a:off x="4935981" y="5526815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8A6BCBE-8CB7-8932-DC6C-307EBA1FC07A}"/>
              </a:ext>
            </a:extLst>
          </p:cNvPr>
          <p:cNvCxnSpPr>
            <a:cxnSpLocks/>
          </p:cNvCxnSpPr>
          <p:nvPr/>
        </p:nvCxnSpPr>
        <p:spPr>
          <a:xfrm flipH="1">
            <a:off x="4717738" y="5526815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B349303-F809-0B01-B7BB-1E6295017D9E}"/>
              </a:ext>
            </a:extLst>
          </p:cNvPr>
          <p:cNvSpPr txBox="1"/>
          <p:nvPr/>
        </p:nvSpPr>
        <p:spPr>
          <a:xfrm flipH="1">
            <a:off x="7338787" y="5342149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370B857-26CB-1468-DFD1-7F056328AE18}"/>
              </a:ext>
            </a:extLst>
          </p:cNvPr>
          <p:cNvSpPr txBox="1"/>
          <p:nvPr/>
        </p:nvSpPr>
        <p:spPr>
          <a:xfrm flipH="1">
            <a:off x="4252398" y="3919679"/>
            <a:ext cx="10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9178D47-AF62-6855-77BF-82D0E50E3DE3}"/>
              </a:ext>
            </a:extLst>
          </p:cNvPr>
          <p:cNvSpPr txBox="1"/>
          <p:nvPr/>
        </p:nvSpPr>
        <p:spPr>
          <a:xfrm flipH="1">
            <a:off x="4167321" y="5841973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B666E33-FC0A-C27B-08B3-61E567280AF7}"/>
              </a:ext>
            </a:extLst>
          </p:cNvPr>
          <p:cNvSpPr/>
          <p:nvPr/>
        </p:nvSpPr>
        <p:spPr>
          <a:xfrm>
            <a:off x="1111642" y="4384583"/>
            <a:ext cx="1766125" cy="7429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1F50252-2066-EEA8-5DA5-6D271ED68414}"/>
              </a:ext>
            </a:extLst>
          </p:cNvPr>
          <p:cNvSpPr/>
          <p:nvPr/>
        </p:nvSpPr>
        <p:spPr>
          <a:xfrm>
            <a:off x="1111642" y="5117451"/>
            <a:ext cx="1766124" cy="3152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04AC2A7-40EE-3A55-C7F5-BB7C5E398F4E}"/>
              </a:ext>
            </a:extLst>
          </p:cNvPr>
          <p:cNvSpPr txBox="1"/>
          <p:nvPr/>
        </p:nvSpPr>
        <p:spPr>
          <a:xfrm>
            <a:off x="1200265" y="4537288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Abandoned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1B71557-A2DC-268E-AC9A-976896117A64}"/>
              </a:ext>
            </a:extLst>
          </p:cNvPr>
          <p:cNvSpPr txBox="1"/>
          <p:nvPr/>
        </p:nvSpPr>
        <p:spPr>
          <a:xfrm>
            <a:off x="1222548" y="5071985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Important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9C8AD5-8750-A3DD-B056-0F188CE62AC8}"/>
              </a:ext>
            </a:extLst>
          </p:cNvPr>
          <p:cNvSpPr/>
          <p:nvPr/>
        </p:nvSpPr>
        <p:spPr>
          <a:xfrm>
            <a:off x="5078355" y="4369361"/>
            <a:ext cx="1650917" cy="10719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1E0C6AB-68CE-D500-8BB4-008155C3B7DC}"/>
              </a:ext>
            </a:extLst>
          </p:cNvPr>
          <p:cNvSpPr txBox="1"/>
          <p:nvPr/>
        </p:nvSpPr>
        <p:spPr>
          <a:xfrm>
            <a:off x="8431076" y="2042242"/>
            <a:ext cx="3051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Comparison:</a:t>
            </a:r>
          </a:p>
          <a:p>
            <a:r>
              <a:rPr lang="en-US" altLang="zh-TW" dirty="0"/>
              <a:t>FNO: </a:t>
            </a:r>
          </a:p>
          <a:p>
            <a:pPr lvl="1"/>
            <a:r>
              <a:rPr lang="en-US" altLang="zh-TW" dirty="0"/>
              <a:t>Fast </a:t>
            </a:r>
          </a:p>
          <a:p>
            <a:pPr lvl="1"/>
            <a:r>
              <a:rPr lang="en-US" altLang="zh-TW" dirty="0"/>
              <a:t>No time information</a:t>
            </a:r>
          </a:p>
          <a:p>
            <a:r>
              <a:rPr lang="en-US" altLang="zh-TW" dirty="0"/>
              <a:t>WNO: </a:t>
            </a:r>
          </a:p>
          <a:p>
            <a:pPr lvl="1"/>
            <a:r>
              <a:rPr lang="en-US" altLang="zh-TW" dirty="0"/>
              <a:t>Slow</a:t>
            </a:r>
          </a:p>
          <a:p>
            <a:pPr lvl="1"/>
            <a:r>
              <a:rPr lang="en-US" altLang="zh-TW" dirty="0"/>
              <a:t>With time information</a:t>
            </a:r>
            <a:endParaRPr lang="zh-TW" altLang="en-US" dirty="0"/>
          </a:p>
        </p:txBody>
      </p:sp>
      <p:pic>
        <p:nvPicPr>
          <p:cNvPr id="85" name="圖片 84" descr="一張含有 美工圖案, 卡通 的圖片&#10;&#10;自動產生的描述">
            <a:extLst>
              <a:ext uri="{FF2B5EF4-FFF2-40B4-BE49-F238E27FC236}">
                <a16:creationId xmlns:a16="http://schemas.microsoft.com/office/drawing/2014/main" id="{7089BFB2-7F9C-3A96-7BA0-320A4C75F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03" y="4899407"/>
            <a:ext cx="923936" cy="923936"/>
          </a:xfrm>
          <a:prstGeom prst="rect">
            <a:avLst/>
          </a:prstGeom>
        </p:spPr>
      </p:pic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A847AB12-4E63-1C0E-59A0-EAC36AC1B163}"/>
              </a:ext>
            </a:extLst>
          </p:cNvPr>
          <p:cNvCxnSpPr>
            <a:cxnSpLocks/>
            <a:stCxn id="99" idx="2"/>
            <a:endCxn id="85" idx="0"/>
          </p:cNvCxnSpPr>
          <p:nvPr/>
        </p:nvCxnSpPr>
        <p:spPr>
          <a:xfrm>
            <a:off x="9368098" y="4591858"/>
            <a:ext cx="484973" cy="30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257E8B1-C0FC-7486-9C40-0B48467D7826}"/>
              </a:ext>
            </a:extLst>
          </p:cNvPr>
          <p:cNvSpPr txBox="1"/>
          <p:nvPr/>
        </p:nvSpPr>
        <p:spPr>
          <a:xfrm>
            <a:off x="8482198" y="5885256"/>
            <a:ext cx="300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Fractional Fourier transform</a:t>
            </a:r>
          </a:p>
          <a:p>
            <a:pPr algn="ctr"/>
            <a:r>
              <a:rPr lang="en-US" altLang="zh-TW" dirty="0"/>
              <a:t>(FRFT)</a:t>
            </a:r>
            <a:endParaRPr lang="zh-TW" altLang="en-US" dirty="0"/>
          </a:p>
        </p:txBody>
      </p:sp>
      <p:pic>
        <p:nvPicPr>
          <p:cNvPr id="94" name="圖片 93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A6B8030E-8E8A-B930-241D-B0C5207DB1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58" y="2658255"/>
            <a:ext cx="236950" cy="236950"/>
          </a:xfrm>
          <a:prstGeom prst="rect">
            <a:avLst/>
          </a:prstGeom>
        </p:spPr>
      </p:pic>
      <p:pic>
        <p:nvPicPr>
          <p:cNvPr id="96" name="圖片 95" descr="一張含有 微笑的, 表情符號, 美工圖案, 黃色 的圖片&#10;&#10;自動產生的描述">
            <a:extLst>
              <a:ext uri="{FF2B5EF4-FFF2-40B4-BE49-F238E27FC236}">
                <a16:creationId xmlns:a16="http://schemas.microsoft.com/office/drawing/2014/main" id="{6FA9A6CB-D815-A5EF-C9FE-73669301B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779" y="2933893"/>
            <a:ext cx="248021" cy="248021"/>
          </a:xfrm>
          <a:prstGeom prst="rect">
            <a:avLst/>
          </a:prstGeom>
        </p:spPr>
      </p:pic>
      <p:pic>
        <p:nvPicPr>
          <p:cNvPr id="97" name="圖片 96" descr="一張含有 微笑的, 表情符號, 美工圖案, 黃色 的圖片&#10;&#10;自動產生的描述">
            <a:extLst>
              <a:ext uri="{FF2B5EF4-FFF2-40B4-BE49-F238E27FC236}">
                <a16:creationId xmlns:a16="http://schemas.microsoft.com/office/drawing/2014/main" id="{37536B45-CC4B-373F-1FC6-AC607526B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58" y="3464271"/>
            <a:ext cx="248021" cy="248021"/>
          </a:xfrm>
          <a:prstGeom prst="rect">
            <a:avLst/>
          </a:prstGeom>
        </p:spPr>
      </p:pic>
      <p:pic>
        <p:nvPicPr>
          <p:cNvPr id="98" name="圖片 97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49B04CEE-694A-2548-214E-041970D54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76" y="3734855"/>
            <a:ext cx="236950" cy="236950"/>
          </a:xfrm>
          <a:prstGeom prst="rect">
            <a:avLst/>
          </a:prstGeom>
        </p:spPr>
      </p:pic>
      <p:pic>
        <p:nvPicPr>
          <p:cNvPr id="99" name="圖片 98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D70309E1-1E05-B6A8-EC28-762E4E27C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623" y="4354908"/>
            <a:ext cx="236950" cy="236950"/>
          </a:xfrm>
          <a:prstGeom prst="rect">
            <a:avLst/>
          </a:prstGeom>
        </p:spPr>
      </p:pic>
      <p:pic>
        <p:nvPicPr>
          <p:cNvPr id="100" name="圖片 99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307DFB72-C647-B557-4365-BE8E26DC31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89" y="4372854"/>
            <a:ext cx="236950" cy="236950"/>
          </a:xfrm>
          <a:prstGeom prst="rect">
            <a:avLst/>
          </a:prstGeom>
        </p:spPr>
      </p:pic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B6F8754-BAAE-88F8-3558-C4A3D5A841E9}"/>
              </a:ext>
            </a:extLst>
          </p:cNvPr>
          <p:cNvCxnSpPr>
            <a:cxnSpLocks/>
            <a:stCxn id="100" idx="2"/>
            <a:endCxn id="85" idx="0"/>
          </p:cNvCxnSpPr>
          <p:nvPr/>
        </p:nvCxnSpPr>
        <p:spPr>
          <a:xfrm flipH="1">
            <a:off x="9853071" y="4609804"/>
            <a:ext cx="343493" cy="28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B9BE4CB-688C-AE59-470E-09DC4D87C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0713"/>
              </p:ext>
            </p:extLst>
          </p:nvPr>
        </p:nvGraphicFramePr>
        <p:xfrm>
          <a:off x="5070693" y="4363828"/>
          <a:ext cx="16662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395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83049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19086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4741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0653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901700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4996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238108"/>
                    </a:ext>
                  </a:extLst>
                </a:gridCol>
              </a:tblGrid>
              <a:tr h="3466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24201"/>
                  </a:ext>
                </a:extLst>
              </a:tr>
              <a:tr h="346675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5727914"/>
                  </a:ext>
                </a:extLst>
              </a:tr>
              <a:tr h="346675">
                <a:tc gridSpan="4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8044219"/>
                  </a:ext>
                </a:extLst>
              </a:tr>
            </a:tbl>
          </a:graphicData>
        </a:graphic>
      </p:graphicFrame>
      <p:sp>
        <p:nvSpPr>
          <p:cNvPr id="52" name="文字方塊 51">
            <a:extLst>
              <a:ext uri="{FF2B5EF4-FFF2-40B4-BE49-F238E27FC236}">
                <a16:creationId xmlns:a16="http://schemas.microsoft.com/office/drawing/2014/main" id="{A3E2FA36-744D-903C-D200-8FA85BADC009}"/>
              </a:ext>
            </a:extLst>
          </p:cNvPr>
          <p:cNvSpPr txBox="1"/>
          <p:nvPr/>
        </p:nvSpPr>
        <p:spPr>
          <a:xfrm>
            <a:off x="5373450" y="4802701"/>
            <a:ext cx="13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Important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4" grpId="0"/>
      <p:bldP spid="35" grpId="0"/>
      <p:bldP spid="36" grpId="0"/>
      <p:bldP spid="40" grpId="0"/>
      <p:bldP spid="41" grpId="0"/>
      <p:bldP spid="42" grpId="0"/>
      <p:bldP spid="47" grpId="0" animBg="1"/>
      <p:bldP spid="48" grpId="0" animBg="1"/>
      <p:bldP spid="49" grpId="0"/>
      <p:bldP spid="50" grpId="0"/>
      <p:bldP spid="51" grpId="0" animBg="1"/>
      <p:bldP spid="70" grpId="0"/>
      <p:bldP spid="92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b="1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74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7842F-284E-ECBE-1913-1BC53FE3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AE0F4-EE6A-5400-074A-4D1A9D5C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02171C-4A90-CE05-922A-6D17AF1A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6</a:t>
            </a:fld>
            <a:endParaRPr lang="zh-TW" altLang="en-US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9B7AE43-8801-0EF9-578A-54F5555BB281}"/>
              </a:ext>
            </a:extLst>
          </p:cNvPr>
          <p:cNvCxnSpPr>
            <a:cxnSpLocks/>
          </p:cNvCxnSpPr>
          <p:nvPr/>
        </p:nvCxnSpPr>
        <p:spPr>
          <a:xfrm flipV="1">
            <a:off x="1549125" y="3718062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6A21586B-5099-03F2-746C-378E58F422DE}"/>
              </a:ext>
            </a:extLst>
          </p:cNvPr>
          <p:cNvCxnSpPr>
            <a:cxnSpLocks/>
          </p:cNvCxnSpPr>
          <p:nvPr/>
        </p:nvCxnSpPr>
        <p:spPr>
          <a:xfrm>
            <a:off x="1549125" y="4987569"/>
            <a:ext cx="1636620" cy="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8F86200-DA87-6117-DD57-C249022ADC51}"/>
              </a:ext>
            </a:extLst>
          </p:cNvPr>
          <p:cNvCxnSpPr>
            <a:cxnSpLocks/>
          </p:cNvCxnSpPr>
          <p:nvPr/>
        </p:nvCxnSpPr>
        <p:spPr>
          <a:xfrm flipH="1">
            <a:off x="1330882" y="4987569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AC74221-BE9B-E4DE-76A9-DE0D8C1ED857}"/>
              </a:ext>
            </a:extLst>
          </p:cNvPr>
          <p:cNvSpPr txBox="1"/>
          <p:nvPr/>
        </p:nvSpPr>
        <p:spPr>
          <a:xfrm flipH="1">
            <a:off x="3249477" y="4855634"/>
            <a:ext cx="33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</a:t>
            </a:r>
            <a:endParaRPr lang="zh-TW" altLang="en-US" sz="12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A167B10A-AE6B-5190-34A0-5410A1A5AB57}"/>
              </a:ext>
            </a:extLst>
          </p:cNvPr>
          <p:cNvSpPr txBox="1"/>
          <p:nvPr/>
        </p:nvSpPr>
        <p:spPr>
          <a:xfrm flipH="1">
            <a:off x="1104314" y="3445994"/>
            <a:ext cx="91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frequency</a:t>
            </a:r>
            <a:endParaRPr lang="zh-TW" altLang="en-US" sz="12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BF87EFC-5C19-C800-08D4-A8F9BAE24F99}"/>
              </a:ext>
            </a:extLst>
          </p:cNvPr>
          <p:cNvSpPr txBox="1"/>
          <p:nvPr/>
        </p:nvSpPr>
        <p:spPr>
          <a:xfrm flipH="1">
            <a:off x="886691" y="5398242"/>
            <a:ext cx="60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amp</a:t>
            </a:r>
            <a:endParaRPr lang="zh-TW" altLang="en-US" sz="1200" dirty="0"/>
          </a:p>
        </p:txBody>
      </p:sp>
      <p:sp>
        <p:nvSpPr>
          <p:cNvPr id="98" name="雲朵形 97">
            <a:extLst>
              <a:ext uri="{FF2B5EF4-FFF2-40B4-BE49-F238E27FC236}">
                <a16:creationId xmlns:a16="http://schemas.microsoft.com/office/drawing/2014/main" id="{ACD38808-4A53-E13C-FCB6-DE90899F0A50}"/>
              </a:ext>
            </a:extLst>
          </p:cNvPr>
          <p:cNvSpPr/>
          <p:nvPr/>
        </p:nvSpPr>
        <p:spPr>
          <a:xfrm rot="20458152">
            <a:off x="2186531" y="4448907"/>
            <a:ext cx="976146" cy="31106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80B2434-35B6-C2E6-04EF-08AF5D3A18B2}"/>
              </a:ext>
            </a:extLst>
          </p:cNvPr>
          <p:cNvCxnSpPr>
            <a:cxnSpLocks/>
          </p:cNvCxnSpPr>
          <p:nvPr/>
        </p:nvCxnSpPr>
        <p:spPr>
          <a:xfrm>
            <a:off x="1534342" y="4336141"/>
            <a:ext cx="1700352" cy="16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07FAE295-F518-1754-8D41-B77E128399F0}"/>
              </a:ext>
            </a:extLst>
          </p:cNvPr>
          <p:cNvSpPr txBox="1"/>
          <p:nvPr/>
        </p:nvSpPr>
        <p:spPr>
          <a:xfrm>
            <a:off x="0" y="6583646"/>
            <a:ext cx="41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Optimal Filtering in Fractional Fourier Domains</a:t>
            </a:r>
            <a:endParaRPr lang="zh-TW" altLang="en-US" sz="1400" dirty="0"/>
          </a:p>
        </p:txBody>
      </p:sp>
      <p:sp>
        <p:nvSpPr>
          <p:cNvPr id="102" name="雲朵形 101">
            <a:extLst>
              <a:ext uri="{FF2B5EF4-FFF2-40B4-BE49-F238E27FC236}">
                <a16:creationId xmlns:a16="http://schemas.microsoft.com/office/drawing/2014/main" id="{37A14749-2C09-AA52-3448-935417B68ACD}"/>
              </a:ext>
            </a:extLst>
          </p:cNvPr>
          <p:cNvSpPr/>
          <p:nvPr/>
        </p:nvSpPr>
        <p:spPr>
          <a:xfrm rot="20458152">
            <a:off x="2161323" y="4350867"/>
            <a:ext cx="422495" cy="142458"/>
          </a:xfrm>
          <a:prstGeom prst="clou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8F861AEF-7CF7-7CA6-F2F9-FCD24EC64499}"/>
              </a:ext>
            </a:extLst>
          </p:cNvPr>
          <p:cNvSpPr txBox="1"/>
          <p:nvPr/>
        </p:nvSpPr>
        <p:spPr>
          <a:xfrm>
            <a:off x="2790126" y="390552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Signal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30B416C1-683A-A68A-E00C-1E897D4D057C}"/>
              </a:ext>
            </a:extLst>
          </p:cNvPr>
          <p:cNvCxnSpPr>
            <a:cxnSpLocks/>
          </p:cNvCxnSpPr>
          <p:nvPr/>
        </p:nvCxnSpPr>
        <p:spPr>
          <a:xfrm>
            <a:off x="1538267" y="4520115"/>
            <a:ext cx="1728124" cy="14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957DCFB0-D121-44D8-F474-301F0194C66E}"/>
              </a:ext>
            </a:extLst>
          </p:cNvPr>
          <p:cNvCxnSpPr>
            <a:cxnSpLocks/>
          </p:cNvCxnSpPr>
          <p:nvPr/>
        </p:nvCxnSpPr>
        <p:spPr>
          <a:xfrm>
            <a:off x="2508117" y="3914841"/>
            <a:ext cx="0" cy="1513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53F60B76-12F2-9B1D-BEFC-4EB9FEF0840D}"/>
              </a:ext>
            </a:extLst>
          </p:cNvPr>
          <p:cNvCxnSpPr>
            <a:cxnSpLocks/>
          </p:cNvCxnSpPr>
          <p:nvPr/>
        </p:nvCxnSpPr>
        <p:spPr>
          <a:xfrm>
            <a:off x="2275708" y="3914841"/>
            <a:ext cx="0" cy="152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1BEC8647-63CF-9FFC-49E0-ECB60F70B967}"/>
              </a:ext>
            </a:extLst>
          </p:cNvPr>
          <p:cNvSpPr txBox="1"/>
          <p:nvPr/>
        </p:nvSpPr>
        <p:spPr>
          <a:xfrm>
            <a:off x="1724276" y="400853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noise</a:t>
            </a:r>
            <a:endParaRPr lang="zh-TW" altLang="en-US" sz="1400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CC024B4F-2B5B-B655-A26C-ABAA2463B550}"/>
              </a:ext>
            </a:extLst>
          </p:cNvPr>
          <p:cNvSpPr txBox="1"/>
          <p:nvPr/>
        </p:nvSpPr>
        <p:spPr>
          <a:xfrm>
            <a:off x="12006" y="3717425"/>
            <a:ext cx="158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Blind area +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Lose high-frequency information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443C01E6-495C-B0D7-33A6-10AB787F8BF5}"/>
              </a:ext>
            </a:extLst>
          </p:cNvPr>
          <p:cNvSpPr txBox="1"/>
          <p:nvPr/>
        </p:nvSpPr>
        <p:spPr>
          <a:xfrm>
            <a:off x="1811178" y="5396474"/>
            <a:ext cx="120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Blind area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19" name="圖片 118" descr="一張含有 美工圖案, 卡通, 動畫卡通, 動畫 的圖片&#10;&#10;自動產生的描述">
            <a:extLst>
              <a:ext uri="{FF2B5EF4-FFF2-40B4-BE49-F238E27FC236}">
                <a16:creationId xmlns:a16="http://schemas.microsoft.com/office/drawing/2014/main" id="{41E9BDC0-18CD-6700-306A-53CE4C9EC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4" y="4279620"/>
            <a:ext cx="435498" cy="435498"/>
          </a:xfrm>
          <a:prstGeom prst="rect">
            <a:avLst/>
          </a:prstGeom>
        </p:spPr>
      </p:pic>
      <p:pic>
        <p:nvPicPr>
          <p:cNvPr id="120" name="圖片 119" descr="一張含有 美工圖案, 卡通, 動畫卡通, 動畫 的圖片&#10;&#10;自動產生的描述">
            <a:extLst>
              <a:ext uri="{FF2B5EF4-FFF2-40B4-BE49-F238E27FC236}">
                <a16:creationId xmlns:a16="http://schemas.microsoft.com/office/drawing/2014/main" id="{929FB7E1-DECF-A26B-8AFE-F951FDDCF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189159" y="5635850"/>
            <a:ext cx="479793" cy="426243"/>
          </a:xfrm>
          <a:prstGeom prst="rect">
            <a:avLst/>
          </a:prstGeom>
        </p:spPr>
      </p:pic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361722E-25B8-5F33-4C55-5CE85D036A00}"/>
              </a:ext>
            </a:extLst>
          </p:cNvPr>
          <p:cNvCxnSpPr>
            <a:cxnSpLocks/>
          </p:cNvCxnSpPr>
          <p:nvPr/>
        </p:nvCxnSpPr>
        <p:spPr>
          <a:xfrm flipV="1">
            <a:off x="9335895" y="4133834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08A27FC4-7FA9-A69F-EF2E-C0A95D8DAA66}"/>
              </a:ext>
            </a:extLst>
          </p:cNvPr>
          <p:cNvCxnSpPr>
            <a:cxnSpLocks/>
          </p:cNvCxnSpPr>
          <p:nvPr/>
        </p:nvCxnSpPr>
        <p:spPr>
          <a:xfrm>
            <a:off x="9335895" y="5403341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C7867A7-F32D-4CB1-9EE3-1A9A8D82A3AC}"/>
              </a:ext>
            </a:extLst>
          </p:cNvPr>
          <p:cNvCxnSpPr>
            <a:cxnSpLocks/>
          </p:cNvCxnSpPr>
          <p:nvPr/>
        </p:nvCxnSpPr>
        <p:spPr>
          <a:xfrm flipH="1">
            <a:off x="9117652" y="5403341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27147019-75BC-C753-60DE-38810D5944DF}"/>
              </a:ext>
            </a:extLst>
          </p:cNvPr>
          <p:cNvSpPr txBox="1"/>
          <p:nvPr/>
        </p:nvSpPr>
        <p:spPr>
          <a:xfrm flipH="1">
            <a:off x="11738701" y="5218675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663DACE0-FFE7-3C41-99E9-7A47B5D05B20}"/>
              </a:ext>
            </a:extLst>
          </p:cNvPr>
          <p:cNvSpPr txBox="1"/>
          <p:nvPr/>
        </p:nvSpPr>
        <p:spPr>
          <a:xfrm flipH="1">
            <a:off x="8652313" y="3796205"/>
            <a:ext cx="120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E3E4EA81-D068-8313-11EE-67D63019975F}"/>
              </a:ext>
            </a:extLst>
          </p:cNvPr>
          <p:cNvSpPr txBox="1"/>
          <p:nvPr/>
        </p:nvSpPr>
        <p:spPr>
          <a:xfrm flipH="1">
            <a:off x="8567235" y="5718499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sp>
        <p:nvSpPr>
          <p:cNvPr id="127" name="雲朵形 126">
            <a:extLst>
              <a:ext uri="{FF2B5EF4-FFF2-40B4-BE49-F238E27FC236}">
                <a16:creationId xmlns:a16="http://schemas.microsoft.com/office/drawing/2014/main" id="{704A185D-3A35-DE28-3F8E-063F2CFC2BDE}"/>
              </a:ext>
            </a:extLst>
          </p:cNvPr>
          <p:cNvSpPr/>
          <p:nvPr/>
        </p:nvSpPr>
        <p:spPr>
          <a:xfrm rot="20458152">
            <a:off x="9959544" y="4782607"/>
            <a:ext cx="1547382" cy="29969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雲朵形 128">
            <a:extLst>
              <a:ext uri="{FF2B5EF4-FFF2-40B4-BE49-F238E27FC236}">
                <a16:creationId xmlns:a16="http://schemas.microsoft.com/office/drawing/2014/main" id="{D39E656C-2D7A-6E72-F400-1B06B5038133}"/>
              </a:ext>
            </a:extLst>
          </p:cNvPr>
          <p:cNvSpPr/>
          <p:nvPr/>
        </p:nvSpPr>
        <p:spPr>
          <a:xfrm rot="20458152">
            <a:off x="9855081" y="4693081"/>
            <a:ext cx="437533" cy="174654"/>
          </a:xfrm>
          <a:prstGeom prst="clou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E60C322-7CAB-0257-C3AC-AD5F9435FE97}"/>
              </a:ext>
            </a:extLst>
          </p:cNvPr>
          <p:cNvSpPr txBox="1"/>
          <p:nvPr/>
        </p:nvSpPr>
        <p:spPr>
          <a:xfrm>
            <a:off x="11041665" y="422640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Signal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31A927D4-B8F9-58ED-1545-8300DC371BDD}"/>
              </a:ext>
            </a:extLst>
          </p:cNvPr>
          <p:cNvSpPr txBox="1"/>
          <p:nvPr/>
        </p:nvSpPr>
        <p:spPr>
          <a:xfrm>
            <a:off x="9423301" y="429252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noise</a:t>
            </a:r>
            <a:endParaRPr lang="zh-TW" altLang="en-US" dirty="0"/>
          </a:p>
        </p:txBody>
      </p: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A669AEA8-4BF1-14CB-AA58-5C6A737C2DB7}"/>
              </a:ext>
            </a:extLst>
          </p:cNvPr>
          <p:cNvCxnSpPr>
            <a:cxnSpLocks/>
            <a:stCxn id="125" idx="0"/>
          </p:cNvCxnSpPr>
          <p:nvPr/>
        </p:nvCxnSpPr>
        <p:spPr>
          <a:xfrm>
            <a:off x="9254474" y="3796205"/>
            <a:ext cx="1373470" cy="23540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圖片 142" descr="一張含有 美工圖案, 圖形, 卡通, 平面設計 的圖片&#10;&#10;自動產生的描述">
            <a:extLst>
              <a:ext uri="{FF2B5EF4-FFF2-40B4-BE49-F238E27FC236}">
                <a16:creationId xmlns:a16="http://schemas.microsoft.com/office/drawing/2014/main" id="{2F8DFCC3-E572-89C3-FCD8-3B4C9D2C2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63" y="5466364"/>
            <a:ext cx="385433" cy="385433"/>
          </a:xfrm>
          <a:prstGeom prst="rect">
            <a:avLst/>
          </a:prstGeom>
        </p:spPr>
      </p:pic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03AAAE26-300C-0F9D-2BDA-1F5D601D2DBD}"/>
              </a:ext>
            </a:extLst>
          </p:cNvPr>
          <p:cNvCxnSpPr>
            <a:cxnSpLocks/>
            <a:stCxn id="109" idx="2"/>
            <a:endCxn id="116" idx="0"/>
          </p:cNvCxnSpPr>
          <p:nvPr/>
        </p:nvCxnSpPr>
        <p:spPr>
          <a:xfrm flipH="1">
            <a:off x="803234" y="2973925"/>
            <a:ext cx="242658" cy="74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39B19-451F-2B6F-FD8B-2C26E6E85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57" y="5358993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18A1E412-E6A0-BE8F-23A0-BD907599CC91}"/>
              </a:ext>
            </a:extLst>
          </p:cNvPr>
          <p:cNvSpPr txBox="1"/>
          <p:nvPr/>
        </p:nvSpPr>
        <p:spPr>
          <a:xfrm>
            <a:off x="3634386" y="4435439"/>
            <a:ext cx="12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Time complexity: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 O(L*N)+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Wavelet options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60" name="直線單箭頭接點 2059">
            <a:extLst>
              <a:ext uri="{FF2B5EF4-FFF2-40B4-BE49-F238E27FC236}">
                <a16:creationId xmlns:a16="http://schemas.microsoft.com/office/drawing/2014/main" id="{7FF25879-FD77-098C-44F3-752BA1CC9431}"/>
              </a:ext>
            </a:extLst>
          </p:cNvPr>
          <p:cNvCxnSpPr>
            <a:cxnSpLocks/>
            <a:stCxn id="112" idx="2"/>
            <a:endCxn id="151" idx="0"/>
          </p:cNvCxnSpPr>
          <p:nvPr/>
        </p:nvCxnSpPr>
        <p:spPr>
          <a:xfrm>
            <a:off x="3085286" y="2991967"/>
            <a:ext cx="1181085" cy="144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F3024-F8AD-7A82-15B4-C1A6C3BA1D1A}"/>
              </a:ext>
            </a:extLst>
          </p:cNvPr>
          <p:cNvCxnSpPr>
            <a:cxnSpLocks/>
          </p:cNvCxnSpPr>
          <p:nvPr/>
        </p:nvCxnSpPr>
        <p:spPr>
          <a:xfrm flipV="1">
            <a:off x="4935981" y="4257308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613B4C1-5C72-49C6-F1B2-207C7B53808A}"/>
              </a:ext>
            </a:extLst>
          </p:cNvPr>
          <p:cNvCxnSpPr>
            <a:cxnSpLocks/>
          </p:cNvCxnSpPr>
          <p:nvPr/>
        </p:nvCxnSpPr>
        <p:spPr>
          <a:xfrm>
            <a:off x="4935981" y="5526815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47CD2B4-ACE1-6A25-0409-9C5B1C77078E}"/>
              </a:ext>
            </a:extLst>
          </p:cNvPr>
          <p:cNvCxnSpPr>
            <a:cxnSpLocks/>
          </p:cNvCxnSpPr>
          <p:nvPr/>
        </p:nvCxnSpPr>
        <p:spPr>
          <a:xfrm flipH="1">
            <a:off x="4717738" y="5526815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2E2CAE-401B-0FC3-D32D-B9E6FCB10290}"/>
              </a:ext>
            </a:extLst>
          </p:cNvPr>
          <p:cNvSpPr txBox="1"/>
          <p:nvPr/>
        </p:nvSpPr>
        <p:spPr>
          <a:xfrm flipH="1">
            <a:off x="7338787" y="5342149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9211A7-20E3-B666-DB88-00BB10337D50}"/>
              </a:ext>
            </a:extLst>
          </p:cNvPr>
          <p:cNvSpPr txBox="1"/>
          <p:nvPr/>
        </p:nvSpPr>
        <p:spPr>
          <a:xfrm flipH="1">
            <a:off x="4252398" y="3919679"/>
            <a:ext cx="10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32714E-8568-65C9-8AD9-A67E24D068CB}"/>
              </a:ext>
            </a:extLst>
          </p:cNvPr>
          <p:cNvSpPr txBox="1"/>
          <p:nvPr/>
        </p:nvSpPr>
        <p:spPr>
          <a:xfrm flipH="1">
            <a:off x="4167321" y="5841973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715821-616F-09E1-B21A-BF33BC4BA462}"/>
              </a:ext>
            </a:extLst>
          </p:cNvPr>
          <p:cNvSpPr/>
          <p:nvPr/>
        </p:nvSpPr>
        <p:spPr>
          <a:xfrm>
            <a:off x="5078355" y="4369361"/>
            <a:ext cx="1650917" cy="10719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EFF90637-51D8-E093-B42F-F3E9FFF3E323}"/>
              </a:ext>
            </a:extLst>
          </p:cNvPr>
          <p:cNvGrpSpPr/>
          <p:nvPr/>
        </p:nvGrpSpPr>
        <p:grpSpPr>
          <a:xfrm>
            <a:off x="307661" y="1509671"/>
            <a:ext cx="3288105" cy="1428925"/>
            <a:chOff x="307661" y="1509671"/>
            <a:chExt cx="3288105" cy="1428925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E1ADE628-23F3-3836-3046-7FBB431B8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62" y="1730322"/>
              <a:ext cx="0" cy="79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12A7A9C8-5692-DB88-E8B8-0DE878BFE8A7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2" y="2525698"/>
              <a:ext cx="98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74893812-D7AF-E1A8-062E-53A22E2F6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42" y="2525698"/>
              <a:ext cx="94720" cy="40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29FEF12-6E12-B236-DAC6-507645CD7421}"/>
                </a:ext>
              </a:extLst>
            </p:cNvPr>
            <p:cNvSpPr txBox="1"/>
            <p:nvPr/>
          </p:nvSpPr>
          <p:spPr>
            <a:xfrm flipH="1">
              <a:off x="1783607" y="2410001"/>
              <a:ext cx="190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t</a:t>
              </a:r>
              <a:endParaRPr lang="zh-TW" altLang="en-US" sz="8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91F8F59-2982-2694-A6A4-C44E4DF58B09}"/>
                </a:ext>
              </a:extLst>
            </p:cNvPr>
            <p:cNvSpPr txBox="1"/>
            <p:nvPr/>
          </p:nvSpPr>
          <p:spPr>
            <a:xfrm flipH="1">
              <a:off x="444079" y="1518789"/>
              <a:ext cx="6602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6D0DC7B-18DB-5A57-DE74-1A294EADEAA6}"/>
                </a:ext>
              </a:extLst>
            </p:cNvPr>
            <p:cNvSpPr txBox="1"/>
            <p:nvPr/>
          </p:nvSpPr>
          <p:spPr>
            <a:xfrm flipH="1">
              <a:off x="307661" y="2662679"/>
              <a:ext cx="4274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2BFA6302-DC09-B5F4-3A29-8E6939469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6325" y="1721204"/>
              <a:ext cx="0" cy="79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B2BF1C00-0D64-608B-5EE2-4683243F892C}"/>
                </a:ext>
              </a:extLst>
            </p:cNvPr>
            <p:cNvCxnSpPr>
              <a:cxnSpLocks/>
            </p:cNvCxnSpPr>
            <p:nvPr/>
          </p:nvCxnSpPr>
          <p:spPr>
            <a:xfrm>
              <a:off x="2446325" y="2516580"/>
              <a:ext cx="98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2E1945E0-133A-5206-86CD-915D75D44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1605" y="2516580"/>
              <a:ext cx="94720" cy="40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11A1F20C-4FC9-BCE3-1F40-BF1DD75A8B5B}"/>
                </a:ext>
              </a:extLst>
            </p:cNvPr>
            <p:cNvSpPr txBox="1"/>
            <p:nvPr/>
          </p:nvSpPr>
          <p:spPr>
            <a:xfrm flipH="1">
              <a:off x="3407479" y="2400014"/>
              <a:ext cx="188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t</a:t>
              </a:r>
              <a:endParaRPr lang="zh-TW" altLang="en-US" sz="8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D449227-B448-C464-76DB-3C00C04A22ED}"/>
                </a:ext>
              </a:extLst>
            </p:cNvPr>
            <p:cNvSpPr txBox="1"/>
            <p:nvPr/>
          </p:nvSpPr>
          <p:spPr>
            <a:xfrm flipH="1">
              <a:off x="2149643" y="1509671"/>
              <a:ext cx="67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16F39CB-2017-3CC6-3E8C-ADE2843587CE}"/>
                </a:ext>
              </a:extLst>
            </p:cNvPr>
            <p:cNvSpPr txBox="1"/>
            <p:nvPr/>
          </p:nvSpPr>
          <p:spPr>
            <a:xfrm flipH="1">
              <a:off x="2026515" y="2723152"/>
              <a:ext cx="4969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C9DBD29-11BF-06AE-0D42-4C290A683A55}"/>
                </a:ext>
              </a:extLst>
            </p:cNvPr>
            <p:cNvSpPr/>
            <p:nvPr/>
          </p:nvSpPr>
          <p:spPr>
            <a:xfrm>
              <a:off x="786517" y="1800944"/>
              <a:ext cx="766519" cy="4654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20276D7-EF90-5047-1D45-CFF2207669FC}"/>
                </a:ext>
              </a:extLst>
            </p:cNvPr>
            <p:cNvSpPr/>
            <p:nvPr/>
          </p:nvSpPr>
          <p:spPr>
            <a:xfrm>
              <a:off x="786517" y="2260103"/>
              <a:ext cx="766519" cy="19751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4B44C68-EB0D-5792-1E2D-602EE704F0D4}"/>
                </a:ext>
              </a:extLst>
            </p:cNvPr>
            <p:cNvSpPr txBox="1"/>
            <p:nvPr/>
          </p:nvSpPr>
          <p:spPr>
            <a:xfrm>
              <a:off x="824981" y="1896618"/>
              <a:ext cx="703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Abandoned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E758FCE2-BB50-A9A5-CEF2-3ADF1C8542E2}"/>
                </a:ext>
              </a:extLst>
            </p:cNvPr>
            <p:cNvSpPr txBox="1"/>
            <p:nvPr/>
          </p:nvSpPr>
          <p:spPr>
            <a:xfrm>
              <a:off x="834652" y="2231618"/>
              <a:ext cx="727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Important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BC4FA7F-C0BD-E79D-7DB1-4D2CB368D9DE}"/>
                </a:ext>
              </a:extLst>
            </p:cNvPr>
            <p:cNvSpPr/>
            <p:nvPr/>
          </p:nvSpPr>
          <p:spPr>
            <a:xfrm>
              <a:off x="2508117" y="1791407"/>
              <a:ext cx="716517" cy="6716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36C6FC5B-0ADC-A40B-406D-A326FA289F42}"/>
                </a:ext>
              </a:extLst>
            </p:cNvPr>
            <p:cNvGrpSpPr/>
            <p:nvPr/>
          </p:nvGrpSpPr>
          <p:grpSpPr>
            <a:xfrm>
              <a:off x="2482496" y="1791407"/>
              <a:ext cx="766982" cy="671920"/>
              <a:chOff x="5172074" y="367236"/>
              <a:chExt cx="2036591" cy="125173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C6582BE-813E-5EBC-0156-B3354C5B4E25}"/>
                  </a:ext>
                </a:extLst>
              </p:cNvPr>
              <p:cNvSpPr/>
              <p:nvPr/>
            </p:nvSpPr>
            <p:spPr>
              <a:xfrm>
                <a:off x="5172075" y="1205076"/>
                <a:ext cx="1028699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BD888A4-4D5F-C2FD-D12E-6D335E5BA9B9}"/>
                  </a:ext>
                </a:extLst>
              </p:cNvPr>
              <p:cNvSpPr/>
              <p:nvPr/>
            </p:nvSpPr>
            <p:spPr>
              <a:xfrm>
                <a:off x="6200775" y="1205077"/>
                <a:ext cx="1007890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3DE536B-9161-660F-6502-DC0D82C93F04}"/>
                  </a:ext>
                </a:extLst>
              </p:cNvPr>
              <p:cNvSpPr/>
              <p:nvPr/>
            </p:nvSpPr>
            <p:spPr>
              <a:xfrm>
                <a:off x="6177423" y="800576"/>
                <a:ext cx="528739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657DC4-2D5F-A988-8874-4D4CBBF9D90A}"/>
                  </a:ext>
                </a:extLst>
              </p:cNvPr>
              <p:cNvSpPr/>
              <p:nvPr/>
            </p:nvSpPr>
            <p:spPr>
              <a:xfrm>
                <a:off x="6706163" y="793968"/>
                <a:ext cx="499961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CF09322-EF2A-DA00-0094-A34908300C78}"/>
                  </a:ext>
                </a:extLst>
              </p:cNvPr>
              <p:cNvSpPr/>
              <p:nvPr/>
            </p:nvSpPr>
            <p:spPr>
              <a:xfrm>
                <a:off x="5680004" y="791858"/>
                <a:ext cx="499961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5E2D179-7A4B-0303-BB1A-C64235E78445}"/>
                  </a:ext>
                </a:extLst>
              </p:cNvPr>
              <p:cNvSpPr/>
              <p:nvPr/>
            </p:nvSpPr>
            <p:spPr>
              <a:xfrm>
                <a:off x="5172074" y="791859"/>
                <a:ext cx="499961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615CB7-03BE-D0C1-0314-F4FA670780A1}"/>
                  </a:ext>
                </a:extLst>
              </p:cNvPr>
              <p:cNvSpPr/>
              <p:nvPr/>
            </p:nvSpPr>
            <p:spPr>
              <a:xfrm>
                <a:off x="5172074" y="376323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7F9FE1F-BBD5-643C-6F88-4A41397C1E48}"/>
                  </a:ext>
                </a:extLst>
              </p:cNvPr>
              <p:cNvSpPr/>
              <p:nvPr/>
            </p:nvSpPr>
            <p:spPr>
              <a:xfrm>
                <a:off x="5420445" y="375651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0B9892-15D4-8C7B-26F4-51561D379470}"/>
                  </a:ext>
                </a:extLst>
              </p:cNvPr>
              <p:cNvSpPr/>
              <p:nvPr/>
            </p:nvSpPr>
            <p:spPr>
              <a:xfrm>
                <a:off x="5681659" y="373722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C3C3B1A-2EEF-A342-C24E-46E716B665EE}"/>
                  </a:ext>
                </a:extLst>
              </p:cNvPr>
              <p:cNvSpPr/>
              <p:nvPr/>
            </p:nvSpPr>
            <p:spPr>
              <a:xfrm>
                <a:off x="5930030" y="373050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63C39D9-D53F-7E10-A7C1-E3C39D73DEB1}"/>
                  </a:ext>
                </a:extLst>
              </p:cNvPr>
              <p:cNvSpPr/>
              <p:nvPr/>
            </p:nvSpPr>
            <p:spPr>
              <a:xfrm>
                <a:off x="6189588" y="367908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2F1D1AF-C604-3FC7-56F4-8741B04A31E2}"/>
                  </a:ext>
                </a:extLst>
              </p:cNvPr>
              <p:cNvSpPr/>
              <p:nvPr/>
            </p:nvSpPr>
            <p:spPr>
              <a:xfrm>
                <a:off x="6437959" y="367236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E5702A-273E-0620-DC60-5C2555775E04}"/>
                  </a:ext>
                </a:extLst>
              </p:cNvPr>
              <p:cNvSpPr/>
              <p:nvPr/>
            </p:nvSpPr>
            <p:spPr>
              <a:xfrm>
                <a:off x="6697315" y="372602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402725A6-5359-36E0-4FC8-DDBB1B028532}"/>
                  </a:ext>
                </a:extLst>
              </p:cNvPr>
              <p:cNvSpPr/>
              <p:nvPr/>
            </p:nvSpPr>
            <p:spPr>
              <a:xfrm>
                <a:off x="6945686" y="371930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2BC34330-C64E-D8AB-3C3D-94B5036ECD55}"/>
                </a:ext>
              </a:extLst>
            </p:cNvPr>
            <p:cNvSpPr txBox="1"/>
            <p:nvPr/>
          </p:nvSpPr>
          <p:spPr>
            <a:xfrm>
              <a:off x="2534571" y="2026322"/>
              <a:ext cx="720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Important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45A2201A-53D3-DA91-7D8C-7F105D214FA0}"/>
              </a:ext>
            </a:extLst>
          </p:cNvPr>
          <p:cNvGrpSpPr/>
          <p:nvPr/>
        </p:nvGrpSpPr>
        <p:grpSpPr>
          <a:xfrm>
            <a:off x="5072803" y="4365122"/>
            <a:ext cx="1655865" cy="1071945"/>
            <a:chOff x="5172074" y="367236"/>
            <a:chExt cx="2036591" cy="125173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6D701FF-5271-9458-2355-37D15F70E043}"/>
                </a:ext>
              </a:extLst>
            </p:cNvPr>
            <p:cNvSpPr/>
            <p:nvPr/>
          </p:nvSpPr>
          <p:spPr>
            <a:xfrm>
              <a:off x="5172075" y="1205076"/>
              <a:ext cx="1028699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CD31485-3679-CFA0-7687-A8F2D60B8A72}"/>
                </a:ext>
              </a:extLst>
            </p:cNvPr>
            <p:cNvSpPr/>
            <p:nvPr/>
          </p:nvSpPr>
          <p:spPr>
            <a:xfrm>
              <a:off x="6200775" y="1205077"/>
              <a:ext cx="1007890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8F4DD1F-27DE-55A8-1F0C-7CB38F8A43A0}"/>
                </a:ext>
              </a:extLst>
            </p:cNvPr>
            <p:cNvSpPr/>
            <p:nvPr/>
          </p:nvSpPr>
          <p:spPr>
            <a:xfrm>
              <a:off x="6177423" y="800576"/>
              <a:ext cx="528739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38B8856-AAFB-614E-324B-44EA0A4BE59D}"/>
                </a:ext>
              </a:extLst>
            </p:cNvPr>
            <p:cNvSpPr/>
            <p:nvPr/>
          </p:nvSpPr>
          <p:spPr>
            <a:xfrm>
              <a:off x="6706163" y="793968"/>
              <a:ext cx="499961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0ACF426-7E68-B7A3-C881-C9605C5A56B4}"/>
                </a:ext>
              </a:extLst>
            </p:cNvPr>
            <p:cNvSpPr/>
            <p:nvPr/>
          </p:nvSpPr>
          <p:spPr>
            <a:xfrm>
              <a:off x="5680004" y="791858"/>
              <a:ext cx="499961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9F39B9-7892-95F9-8CDE-2DB5BD5D7283}"/>
                </a:ext>
              </a:extLst>
            </p:cNvPr>
            <p:cNvSpPr/>
            <p:nvPr/>
          </p:nvSpPr>
          <p:spPr>
            <a:xfrm>
              <a:off x="5172074" y="791859"/>
              <a:ext cx="499961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9C04E6A-1C74-29D5-E9F1-7FD1723866FB}"/>
                </a:ext>
              </a:extLst>
            </p:cNvPr>
            <p:cNvSpPr/>
            <p:nvPr/>
          </p:nvSpPr>
          <p:spPr>
            <a:xfrm>
              <a:off x="5172074" y="376323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AA5C641-E182-30D4-CD36-15ECE80218FE}"/>
                </a:ext>
              </a:extLst>
            </p:cNvPr>
            <p:cNvSpPr/>
            <p:nvPr/>
          </p:nvSpPr>
          <p:spPr>
            <a:xfrm>
              <a:off x="5420445" y="375651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9622AC7-B68B-1DAE-F303-503D005D50DA}"/>
                </a:ext>
              </a:extLst>
            </p:cNvPr>
            <p:cNvSpPr/>
            <p:nvPr/>
          </p:nvSpPr>
          <p:spPr>
            <a:xfrm>
              <a:off x="5681659" y="373722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6DC4FBF-BAEA-5EED-D1F1-8063E2C4212C}"/>
                </a:ext>
              </a:extLst>
            </p:cNvPr>
            <p:cNvSpPr/>
            <p:nvPr/>
          </p:nvSpPr>
          <p:spPr>
            <a:xfrm>
              <a:off x="5930030" y="373050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7AB38A9-B643-6E97-8579-EB1F3E42E0AD}"/>
                </a:ext>
              </a:extLst>
            </p:cNvPr>
            <p:cNvSpPr/>
            <p:nvPr/>
          </p:nvSpPr>
          <p:spPr>
            <a:xfrm>
              <a:off x="6189588" y="367908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A96BDEF-1545-3472-85E7-45ABAFBB51BC}"/>
                </a:ext>
              </a:extLst>
            </p:cNvPr>
            <p:cNvSpPr/>
            <p:nvPr/>
          </p:nvSpPr>
          <p:spPr>
            <a:xfrm>
              <a:off x="6437959" y="367236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3710309-55B4-EB52-0FEE-4DE72C8F2E4A}"/>
                </a:ext>
              </a:extLst>
            </p:cNvPr>
            <p:cNvSpPr/>
            <p:nvPr/>
          </p:nvSpPr>
          <p:spPr>
            <a:xfrm>
              <a:off x="6697315" y="372602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3A30A69-D12D-2FB4-393A-B84EAE25F643}"/>
                </a:ext>
              </a:extLst>
            </p:cNvPr>
            <p:cNvSpPr/>
            <p:nvPr/>
          </p:nvSpPr>
          <p:spPr>
            <a:xfrm>
              <a:off x="6945686" y="371930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B40E76-2983-71EA-86B0-71B95B14CE43}"/>
              </a:ext>
            </a:extLst>
          </p:cNvPr>
          <p:cNvSpPr txBox="1"/>
          <p:nvPr/>
        </p:nvSpPr>
        <p:spPr>
          <a:xfrm>
            <a:off x="5292123" y="4883069"/>
            <a:ext cx="13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Important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5690F794-D322-6AC8-6468-731A19558E6D}"/>
              </a:ext>
            </a:extLst>
          </p:cNvPr>
          <p:cNvSpPr txBox="1"/>
          <p:nvPr/>
        </p:nvSpPr>
        <p:spPr>
          <a:xfrm>
            <a:off x="2002834" y="3268738"/>
            <a:ext cx="75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FNO</a:t>
            </a:r>
            <a:endParaRPr lang="zh-TW" altLang="en-US" b="1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84355E6-DBBF-4740-1094-C0C066910ADE}"/>
              </a:ext>
            </a:extLst>
          </p:cNvPr>
          <p:cNvSpPr txBox="1"/>
          <p:nvPr/>
        </p:nvSpPr>
        <p:spPr>
          <a:xfrm>
            <a:off x="5392371" y="3261328"/>
            <a:ext cx="110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WNO</a:t>
            </a:r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7C27B2-3864-7093-2EA3-D6877512E353}"/>
              </a:ext>
            </a:extLst>
          </p:cNvPr>
          <p:cNvSpPr/>
          <p:nvPr/>
        </p:nvSpPr>
        <p:spPr>
          <a:xfrm>
            <a:off x="32677" y="1331650"/>
            <a:ext cx="2026430" cy="16422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3A4AD7A-3372-B616-F62C-5E58F1BB4249}"/>
              </a:ext>
            </a:extLst>
          </p:cNvPr>
          <p:cNvSpPr/>
          <p:nvPr/>
        </p:nvSpPr>
        <p:spPr>
          <a:xfrm>
            <a:off x="2072071" y="1349692"/>
            <a:ext cx="2026430" cy="16422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B89CC9F1-07C8-7EE1-3E51-0350CC508E71}"/>
              </a:ext>
            </a:extLst>
          </p:cNvPr>
          <p:cNvSpPr txBox="1"/>
          <p:nvPr/>
        </p:nvSpPr>
        <p:spPr>
          <a:xfrm>
            <a:off x="9950571" y="3555695"/>
            <a:ext cx="110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FRFT</a:t>
            </a:r>
            <a:endParaRPr lang="zh-TW" altLang="en-US" b="1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32534C08-1DE5-85D0-4F08-34EA6C9B4597}"/>
              </a:ext>
            </a:extLst>
          </p:cNvPr>
          <p:cNvSpPr txBox="1"/>
          <p:nvPr/>
        </p:nvSpPr>
        <p:spPr>
          <a:xfrm>
            <a:off x="7486162" y="4552901"/>
            <a:ext cx="189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complexity:</a:t>
            </a:r>
          </a:p>
          <a:p>
            <a:r>
              <a:rPr lang="en-US" altLang="zh-TW" dirty="0"/>
              <a:t>O(</a:t>
            </a:r>
            <a:r>
              <a:rPr lang="en-US" altLang="zh-TW" dirty="0" err="1"/>
              <a:t>NlogN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46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8" grpId="0" animBg="1"/>
      <p:bldP spid="102" grpId="0" animBg="1"/>
      <p:bldP spid="106" grpId="0"/>
      <p:bldP spid="105" grpId="0"/>
      <p:bldP spid="116" grpId="0"/>
      <p:bldP spid="117" grpId="0"/>
      <p:bldP spid="124" grpId="0"/>
      <p:bldP spid="125" grpId="0"/>
      <p:bldP spid="126" grpId="0"/>
      <p:bldP spid="127" grpId="0" animBg="1"/>
      <p:bldP spid="129" grpId="0" animBg="1"/>
      <p:bldP spid="130" grpId="0"/>
      <p:bldP spid="134" grpId="0"/>
      <p:bldP spid="151" grpId="0"/>
      <p:bldP spid="8" grpId="0"/>
      <p:bldP spid="9" grpId="0"/>
      <p:bldP spid="10" grpId="0"/>
      <p:bldP spid="11" grpId="0" animBg="1"/>
      <p:bldP spid="13" grpId="0"/>
      <p:bldP spid="95" grpId="0"/>
      <p:bldP spid="96" grpId="0"/>
      <p:bldP spid="109" grpId="0" animBg="1"/>
      <p:bldP spid="112" grpId="0" animBg="1"/>
      <p:bldP spid="113" grpId="0"/>
      <p:bldP spid="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0C9C1-305E-6BFF-73E9-B1D23128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78EFD-BEDE-44AE-091D-1AA2295F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68DF7F-A9F3-8B3F-4CBB-F54D7DEB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2564"/>
            <a:ext cx="2743200" cy="365125"/>
          </a:xfrm>
        </p:spPr>
        <p:txBody>
          <a:bodyPr/>
          <a:lstStyle/>
          <a:p>
            <a:fld id="{4E74606D-15A5-43A4-98A0-972962B02427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35BB14D-B960-BCFA-A728-BBA650F44431}"/>
              </a:ext>
            </a:extLst>
          </p:cNvPr>
          <p:cNvGrpSpPr/>
          <p:nvPr/>
        </p:nvGrpSpPr>
        <p:grpSpPr>
          <a:xfrm>
            <a:off x="251743" y="1358564"/>
            <a:ext cx="1573882" cy="1062041"/>
            <a:chOff x="5810320" y="3258926"/>
            <a:chExt cx="3939036" cy="2636887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B09157E9-B66C-D8BF-2BB9-71A4F1F65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5A90EB0-AE1E-294D-F33B-D88EE2ECE997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5736770-CE72-BD88-412C-94ABEDD0D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DB433CE-1A51-5231-3B95-5B2096BDEB87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E9E7C01-1104-8180-6D0F-C724E7B55EBB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41390AA-7931-3985-20E0-79851A956A93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2" name="雲朵形 11">
              <a:extLst>
                <a:ext uri="{FF2B5EF4-FFF2-40B4-BE49-F238E27FC236}">
                  <a16:creationId xmlns:a16="http://schemas.microsoft.com/office/drawing/2014/main" id="{B47D05E3-A703-480B-AEF2-C029E315B342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15C86874-7B45-77A7-8835-E9122211D7CC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FE3232E-87F4-EC9D-8757-AA4727A8D500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33831FE-33A7-DEF3-5372-57D73C868B91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ED419B3E-4BCD-B9DD-05F9-1C534A7D6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0595175-FF76-2100-4109-355D93C17B67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74A4E-14BE-FABE-EA0E-3EA6F92E34F4}"/>
              </a:ext>
            </a:extLst>
          </p:cNvPr>
          <p:cNvSpPr txBox="1"/>
          <p:nvPr/>
        </p:nvSpPr>
        <p:spPr>
          <a:xfrm>
            <a:off x="0" y="5956466"/>
            <a:ext cx="391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Ref: Optimal Filtering in Fractional Fourier Domains</a:t>
            </a:r>
          </a:p>
          <a:p>
            <a:r>
              <a:rPr lang="en-US" altLang="zh-TW" sz="1200" dirty="0"/>
              <a:t>Digital Computation of the Fractional Fourier Transform</a:t>
            </a:r>
            <a:endParaRPr lang="zh-TW" altLang="en-US" sz="1200" dirty="0"/>
          </a:p>
        </p:txBody>
      </p:sp>
      <p:pic>
        <p:nvPicPr>
          <p:cNvPr id="28" name="圖片 27" descr="一張含有 美工圖案, 卡通, 表情符號, 微笑的 的圖片&#10;&#10;自動產生的描述">
            <a:extLst>
              <a:ext uri="{FF2B5EF4-FFF2-40B4-BE49-F238E27FC236}">
                <a16:creationId xmlns:a16="http://schemas.microsoft.com/office/drawing/2014/main" id="{B71E83C8-18C1-8E92-1FAE-4FFE4E702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7" y="3576391"/>
            <a:ext cx="419905" cy="41990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83439AA8-78AD-882E-02BE-45F13C8D3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44" y="2645173"/>
            <a:ext cx="3741916" cy="3016249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8B14AE35-EE57-EFB9-CACB-F2B05C03F709}"/>
              </a:ext>
            </a:extLst>
          </p:cNvPr>
          <p:cNvSpPr/>
          <p:nvPr/>
        </p:nvSpPr>
        <p:spPr>
          <a:xfrm>
            <a:off x="376308" y="3303399"/>
            <a:ext cx="3158824" cy="385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 descr="一張含有 美工圖案, 卡通, 表情符號, 微笑的 的圖片&#10;&#10;自動產生的描述">
            <a:extLst>
              <a:ext uri="{FF2B5EF4-FFF2-40B4-BE49-F238E27FC236}">
                <a16:creationId xmlns:a16="http://schemas.microsoft.com/office/drawing/2014/main" id="{80986B09-20EA-A32E-6A86-C1E69C952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0" y="3372201"/>
            <a:ext cx="247551" cy="247551"/>
          </a:xfrm>
          <a:prstGeom prst="rect">
            <a:avLst/>
          </a:prstGeom>
        </p:spPr>
      </p:pic>
      <p:grpSp>
        <p:nvGrpSpPr>
          <p:cNvPr id="38" name="群組 37">
            <a:extLst>
              <a:ext uri="{FF2B5EF4-FFF2-40B4-BE49-F238E27FC236}">
                <a16:creationId xmlns:a16="http://schemas.microsoft.com/office/drawing/2014/main" id="{18F8069B-59B4-53FB-2AC7-60B6CA8394FA}"/>
              </a:ext>
            </a:extLst>
          </p:cNvPr>
          <p:cNvGrpSpPr/>
          <p:nvPr/>
        </p:nvGrpSpPr>
        <p:grpSpPr>
          <a:xfrm>
            <a:off x="5809688" y="1627736"/>
            <a:ext cx="4720966" cy="2106136"/>
            <a:chOff x="6165772" y="2664724"/>
            <a:chExt cx="4720966" cy="2106136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01AE888-2B57-57E4-88CC-D516C30C1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6489" y="2664724"/>
              <a:ext cx="4094825" cy="706663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894A98AC-A342-0D31-7C12-070383155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65772" y="3328343"/>
              <a:ext cx="4720966" cy="1442517"/>
            </a:xfrm>
            <a:prstGeom prst="rect">
              <a:avLst/>
            </a:prstGeom>
          </p:spPr>
        </p:pic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ADC75BB-BF4B-6C2A-E3C2-20AF0B4DA22E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 flipV="1">
            <a:off x="4041160" y="3012614"/>
            <a:ext cx="1768528" cy="1140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C7298A6-D0E5-8965-F4DE-080D64401B0C}"/>
              </a:ext>
            </a:extLst>
          </p:cNvPr>
          <p:cNvSpPr/>
          <p:nvPr/>
        </p:nvSpPr>
        <p:spPr>
          <a:xfrm>
            <a:off x="6428404" y="2007427"/>
            <a:ext cx="4102249" cy="1210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Side view of a man looking up with his arms bent">
            <a:extLst>
              <a:ext uri="{FF2B5EF4-FFF2-40B4-BE49-F238E27FC236}">
                <a16:creationId xmlns:a16="http://schemas.microsoft.com/office/drawing/2014/main" id="{E6A42274-5AA7-8D65-FCAA-346CD726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49" y="2150989"/>
            <a:ext cx="503350" cy="7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6CDDE884-F4F9-9BAD-239F-5B6A91D11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061" y="6254416"/>
            <a:ext cx="738127" cy="49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FBB70E6-155D-29EE-25C1-5C93A303A954}"/>
              </a:ext>
            </a:extLst>
          </p:cNvPr>
          <p:cNvCxnSpPr>
            <a:cxnSpLocks/>
          </p:cNvCxnSpPr>
          <p:nvPr/>
        </p:nvCxnSpPr>
        <p:spPr>
          <a:xfrm flipV="1">
            <a:off x="9877053" y="5402066"/>
            <a:ext cx="0" cy="861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CAB4763-71F1-34EB-583A-FD6541FCB65F}"/>
              </a:ext>
            </a:extLst>
          </p:cNvPr>
          <p:cNvCxnSpPr>
            <a:cxnSpLocks/>
          </p:cNvCxnSpPr>
          <p:nvPr/>
        </p:nvCxnSpPr>
        <p:spPr>
          <a:xfrm>
            <a:off x="9877053" y="6264019"/>
            <a:ext cx="1498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21CBA73-F020-E7CD-D94A-353640FFB9F4}"/>
              </a:ext>
            </a:extLst>
          </p:cNvPr>
          <p:cNvCxnSpPr>
            <a:cxnSpLocks/>
          </p:cNvCxnSpPr>
          <p:nvPr/>
        </p:nvCxnSpPr>
        <p:spPr>
          <a:xfrm flipH="1">
            <a:off x="9576392" y="6264019"/>
            <a:ext cx="300661" cy="477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E853F21-DE80-920A-98EC-4C17D21C5211}"/>
              </a:ext>
            </a:extLst>
          </p:cNvPr>
          <p:cNvSpPr txBox="1"/>
          <p:nvPr/>
        </p:nvSpPr>
        <p:spPr>
          <a:xfrm flipH="1">
            <a:off x="11482598" y="6111813"/>
            <a:ext cx="11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</a:t>
            </a:r>
            <a:endParaRPr lang="zh-TW" altLang="en-US" sz="12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C27CB84-4535-9B3B-913C-2DA6EDCD3E01}"/>
              </a:ext>
            </a:extLst>
          </p:cNvPr>
          <p:cNvSpPr txBox="1"/>
          <p:nvPr/>
        </p:nvSpPr>
        <p:spPr>
          <a:xfrm flipH="1">
            <a:off x="9382703" y="5065509"/>
            <a:ext cx="1066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frequency</a:t>
            </a:r>
            <a:endParaRPr lang="zh-TW" altLang="en-US" sz="12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1D559DE-B0D0-DEE5-3155-CD882D6D354B}"/>
              </a:ext>
            </a:extLst>
          </p:cNvPr>
          <p:cNvSpPr txBox="1"/>
          <p:nvPr/>
        </p:nvSpPr>
        <p:spPr>
          <a:xfrm flipH="1">
            <a:off x="9034852" y="6455097"/>
            <a:ext cx="54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amp</a:t>
            </a:r>
            <a:endParaRPr lang="zh-TW" altLang="en-US" sz="12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B7106A25-5681-CC7C-E142-B2A1D3F8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069" y="5526991"/>
            <a:ext cx="897946" cy="58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6AE1A471-687F-BAEA-36A7-1E7DAFEEA5E3}"/>
              </a:ext>
            </a:extLst>
          </p:cNvPr>
          <p:cNvSpPr txBox="1"/>
          <p:nvPr/>
        </p:nvSpPr>
        <p:spPr>
          <a:xfrm>
            <a:off x="10692276" y="5091764"/>
            <a:ext cx="143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Chirp signal</a:t>
            </a:r>
            <a:endParaRPr lang="zh-TW" altLang="en-US" sz="1200" dirty="0"/>
          </a:p>
        </p:txBody>
      </p:sp>
      <p:sp>
        <p:nvSpPr>
          <p:cNvPr id="1038" name="文字方塊 1037">
            <a:extLst>
              <a:ext uri="{FF2B5EF4-FFF2-40B4-BE49-F238E27FC236}">
                <a16:creationId xmlns:a16="http://schemas.microsoft.com/office/drawing/2014/main" id="{698B9CF1-DA3A-F703-BE95-22609C16F190}"/>
              </a:ext>
            </a:extLst>
          </p:cNvPr>
          <p:cNvSpPr txBox="1"/>
          <p:nvPr/>
        </p:nvSpPr>
        <p:spPr>
          <a:xfrm>
            <a:off x="6211615" y="4860931"/>
            <a:ext cx="25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Complexity: </a:t>
            </a:r>
            <a:r>
              <a:rPr lang="en-US" altLang="zh-TW" dirty="0" err="1"/>
              <a:t>NlogN</a:t>
            </a:r>
            <a:endParaRPr lang="zh-TW" altLang="en-US" dirty="0"/>
          </a:p>
        </p:txBody>
      </p:sp>
      <p:pic>
        <p:nvPicPr>
          <p:cNvPr id="1039" name="圖片 1038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00E17F07-6AFC-4E3B-3FDC-9481377C38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02" y="4947034"/>
            <a:ext cx="236950" cy="236950"/>
          </a:xfrm>
          <a:prstGeom prst="rect">
            <a:avLst/>
          </a:prstGeom>
        </p:spPr>
      </p:pic>
      <p:cxnSp>
        <p:nvCxnSpPr>
          <p:cNvPr id="1046" name="直線單箭頭接點 1045">
            <a:extLst>
              <a:ext uri="{FF2B5EF4-FFF2-40B4-BE49-F238E27FC236}">
                <a16:creationId xmlns:a16="http://schemas.microsoft.com/office/drawing/2014/main" id="{F3429613-8E76-35C1-E0BE-12DCAAFC76B7}"/>
              </a:ext>
            </a:extLst>
          </p:cNvPr>
          <p:cNvCxnSpPr>
            <a:cxnSpLocks/>
            <a:stCxn id="45" idx="2"/>
            <a:endCxn id="1047" idx="0"/>
          </p:cNvCxnSpPr>
          <p:nvPr/>
        </p:nvCxnSpPr>
        <p:spPr>
          <a:xfrm flipH="1">
            <a:off x="8452096" y="3217886"/>
            <a:ext cx="27433" cy="834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7" name="文字方塊 1046">
                <a:extLst>
                  <a:ext uri="{FF2B5EF4-FFF2-40B4-BE49-F238E27FC236}">
                    <a16:creationId xmlns:a16="http://schemas.microsoft.com/office/drawing/2014/main" id="{952BF479-DF80-04D8-22BA-E05F2314889A}"/>
                  </a:ext>
                </a:extLst>
              </p:cNvPr>
              <p:cNvSpPr txBox="1"/>
              <p:nvPr/>
            </p:nvSpPr>
            <p:spPr>
              <a:xfrm>
                <a:off x="5809688" y="4052723"/>
                <a:ext cx="5284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𝐒𝐢𝐠𝐧𝐚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𝐥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𝐂𝐡𝐢𝐫𝐩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𝐂𝐨𝐧𝐯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𝐂𝐡𝐢𝐫𝐩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𝐂𝐡𝐢𝐫𝐩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𝐬𝐢𝐠𝐧𝐚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𝐥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1" dirty="0"/>
              </a:p>
            </p:txBody>
          </p:sp>
        </mc:Choice>
        <mc:Fallback xmlns="">
          <p:sp>
            <p:nvSpPr>
              <p:cNvPr id="1047" name="文字方塊 1046">
                <a:extLst>
                  <a:ext uri="{FF2B5EF4-FFF2-40B4-BE49-F238E27FC236}">
                    <a16:creationId xmlns:a16="http://schemas.microsoft.com/office/drawing/2014/main" id="{952BF479-DF80-04D8-22BA-E05F23148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88" y="4052723"/>
                <a:ext cx="5284816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53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b="1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8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5/6/2024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3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7824</TotalTime>
  <Words>4283</Words>
  <Application>Microsoft Office PowerPoint</Application>
  <PresentationFormat>寬螢幕</PresentationFormat>
  <Paragraphs>890</Paragraphs>
  <Slides>29</Slides>
  <Notes>21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Lucida Grande</vt:lpstr>
      <vt:lpstr>新細明體</vt:lpstr>
      <vt:lpstr>Aptos</vt:lpstr>
      <vt:lpstr>Aptos Display</vt:lpstr>
      <vt:lpstr>Arial</vt:lpstr>
      <vt:lpstr>Cambria Math</vt:lpstr>
      <vt:lpstr>Office 佈景主題</vt:lpstr>
      <vt:lpstr>Project presentation</vt:lpstr>
      <vt:lpstr>Outline</vt:lpstr>
      <vt:lpstr>Problem definition</vt:lpstr>
      <vt:lpstr>Problem definition</vt:lpstr>
      <vt:lpstr>Outline</vt:lpstr>
      <vt:lpstr>Motivation</vt:lpstr>
      <vt:lpstr>Motivation</vt:lpstr>
      <vt:lpstr>Outline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Outline</vt:lpstr>
      <vt:lpstr>Result - burger’s equation</vt:lpstr>
      <vt:lpstr>Result - poisson’s equation</vt:lpstr>
      <vt:lpstr>Result - wave’s equation</vt:lpstr>
      <vt:lpstr>Outline</vt:lpstr>
      <vt:lpstr>Conclusion</vt:lpstr>
      <vt:lpstr>Result - FNO vanilla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Su-Wei Yang</dc:creator>
  <cp:lastModifiedBy>sue wei young</cp:lastModifiedBy>
  <cp:revision>521</cp:revision>
  <dcterms:created xsi:type="dcterms:W3CDTF">2024-04-04T20:54:14Z</dcterms:created>
  <dcterms:modified xsi:type="dcterms:W3CDTF">2024-05-06T21:16:55Z</dcterms:modified>
</cp:coreProperties>
</file>