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2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9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55" r:id="rId3"/>
    <p:sldId id="353" r:id="rId4"/>
    <p:sldId id="470" r:id="rId5"/>
    <p:sldId id="490" r:id="rId6"/>
    <p:sldId id="491" r:id="rId7"/>
    <p:sldId id="492" r:id="rId8"/>
    <p:sldId id="348" r:id="rId9"/>
    <p:sldId id="466" r:id="rId10"/>
    <p:sldId id="473" r:id="rId11"/>
    <p:sldId id="370" r:id="rId12"/>
    <p:sldId id="477" r:id="rId13"/>
    <p:sldId id="481" r:id="rId14"/>
    <p:sldId id="482" r:id="rId15"/>
    <p:sldId id="479" r:id="rId16"/>
    <p:sldId id="483" r:id="rId17"/>
    <p:sldId id="478" r:id="rId18"/>
    <p:sldId id="488" r:id="rId19"/>
    <p:sldId id="500" r:id="rId20"/>
    <p:sldId id="502" r:id="rId21"/>
    <p:sldId id="501" r:id="rId22"/>
    <p:sldId id="476" r:id="rId23"/>
    <p:sldId id="489" r:id="rId24"/>
    <p:sldId id="503" r:id="rId25"/>
    <p:sldId id="504" r:id="rId26"/>
    <p:sldId id="486" r:id="rId27"/>
    <p:sldId id="497" r:id="rId28"/>
    <p:sldId id="498" r:id="rId29"/>
    <p:sldId id="496" r:id="rId30"/>
    <p:sldId id="499" r:id="rId31"/>
    <p:sldId id="524" r:id="rId32"/>
    <p:sldId id="525" r:id="rId33"/>
    <p:sldId id="526" r:id="rId34"/>
    <p:sldId id="513" r:id="rId35"/>
    <p:sldId id="514" r:id="rId36"/>
    <p:sldId id="518" r:id="rId37"/>
    <p:sldId id="519" r:id="rId38"/>
    <p:sldId id="515" r:id="rId39"/>
    <p:sldId id="506" r:id="rId40"/>
    <p:sldId id="371" r:id="rId41"/>
    <p:sldId id="523" r:id="rId42"/>
    <p:sldId id="510" r:id="rId43"/>
    <p:sldId id="512" r:id="rId44"/>
    <p:sldId id="511" r:id="rId45"/>
    <p:sldId id="464" r:id="rId46"/>
    <p:sldId id="457" r:id="rId47"/>
    <p:sldId id="474" r:id="rId48"/>
    <p:sldId id="505" r:id="rId49"/>
    <p:sldId id="494" r:id="rId50"/>
    <p:sldId id="507" r:id="rId51"/>
    <p:sldId id="508" r:id="rId52"/>
    <p:sldId id="509" r:id="rId53"/>
  </p:sldIdLst>
  <p:sldSz cx="9144000" cy="6858000" type="screen4x3"/>
  <p:notesSz cx="9929813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B1E"/>
    <a:srgbClr val="F0A000"/>
    <a:srgbClr val="FEBA32"/>
    <a:srgbClr val="F000DF"/>
    <a:srgbClr val="3F62C8"/>
    <a:srgbClr val="FF99CC"/>
    <a:srgbClr val="9FFFCA"/>
    <a:srgbClr val="FCFEA0"/>
    <a:srgbClr val="DEC0C5"/>
    <a:srgbClr val="F1D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83933" autoAdjust="0"/>
  </p:normalViewPr>
  <p:slideViewPr>
    <p:cSldViewPr>
      <p:cViewPr varScale="1">
        <p:scale>
          <a:sx n="59" d="100"/>
          <a:sy n="59" d="100"/>
        </p:scale>
        <p:origin x="16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___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The</a:t>
            </a:r>
            <a:r>
              <a:rPr lang="en-US" altLang="zh-TW" baseline="0" dirty="0"/>
              <a:t> same workload </a:t>
            </a:r>
          </a:p>
          <a:p>
            <a:pPr>
              <a:defRPr/>
            </a:pPr>
            <a:r>
              <a:rPr lang="en-US" altLang="zh-TW" baseline="0" dirty="0"/>
              <a:t>low computing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23818</c:v>
                </c:pt>
                <c:pt idx="1">
                  <c:v>23559</c:v>
                </c:pt>
                <c:pt idx="2">
                  <c:v>23300</c:v>
                </c:pt>
                <c:pt idx="3">
                  <c:v>23041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BC-4660-80FB-B0904BE7EB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17947</c:v>
                </c:pt>
                <c:pt idx="1">
                  <c:v>19032</c:v>
                </c:pt>
                <c:pt idx="2">
                  <c:v>17940</c:v>
                </c:pt>
                <c:pt idx="3">
                  <c:v>17681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BC-4660-80FB-B0904BE7EBB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</c:v>
                </c:pt>
                <c:pt idx="1">
                  <c:v>105</c:v>
                </c:pt>
                <c:pt idx="2">
                  <c:v>255</c:v>
                </c:pt>
                <c:pt idx="3">
                  <c:v>4280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BC-4660-80FB-B0904BE7E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0232"/>
        <c:axId val="319181800"/>
      </c:barChart>
      <c:catAx>
        <c:axId val="31918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1800"/>
        <c:crosses val="autoZero"/>
        <c:auto val="1"/>
        <c:lblAlgn val="ctr"/>
        <c:lblOffset val="100"/>
        <c:noMultiLvlLbl val="0"/>
      </c:catAx>
      <c:valAx>
        <c:axId val="319181800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Performance(24GB)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'8applications_24G'!$B$1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'8applications_24G'!$A$2:$A$9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'8applications_24G'!$B$2:$B$9</c:f>
              <c:numCache>
                <c:formatCode>General</c:formatCode>
                <c:ptCount val="8"/>
                <c:pt idx="0">
                  <c:v>8609</c:v>
                </c:pt>
                <c:pt idx="1">
                  <c:v>8415</c:v>
                </c:pt>
                <c:pt idx="2">
                  <c:v>8817</c:v>
                </c:pt>
                <c:pt idx="3">
                  <c:v>8139</c:v>
                </c:pt>
                <c:pt idx="4">
                  <c:v>8088</c:v>
                </c:pt>
                <c:pt idx="5">
                  <c:v>8039</c:v>
                </c:pt>
                <c:pt idx="6">
                  <c:v>7359</c:v>
                </c:pt>
                <c:pt idx="7">
                  <c:v>7885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38-4879-8D2C-C4BF10A5353D}"/>
            </c:ext>
          </c:extLst>
        </c:ser>
        <c:ser>
          <c:idx val="1"/>
          <c:order val="1"/>
          <c:tx>
            <c:strRef>
              <c:f>'8applications_24G'!$C$1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'8applications_24G'!$A$2:$A$9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'8applications_24G'!$C$2:$C$9</c:f>
              <c:numCache>
                <c:formatCode>General</c:formatCode>
                <c:ptCount val="8"/>
                <c:pt idx="0">
                  <c:v>0</c:v>
                </c:pt>
                <c:pt idx="1">
                  <c:v>500</c:v>
                </c:pt>
                <c:pt idx="2">
                  <c:v>1200</c:v>
                </c:pt>
                <c:pt idx="3">
                  <c:v>2100</c:v>
                </c:pt>
                <c:pt idx="4">
                  <c:v>3195</c:v>
                </c:pt>
                <c:pt idx="5">
                  <c:v>4492</c:v>
                </c:pt>
                <c:pt idx="6">
                  <c:v>6796</c:v>
                </c:pt>
                <c:pt idx="7">
                  <c:v>8719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38-4879-8D2C-C4BF10A5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1408"/>
        <c:axId val="319183760"/>
      </c:barChart>
      <c:catAx>
        <c:axId val="31918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err="1"/>
                  <a:t>Tlications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3760"/>
        <c:crosses val="autoZero"/>
        <c:auto val="1"/>
        <c:lblAlgn val="ctr"/>
        <c:lblOffset val="100"/>
        <c:noMultiLvlLbl val="0"/>
      </c:catAx>
      <c:valAx>
        <c:axId val="31918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Latency 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Performance(18GB)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'8applications_18G'!$B$1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'8applications_18G'!$A$2:$A$9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'8applications_18G'!$B$2:$B$9</c:f>
              <c:numCache>
                <c:formatCode>General</c:formatCode>
                <c:ptCount val="8"/>
                <c:pt idx="0">
                  <c:v>8886</c:v>
                </c:pt>
                <c:pt idx="1">
                  <c:v>8828</c:v>
                </c:pt>
                <c:pt idx="2">
                  <c:v>8780</c:v>
                </c:pt>
                <c:pt idx="3">
                  <c:v>8136</c:v>
                </c:pt>
                <c:pt idx="4">
                  <c:v>5482</c:v>
                </c:pt>
                <c:pt idx="5">
                  <c:v>6679</c:v>
                </c:pt>
                <c:pt idx="6">
                  <c:v>7375</c:v>
                </c:pt>
                <c:pt idx="7">
                  <c:v>7847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A6-49B2-9996-4971D861D28C}"/>
            </c:ext>
          </c:extLst>
        </c:ser>
        <c:ser>
          <c:idx val="1"/>
          <c:order val="1"/>
          <c:tx>
            <c:strRef>
              <c:f>'8applications_18G'!$C$1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'8applications_18G'!$A$2:$A$9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'8applications_18G'!$C$2:$C$9</c:f>
              <c:numCache>
                <c:formatCode>General</c:formatCode>
                <c:ptCount val="8"/>
                <c:pt idx="0">
                  <c:v>0</c:v>
                </c:pt>
                <c:pt idx="1">
                  <c:v>500</c:v>
                </c:pt>
                <c:pt idx="2">
                  <c:v>1210</c:v>
                </c:pt>
                <c:pt idx="3">
                  <c:v>2100</c:v>
                </c:pt>
                <c:pt idx="4">
                  <c:v>3194</c:v>
                </c:pt>
                <c:pt idx="5">
                  <c:v>4493</c:v>
                </c:pt>
                <c:pt idx="6">
                  <c:v>5991</c:v>
                </c:pt>
                <c:pt idx="7">
                  <c:v>8147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A6-49B2-9996-4971D861D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215280"/>
        <c:axId val="392213712"/>
      </c:barChart>
      <c:catAx>
        <c:axId val="39221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err="1"/>
                  <a:t>Tlications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13712"/>
        <c:crosses val="autoZero"/>
        <c:auto val="1"/>
        <c:lblAlgn val="ctr"/>
        <c:lblOffset val="100"/>
        <c:noMultiLvlLbl val="0"/>
      </c:catAx>
      <c:valAx>
        <c:axId val="39221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Latency(s)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1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Performance(Total)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'8applications_total_response'!$B$1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'8applications_total_response'!$A$2:$A$3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'8applications_total_response'!$B$2:$B$3</c:f>
              <c:numCache>
                <c:formatCode>General</c:formatCode>
                <c:ptCount val="2"/>
                <c:pt idx="0">
                  <c:v>34630</c:v>
                </c:pt>
                <c:pt idx="1">
                  <c:v>33980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32-4E1B-9593-806B710160F9}"/>
            </c:ext>
          </c:extLst>
        </c:ser>
        <c:ser>
          <c:idx val="1"/>
          <c:order val="1"/>
          <c:tx>
            <c:strRef>
              <c:f>'8applications_total_response'!$C$1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'8applications_total_response'!$A$2:$A$3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'8applications_total_response'!$C$2:$C$3</c:f>
              <c:numCache>
                <c:formatCode>General</c:formatCode>
                <c:ptCount val="2"/>
                <c:pt idx="0">
                  <c:v>3810</c:v>
                </c:pt>
                <c:pt idx="1">
                  <c:v>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32-4E1B-9593-806B71016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214104"/>
        <c:axId val="392213320"/>
      </c:barChart>
      <c:catAx>
        <c:axId val="392214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Memory</a:t>
                </a:r>
                <a:r>
                  <a:rPr lang="en-US" altLang="zh-TW" baseline="0"/>
                  <a:t> of all applications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13320"/>
        <c:crosses val="autoZero"/>
        <c:auto val="1"/>
        <c:lblAlgn val="ctr"/>
        <c:lblOffset val="100"/>
        <c:noMultiLvlLbl val="0"/>
      </c:catAx>
      <c:valAx>
        <c:axId val="39221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Performance(s)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1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Performance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'4applications_total_response'!$B$1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'4applications_total_response'!$B$2:$B$3</c:f>
              <c:numCache>
                <c:formatCode>General</c:formatCode>
                <c:ptCount val="2"/>
                <c:pt idx="0">
                  <c:v>9216</c:v>
                </c:pt>
                <c:pt idx="1">
                  <c:v>11978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95-4017-ACB4-DE76ADEE799D}"/>
            </c:ext>
          </c:extLst>
        </c:ser>
        <c:ser>
          <c:idx val="1"/>
          <c:order val="1"/>
          <c:tx>
            <c:strRef>
              <c:f>'4applications_total_response'!$C$1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'4applications_total_response'!$C$2:$C$3</c:f>
              <c:numCache>
                <c:formatCode>General</c:formatCode>
                <c:ptCount val="2"/>
                <c:pt idx="0">
                  <c:v>4264</c:v>
                </c:pt>
                <c:pt idx="1">
                  <c:v>5776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95-4017-ACB4-DE76ADEE7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209400"/>
        <c:axId val="392210184"/>
      </c:barChart>
      <c:catAx>
        <c:axId val="392209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Memory</a:t>
                </a:r>
                <a:r>
                  <a:rPr lang="en-US" altLang="zh-TW" baseline="0" dirty="0"/>
                  <a:t> of all applications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10184"/>
        <c:crosses val="autoZero"/>
        <c:auto val="1"/>
        <c:lblAlgn val="ctr"/>
        <c:lblOffset val="100"/>
        <c:noMultiLvlLbl val="0"/>
      </c:catAx>
      <c:valAx>
        <c:axId val="39221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Performance</a:t>
                </a:r>
                <a:r>
                  <a:rPr lang="en-US" altLang="zh-TW" baseline="0"/>
                  <a:t> 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0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'8applications_total_response'!$B$1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'8applications_total_response'!$A$2:$A$3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'8applications_total_response'!$B$2:$B$3</c:f>
              <c:numCache>
                <c:formatCode>General</c:formatCode>
                <c:ptCount val="2"/>
                <c:pt idx="0">
                  <c:v>34630</c:v>
                </c:pt>
                <c:pt idx="1">
                  <c:v>33980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05E-4FCF-B16A-55033BE6F325}"/>
            </c:ext>
          </c:extLst>
        </c:ser>
        <c:ser>
          <c:idx val="1"/>
          <c:order val="1"/>
          <c:tx>
            <c:strRef>
              <c:f>'8applications_total_response'!$C$1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'8applications_total_response'!$A$2:$A$3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'8applications_total_response'!$C$2:$C$3</c:f>
              <c:numCache>
                <c:formatCode>General</c:formatCode>
                <c:ptCount val="2"/>
                <c:pt idx="0">
                  <c:v>3810</c:v>
                </c:pt>
                <c:pt idx="1">
                  <c:v>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05E-4FCF-B16A-55033BE6F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209792"/>
        <c:axId val="392208224"/>
      </c:barChart>
      <c:catAx>
        <c:axId val="39220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Memory</a:t>
                </a:r>
                <a:r>
                  <a:rPr lang="en-US" altLang="zh-TW" baseline="0"/>
                  <a:t> of all applications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08224"/>
        <c:crosses val="autoZero"/>
        <c:auto val="1"/>
        <c:lblAlgn val="ctr"/>
        <c:lblOffset val="100"/>
        <c:noMultiLvlLbl val="0"/>
      </c:catAx>
      <c:valAx>
        <c:axId val="3922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Performance(s)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20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The same workload </a:t>
            </a:r>
          </a:p>
          <a:p>
            <a:pPr>
              <a:defRPr/>
            </a:pPr>
            <a:r>
              <a:rPr lang="en-US" altLang="zh-TW" dirty="0"/>
              <a:t>high computing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22187</c:v>
                </c:pt>
                <c:pt idx="1">
                  <c:v>21928</c:v>
                </c:pt>
                <c:pt idx="2">
                  <c:v>21669</c:v>
                </c:pt>
                <c:pt idx="3">
                  <c:v>21410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5C-49FB-AA17-2914299DC36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16316</c:v>
                </c:pt>
                <c:pt idx="1">
                  <c:v>19032</c:v>
                </c:pt>
                <c:pt idx="2">
                  <c:v>16309</c:v>
                </c:pt>
                <c:pt idx="3">
                  <c:v>16050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5C-49FB-AA17-2914299DC36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175</c:v>
                </c:pt>
                <c:pt idx="1">
                  <c:v>1638</c:v>
                </c:pt>
                <c:pt idx="2">
                  <c:v>1714</c:v>
                </c:pt>
                <c:pt idx="3">
                  <c:v>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5C-49FB-AA17-2914299DC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6896"/>
        <c:axId val="319180624"/>
      </c:barChart>
      <c:catAx>
        <c:axId val="3191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0624"/>
        <c:crosses val="autoZero"/>
        <c:auto val="1"/>
        <c:lblAlgn val="ctr"/>
        <c:lblOffset val="100"/>
        <c:noMultiLvlLbl val="0"/>
      </c:catAx>
      <c:valAx>
        <c:axId val="3191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Different workload</a:t>
            </a:r>
            <a:r>
              <a:rPr lang="en-US" altLang="zh-TW" baseline="0" dirty="0"/>
              <a:t> </a:t>
            </a:r>
          </a:p>
          <a:p>
            <a:pPr>
              <a:defRPr/>
            </a:pPr>
            <a:r>
              <a:rPr lang="en-US" altLang="zh-TW" baseline="0" dirty="0"/>
              <a:t>low computing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19462</c:v>
                </c:pt>
                <c:pt idx="1">
                  <c:v>20918</c:v>
                </c:pt>
                <c:pt idx="2">
                  <c:v>21546</c:v>
                </c:pt>
                <c:pt idx="3">
                  <c:v>21534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BC-4660-80FB-B0904BE7EB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15777</c:v>
                </c:pt>
                <c:pt idx="1">
                  <c:v>17279</c:v>
                </c:pt>
                <c:pt idx="2">
                  <c:v>16081</c:v>
                </c:pt>
                <c:pt idx="3">
                  <c:v>16069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BC-4660-80FB-B0904BE7EBB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</c:v>
                </c:pt>
                <c:pt idx="1">
                  <c:v>60</c:v>
                </c:pt>
                <c:pt idx="2">
                  <c:v>144</c:v>
                </c:pt>
                <c:pt idx="3">
                  <c:v>4278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BC-4660-80FB-B0904BE7E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6504"/>
        <c:axId val="319181016"/>
      </c:barChart>
      <c:catAx>
        <c:axId val="31918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1016"/>
        <c:crosses val="autoZero"/>
        <c:auto val="1"/>
        <c:lblAlgn val="ctr"/>
        <c:lblOffset val="100"/>
        <c:noMultiLvlLbl val="0"/>
      </c:catAx>
      <c:valAx>
        <c:axId val="31918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Different workload </a:t>
            </a:r>
          </a:p>
          <a:p>
            <a:pPr>
              <a:defRPr/>
            </a:pPr>
            <a:r>
              <a:rPr lang="en-US" altLang="zh-TW" dirty="0"/>
              <a:t>high computing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18440</c:v>
                </c:pt>
                <c:pt idx="1">
                  <c:v>19904</c:v>
                </c:pt>
                <c:pt idx="2">
                  <c:v>19534</c:v>
                </c:pt>
                <c:pt idx="3">
                  <c:v>19530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5C-49FB-AA17-2914299DC36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14755</c:v>
                </c:pt>
                <c:pt idx="1">
                  <c:v>17279</c:v>
                </c:pt>
                <c:pt idx="2">
                  <c:v>14069</c:v>
                </c:pt>
                <c:pt idx="3">
                  <c:v>14065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5C-49FB-AA17-2914299DC36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16</c:v>
                </c:pt>
                <c:pt idx="1">
                  <c:v>1020</c:v>
                </c:pt>
                <c:pt idx="2">
                  <c:v>1038</c:v>
                </c:pt>
                <c:pt idx="3">
                  <c:v>3080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5C-49FB-AA17-2914299DC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4544"/>
        <c:axId val="319185720"/>
      </c:barChart>
      <c:catAx>
        <c:axId val="31918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5720"/>
        <c:crosses val="autoZero"/>
        <c:auto val="1"/>
        <c:lblAlgn val="ctr"/>
        <c:lblOffset val="100"/>
        <c:noMultiLvlLbl val="0"/>
      </c:catAx>
      <c:valAx>
        <c:axId val="31918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Benchmark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MVT</c:v>
                </c:pt>
                <c:pt idx="1">
                  <c:v>BICG</c:v>
                </c:pt>
                <c:pt idx="2">
                  <c:v>ATAX</c:v>
                </c:pt>
                <c:pt idx="3">
                  <c:v>GESUMMV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4597</c:v>
                </c:pt>
                <c:pt idx="1">
                  <c:v>4594</c:v>
                </c:pt>
                <c:pt idx="2">
                  <c:v>4588</c:v>
                </c:pt>
                <c:pt idx="3">
                  <c:v>4354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63-4445-A723-987C0E44881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MVT</c:v>
                </c:pt>
                <c:pt idx="1">
                  <c:v>BICG</c:v>
                </c:pt>
                <c:pt idx="2">
                  <c:v>ATAX</c:v>
                </c:pt>
                <c:pt idx="3">
                  <c:v>GESUMMV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3450</c:v>
                </c:pt>
                <c:pt idx="1">
                  <c:v>3444</c:v>
                </c:pt>
                <c:pt idx="2">
                  <c:v>3937</c:v>
                </c:pt>
                <c:pt idx="3">
                  <c:v>3207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63-4445-A723-987C0E448810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MVT</c:v>
                </c:pt>
                <c:pt idx="1">
                  <c:v>BICG</c:v>
                </c:pt>
                <c:pt idx="2">
                  <c:v>ATAX</c:v>
                </c:pt>
                <c:pt idx="3">
                  <c:v>GESUMMV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</c:v>
                </c:pt>
                <c:pt idx="1">
                  <c:v>384</c:v>
                </c:pt>
                <c:pt idx="2">
                  <c:v>768</c:v>
                </c:pt>
                <c:pt idx="3">
                  <c:v>1289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63-4445-A723-987C0E448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184936"/>
        <c:axId val="391026176"/>
      </c:barChart>
      <c:catAx>
        <c:axId val="31918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6176"/>
        <c:crosses val="autoZero"/>
        <c:auto val="1"/>
        <c:lblAlgn val="ctr"/>
        <c:lblOffset val="100"/>
        <c:noMultiLvlLbl val="0"/>
      </c:catAx>
      <c:valAx>
        <c:axId val="39102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918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Performance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Linux(default)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Total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23.52</c:v>
                </c:pt>
                <c:pt idx="1">
                  <c:v>22.8</c:v>
                </c:pt>
                <c:pt idx="2">
                  <c:v>12.19</c:v>
                </c:pt>
                <c:pt idx="3">
                  <c:v>58.51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F6-41C5-B409-5BF2F098F1F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Our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Total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13.816666666666668</c:v>
                </c:pt>
                <c:pt idx="1">
                  <c:v>14.163333333333334</c:v>
                </c:pt>
                <c:pt idx="2">
                  <c:v>21.51</c:v>
                </c:pt>
                <c:pt idx="3">
                  <c:v>49.490000000000009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4F6-41C5-B409-5BF2F098F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022648"/>
        <c:axId val="391019120"/>
      </c:barChart>
      <c:catAx>
        <c:axId val="391022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Applications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19120"/>
        <c:crosses val="autoZero"/>
        <c:auto val="1"/>
        <c:lblAlgn val="ctr"/>
        <c:lblOffset val="100"/>
        <c:noMultiLvlLbl val="0"/>
      </c:catAx>
      <c:valAx>
        <c:axId val="39101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Response time (s))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2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alt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Performance(18GB)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alt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'4applications_18G'!$B$1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'4applications_18G'!$A$2:$A$5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'4applications_18G'!$B$2:$B$5</c:f>
              <c:numCache>
                <c:formatCode>General</c:formatCode>
                <c:ptCount val="4"/>
                <c:pt idx="0">
                  <c:v>2318</c:v>
                </c:pt>
                <c:pt idx="1">
                  <c:v>2242</c:v>
                </c:pt>
                <c:pt idx="2">
                  <c:v>2266</c:v>
                </c:pt>
                <c:pt idx="3">
                  <c:v>2390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5A-4B8E-943A-361F695A2D4E}"/>
            </c:ext>
          </c:extLst>
        </c:ser>
        <c:ser>
          <c:idx val="1"/>
          <c:order val="1"/>
          <c:tx>
            <c:strRef>
              <c:f>'4applications_18G'!$C$1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'4applications_18G'!$A$2:$A$5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'4applications_18G'!$C$2:$C$5</c:f>
              <c:numCache>
                <c:formatCode>General</c:formatCode>
                <c:ptCount val="4"/>
                <c:pt idx="0">
                  <c:v>0</c:v>
                </c:pt>
                <c:pt idx="1">
                  <c:v>500</c:v>
                </c:pt>
                <c:pt idx="2">
                  <c:v>1200</c:v>
                </c:pt>
                <c:pt idx="3">
                  <c:v>2564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25A-4B8E-943A-361F695A2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023824"/>
        <c:axId val="391024216"/>
      </c:barChart>
      <c:catAx>
        <c:axId val="39102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TW" alt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Tlications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TW" alt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alt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4216"/>
        <c:crosses val="autoZero"/>
        <c:auto val="1"/>
        <c:lblAlgn val="ctr"/>
        <c:lblOffset val="100"/>
        <c:noMultiLvlLbl val="0"/>
      </c:catAx>
      <c:valAx>
        <c:axId val="39102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TW" alt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Latency(s)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TW" alt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alt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alt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 altLang="en-US"/>
      </a:pPr>
      <a:endParaRPr lang="zh-TW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Performance(24GB)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'4applications_24G'!$B$1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'4applications_24G'!$A$2:$A$5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'4applications_24G'!$B$2:$B$5</c:f>
              <c:numCache>
                <c:formatCode>General</c:formatCode>
                <c:ptCount val="4"/>
                <c:pt idx="0">
                  <c:v>2940</c:v>
                </c:pt>
                <c:pt idx="1">
                  <c:v>3005</c:v>
                </c:pt>
                <c:pt idx="2">
                  <c:v>3070</c:v>
                </c:pt>
                <c:pt idx="3">
                  <c:v>2963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0E-4BF0-A5DB-292681269BAF}"/>
            </c:ext>
          </c:extLst>
        </c:ser>
        <c:ser>
          <c:idx val="1"/>
          <c:order val="1"/>
          <c:tx>
            <c:strRef>
              <c:f>'4applications_24G'!$C$1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'4applications_24G'!$A$2:$A$5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'4applications_24G'!$C$2:$C$5</c:f>
              <c:numCache>
                <c:formatCode>General</c:formatCode>
                <c:ptCount val="4"/>
                <c:pt idx="0">
                  <c:v>0</c:v>
                </c:pt>
                <c:pt idx="1">
                  <c:v>500</c:v>
                </c:pt>
                <c:pt idx="2">
                  <c:v>1200</c:v>
                </c:pt>
                <c:pt idx="3">
                  <c:v>4076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0E-4BF0-A5DB-292681269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024608"/>
        <c:axId val="391025000"/>
      </c:barChart>
      <c:catAx>
        <c:axId val="39102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err="1"/>
                  <a:t>Tlications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5000"/>
        <c:crosses val="autoZero"/>
        <c:auto val="1"/>
        <c:lblAlgn val="ctr"/>
        <c:lblOffset val="100"/>
        <c:noMultiLvlLbl val="0"/>
      </c:catAx>
      <c:valAx>
        <c:axId val="39102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Latency 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Performance(Total)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'4applications_total_response'!$B$1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'4applications_total_response'!$B$2:$B$3</c:f>
              <c:numCache>
                <c:formatCode>General</c:formatCode>
                <c:ptCount val="2"/>
                <c:pt idx="0">
                  <c:v>9216</c:v>
                </c:pt>
                <c:pt idx="1">
                  <c:v>11978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7B-4E30-B10B-0011D5085158}"/>
            </c:ext>
          </c:extLst>
        </c:ser>
        <c:ser>
          <c:idx val="1"/>
          <c:order val="1"/>
          <c:tx>
            <c:strRef>
              <c:f>'4applications_total_response'!$C$1</c:f>
              <c:strCache>
                <c:ptCount val="1"/>
                <c:pt idx="0">
                  <c:v>policy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'4applications_total_response'!$A$2:$A$3</c:f>
              <c:strCache>
                <c:ptCount val="2"/>
                <c:pt idx="0">
                  <c:v>18GB</c:v>
                </c:pt>
                <c:pt idx="1">
                  <c:v>24GB</c:v>
                </c:pt>
              </c:strCache>
            </c:strRef>
          </c:cat>
          <c:val>
            <c:numRef>
              <c:f>'4applications_total_response'!$C$2:$C$3</c:f>
              <c:numCache>
                <c:formatCode>General</c:formatCode>
                <c:ptCount val="2"/>
                <c:pt idx="0">
                  <c:v>4264</c:v>
                </c:pt>
                <c:pt idx="1">
                  <c:v>5776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07B-4E30-B10B-0011D5085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019512"/>
        <c:axId val="391025392"/>
      </c:barChart>
      <c:catAx>
        <c:axId val="391019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Memory</a:t>
                </a:r>
                <a:r>
                  <a:rPr lang="en-US" altLang="zh-TW" baseline="0" dirty="0"/>
                  <a:t> of all applications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25392"/>
        <c:crosses val="autoZero"/>
        <c:auto val="1"/>
        <c:lblAlgn val="ctr"/>
        <c:lblOffset val="100"/>
        <c:noMultiLvlLbl val="0"/>
      </c:catAx>
      <c:valAx>
        <c:axId val="3910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Performance</a:t>
                </a:r>
                <a:r>
                  <a:rPr lang="en-US" altLang="zh-TW" baseline="0"/>
                  <a:t> 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101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60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4102D-5254-4B3D-A60C-F726C8B2209E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6456615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600" y="6456615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BA2C4-E349-486E-84D0-4EA290C0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3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460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82F9-866C-40D6-AE8E-DCDA7CCA803C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9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982" y="3271384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5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4600" y="6456615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B188-5381-4916-96BB-B9E4E532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19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降低多個平行程式造成記憶體搶奪之現象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6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第四篇</a:t>
            </a:r>
            <a:r>
              <a:rPr lang="en-US" altLang="zh-TW" dirty="0"/>
              <a:t>:</a:t>
            </a:r>
            <a:r>
              <a:rPr lang="zh-TW" altLang="en-US" dirty="0"/>
              <a:t> 提出了以開關</a:t>
            </a:r>
            <a:r>
              <a:rPr lang="en-US" altLang="zh-TW" dirty="0"/>
              <a:t>SM</a:t>
            </a:r>
            <a:r>
              <a:rPr lang="zh-TW" altLang="en-US" dirty="0"/>
              <a:t>的方法來將低</a:t>
            </a:r>
            <a:r>
              <a:rPr lang="en-US" altLang="zh-TW" dirty="0"/>
              <a:t>memory thrashing</a:t>
            </a:r>
            <a:r>
              <a:rPr lang="zh-TW" altLang="en-US" dirty="0"/>
              <a:t>的影響</a:t>
            </a:r>
            <a:endParaRPr lang="en-US" altLang="zh-TW" baseline="0" dirty="0"/>
          </a:p>
          <a:p>
            <a:r>
              <a:rPr lang="zh-TW" altLang="en-US" baseline="0" dirty="0"/>
              <a:t>第五篇</a:t>
            </a:r>
            <a:r>
              <a:rPr lang="en-US" altLang="zh-TW" baseline="0" dirty="0"/>
              <a:t>:</a:t>
            </a:r>
            <a:r>
              <a:rPr lang="zh-TW" altLang="en-US" baseline="0" dirty="0"/>
              <a:t> 提出了一套方法，將某些</a:t>
            </a:r>
            <a:r>
              <a:rPr lang="en-US" altLang="zh-TW" baseline="0" dirty="0"/>
              <a:t>application </a:t>
            </a:r>
            <a:r>
              <a:rPr lang="zh-TW" altLang="en-US" baseline="0" dirty="0"/>
              <a:t>預先移至</a:t>
            </a:r>
            <a:r>
              <a:rPr lang="en-US" altLang="zh-TW" baseline="0" dirty="0"/>
              <a:t>swap </a:t>
            </a:r>
            <a:r>
              <a:rPr lang="en-US" altLang="zh-TW" baseline="0" dirty="0" err="1"/>
              <a:t>sapce</a:t>
            </a:r>
            <a:r>
              <a:rPr lang="zh-TW" altLang="en-US" baseline="0" dirty="0"/>
              <a:t>，好讓其他</a:t>
            </a:r>
            <a:r>
              <a:rPr lang="en-US" altLang="zh-TW" baseline="0" dirty="0"/>
              <a:t>application</a:t>
            </a:r>
            <a:r>
              <a:rPr lang="zh-TW" altLang="en-US" baseline="0" dirty="0"/>
              <a:t>在</a:t>
            </a:r>
            <a:r>
              <a:rPr lang="en-US" altLang="zh-TW" baseline="0" dirty="0"/>
              <a:t>memory </a:t>
            </a:r>
            <a:r>
              <a:rPr lang="zh-TW" altLang="en-US" baseline="0" dirty="0"/>
              <a:t>裏頭能夠讓使用者獲得較好的體驗。</a:t>
            </a:r>
            <a:endParaRPr lang="en-US" altLang="zh-TW" baseline="0" dirty="0"/>
          </a:p>
          <a:p>
            <a:r>
              <a:rPr lang="zh-TW" altLang="en-US" baseline="0" dirty="0"/>
              <a:t>第六篇</a:t>
            </a:r>
            <a:r>
              <a:rPr lang="en-US" altLang="zh-TW" baseline="0" dirty="0"/>
              <a:t>:</a:t>
            </a:r>
            <a:r>
              <a:rPr lang="zh-TW" altLang="en-US" baseline="0" dirty="0"/>
              <a:t> 說明若做了不好的</a:t>
            </a:r>
            <a:r>
              <a:rPr lang="en-US" altLang="zh-TW" baseline="0" dirty="0"/>
              <a:t>swap </a:t>
            </a:r>
            <a:r>
              <a:rPr lang="zh-TW" altLang="en-US" baseline="0" dirty="0"/>
              <a:t>政策，會導致</a:t>
            </a:r>
            <a:r>
              <a:rPr lang="en-US" altLang="zh-TW" baseline="0" dirty="0"/>
              <a:t>latency</a:t>
            </a:r>
            <a:r>
              <a:rPr lang="zh-TW" altLang="en-US" baseline="0" dirty="0"/>
              <a:t>上升的更嚴重。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66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當多個</a:t>
            </a:r>
            <a:r>
              <a:rPr lang="en-US" altLang="zh-TW" dirty="0"/>
              <a:t>application</a:t>
            </a:r>
            <a:r>
              <a:rPr lang="zh-TW" altLang="en-US" dirty="0"/>
              <a:t>進入系統作執行，並發生了</a:t>
            </a:r>
            <a:r>
              <a:rPr lang="en-US" altLang="zh-TW" dirty="0"/>
              <a:t>latency</a:t>
            </a:r>
            <a:r>
              <a:rPr lang="zh-TW" altLang="en-US" dirty="0"/>
              <a:t>的狀況以及</a:t>
            </a:r>
            <a:r>
              <a:rPr lang="en-US" altLang="zh-TW" dirty="0"/>
              <a:t>thrashing</a:t>
            </a:r>
            <a:r>
              <a:rPr lang="zh-TW" altLang="en-US" dirty="0"/>
              <a:t>的發生時，就會觸發我們的政策，各項</a:t>
            </a:r>
            <a:r>
              <a:rPr lang="en-US" altLang="zh-TW" dirty="0"/>
              <a:t>application</a:t>
            </a:r>
            <a:r>
              <a:rPr lang="zh-TW" altLang="en-US" dirty="0"/>
              <a:t>所發起的</a:t>
            </a:r>
            <a:r>
              <a:rPr lang="en-US" altLang="zh-TW" dirty="0"/>
              <a:t>memory request</a:t>
            </a:r>
            <a:r>
              <a:rPr lang="zh-TW" altLang="en-US" dirty="0"/>
              <a:t>會由我們的</a:t>
            </a:r>
            <a:r>
              <a:rPr lang="en-US" altLang="zh-TW" dirty="0"/>
              <a:t>scheduling</a:t>
            </a:r>
            <a:r>
              <a:rPr lang="zh-TW" altLang="en-US" dirty="0"/>
              <a:t>在各個</a:t>
            </a:r>
            <a:r>
              <a:rPr lang="en-US" altLang="zh-TW" dirty="0"/>
              <a:t>queue</a:t>
            </a:r>
            <a:r>
              <a:rPr lang="zh-TW" altLang="en-US" dirty="0"/>
              <a:t>中做安排，並以我們針對</a:t>
            </a:r>
            <a:r>
              <a:rPr lang="en-US" altLang="zh-TW" dirty="0"/>
              <a:t>swap space</a:t>
            </a:r>
            <a:r>
              <a:rPr lang="zh-TW" altLang="en-US" dirty="0"/>
              <a:t>的安排做執行。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8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我們共分為兩個政策</a:t>
            </a:r>
            <a:endParaRPr lang="en-US" altLang="zh-TW" dirty="0"/>
          </a:p>
          <a:p>
            <a:r>
              <a:rPr lang="zh-TW" altLang="en-US" dirty="0"/>
              <a:t>第一個為排程，目的是要降低</a:t>
            </a:r>
            <a:r>
              <a:rPr lang="en-US" altLang="zh-TW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contention</a:t>
            </a:r>
            <a:r>
              <a:rPr lang="zh-TW" altLang="en-US" dirty="0"/>
              <a:t>的程度</a:t>
            </a:r>
            <a:endParaRPr lang="en-US" altLang="zh-TW" dirty="0"/>
          </a:p>
          <a:p>
            <a:r>
              <a:rPr lang="zh-TW" altLang="en-US" dirty="0"/>
              <a:t>第二個為</a:t>
            </a:r>
            <a:r>
              <a:rPr lang="en-US" altLang="zh-TW" dirty="0"/>
              <a:t>swap</a:t>
            </a:r>
            <a:r>
              <a:rPr lang="zh-TW" altLang="en-US" dirty="0"/>
              <a:t>的管理，目的是要降低</a:t>
            </a:r>
            <a:r>
              <a:rPr lang="en-US" altLang="zh-TW" dirty="0"/>
              <a:t>memory thrashing</a:t>
            </a:r>
            <a:r>
              <a:rPr lang="zh-TW" altLang="en-US" dirty="0"/>
              <a:t>所帶來的影響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4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首先我們會將</a:t>
            </a:r>
            <a:r>
              <a:rPr lang="en-US" altLang="zh-TW" dirty="0"/>
              <a:t>contention</a:t>
            </a:r>
            <a:r>
              <a:rPr lang="zh-TW" altLang="en-US" dirty="0"/>
              <a:t>的程度做一個量化的動作，分為兩個部分，公式的左半邊是以</a:t>
            </a:r>
            <a:r>
              <a:rPr lang="en-US" altLang="zh-TW" dirty="0"/>
              <a:t>latency</a:t>
            </a:r>
            <a:r>
              <a:rPr lang="zh-TW" altLang="en-US" dirty="0"/>
              <a:t>來評估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zh-TW" altLang="en-US" dirty="0"/>
              <a:t> 所受的影響，</a:t>
            </a:r>
            <a:endParaRPr lang="en-US" altLang="zh-TW" dirty="0"/>
          </a:p>
          <a:p>
            <a:r>
              <a:rPr lang="zh-TW" altLang="en-US" dirty="0"/>
              <a:t>藉由</a:t>
            </a:r>
            <a:r>
              <a:rPr lang="en-US" altLang="zh-TW" dirty="0"/>
              <a:t>latency</a:t>
            </a:r>
            <a:r>
              <a:rPr lang="zh-TW" altLang="en-US" dirty="0"/>
              <a:t>對比上原始所執行的時間，可得知</a:t>
            </a:r>
            <a:r>
              <a:rPr lang="en-US" altLang="zh-TW" dirty="0"/>
              <a:t>contention</a:t>
            </a:r>
            <a:r>
              <a:rPr lang="zh-TW" altLang="en-US" dirty="0"/>
              <a:t>對這個</a:t>
            </a:r>
            <a:r>
              <a:rPr lang="en-US" altLang="zh-TW" dirty="0"/>
              <a:t>application</a:t>
            </a:r>
            <a:r>
              <a:rPr lang="zh-TW" altLang="en-US" dirty="0"/>
              <a:t>帶來多大的影響。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接著我們考慮到單純從</a:t>
            </a:r>
            <a:r>
              <a:rPr lang="en-US" altLang="zh-TW" dirty="0"/>
              <a:t>latency</a:t>
            </a:r>
            <a:r>
              <a:rPr lang="zh-TW" altLang="en-US" dirty="0"/>
              <a:t>的角度出發並不夠，如圖所示，有可能不同的</a:t>
            </a:r>
            <a:r>
              <a:rPr lang="en-US" altLang="zh-TW" dirty="0"/>
              <a:t>application</a:t>
            </a:r>
            <a:r>
              <a:rPr lang="zh-TW" altLang="en-US" dirty="0"/>
              <a:t>雖然擁有同樣的</a:t>
            </a:r>
            <a:r>
              <a:rPr lang="en-US" altLang="zh-TW" dirty="0"/>
              <a:t>latency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但其對於</a:t>
            </a:r>
            <a:r>
              <a:rPr lang="en-US" altLang="zh-TW" dirty="0"/>
              <a:t>contention</a:t>
            </a:r>
            <a:r>
              <a:rPr lang="zh-TW" altLang="en-US" dirty="0"/>
              <a:t>的影響卻不一樣，例如</a:t>
            </a:r>
            <a:r>
              <a:rPr lang="en-US" altLang="zh-TW" dirty="0"/>
              <a:t>application123</a:t>
            </a:r>
            <a:r>
              <a:rPr lang="zh-TW" altLang="en-US" dirty="0"/>
              <a:t>雖然擁有一樣的</a:t>
            </a:r>
            <a:r>
              <a:rPr lang="en-US" altLang="zh-TW" dirty="0"/>
              <a:t>latency</a:t>
            </a:r>
            <a:r>
              <a:rPr lang="zh-TW" altLang="en-US" dirty="0"/>
              <a:t>，但其對於</a:t>
            </a:r>
            <a:r>
              <a:rPr lang="en-US" altLang="zh-TW" dirty="0"/>
              <a:t>memory</a:t>
            </a:r>
            <a:r>
              <a:rPr lang="zh-TW" altLang="en-US" dirty="0"/>
              <a:t>的</a:t>
            </a:r>
            <a:r>
              <a:rPr lang="en-US" altLang="zh-TW" dirty="0"/>
              <a:t>request</a:t>
            </a:r>
            <a:r>
              <a:rPr lang="zh-TW" altLang="en-US" dirty="0"/>
              <a:t>頻率卻不相同</a:t>
            </a:r>
            <a:endParaRPr lang="en-US" altLang="zh-TW" dirty="0"/>
          </a:p>
          <a:p>
            <a:r>
              <a:rPr lang="zh-TW" altLang="en-US" dirty="0"/>
              <a:t>，因此我們加入了第二項因素，</a:t>
            </a:r>
            <a:r>
              <a:rPr lang="en-US" altLang="zh-TW" dirty="0"/>
              <a:t>sub</a:t>
            </a:r>
            <a:r>
              <a:rPr lang="zh-TW" altLang="en-US" dirty="0"/>
              <a:t> </a:t>
            </a:r>
            <a:r>
              <a:rPr lang="en-US" altLang="zh-TW" dirty="0"/>
              <a:t>task</a:t>
            </a:r>
            <a:r>
              <a:rPr lang="zh-TW" altLang="en-US" dirty="0"/>
              <a:t>作為我們評估</a:t>
            </a:r>
            <a:r>
              <a:rPr lang="en-US" altLang="zh-TW" dirty="0"/>
              <a:t>contention</a:t>
            </a:r>
            <a:r>
              <a:rPr lang="zh-TW" altLang="en-US" dirty="0"/>
              <a:t>程度的方式。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6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原本有</a:t>
            </a:r>
            <a:r>
              <a:rPr lang="en-US" altLang="zh-TW" dirty="0"/>
              <a:t>contention</a:t>
            </a:r>
            <a:r>
              <a:rPr lang="zh-TW" altLang="en-US" dirty="0"/>
              <a:t>的情況底下，可以看到</a:t>
            </a:r>
            <a:r>
              <a:rPr lang="en-US" altLang="zh-TW" dirty="0"/>
              <a:t>application 1</a:t>
            </a:r>
            <a:r>
              <a:rPr lang="zh-TW" altLang="en-US" dirty="0"/>
              <a:t>之間夾著</a:t>
            </a:r>
            <a:r>
              <a:rPr lang="en-US" altLang="zh-TW" dirty="0"/>
              <a:t>application2</a:t>
            </a:r>
            <a:r>
              <a:rPr lang="zh-TW" altLang="en-US" dirty="0"/>
              <a:t>的</a:t>
            </a:r>
            <a:r>
              <a:rPr lang="en-US" altLang="zh-TW" dirty="0"/>
              <a:t>request</a:t>
            </a:r>
            <a:r>
              <a:rPr lang="zh-TW" altLang="en-US" dirty="0"/>
              <a:t>，而導致時間拉長，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application2</a:t>
            </a:r>
            <a:r>
              <a:rPr lang="zh-TW" altLang="en-US" dirty="0"/>
              <a:t>的</a:t>
            </a:r>
            <a:r>
              <a:rPr lang="en-US" altLang="zh-TW" dirty="0"/>
              <a:t>request</a:t>
            </a:r>
            <a:r>
              <a:rPr lang="zh-TW" altLang="en-US" dirty="0"/>
              <a:t>之間也夾著</a:t>
            </a:r>
            <a:r>
              <a:rPr lang="en-US" altLang="zh-TW" dirty="0"/>
              <a:t>application1</a:t>
            </a:r>
            <a:r>
              <a:rPr lang="zh-TW" altLang="en-US" dirty="0"/>
              <a:t>，導致額外的</a:t>
            </a:r>
            <a:r>
              <a:rPr lang="en-US" altLang="zh-TW" dirty="0"/>
              <a:t>latency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5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而藉由</a:t>
            </a:r>
            <a:r>
              <a:rPr lang="en-US" altLang="zh-TW" dirty="0"/>
              <a:t>degree</a:t>
            </a:r>
            <a:r>
              <a:rPr lang="zh-TW" altLang="en-US" dirty="0"/>
              <a:t>作為依據的</a:t>
            </a:r>
            <a:r>
              <a:rPr lang="en-US" altLang="zh-TW" dirty="0"/>
              <a:t>priority</a:t>
            </a:r>
            <a:r>
              <a:rPr lang="zh-TW" altLang="en-US" dirty="0"/>
              <a:t> </a:t>
            </a:r>
            <a:r>
              <a:rPr lang="en-US" altLang="zh-TW" dirty="0"/>
              <a:t>scheduling</a:t>
            </a:r>
            <a:r>
              <a:rPr lang="zh-TW" altLang="en-US" dirty="0"/>
              <a:t>，能夠使</a:t>
            </a:r>
            <a:r>
              <a:rPr lang="en-US" altLang="zh-TW" dirty="0"/>
              <a:t>application2</a:t>
            </a:r>
            <a:r>
              <a:rPr lang="zh-TW" altLang="en-US" dirty="0"/>
              <a:t>擁有較高的優先權，來減少原本多出的</a:t>
            </a:r>
            <a:r>
              <a:rPr lang="en-US" altLang="zh-TW" dirty="0"/>
              <a:t>latency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1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第二個為</a:t>
            </a:r>
            <a:r>
              <a:rPr lang="en-US" altLang="zh-TW" dirty="0"/>
              <a:t>swap</a:t>
            </a:r>
            <a:r>
              <a:rPr lang="zh-TW" altLang="en-US" dirty="0"/>
              <a:t>的管理，目的是要降低</a:t>
            </a:r>
            <a:r>
              <a:rPr lang="en-US" altLang="zh-TW" dirty="0"/>
              <a:t>memory thrashing</a:t>
            </a:r>
            <a:r>
              <a:rPr lang="zh-TW" altLang="en-US" dirty="0"/>
              <a:t>所帶來的影響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84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現今作業系統主要是以</a:t>
            </a:r>
            <a:r>
              <a:rPr lang="en-US" altLang="zh-TW" dirty="0"/>
              <a:t>memory</a:t>
            </a:r>
            <a:r>
              <a:rPr lang="zh-TW" altLang="en-US" dirty="0"/>
              <a:t>為導向來執行任務，也就是任何任務都需要從記憶體來取得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1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28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針對探討的問題做說明以及介紹我們的系統架構以及方法</a:t>
            </a:r>
            <a:endParaRPr lang="en-US" altLang="zh-TW" dirty="0"/>
          </a:p>
          <a:p>
            <a:r>
              <a:rPr lang="zh-TW" altLang="en-US" dirty="0"/>
              <a:t>最後再做個總結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1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1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若有多個</a:t>
            </a:r>
            <a:r>
              <a:rPr lang="en-US" altLang="zh-TW" dirty="0"/>
              <a:t>application</a:t>
            </a:r>
            <a:r>
              <a:rPr lang="zh-TW" altLang="en-US" dirty="0"/>
              <a:t>，容易導致</a:t>
            </a:r>
            <a:r>
              <a:rPr lang="en-US" altLang="zh-TW" dirty="0"/>
              <a:t>thrashing</a:t>
            </a:r>
            <a:r>
              <a:rPr lang="zh-TW" altLang="en-US" dirty="0"/>
              <a:t>發生，進而導致發生</a:t>
            </a:r>
            <a:r>
              <a:rPr lang="en-US" altLang="zh-TW" dirty="0"/>
              <a:t>performance</a:t>
            </a:r>
            <a:r>
              <a:rPr lang="zh-TW" altLang="en-US" baseline="0" dirty="0"/>
              <a:t>下降的情形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11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如這張圖所示，假設</a:t>
            </a:r>
            <a:r>
              <a:rPr lang="en-US" altLang="zh-TW" dirty="0"/>
              <a:t>memory</a:t>
            </a:r>
            <a:r>
              <a:rPr lang="zh-TW" altLang="en-US" dirty="0"/>
              <a:t>最多只能容納兩個</a:t>
            </a:r>
            <a:r>
              <a:rPr lang="en-US" altLang="zh-TW" dirty="0"/>
              <a:t>sub</a:t>
            </a:r>
            <a:r>
              <a:rPr lang="zh-TW" altLang="en-US" dirty="0"/>
              <a:t> </a:t>
            </a:r>
            <a:r>
              <a:rPr lang="en-US" altLang="zh-TW" dirty="0"/>
              <a:t>task</a:t>
            </a:r>
            <a:r>
              <a:rPr lang="zh-TW" altLang="en-US" dirty="0"/>
              <a:t>，當</a:t>
            </a:r>
            <a:r>
              <a:rPr lang="en-US" altLang="zh-TW" dirty="0"/>
              <a:t>T2</a:t>
            </a:r>
            <a:r>
              <a:rPr lang="zh-TW" altLang="en-US" dirty="0"/>
              <a:t>需要空間時，</a:t>
            </a:r>
            <a:endParaRPr lang="en-US" altLang="zh-TW" dirty="0"/>
          </a:p>
          <a:p>
            <a:r>
              <a:rPr lang="zh-TW" altLang="en-US" dirty="0"/>
              <a:t>必須等到</a:t>
            </a:r>
            <a:r>
              <a:rPr lang="en-US" altLang="zh-TW" dirty="0"/>
              <a:t>T1</a:t>
            </a:r>
            <a:r>
              <a:rPr lang="zh-TW" altLang="en-US" dirty="0"/>
              <a:t>被系統寫入到</a:t>
            </a:r>
            <a:r>
              <a:rPr lang="en-US" altLang="zh-TW" dirty="0"/>
              <a:t>swap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中，自己才能夠使用，而當</a:t>
            </a:r>
            <a:r>
              <a:rPr lang="en-US" altLang="zh-TW" dirty="0"/>
              <a:t>T1</a:t>
            </a:r>
            <a:r>
              <a:rPr lang="zh-TW" altLang="en-US" dirty="0"/>
              <a:t>也需要空間時，</a:t>
            </a:r>
            <a:endParaRPr lang="en-US" altLang="zh-TW" dirty="0"/>
          </a:p>
          <a:p>
            <a:r>
              <a:rPr lang="zh-TW" altLang="en-US" dirty="0"/>
              <a:t>也就表示必須有人寫出</a:t>
            </a:r>
            <a:r>
              <a:rPr lang="en-US" altLang="zh-TW" dirty="0"/>
              <a:t>memory</a:t>
            </a:r>
            <a:r>
              <a:rPr lang="zh-TW" altLang="en-US" dirty="0"/>
              <a:t>到</a:t>
            </a:r>
            <a:r>
              <a:rPr lang="en-US" altLang="zh-TW" dirty="0"/>
              <a:t>swap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中，</a:t>
            </a:r>
            <a:r>
              <a:rPr lang="en-US" altLang="zh-TW" dirty="0"/>
              <a:t>T1</a:t>
            </a:r>
            <a:r>
              <a:rPr lang="zh-TW" altLang="en-US" dirty="0"/>
              <a:t>才能執行，如這張圖的例子是</a:t>
            </a:r>
            <a:r>
              <a:rPr lang="en-US" altLang="zh-TW" dirty="0"/>
              <a:t>T2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若是有多項</a:t>
            </a:r>
            <a:r>
              <a:rPr lang="en-US" altLang="zh-TW" dirty="0"/>
              <a:t>application</a:t>
            </a:r>
            <a:r>
              <a:rPr lang="zh-TW" altLang="en-US" dirty="0"/>
              <a:t>，這個現象會導致相當大的一個</a:t>
            </a:r>
            <a:r>
              <a:rPr lang="en-US" altLang="zh-TW" dirty="0"/>
              <a:t>bottleneck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40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因此我們希望站在以直接和</a:t>
            </a:r>
            <a:r>
              <a:rPr lang="en-US" altLang="zh-TW" dirty="0"/>
              <a:t>swap space</a:t>
            </a:r>
            <a:r>
              <a:rPr lang="zh-TW" altLang="en-US" dirty="0"/>
              <a:t>溝通的硬體上面來消除剛剛所提到的</a:t>
            </a:r>
            <a:r>
              <a:rPr lang="en-US" altLang="zh-TW" dirty="0"/>
              <a:t>bottleneck</a:t>
            </a:r>
            <a:r>
              <a:rPr lang="zh-TW" altLang="en-US" dirty="0"/>
              <a:t>，也就是說，像是</a:t>
            </a:r>
            <a:r>
              <a:rPr lang="en-US" altLang="zh-TW" dirty="0"/>
              <a:t>T2</a:t>
            </a:r>
            <a:r>
              <a:rPr lang="zh-TW" altLang="en-US" dirty="0"/>
              <a:t>就能直接待在</a:t>
            </a:r>
            <a:r>
              <a:rPr lang="en-US" altLang="zh-TW" dirty="0"/>
              <a:t>Swap</a:t>
            </a:r>
            <a:r>
              <a:rPr lang="en-US" altLang="zh-TW" baseline="0" dirty="0"/>
              <a:t> space</a:t>
            </a:r>
            <a:r>
              <a:rPr lang="zh-TW" altLang="en-US" baseline="0" dirty="0"/>
              <a:t>當中，藉由直接和</a:t>
            </a:r>
            <a:r>
              <a:rPr lang="en-US" altLang="zh-TW" baseline="0" dirty="0"/>
              <a:t>GPU</a:t>
            </a:r>
            <a:r>
              <a:rPr lang="zh-TW" altLang="en-US" baseline="0" dirty="0"/>
              <a:t>溝通的特性來減少</a:t>
            </a:r>
            <a:r>
              <a:rPr lang="en-US" altLang="zh-TW" baseline="0" dirty="0"/>
              <a:t>thrashing</a:t>
            </a:r>
            <a:r>
              <a:rPr lang="zh-TW" altLang="en-US" baseline="0" dirty="0"/>
              <a:t>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40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就像這張圖所示，原先</a:t>
            </a:r>
            <a:r>
              <a:rPr lang="en-US" altLang="zh-TW" dirty="0"/>
              <a:t>T2</a:t>
            </a:r>
            <a:r>
              <a:rPr lang="zh-TW" altLang="en-US" dirty="0"/>
              <a:t>需要等待</a:t>
            </a:r>
            <a:r>
              <a:rPr lang="en-US" altLang="zh-TW" dirty="0"/>
              <a:t>T1</a:t>
            </a:r>
            <a:r>
              <a:rPr lang="zh-TW" altLang="en-US" dirty="0"/>
              <a:t>寫入，到</a:t>
            </a:r>
            <a:r>
              <a:rPr lang="en-US" altLang="zh-TW" dirty="0"/>
              <a:t>swap</a:t>
            </a:r>
            <a:r>
              <a:rPr lang="en-US" altLang="zh-TW" baseline="0" dirty="0"/>
              <a:t> space</a:t>
            </a:r>
            <a:r>
              <a:rPr lang="zh-TW" altLang="en-US" baseline="0" dirty="0"/>
              <a:t>後才能於</a:t>
            </a:r>
            <a:r>
              <a:rPr lang="en-US" altLang="zh-TW" baseline="0" dirty="0"/>
              <a:t>memory</a:t>
            </a:r>
            <a:r>
              <a:rPr lang="zh-TW" altLang="en-US" baseline="0" dirty="0"/>
              <a:t>中做操作，</a:t>
            </a:r>
            <a:endParaRPr lang="en-US" altLang="zh-TW" baseline="0" dirty="0"/>
          </a:p>
          <a:p>
            <a:r>
              <a:rPr lang="zh-TW" altLang="en-US" dirty="0"/>
              <a:t>而直接存取</a:t>
            </a:r>
            <a:r>
              <a:rPr lang="en-US" altLang="zh-TW" dirty="0"/>
              <a:t>swap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的特性能讓</a:t>
            </a:r>
            <a:r>
              <a:rPr lang="en-US" altLang="zh-TW" dirty="0"/>
              <a:t>T1</a:t>
            </a:r>
            <a:r>
              <a:rPr lang="zh-TW" altLang="en-US" dirty="0"/>
              <a:t>減少受到這個問題的影響，同時也降低</a:t>
            </a:r>
            <a:r>
              <a:rPr lang="en-US" altLang="zh-TW" dirty="0"/>
              <a:t>memory</a:t>
            </a:r>
            <a:r>
              <a:rPr lang="zh-TW" altLang="en-US" dirty="0"/>
              <a:t>中干擾造成的影響。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81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那我們的政策導向以高</a:t>
            </a:r>
            <a:r>
              <a:rPr lang="en-US" altLang="zh-TW" dirty="0"/>
              <a:t>priority</a:t>
            </a:r>
            <a:r>
              <a:rPr lang="zh-TW" altLang="en-US" dirty="0"/>
              <a:t>的人盡可能運行於</a:t>
            </a:r>
            <a:r>
              <a:rPr lang="en-US" altLang="zh-TW" dirty="0"/>
              <a:t>memory</a:t>
            </a:r>
            <a:r>
              <a:rPr lang="zh-TW" altLang="en-US" dirty="0"/>
              <a:t>，而低</a:t>
            </a:r>
            <a:r>
              <a:rPr lang="en-US" altLang="zh-TW" dirty="0"/>
              <a:t>priority</a:t>
            </a:r>
            <a:r>
              <a:rPr lang="zh-TW" altLang="en-US" dirty="0"/>
              <a:t>的人運行於</a:t>
            </a:r>
            <a:r>
              <a:rPr lang="en-US" altLang="zh-TW" dirty="0"/>
              <a:t>swap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，來緩解</a:t>
            </a:r>
            <a:r>
              <a:rPr lang="en-US" altLang="zh-TW" dirty="0"/>
              <a:t>thrashing</a:t>
            </a:r>
            <a:r>
              <a:rPr lang="zh-TW" altLang="en-US" dirty="0"/>
              <a:t>帶來的影響。</a:t>
            </a:r>
            <a:endParaRPr lang="en-US" altLang="zh-TW" dirty="0"/>
          </a:p>
          <a:p>
            <a:r>
              <a:rPr lang="zh-TW" altLang="en-US" dirty="0"/>
              <a:t>而低</a:t>
            </a:r>
            <a:r>
              <a:rPr lang="en-US" altLang="zh-TW" dirty="0"/>
              <a:t>priority</a:t>
            </a:r>
            <a:r>
              <a:rPr lang="zh-TW" altLang="en-US" dirty="0"/>
              <a:t>的</a:t>
            </a:r>
            <a:r>
              <a:rPr lang="en-US" altLang="zh-TW" dirty="0"/>
              <a:t>application</a:t>
            </a:r>
            <a:r>
              <a:rPr lang="zh-TW" altLang="en-US" dirty="0"/>
              <a:t>要有多少比例的</a:t>
            </a:r>
            <a:r>
              <a:rPr lang="en-US" altLang="zh-TW" dirty="0"/>
              <a:t>memory</a:t>
            </a:r>
            <a:r>
              <a:rPr lang="en-US" altLang="zh-TW" baseline="0" dirty="0"/>
              <a:t> pages</a:t>
            </a:r>
            <a:r>
              <a:rPr lang="zh-TW" altLang="en-US" baseline="0" dirty="0"/>
              <a:t>要運行在</a:t>
            </a:r>
            <a:r>
              <a:rPr lang="en-US" altLang="zh-TW" baseline="0" dirty="0"/>
              <a:t>swap space</a:t>
            </a:r>
            <a:r>
              <a:rPr lang="zh-TW" altLang="en-US" baseline="0" dirty="0"/>
              <a:t>當中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我們提出了一套方法來設定之間的比例。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23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我們要先知道所有</a:t>
            </a:r>
            <a:r>
              <a:rPr lang="en-US" altLang="zh-TW" dirty="0"/>
              <a:t>application</a:t>
            </a:r>
            <a:r>
              <a:rPr lang="zh-TW" altLang="en-US" dirty="0"/>
              <a:t>所需要的</a:t>
            </a:r>
            <a:r>
              <a:rPr lang="en-US" altLang="zh-TW" dirty="0"/>
              <a:t>memory pages</a:t>
            </a:r>
            <a:r>
              <a:rPr lang="zh-TW" altLang="en-US" dirty="0"/>
              <a:t>超出整體系統的記憶體多少，同時藉由第一套方法設定</a:t>
            </a:r>
            <a:r>
              <a:rPr lang="en-US" altLang="zh-TW" dirty="0"/>
              <a:t>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9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接著從最低</a:t>
            </a:r>
            <a:r>
              <a:rPr lang="en-US" altLang="zh-TW" dirty="0"/>
              <a:t>priority</a:t>
            </a:r>
            <a:r>
              <a:rPr lang="zh-TW" altLang="en-US" dirty="0"/>
              <a:t>的</a:t>
            </a:r>
            <a:r>
              <a:rPr lang="en-US" altLang="zh-TW" dirty="0"/>
              <a:t>application</a:t>
            </a:r>
            <a:r>
              <a:rPr lang="zh-TW" altLang="en-US" dirty="0"/>
              <a:t>開始將記憶體配置在</a:t>
            </a:r>
            <a:r>
              <a:rPr lang="en-US" altLang="zh-TW" dirty="0"/>
              <a:t>swap space</a:t>
            </a:r>
            <a:r>
              <a:rPr lang="zh-TW" altLang="en-US" dirty="0"/>
              <a:t>當中，直到滿足了超出的記憶體，</a:t>
            </a:r>
            <a:endParaRPr lang="en-US" altLang="zh-TW" dirty="0"/>
          </a:p>
          <a:p>
            <a:r>
              <a:rPr lang="zh-TW" altLang="en-US" dirty="0"/>
              <a:t>若是最低</a:t>
            </a:r>
            <a:r>
              <a:rPr lang="en-US" altLang="zh-TW" dirty="0"/>
              <a:t>priority</a:t>
            </a:r>
            <a:r>
              <a:rPr lang="zh-TW" altLang="en-US" dirty="0"/>
              <a:t>的</a:t>
            </a:r>
            <a:r>
              <a:rPr lang="en-US" altLang="zh-TW" dirty="0"/>
              <a:t>application</a:t>
            </a:r>
            <a:r>
              <a:rPr lang="zh-TW" altLang="en-US" dirty="0"/>
              <a:t>無法滿足，則再由第二低</a:t>
            </a:r>
            <a:r>
              <a:rPr lang="en-US" altLang="zh-TW" dirty="0"/>
              <a:t>priority</a:t>
            </a:r>
            <a:r>
              <a:rPr lang="zh-TW" altLang="en-US" dirty="0"/>
              <a:t>的</a:t>
            </a:r>
            <a:r>
              <a:rPr lang="en-US" altLang="zh-TW" dirty="0"/>
              <a:t>application</a:t>
            </a:r>
            <a:r>
              <a:rPr lang="zh-TW" altLang="en-US" dirty="0"/>
              <a:t>繼續直到抵銷掉超出的記憶體。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33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有三個</a:t>
            </a:r>
            <a:r>
              <a:rPr lang="en-US" altLang="zh-TW" dirty="0"/>
              <a:t>TLICATION</a:t>
            </a:r>
            <a:r>
              <a:rPr lang="zh-TW" altLang="en-US" dirty="0"/>
              <a:t>，我們做法是</a:t>
            </a:r>
            <a:r>
              <a:rPr lang="en-US" altLang="zh-TW" dirty="0"/>
              <a:t>random</a:t>
            </a:r>
            <a:r>
              <a:rPr lang="zh-TW" altLang="en-US" dirty="0"/>
              <a:t>取</a:t>
            </a:r>
            <a:r>
              <a:rPr lang="en-US" altLang="zh-TW" dirty="0"/>
              <a:t>allocate</a:t>
            </a:r>
            <a:r>
              <a:rPr lang="zh-TW" altLang="en-US" dirty="0"/>
              <a:t>好的地址，好讓系統會發生</a:t>
            </a:r>
            <a:r>
              <a:rPr lang="en-US" altLang="zh-TW" dirty="0"/>
              <a:t>thrashing</a:t>
            </a:r>
            <a:r>
              <a:rPr lang="zh-TW" altLang="en-US" dirty="0"/>
              <a:t>問題，當多個地址被</a:t>
            </a:r>
            <a:r>
              <a:rPr lang="en-US" altLang="zh-TW" dirty="0"/>
              <a:t>access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就會有很大的機會發生上述提到的搬移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79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就像這張圖所示，原先</a:t>
            </a:r>
            <a:r>
              <a:rPr lang="en-US" altLang="zh-TW" dirty="0"/>
              <a:t>T2</a:t>
            </a:r>
            <a:r>
              <a:rPr lang="zh-TW" altLang="en-US" dirty="0"/>
              <a:t>需要等待</a:t>
            </a:r>
            <a:r>
              <a:rPr lang="en-US" altLang="zh-TW" dirty="0"/>
              <a:t>T1</a:t>
            </a:r>
            <a:r>
              <a:rPr lang="zh-TW" altLang="en-US" dirty="0"/>
              <a:t>寫入，到</a:t>
            </a:r>
            <a:r>
              <a:rPr lang="en-US" altLang="zh-TW" dirty="0"/>
              <a:t>swap</a:t>
            </a:r>
            <a:r>
              <a:rPr lang="en-US" altLang="zh-TW" baseline="0" dirty="0"/>
              <a:t> space</a:t>
            </a:r>
            <a:r>
              <a:rPr lang="zh-TW" altLang="en-US" baseline="0" dirty="0"/>
              <a:t>後才能於</a:t>
            </a:r>
            <a:r>
              <a:rPr lang="en-US" altLang="zh-TW" baseline="0" dirty="0"/>
              <a:t>memory</a:t>
            </a:r>
            <a:r>
              <a:rPr lang="zh-TW" altLang="en-US" baseline="0" dirty="0"/>
              <a:t>中做操作，</a:t>
            </a:r>
            <a:endParaRPr lang="en-US" altLang="zh-TW" baseline="0" dirty="0"/>
          </a:p>
          <a:p>
            <a:r>
              <a:rPr lang="zh-TW" altLang="en-US" dirty="0"/>
              <a:t>而直接存取</a:t>
            </a:r>
            <a:r>
              <a:rPr lang="en-US" altLang="zh-TW" dirty="0"/>
              <a:t>swap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的特性能讓</a:t>
            </a:r>
            <a:r>
              <a:rPr lang="en-US" altLang="zh-TW" dirty="0"/>
              <a:t>T1</a:t>
            </a:r>
            <a:r>
              <a:rPr lang="zh-TW" altLang="en-US" dirty="0"/>
              <a:t>減少受到這個問題的影響，同時也降低</a:t>
            </a:r>
            <a:r>
              <a:rPr lang="en-US" altLang="zh-TW" dirty="0"/>
              <a:t>memory</a:t>
            </a:r>
            <a:r>
              <a:rPr lang="zh-TW" altLang="en-US" dirty="0"/>
              <a:t>中干擾造成的影響。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88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隨著大數據以及人工智慧的崛起，各家廠商紛紛著重在計算晶片的研發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21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因此，當多項</a:t>
            </a:r>
            <a:r>
              <a:rPr lang="en-US" altLang="zh-TW" dirty="0"/>
              <a:t>application</a:t>
            </a:r>
            <a:r>
              <a:rPr lang="zh-TW" altLang="en-US" dirty="0"/>
              <a:t>發生</a:t>
            </a:r>
            <a:r>
              <a:rPr lang="en-US" altLang="zh-TW" dirty="0"/>
              <a:t>memory contention</a:t>
            </a:r>
            <a:r>
              <a:rPr lang="zh-TW" altLang="en-US" dirty="0"/>
              <a:t> 以及</a:t>
            </a:r>
            <a:r>
              <a:rPr lang="en-US" altLang="zh-TW" dirty="0"/>
              <a:t>thrashing</a:t>
            </a:r>
            <a:r>
              <a:rPr lang="zh-TW" altLang="en-US" dirty="0"/>
              <a:t>的問題時，我們必須決定</a:t>
            </a:r>
            <a:endParaRPr lang="en-US" altLang="zh-TW" dirty="0"/>
          </a:p>
          <a:p>
            <a:r>
              <a:rPr lang="zh-TW" altLang="en-US" dirty="0"/>
              <a:t>需要對哪些</a:t>
            </a:r>
            <a:r>
              <a:rPr lang="en-US" altLang="zh-TW" dirty="0"/>
              <a:t>application</a:t>
            </a:r>
            <a:r>
              <a:rPr lang="zh-TW" altLang="en-US" dirty="0"/>
              <a:t>實施政策，什麼時候以及如何實施。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61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提到當計算晶片非常快速時，其系統的</a:t>
            </a:r>
            <a:r>
              <a:rPr lang="en-US" altLang="zh-TW" dirty="0"/>
              <a:t>bottle neck</a:t>
            </a:r>
            <a:r>
              <a:rPr lang="zh-TW" altLang="en-US" dirty="0"/>
              <a:t>會有轉移到</a:t>
            </a:r>
            <a:r>
              <a:rPr lang="en-US" altLang="zh-TW" dirty="0"/>
              <a:t>memory</a:t>
            </a:r>
            <a:r>
              <a:rPr lang="zh-TW" altLang="en-US" dirty="0"/>
              <a:t>的趨勢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96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5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那到達</a:t>
            </a:r>
            <a:r>
              <a:rPr lang="en-US" altLang="zh-TW" dirty="0"/>
              <a:t>bottleneck</a:t>
            </a:r>
            <a:r>
              <a:rPr lang="zh-TW" altLang="en-US" dirty="0"/>
              <a:t>會遭成哪些影響呢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當一個</a:t>
            </a:r>
            <a:r>
              <a:rPr lang="en-US" altLang="zh-TW" dirty="0"/>
              <a:t>application</a:t>
            </a:r>
            <a:r>
              <a:rPr lang="zh-TW" altLang="en-US" dirty="0"/>
              <a:t>由越多項</a:t>
            </a:r>
            <a:r>
              <a:rPr lang="en-US" altLang="zh-TW" dirty="0"/>
              <a:t>thread</a:t>
            </a:r>
            <a:r>
              <a:rPr lang="zh-TW" altLang="en-US" dirty="0"/>
              <a:t>執行，其</a:t>
            </a:r>
            <a:r>
              <a:rPr lang="en-US" altLang="zh-TW" dirty="0"/>
              <a:t>memory</a:t>
            </a:r>
            <a:r>
              <a:rPr lang="zh-TW" altLang="en-US" dirty="0"/>
              <a:t>所造成的影響會越大，也就是左圖所表示，其速度並不會如預期般的提升，反而造成額外的</a:t>
            </a:r>
            <a:r>
              <a:rPr lang="en-US" altLang="zh-TW" dirty="0"/>
              <a:t>latency</a:t>
            </a:r>
          </a:p>
          <a:p>
            <a:r>
              <a:rPr lang="zh-TW" altLang="en-US" dirty="0"/>
              <a:t>而若有多項</a:t>
            </a:r>
            <a:r>
              <a:rPr lang="en-US" altLang="zh-TW" dirty="0"/>
              <a:t>application</a:t>
            </a:r>
            <a:r>
              <a:rPr lang="zh-TW" altLang="en-US" dirty="0"/>
              <a:t>一同執行，其所造成的</a:t>
            </a:r>
            <a:r>
              <a:rPr lang="en-US" altLang="zh-TW" dirty="0"/>
              <a:t>latency</a:t>
            </a:r>
            <a:r>
              <a:rPr lang="zh-TW" altLang="en-US" dirty="0"/>
              <a:t>也有上升的趨勢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6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假如</a:t>
            </a:r>
            <a:r>
              <a:rPr lang="en-US" altLang="zh-TW" dirty="0"/>
              <a:t>applications</a:t>
            </a:r>
            <a:r>
              <a:rPr lang="zh-TW" altLang="en-US" dirty="0"/>
              <a:t>像是深度學習的</a:t>
            </a:r>
            <a:r>
              <a:rPr lang="en-US" altLang="zh-TW" dirty="0"/>
              <a:t>model</a:t>
            </a:r>
            <a:r>
              <a:rPr lang="zh-TW" altLang="en-US" dirty="0"/>
              <a:t>需要大量的</a:t>
            </a:r>
            <a:r>
              <a:rPr lang="en-US" altLang="zh-TW" dirty="0"/>
              <a:t>core</a:t>
            </a:r>
            <a:r>
              <a:rPr lang="zh-TW" altLang="en-US" dirty="0"/>
              <a:t>做運算，勢必就會遇到上述的情形</a:t>
            </a:r>
            <a:endParaRPr lang="en-US" altLang="zh-TW" dirty="0"/>
          </a:p>
          <a:p>
            <a:r>
              <a:rPr lang="zh-TW" altLang="en-US" dirty="0"/>
              <a:t>而我們這篇論文硬體是構築在所謂的</a:t>
            </a:r>
            <a:r>
              <a:rPr lang="en-US" altLang="zh-TW" dirty="0"/>
              <a:t>UMA</a:t>
            </a:r>
            <a:r>
              <a:rPr lang="zh-TW" altLang="en-US" dirty="0"/>
              <a:t>架構，也就是各個</a:t>
            </a:r>
            <a:r>
              <a:rPr lang="en-US" altLang="zh-TW" dirty="0"/>
              <a:t>core</a:t>
            </a:r>
            <a:r>
              <a:rPr lang="zh-TW" altLang="en-US" dirty="0"/>
              <a:t>都能對於</a:t>
            </a:r>
            <a:r>
              <a:rPr lang="en-US" altLang="zh-TW" dirty="0"/>
              <a:t>memory</a:t>
            </a:r>
            <a:r>
              <a:rPr lang="zh-TW" altLang="en-US" dirty="0"/>
              <a:t>做存取的要求，</a:t>
            </a:r>
            <a:endParaRPr lang="en-US" altLang="zh-TW" dirty="0"/>
          </a:p>
          <a:p>
            <a:r>
              <a:rPr lang="zh-TW" altLang="en-US" dirty="0"/>
              <a:t>這種架構對於系統的記憶體擁有更快的存取流程，但也意味著嚴重的</a:t>
            </a:r>
            <a:r>
              <a:rPr lang="en-US" altLang="zh-TW" dirty="0"/>
              <a:t>bottleneck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37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那到底哪些因素會造成上述的</a:t>
            </a:r>
            <a:r>
              <a:rPr lang="en-US" altLang="zh-TW" dirty="0"/>
              <a:t>latency?</a:t>
            </a:r>
          </a:p>
          <a:p>
            <a:r>
              <a:rPr lang="zh-TW" altLang="en-US" dirty="0"/>
              <a:t>第一個問題</a:t>
            </a:r>
            <a:r>
              <a:rPr lang="en-US" altLang="zh-TW" dirty="0"/>
              <a:t>-memory contention</a:t>
            </a:r>
            <a:r>
              <a:rPr lang="zh-TW" altLang="en-US" dirty="0"/>
              <a:t>，當各個</a:t>
            </a:r>
            <a:r>
              <a:rPr lang="en-US" altLang="zh-TW" dirty="0"/>
              <a:t>core</a:t>
            </a:r>
            <a:r>
              <a:rPr lang="zh-TW" altLang="en-US" dirty="0"/>
              <a:t>都有自己的工作，各自向</a:t>
            </a:r>
            <a:r>
              <a:rPr lang="en-US" altLang="zh-TW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buffer</a:t>
            </a:r>
            <a:r>
              <a:rPr lang="zh-TW" altLang="en-US" dirty="0"/>
              <a:t>發出請求，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kernel</a:t>
            </a:r>
            <a:r>
              <a:rPr lang="zh-TW" altLang="en-US" dirty="0"/>
              <a:t>一次能處理的</a:t>
            </a:r>
            <a:r>
              <a:rPr lang="en-US" altLang="zh-TW" dirty="0"/>
              <a:t>request</a:t>
            </a:r>
            <a:r>
              <a:rPr lang="zh-TW" altLang="en-US" dirty="0"/>
              <a:t>數量有限，此情況底下，若由像</a:t>
            </a:r>
            <a:r>
              <a:rPr lang="en-US" altLang="zh-TW" dirty="0" err="1"/>
              <a:t>gpu</a:t>
            </a:r>
            <a:r>
              <a:rPr lang="zh-TW" altLang="en-US" dirty="0"/>
              <a:t>這樣的硬體來做存取，這個現象就會導致整體的</a:t>
            </a:r>
            <a:r>
              <a:rPr lang="en-US" altLang="zh-TW" dirty="0"/>
              <a:t>performance</a:t>
            </a:r>
            <a:r>
              <a:rPr lang="zh-TW" altLang="en-US" dirty="0"/>
              <a:t>下降。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6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而除了第一個問題外，另一個問題也會造成</a:t>
            </a:r>
            <a:r>
              <a:rPr lang="en-US" altLang="zh-TW" dirty="0"/>
              <a:t>performance</a:t>
            </a:r>
            <a:r>
              <a:rPr lang="zh-TW" altLang="en-US" dirty="0"/>
              <a:t>下降，當多項記憶體</a:t>
            </a:r>
            <a:r>
              <a:rPr lang="en-US" altLang="zh-TW" dirty="0"/>
              <a:t>loading</a:t>
            </a:r>
            <a:r>
              <a:rPr lang="zh-TW" altLang="en-US" dirty="0"/>
              <a:t>較重的</a:t>
            </a:r>
            <a:r>
              <a:rPr lang="en-US" altLang="zh-TW" dirty="0"/>
              <a:t>application</a:t>
            </a:r>
            <a:r>
              <a:rPr lang="zh-TW" altLang="en-US" dirty="0"/>
              <a:t>一同執行時，</a:t>
            </a:r>
            <a:endParaRPr lang="en-US" altLang="zh-TW" dirty="0"/>
          </a:p>
          <a:p>
            <a:r>
              <a:rPr lang="zh-TW" altLang="en-US" dirty="0"/>
              <a:t>通常會導致記憶體不足的現象產生，作業系統通常採用比較消極的做法，將沒有在動作的</a:t>
            </a:r>
            <a:r>
              <a:rPr lang="en-US" altLang="zh-TW" dirty="0"/>
              <a:t>page</a:t>
            </a:r>
            <a:r>
              <a:rPr lang="zh-TW" altLang="en-US" dirty="0"/>
              <a:t>當作是</a:t>
            </a:r>
            <a:r>
              <a:rPr lang="en-US" altLang="zh-TW" dirty="0"/>
              <a:t>victim</a:t>
            </a:r>
            <a:r>
              <a:rPr lang="zh-TW" altLang="en-US" dirty="0"/>
              <a:t>由</a:t>
            </a:r>
            <a:r>
              <a:rPr lang="en-US" altLang="zh-TW" dirty="0"/>
              <a:t>memory</a:t>
            </a:r>
            <a:r>
              <a:rPr lang="zh-TW" altLang="en-US" dirty="0"/>
              <a:t>移到</a:t>
            </a:r>
            <a:r>
              <a:rPr lang="en-US" altLang="zh-TW" dirty="0"/>
              <a:t>swap</a:t>
            </a:r>
            <a:r>
              <a:rPr lang="en-US" altLang="zh-TW" baseline="0" dirty="0"/>
              <a:t> space</a:t>
            </a:r>
            <a:r>
              <a:rPr lang="zh-TW" altLang="en-US" baseline="0" dirty="0"/>
              <a:t>當中，好讓當前想要使用記憶體的人能夠獲得滿足，但是當每個</a:t>
            </a:r>
            <a:r>
              <a:rPr lang="en-US" altLang="zh-TW" baseline="0" dirty="0"/>
              <a:t>application</a:t>
            </a:r>
            <a:r>
              <a:rPr lang="zh-TW" altLang="en-US" baseline="0" dirty="0"/>
              <a:t>都以這種形式來獲取</a:t>
            </a:r>
            <a:r>
              <a:rPr lang="en-US" altLang="zh-TW" baseline="0" dirty="0"/>
              <a:t>memory</a:t>
            </a:r>
            <a:r>
              <a:rPr lang="zh-TW" altLang="en-US" baseline="0" dirty="0"/>
              <a:t>，就會造成</a:t>
            </a:r>
            <a:r>
              <a:rPr lang="en-US" altLang="zh-TW" baseline="0" dirty="0"/>
              <a:t>performance</a:t>
            </a:r>
            <a:r>
              <a:rPr lang="zh-TW" altLang="en-US" baseline="0" dirty="0"/>
              <a:t>大幅的下降，也就是我們要索要探討第二個問題</a:t>
            </a:r>
            <a:r>
              <a:rPr lang="en-US" altLang="zh-TW" baseline="0" dirty="0"/>
              <a:t>-memory thrashing</a:t>
            </a:r>
            <a:r>
              <a:rPr lang="zh-TW" altLang="en-US" baseline="0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4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因此我們希望在得知既有的</a:t>
            </a:r>
            <a:r>
              <a:rPr lang="en-US" altLang="zh-TW" dirty="0"/>
              <a:t>application</a:t>
            </a:r>
            <a:r>
              <a:rPr lang="zh-TW" altLang="en-US" dirty="0"/>
              <a:t>的情況下，</a:t>
            </a:r>
            <a:endParaRPr lang="en-US" altLang="zh-TW" dirty="0"/>
          </a:p>
          <a:p>
            <a:r>
              <a:rPr lang="zh-TW" altLang="en-US" dirty="0"/>
              <a:t>以固定的</a:t>
            </a:r>
            <a:r>
              <a:rPr lang="en-US" altLang="zh-TW" dirty="0"/>
              <a:t>memory size</a:t>
            </a:r>
            <a:r>
              <a:rPr lang="zh-TW" altLang="en-US" dirty="0"/>
              <a:t>作為限制，以我們的方法來達到上述兩個問題所造成的</a:t>
            </a:r>
            <a:r>
              <a:rPr lang="en-US" altLang="zh-TW" dirty="0"/>
              <a:t>latency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第一篇</a:t>
            </a:r>
            <a:r>
              <a:rPr lang="en-US" altLang="zh-TW" dirty="0"/>
              <a:t>:</a:t>
            </a:r>
            <a:r>
              <a:rPr lang="zh-TW" altLang="en-US" dirty="0"/>
              <a:t> 提到當運算晶片相當快速的情況下，</a:t>
            </a:r>
            <a:r>
              <a:rPr lang="en-US" altLang="zh-TW" dirty="0"/>
              <a:t>bottleneck</a:t>
            </a:r>
            <a:r>
              <a:rPr lang="zh-TW" altLang="en-US" dirty="0"/>
              <a:t>會轉嫁到</a:t>
            </a:r>
            <a:r>
              <a:rPr lang="en-US" altLang="zh-TW" dirty="0"/>
              <a:t>memory</a:t>
            </a:r>
            <a:r>
              <a:rPr lang="zh-TW" altLang="en-US" dirty="0"/>
              <a:t>上面</a:t>
            </a:r>
            <a:endParaRPr lang="en-US" altLang="zh-TW" dirty="0"/>
          </a:p>
          <a:p>
            <a:r>
              <a:rPr lang="zh-TW" altLang="en-US" dirty="0"/>
              <a:t>第二篇</a:t>
            </a:r>
            <a:r>
              <a:rPr lang="en-US" altLang="zh-TW" dirty="0"/>
              <a:t>:</a:t>
            </a:r>
            <a:r>
              <a:rPr lang="zh-TW" altLang="en-US" dirty="0"/>
              <a:t> 提出了一項以</a:t>
            </a:r>
            <a:r>
              <a:rPr lang="en-US" altLang="zh-TW" dirty="0"/>
              <a:t>latency</a:t>
            </a:r>
            <a:r>
              <a:rPr lang="zh-TW" altLang="en-US" dirty="0"/>
              <a:t>來評估</a:t>
            </a:r>
            <a:r>
              <a:rPr lang="en-US" altLang="zh-TW" dirty="0"/>
              <a:t>memory</a:t>
            </a:r>
            <a:r>
              <a:rPr lang="en-US" altLang="zh-TW" baseline="0" dirty="0"/>
              <a:t> contention</a:t>
            </a:r>
            <a:r>
              <a:rPr lang="zh-TW" altLang="en-US" baseline="0" dirty="0"/>
              <a:t>情形的公式</a:t>
            </a:r>
            <a:endParaRPr lang="en-US" altLang="zh-TW" baseline="0" dirty="0"/>
          </a:p>
          <a:p>
            <a:r>
              <a:rPr lang="zh-TW" altLang="en-US" baseline="0" dirty="0"/>
              <a:t>第三篇</a:t>
            </a:r>
            <a:r>
              <a:rPr lang="en-US" altLang="zh-TW" baseline="0" dirty="0"/>
              <a:t>:</a:t>
            </a:r>
            <a:r>
              <a:rPr lang="zh-TW" altLang="en-US" baseline="0" dirty="0"/>
              <a:t> 說明</a:t>
            </a:r>
            <a:r>
              <a:rPr lang="en-US" altLang="zh-TW" baseline="0" dirty="0"/>
              <a:t>memory contention</a:t>
            </a:r>
            <a:r>
              <a:rPr lang="zh-TW" altLang="en-US" baseline="0" dirty="0"/>
              <a:t>是會隨著</a:t>
            </a:r>
            <a:r>
              <a:rPr lang="en-US" altLang="zh-TW" baseline="0" dirty="0"/>
              <a:t>application</a:t>
            </a:r>
            <a:r>
              <a:rPr lang="zh-TW" altLang="en-US" baseline="0" dirty="0"/>
              <a:t>或是</a:t>
            </a:r>
            <a:r>
              <a:rPr lang="en-US" altLang="zh-TW" baseline="0" dirty="0"/>
              <a:t>core</a:t>
            </a:r>
            <a:r>
              <a:rPr lang="zh-TW" altLang="en-US" baseline="0" dirty="0"/>
              <a:t>數量的增加而增加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B188-5381-4916-96BB-B9E4E5320F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4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198568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BBCA-86CB-4A5B-8DDA-FFDD5A75CE83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36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3"/>
          </p:nvPr>
        </p:nvSpPr>
        <p:spPr>
          <a:xfrm>
            <a:off x="7086600" y="914400"/>
            <a:ext cx="1676400" cy="4572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200"/>
            </a:lvl2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14271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04864"/>
            <a:ext cx="3596208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3968" y="2204864"/>
            <a:ext cx="3596208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3E649-0CE0-48CA-AD51-AEA9C78479D8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118755A-74E3-4207-97A6-3784BCE12B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D570E-F3AC-4D9D-BAC6-FE89C2769D27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D915437-A66C-4EB6-99F3-21134C169C5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98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F383F-4514-4C97-9076-7D34CF982F9C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923DCF3-E31C-4EB3-A702-7AC247193F8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32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88279-B245-4215-8705-7C22E85DD425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CF09A25-0CFB-44C1-B6A6-D67E6935FFC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92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ESSLAB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995738" y="2997200"/>
            <a:ext cx="1441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360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779838" y="256540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029A8-0F77-4781-B13C-A846B385291E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7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 descr="ESSLAB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4463" y="2276475"/>
            <a:ext cx="71437" cy="1801813"/>
          </a:xfrm>
          <a:prstGeom prst="rect">
            <a:avLst/>
          </a:prstGeom>
          <a:solidFill>
            <a:srgbClr val="808080"/>
          </a:solidFill>
          <a:ln w="31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/>
            <a:endParaRPr lang="zh-TW" altLang="zh-TW">
              <a:solidFill>
                <a:srgbClr val="333333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762273"/>
            <a:ext cx="6275040" cy="86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8840"/>
            <a:ext cx="7427168" cy="41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3961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68E4B9D-72AE-40FD-AFAB-2F9D1A2276B8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4149080"/>
            <a:ext cx="395536" cy="27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新細明體" pitchFamily="18" charset="-120"/>
              </a:defRPr>
            </a:lvl1pPr>
          </a:lstStyle>
          <a:p>
            <a:pPr algn="ctr">
              <a:defRPr/>
            </a:pPr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21.png"/><Relationship Id="rId9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.transcend-info.com/Support/FAQ-29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microsoft.com/office/2007/relationships/hdphoto" Target="../media/hdphoto1.wdp"/><Relationship Id="rId7" Type="http://schemas.openxmlformats.org/officeDocument/2006/relationships/hyperlink" Target="https://www.samsung.com/tw/memory-storage/860-evo-sata-3-2-5-ssd/MZ-76E250BW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openxmlformats.org/officeDocument/2006/relationships/hyperlink" Target="https://www.arrow.com/en/products/945-82771-0000-000/nvidi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.transcend-info.com/Support/FAQ-29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hyperlink" Target="https://devblogs.nvidia.com/unified-memory-in-cuda-6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6696744" cy="1470025"/>
          </a:xfrm>
        </p:spPr>
        <p:txBody>
          <a:bodyPr/>
          <a:lstStyle/>
          <a:p>
            <a:r>
              <a:rPr lang="en-US" altLang="zh-TW" sz="3600" dirty="0"/>
              <a:t>Memory Contention Aware Swap Space Management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9492" y="4005064"/>
            <a:ext cx="6944816" cy="1752600"/>
          </a:xfrm>
        </p:spPr>
        <p:txBody>
          <a:bodyPr/>
          <a:lstStyle/>
          <a:p>
            <a:r>
              <a:rPr lang="en-US" altLang="zh-TW" dirty="0"/>
              <a:t>Student</a:t>
            </a:r>
            <a:r>
              <a:rPr lang="zh-TW" altLang="en-US" dirty="0"/>
              <a:t>：</a:t>
            </a:r>
            <a:r>
              <a:rPr lang="en-US" altLang="zh-TW" dirty="0"/>
              <a:t>Su-Wei Yang</a:t>
            </a:r>
          </a:p>
          <a:p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Prof. </a:t>
            </a:r>
            <a:r>
              <a:rPr lang="en-US" altLang="zh-TW" dirty="0" err="1"/>
              <a:t>Ya</a:t>
            </a:r>
            <a:r>
              <a:rPr lang="en-US" altLang="zh-TW" dirty="0"/>
              <a:t>-Shu Chen</a:t>
            </a:r>
          </a:p>
          <a:p>
            <a:r>
              <a:rPr lang="en-US" altLang="zh-TW" dirty="0"/>
              <a:t>2019.07.29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0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/>
              <a:t>Reducing memory thrashing</a:t>
            </a:r>
          </a:p>
          <a:p>
            <a:pPr lvl="1"/>
            <a:r>
              <a:rPr lang="en-US" altLang="zh-TW" sz="1800" dirty="0"/>
              <a:t>Chen, Li, et al.[4] present a way to reduce memory thrashing by controlling SM open and close while </a:t>
            </a:r>
            <a:r>
              <a:rPr lang="en-US" altLang="zh-TW" sz="1800"/>
              <a:t>memory thrashing </a:t>
            </a:r>
            <a:r>
              <a:rPr lang="en-US" altLang="zh-TW" sz="1800" dirty="0"/>
              <a:t>occurs.</a:t>
            </a:r>
          </a:p>
          <a:p>
            <a:r>
              <a:rPr lang="en-US" altLang="zh-TW" sz="2000" b="1" dirty="0"/>
              <a:t>Reducing latency by swapping</a:t>
            </a:r>
          </a:p>
          <a:p>
            <a:pPr lvl="1"/>
            <a:r>
              <a:rPr lang="en-US" altLang="zh-TW" sz="1800" dirty="0"/>
              <a:t>Zhu, Xiao, et al. [5] present to swap applications memory pages out early to reduce latency</a:t>
            </a:r>
          </a:p>
          <a:p>
            <a:pPr lvl="1"/>
            <a:r>
              <a:rPr lang="en-US" altLang="zh-TW" sz="1800" dirty="0"/>
              <a:t>ZHUANG, </a:t>
            </a:r>
            <a:r>
              <a:rPr lang="en-US" altLang="zh-TW" sz="1800" dirty="0" err="1"/>
              <a:t>Zhenyun</a:t>
            </a:r>
            <a:r>
              <a:rPr lang="en-US" altLang="zh-TW" sz="1800" dirty="0"/>
              <a:t>, et al. [6] present the latency increased by inappropriate swapping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5536" y="5238771"/>
            <a:ext cx="8667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/>
              <a:t>[4] LI, Chen, et al. A Framework for Memory Oversubscription Management in Graphics Processing Units. In: </a:t>
            </a:r>
            <a:r>
              <a:rPr lang="en-US" altLang="zh-TW" sz="1000" i="1" dirty="0"/>
              <a:t>Proceedings of the Twenty-Fourth International Conference on Architectural Support for Programming Languages and Operating Systems</a:t>
            </a:r>
            <a:r>
              <a:rPr lang="en-US" altLang="zh-TW" sz="1000" dirty="0"/>
              <a:t>. ACM, 2019. p. 49-63.. </a:t>
            </a:r>
          </a:p>
          <a:p>
            <a:r>
              <a:rPr lang="en-US" altLang="zh-TW" sz="1000" dirty="0"/>
              <a:t>[5] Zhu, Xiao, et al. "</a:t>
            </a:r>
            <a:r>
              <a:rPr lang="en-US" altLang="zh-TW" sz="1000" dirty="0" err="1"/>
              <a:t>SmartSwap</a:t>
            </a:r>
            <a:r>
              <a:rPr lang="en-US" altLang="zh-TW" sz="1000" dirty="0"/>
              <a:t>: High-performance and user experience friendly swapping in mobile systems." Proceedings of the 54th Annual Design Automation Conference 2017. ACM, 2017</a:t>
            </a:r>
            <a:endParaRPr lang="zh-TW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395536" y="5921039"/>
            <a:ext cx="8367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[6] ZHUANG, </a:t>
            </a:r>
            <a:r>
              <a:rPr lang="en-US" altLang="zh-TW" sz="1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Zhenyun</a:t>
            </a:r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et al. Taming memory related performance pitfalls in </a:t>
            </a:r>
            <a:r>
              <a:rPr lang="en-US" altLang="zh-TW" sz="1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linux</a:t>
            </a:r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cgroups</a:t>
            </a:r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 In: 2017 International Conference on Computing, Networking and Communications (ICNC). IEEE, 2017. </a:t>
            </a:r>
          </a:p>
          <a:p>
            <a:endParaRPr lang="zh-TW" altLang="en-US" sz="1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4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092280" y="76227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08775" y="1770833"/>
            <a:ext cx="3600399" cy="2880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1479" y="2199216"/>
            <a:ext cx="1503210" cy="63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Multiple applications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0119" y="5321125"/>
            <a:ext cx="191081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Task Queue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8779" y="5884429"/>
            <a:ext cx="1027117" cy="288032"/>
          </a:xfrm>
          <a:prstGeom prst="rect">
            <a:avLst/>
          </a:prstGeom>
          <a:solidFill>
            <a:srgbClr val="DEC0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SSD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3002" y="5884429"/>
            <a:ext cx="859855" cy="288032"/>
          </a:xfrm>
          <a:prstGeom prst="rect">
            <a:avLst/>
          </a:prstGeom>
          <a:solidFill>
            <a:srgbClr val="FCF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966" y="5902533"/>
            <a:ext cx="1027117" cy="288032"/>
          </a:xfrm>
          <a:prstGeom prst="rect">
            <a:avLst/>
          </a:prstGeom>
          <a:solidFill>
            <a:srgbClr val="F1D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586507" y="2996952"/>
            <a:ext cx="53949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39511" y="5111057"/>
            <a:ext cx="53949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3568" y="1974326"/>
            <a:ext cx="1440160" cy="46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User Space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557" y="4140288"/>
            <a:ext cx="1733863" cy="46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 Space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9" idx="2"/>
            <a:endCxn id="12" idx="0"/>
          </p:cNvCxnSpPr>
          <p:nvPr/>
        </p:nvCxnSpPr>
        <p:spPr>
          <a:xfrm flipH="1">
            <a:off x="5695525" y="5609157"/>
            <a:ext cx="1" cy="29337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9" idx="0"/>
          </p:cNvCxnSpPr>
          <p:nvPr/>
        </p:nvCxnSpPr>
        <p:spPr>
          <a:xfrm>
            <a:off x="5695525" y="4900989"/>
            <a:ext cx="1" cy="42013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22534" y="2199216"/>
            <a:ext cx="1309009" cy="63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Request Queue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5183640" y="2865118"/>
            <a:ext cx="585567" cy="40386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 rot="16200000">
            <a:off x="4230828" y="2375232"/>
            <a:ext cx="585567" cy="37328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699792" y="3318108"/>
            <a:ext cx="3672408" cy="16230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772613" y="4326794"/>
            <a:ext cx="3458929" cy="369332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Swap Space Management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772613" y="3420174"/>
            <a:ext cx="3458929" cy="646331"/>
          </a:xfrm>
          <a:prstGeom prst="rect">
            <a:avLst/>
          </a:prstGeom>
          <a:noFill/>
          <a:ln w="28575">
            <a:solidFill>
              <a:srgbClr val="FF99CC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TW" dirty="0">
                <a:solidFill>
                  <a:srgbClr val="FF99CC"/>
                </a:solidFill>
              </a:rPr>
              <a:t>Contention-aware</a:t>
            </a:r>
          </a:p>
          <a:p>
            <a:pPr algn="ctr"/>
            <a:r>
              <a:rPr lang="en-US" altLang="zh-TW" dirty="0">
                <a:solidFill>
                  <a:srgbClr val="FF99CC"/>
                </a:solidFill>
              </a:rPr>
              <a:t>Scheduling</a:t>
            </a:r>
            <a:endParaRPr lang="zh-TW" altLang="en-US" dirty="0">
              <a:solidFill>
                <a:srgbClr val="FF99CC"/>
              </a:solidFill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8C4F8-F489-4049-8B5F-767DA342A0E6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2632262" y="5326118"/>
            <a:ext cx="191081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DMA Queue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弧形接點 36"/>
          <p:cNvCxnSpPr/>
          <p:nvPr/>
        </p:nvCxnSpPr>
        <p:spPr>
          <a:xfrm rot="16200000" flipV="1">
            <a:off x="4092653" y="5129809"/>
            <a:ext cx="38263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4283968" y="5618321"/>
            <a:ext cx="1" cy="29337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3217977" y="5618321"/>
            <a:ext cx="1" cy="29337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/>
          <p:nvPr/>
        </p:nvCxnSpPr>
        <p:spPr>
          <a:xfrm rot="16200000" flipV="1">
            <a:off x="3021946" y="5132533"/>
            <a:ext cx="38263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1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Contention-aware Scheduling</a:t>
            </a:r>
          </a:p>
          <a:p>
            <a:pPr lvl="1"/>
            <a:r>
              <a:rPr lang="en-US" altLang="zh-TW" sz="2000" dirty="0"/>
              <a:t>Memory contention evaluation</a:t>
            </a:r>
          </a:p>
          <a:p>
            <a:pPr lvl="1"/>
            <a:r>
              <a:rPr lang="en-US" altLang="zh-TW" sz="2000" dirty="0"/>
              <a:t>Contention-aware priority assignment</a:t>
            </a:r>
          </a:p>
          <a:p>
            <a:r>
              <a:rPr lang="en-US" altLang="zh-TW" sz="2400" dirty="0"/>
              <a:t>Swap space management</a:t>
            </a:r>
          </a:p>
          <a:p>
            <a:pPr lvl="1"/>
            <a:r>
              <a:rPr lang="en-US" altLang="zh-TW" sz="2000" dirty="0"/>
              <a:t>Direct swap space accessing</a:t>
            </a:r>
          </a:p>
          <a:p>
            <a:pPr lvl="1"/>
            <a:r>
              <a:rPr lang="en-US" altLang="zh-TW" sz="2000" dirty="0"/>
              <a:t>Contention-aware swap-in strategy</a:t>
            </a:r>
          </a:p>
          <a:p>
            <a:pPr lvl="1"/>
            <a:r>
              <a:rPr lang="en-US" altLang="zh-TW" sz="2000" dirty="0"/>
              <a:t>Swap space assignment</a:t>
            </a:r>
          </a:p>
          <a:p>
            <a:pPr lvl="1"/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3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00458"/>
                <a:ext cx="7427168" cy="4325705"/>
              </a:xfrm>
            </p:spPr>
            <p:txBody>
              <a:bodyPr/>
              <a:lstStyle/>
              <a:p>
                <a:r>
                  <a:rPr lang="en-US" altLang="zh-TW" sz="2000" dirty="0"/>
                  <a:t>Memory contention degree 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4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00458"/>
                <a:ext cx="7427168" cy="4325705"/>
              </a:xfrm>
              <a:blipFill rotWithShape="0">
                <a:blip r:embed="rId3"/>
                <a:stretch>
                  <a:fillRect l="-739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42395" y="631082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TUDOR, Bogdan Marius; TEO, Yong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Meng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SEE, Simon. Understanding off-chip memory contention of parallel programs in multicore systems. In: </a:t>
            </a:r>
            <a:r>
              <a:rPr lang="en-US" altLang="zh-TW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2011 International Conference on Parallel Processing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. IEEE, 2011. </a:t>
            </a:r>
            <a:endParaRPr lang="zh-TW" altLang="en-US" sz="1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86692" y="3791302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85628" y="2924944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370232" y="3532366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85628" y="4160634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385628" y="4882517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baseline="-25000" dirty="0" err="1"/>
              <a:t>n</a:t>
            </a:r>
            <a:endParaRPr lang="zh-TW" altLang="en-US" baseline="-25000" dirty="0"/>
          </a:p>
        </p:txBody>
      </p:sp>
      <p:cxnSp>
        <p:nvCxnSpPr>
          <p:cNvPr id="14" name="直線單箭頭接點 13"/>
          <p:cNvCxnSpPr>
            <a:stCxn id="22" idx="3"/>
            <a:endCxn id="12" idx="1"/>
          </p:cNvCxnSpPr>
          <p:nvPr/>
        </p:nvCxnSpPr>
        <p:spPr>
          <a:xfrm>
            <a:off x="3465748" y="3109610"/>
            <a:ext cx="1120944" cy="866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3" idx="3"/>
            <a:endCxn id="12" idx="1"/>
          </p:cNvCxnSpPr>
          <p:nvPr/>
        </p:nvCxnSpPr>
        <p:spPr>
          <a:xfrm>
            <a:off x="3450352" y="3717032"/>
            <a:ext cx="1136340" cy="258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3"/>
            <a:endCxn id="12" idx="1"/>
          </p:cNvCxnSpPr>
          <p:nvPr/>
        </p:nvCxnSpPr>
        <p:spPr>
          <a:xfrm flipV="1">
            <a:off x="3465748" y="3975968"/>
            <a:ext cx="112094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5" idx="3"/>
            <a:endCxn id="12" idx="1"/>
          </p:cNvCxnSpPr>
          <p:nvPr/>
        </p:nvCxnSpPr>
        <p:spPr>
          <a:xfrm flipV="1">
            <a:off x="3465748" y="3975968"/>
            <a:ext cx="1120944" cy="1091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9552" y="5445224"/>
                <a:ext cx="54511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dirty="0"/>
                  <a:t> response time under multiple applications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dirty="0"/>
                  <a:t> response time under single application </a:t>
                </a:r>
                <a:r>
                  <a:rPr lang="en-US" altLang="zh-TW" sz="1600" dirty="0" err="1"/>
                  <a:t>T</a:t>
                </a:r>
                <a:r>
                  <a:rPr lang="en-US" altLang="zh-TW" sz="1600" baseline="-25000" dirty="0" err="1"/>
                  <a:t>i</a:t>
                </a:r>
                <a:endParaRPr lang="en-US" altLang="zh-TW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altLang="zh-TW" sz="1600" dirty="0"/>
                  <a:t> threads of the corresponding application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45224"/>
                <a:ext cx="5451172" cy="830997"/>
              </a:xfrm>
              <a:prstGeom prst="rect">
                <a:avLst/>
              </a:prstGeom>
              <a:blipFill>
                <a:blip r:embed="rId4"/>
                <a:stretch>
                  <a:fillRect l="-447" t="-2190" b="-8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7427168" cy="4137323"/>
              </a:xfrm>
            </p:spPr>
            <p:txBody>
              <a:bodyPr/>
              <a:lstStyle/>
              <a:p>
                <a:r>
                  <a:rPr lang="en-US" altLang="zh-TW" sz="2000" dirty="0"/>
                  <a:t>Memory contention degree 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000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𝑁𝑖</m:t>
                        </m:r>
                      </m:den>
                    </m:f>
                  </m:oMath>
                </a14:m>
                <a:endParaRPr lang="en-US" altLang="zh-TW" sz="2000" dirty="0"/>
              </a:p>
              <a:p>
                <a:pPr marL="457200" lvl="1" indent="0">
                  <a:buNone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4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7427168" cy="4137323"/>
              </a:xfrm>
              <a:blipFill rotWithShape="0">
                <a:blip r:embed="rId3"/>
                <a:stretch>
                  <a:fillRect l="-739" t="-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23928" y="6292245"/>
            <a:ext cx="5220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TUDOR, Bogdan Marius; TEO, Yong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Meng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SEE, Simon. Understanding off-chip memory contention of parallel programs in multicore systems. In: </a:t>
            </a:r>
            <a:r>
              <a:rPr lang="en-US" altLang="zh-TW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2011 International Conference on Parallel Processing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. IEEE, 2011. 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9552" y="5445224"/>
                <a:ext cx="5633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dirty="0"/>
                  <a:t> response time under multiple applications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dirty="0"/>
                  <a:t> response time under single application </a:t>
                </a:r>
                <a:r>
                  <a:rPr lang="en-US" altLang="zh-TW" sz="1600" dirty="0" err="1"/>
                  <a:t>T</a:t>
                </a:r>
                <a:r>
                  <a:rPr lang="en-US" altLang="zh-TW" sz="1600" baseline="-25000" dirty="0" err="1"/>
                  <a:t>i</a:t>
                </a:r>
                <a:endParaRPr lang="en-US" altLang="zh-TW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600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altLang="zh-TW" sz="1600" dirty="0"/>
                  <a:t> sub tasks of the corresponding application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45224"/>
                <a:ext cx="5633915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433" t="-2190" b="-8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828" y="2619253"/>
            <a:ext cx="485299" cy="3470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829" y="3164903"/>
            <a:ext cx="485299" cy="347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39648" y="259693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48" y="2596937"/>
                <a:ext cx="10081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392792" y="3153745"/>
                <a:ext cx="1501824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92" y="3153745"/>
                <a:ext cx="150182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6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弧 10"/>
          <p:cNvSpPr/>
          <p:nvPr/>
        </p:nvSpPr>
        <p:spPr>
          <a:xfrm>
            <a:off x="5532137" y="3497150"/>
            <a:ext cx="504056" cy="1561249"/>
          </a:xfrm>
          <a:prstGeom prst="rightBrace">
            <a:avLst>
              <a:gd name="adj1" fmla="val 7516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92192" y="4112597"/>
            <a:ext cx="193964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Different number of sub tasks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50" y="3427784"/>
            <a:ext cx="4998024" cy="17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47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7427168" cy="413732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sz="2000" dirty="0"/>
              <a:t>Contention-aware priority assignment</a:t>
            </a:r>
          </a:p>
          <a:p>
            <a:pPr lvl="1"/>
            <a:r>
              <a:rPr lang="en-US" altLang="zh-TW" sz="1800" dirty="0"/>
              <a:t>Setting the priority by contention degree.</a:t>
            </a:r>
          </a:p>
          <a:p>
            <a:pPr lvl="1"/>
            <a:r>
              <a:rPr lang="en-US" altLang="zh-TW" sz="1800" dirty="0"/>
              <a:t>The higher contention degree the higher priority.</a:t>
            </a:r>
            <a:endParaRPr lang="zh-TW" altLang="en-US" sz="1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2896" y="3807676"/>
            <a:ext cx="10414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4874" y="4349685"/>
            <a:ext cx="10414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3933" y="3284984"/>
            <a:ext cx="213435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Request Queue</a:t>
            </a:r>
            <a:endParaRPr lang="zh-TW" altLang="en-US" dirty="0"/>
          </a:p>
        </p:txBody>
      </p:sp>
      <p:sp>
        <p:nvSpPr>
          <p:cNvPr id="17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05" y="3332215"/>
            <a:ext cx="445223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47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7427168" cy="413732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sz="2000" dirty="0"/>
              <a:t>Contention-aware priority scheduling</a:t>
            </a:r>
          </a:p>
          <a:p>
            <a:pPr lvl="1"/>
            <a:r>
              <a:rPr lang="en-US" altLang="zh-TW" sz="1800" dirty="0"/>
              <a:t>Reduce the response time of the higher priority</a:t>
            </a:r>
          </a:p>
          <a:p>
            <a:pPr lvl="1"/>
            <a:r>
              <a:rPr lang="en-US" altLang="zh-TW" sz="1800" dirty="0"/>
              <a:t>Reduce the latency caused by memory contention</a:t>
            </a:r>
            <a:endParaRPr lang="zh-TW" altLang="en-US" sz="1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92080" y="4869160"/>
            <a:ext cx="504056" cy="9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4211960" y="5157193"/>
            <a:ext cx="1368152" cy="6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886504" y="4727911"/>
            <a:ext cx="5760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80112" y="4979845"/>
            <a:ext cx="5760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T2</a:t>
            </a:r>
            <a:endParaRPr lang="zh-TW" altLang="en-US" dirty="0"/>
          </a:p>
        </p:txBody>
      </p:sp>
      <p:sp>
        <p:nvSpPr>
          <p:cNvPr id="21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02896" y="3807676"/>
            <a:ext cx="10414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14874" y="4349685"/>
            <a:ext cx="10414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3933" y="3284984"/>
            <a:ext cx="213435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Request Queue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357393"/>
            <a:ext cx="467263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Contention-aware Scheduling</a:t>
            </a:r>
          </a:p>
          <a:p>
            <a:pPr lvl="1"/>
            <a:r>
              <a:rPr lang="en-US" altLang="zh-TW" sz="2000" dirty="0"/>
              <a:t>Memory contention evaluation</a:t>
            </a:r>
          </a:p>
          <a:p>
            <a:pPr lvl="1"/>
            <a:r>
              <a:rPr lang="en-US" altLang="zh-TW" sz="2000" dirty="0"/>
              <a:t>Contention-aware priority assignment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Swap space management</a:t>
            </a:r>
          </a:p>
          <a:p>
            <a:pPr lvl="1"/>
            <a:r>
              <a:rPr lang="en-US" altLang="zh-TW" sz="2000" dirty="0"/>
              <a:t>Direct swap space accessing</a:t>
            </a:r>
          </a:p>
          <a:p>
            <a:pPr lvl="1"/>
            <a:r>
              <a:rPr lang="en-US" altLang="zh-TW" sz="2000" dirty="0"/>
              <a:t>Contention-aware swap-in strategy</a:t>
            </a:r>
          </a:p>
          <a:p>
            <a:pPr lvl="1"/>
            <a:r>
              <a:rPr lang="en-US" altLang="zh-TW" sz="2000" dirty="0"/>
              <a:t>Swap space assignment</a:t>
            </a:r>
          </a:p>
          <a:p>
            <a:pPr lvl="1"/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0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353347"/>
          </a:xfrm>
        </p:spPr>
        <p:txBody>
          <a:bodyPr/>
          <a:lstStyle/>
          <a:p>
            <a:r>
              <a:rPr lang="en-US" altLang="zh-TW" sz="2400" dirty="0"/>
              <a:t>Memory-oriented execution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Reduce thrashing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6" y="3573016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27884" y="2298101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9274" y="5507940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3848" y="2739209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3741322" y="2882761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203848" y="4435750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3741322" y="4599336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7" idx="3"/>
            <a:endCxn id="10" idx="1"/>
          </p:cNvCxnSpPr>
          <p:nvPr/>
        </p:nvCxnSpPr>
        <p:spPr>
          <a:xfrm flipV="1">
            <a:off x="1907704" y="3191436"/>
            <a:ext cx="1296144" cy="56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0"/>
            <a:endCxn id="10" idx="2"/>
          </p:cNvCxnSpPr>
          <p:nvPr/>
        </p:nvCxnSpPr>
        <p:spPr>
          <a:xfrm flipV="1">
            <a:off x="4065358" y="364366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353347"/>
          </a:xfrm>
        </p:spPr>
        <p:txBody>
          <a:bodyPr/>
          <a:lstStyle/>
          <a:p>
            <a:r>
              <a:rPr lang="en-US" altLang="zh-TW" sz="2400" dirty="0"/>
              <a:t>Memory-oriented execution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Reduce thrashing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6" y="3573016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27884" y="2298101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9274" y="5507940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3848" y="2739209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03848" y="4435750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7" idx="3"/>
            <a:endCxn id="10" idx="1"/>
          </p:cNvCxnSpPr>
          <p:nvPr/>
        </p:nvCxnSpPr>
        <p:spPr>
          <a:xfrm flipV="1">
            <a:off x="1907704" y="3191436"/>
            <a:ext cx="1296144" cy="56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0"/>
            <a:endCxn id="10" idx="2"/>
          </p:cNvCxnSpPr>
          <p:nvPr/>
        </p:nvCxnSpPr>
        <p:spPr>
          <a:xfrm flipV="1">
            <a:off x="4065358" y="364366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接點 11"/>
          <p:cNvSpPr/>
          <p:nvPr/>
        </p:nvSpPr>
        <p:spPr>
          <a:xfrm>
            <a:off x="3062418" y="4523146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3741322" y="4599336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Introduction</a:t>
            </a:r>
          </a:p>
          <a:p>
            <a:r>
              <a:rPr lang="en-US" altLang="zh-TW" sz="2800" dirty="0"/>
              <a:t>Problem definition</a:t>
            </a:r>
          </a:p>
          <a:p>
            <a:r>
              <a:rPr lang="en-US" altLang="zh-TW" sz="2800" dirty="0"/>
              <a:t>Related work</a:t>
            </a:r>
          </a:p>
          <a:p>
            <a:r>
              <a:rPr lang="en-US" altLang="zh-TW" sz="2800" dirty="0"/>
              <a:t>System model</a:t>
            </a:r>
          </a:p>
          <a:p>
            <a:r>
              <a:rPr lang="en-US" altLang="zh-TW" sz="2800" dirty="0"/>
              <a:t>Approach</a:t>
            </a:r>
          </a:p>
          <a:p>
            <a:r>
              <a:rPr lang="en-US" altLang="zh-TW" sz="2800" dirty="0"/>
              <a:t>Experiment</a:t>
            </a:r>
          </a:p>
          <a:p>
            <a:r>
              <a:rPr lang="en-US" altLang="zh-TW" sz="2800" dirty="0"/>
              <a:t>Conclusion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406A9-5D6A-4DF3-A9DC-6B0E0D9B1EC0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56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353347"/>
          </a:xfrm>
        </p:spPr>
        <p:txBody>
          <a:bodyPr/>
          <a:lstStyle/>
          <a:p>
            <a:r>
              <a:rPr lang="en-US" altLang="zh-TW" sz="2400" dirty="0"/>
              <a:t>Memory-oriented execution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Reduce thrashing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6" y="3573016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27884" y="2298101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9274" y="5507940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3848" y="2739209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03848" y="4435750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7" idx="3"/>
            <a:endCxn id="10" idx="1"/>
          </p:cNvCxnSpPr>
          <p:nvPr/>
        </p:nvCxnSpPr>
        <p:spPr>
          <a:xfrm flipV="1">
            <a:off x="1907704" y="3191436"/>
            <a:ext cx="1296144" cy="56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0"/>
            <a:endCxn id="10" idx="2"/>
          </p:cNvCxnSpPr>
          <p:nvPr/>
        </p:nvCxnSpPr>
        <p:spPr>
          <a:xfrm flipV="1">
            <a:off x="4065358" y="364366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接點 11"/>
          <p:cNvSpPr/>
          <p:nvPr/>
        </p:nvSpPr>
        <p:spPr>
          <a:xfrm>
            <a:off x="3062418" y="4523146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4173370" y="2902795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6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353347"/>
          </a:xfrm>
        </p:spPr>
        <p:txBody>
          <a:bodyPr/>
          <a:lstStyle/>
          <a:p>
            <a:r>
              <a:rPr lang="en-US" altLang="zh-TW" sz="2400" dirty="0"/>
              <a:t>Memory-oriented execution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Reduce thrashing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27884" y="2298101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9274" y="5507940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3848" y="2739209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03848" y="4435750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3" idx="0"/>
            <a:endCxn id="10" idx="2"/>
          </p:cNvCxnSpPr>
          <p:nvPr/>
        </p:nvCxnSpPr>
        <p:spPr>
          <a:xfrm flipV="1">
            <a:off x="4065358" y="364366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接點 11"/>
          <p:cNvSpPr/>
          <p:nvPr/>
        </p:nvSpPr>
        <p:spPr>
          <a:xfrm>
            <a:off x="3741322" y="4579588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3755941" y="2872691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弧形接點 30"/>
          <p:cNvCxnSpPr>
            <a:stCxn id="12" idx="6"/>
            <a:endCxn id="14" idx="6"/>
          </p:cNvCxnSpPr>
          <p:nvPr/>
        </p:nvCxnSpPr>
        <p:spPr>
          <a:xfrm flipV="1">
            <a:off x="4389394" y="3161331"/>
            <a:ext cx="14619" cy="1706897"/>
          </a:xfrm>
          <a:prstGeom prst="curvedConnector3">
            <a:avLst>
              <a:gd name="adj1" fmla="val 4560709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289317" y="3964414"/>
            <a:ext cx="122413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Thrashing</a:t>
            </a:r>
            <a:endParaRPr lang="zh-TW" altLang="en-US" dirty="0"/>
          </a:p>
        </p:txBody>
      </p:sp>
      <p:cxnSp>
        <p:nvCxnSpPr>
          <p:cNvPr id="19" name="弧形接點 18"/>
          <p:cNvCxnSpPr>
            <a:stCxn id="14" idx="2"/>
            <a:endCxn id="12" idx="2"/>
          </p:cNvCxnSpPr>
          <p:nvPr/>
        </p:nvCxnSpPr>
        <p:spPr>
          <a:xfrm rot="10800000" flipV="1">
            <a:off x="3741323" y="3161330"/>
            <a:ext cx="14619" cy="1706897"/>
          </a:xfrm>
          <a:prstGeom prst="curvedConnector3">
            <a:avLst>
              <a:gd name="adj1" fmla="val 449487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Latency increased by swapping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Reduce thrashing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9512" y="3209200"/>
            <a:ext cx="213435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Request Queue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3568" y="3717032"/>
            <a:ext cx="10801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1560" y="4221088"/>
            <a:ext cx="122413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Swapping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7584" y="4725144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79" y="3212976"/>
            <a:ext cx="5328033" cy="187200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276415" y="4509120"/>
            <a:ext cx="158417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793307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Direct swap space accessing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0" y="4050268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33056" y="2514125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14446" y="5723964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9020" y="2955233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3746494" y="3098785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209020" y="4651774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3746494" y="4815360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 flipV="1">
            <a:off x="1858888" y="3407460"/>
            <a:ext cx="1350132" cy="8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  <a:endCxn id="10" idx="2"/>
          </p:cNvCxnSpPr>
          <p:nvPr/>
        </p:nvCxnSpPr>
        <p:spPr>
          <a:xfrm flipV="1">
            <a:off x="4070530" y="385968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1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793307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Direct swap space accessing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0" y="4050268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33056" y="2514125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14446" y="5723964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9020" y="2955233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3746494" y="3098785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209020" y="4651774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3746494" y="4815360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 flipV="1">
            <a:off x="1858888" y="3407460"/>
            <a:ext cx="1350132" cy="8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  <a:endCxn id="10" idx="2"/>
          </p:cNvCxnSpPr>
          <p:nvPr/>
        </p:nvCxnSpPr>
        <p:spPr>
          <a:xfrm flipV="1">
            <a:off x="4070530" y="385968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3"/>
            <a:endCxn id="12" idx="1"/>
          </p:cNvCxnSpPr>
          <p:nvPr/>
        </p:nvCxnSpPr>
        <p:spPr>
          <a:xfrm>
            <a:off x="1858888" y="4234934"/>
            <a:ext cx="1350132" cy="869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793307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Direct swap space accessing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0" y="4050268"/>
            <a:ext cx="792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33056" y="2514125"/>
            <a:ext cx="10749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14446" y="5723964"/>
            <a:ext cx="151216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209020" y="2955233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3746494" y="3098785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209020" y="4651774"/>
            <a:ext cx="1723020" cy="904453"/>
          </a:xfrm>
          <a:prstGeom prst="roundRect">
            <a:avLst>
              <a:gd name="adj" fmla="val 43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3746494" y="4815360"/>
            <a:ext cx="648072" cy="57728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 flipV="1">
            <a:off x="1858888" y="3407460"/>
            <a:ext cx="1350132" cy="8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  <a:endCxn id="10" idx="2"/>
          </p:cNvCxnSpPr>
          <p:nvPr/>
        </p:nvCxnSpPr>
        <p:spPr>
          <a:xfrm flipV="1">
            <a:off x="4070530" y="3859686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3"/>
            <a:endCxn id="12" idx="1"/>
          </p:cNvCxnSpPr>
          <p:nvPr/>
        </p:nvCxnSpPr>
        <p:spPr>
          <a:xfrm>
            <a:off x="1858888" y="4234934"/>
            <a:ext cx="1350132" cy="869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273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Reduce latency</a:t>
            </a:r>
          </a:p>
          <a:p>
            <a:pPr lvl="1"/>
            <a:r>
              <a:rPr lang="en-US" altLang="zh-TW" sz="2000" dirty="0"/>
              <a:t>Direct swap space accessing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3656" y="3139278"/>
            <a:ext cx="202609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Request Queue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1560" y="3573016"/>
            <a:ext cx="10801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55576" y="4474382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0266" y="4936670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SSD</a:t>
            </a:r>
            <a:endParaRPr lang="zh-TW" altLang="en-US" dirty="0"/>
          </a:p>
        </p:txBody>
      </p:sp>
      <p:sp>
        <p:nvSpPr>
          <p:cNvPr id="14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6870" y="4006754"/>
            <a:ext cx="129351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Swapping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648377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hlinkClick r:id="rId3"/>
              </a:rPr>
              <a:t>https://tw.transcend-info.com/Support/FAQ-292</a:t>
            </a:r>
            <a:endParaRPr lang="zh-TW" altLang="en-US" sz="1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16" y="2995404"/>
            <a:ext cx="3583020" cy="23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400" dirty="0">
                <a:cs typeface="+mn-cs"/>
              </a:rPr>
              <a:t>Contention-aware swap-in strategy</a:t>
            </a:r>
            <a:endParaRPr lang="en-US" altLang="zh-TW" sz="2400" dirty="0"/>
          </a:p>
          <a:p>
            <a:pPr marL="742950" lvl="2" indent="-342900"/>
            <a:r>
              <a:rPr lang="en-US" altLang="zh-TW" sz="2000" dirty="0"/>
              <a:t>Swap in high priority application to reduce latency</a:t>
            </a:r>
          </a:p>
          <a:p>
            <a:pPr marL="742950" lvl="2" indent="-342900"/>
            <a:r>
              <a:rPr lang="en-US" altLang="zh-TW" sz="2000" dirty="0"/>
              <a:t>Execute low priority application by direct swap space accessing to reduce thrashing</a:t>
            </a:r>
          </a:p>
          <a:p>
            <a:pPr marL="342900" lvl="1" indent="-342900">
              <a:buFontTx/>
              <a:buChar char="•"/>
            </a:pPr>
            <a:endParaRPr lang="en-US" altLang="zh-TW" sz="2400" dirty="0">
              <a:cs typeface="+mn-cs"/>
            </a:endParaRPr>
          </a:p>
          <a:p>
            <a:pPr marL="342900" lvl="1" indent="-342900">
              <a:buFontTx/>
              <a:buChar char="•"/>
            </a:pPr>
            <a:r>
              <a:rPr lang="en-US" altLang="zh-TW" sz="2400" dirty="0"/>
              <a:t>How to assign the swap space size to reduce thrashing?</a:t>
            </a:r>
          </a:p>
          <a:p>
            <a:pPr marL="742950" lvl="2" indent="-342900"/>
            <a:r>
              <a:rPr lang="en-US" altLang="zh-TW" sz="2000" dirty="0"/>
              <a:t>Memory usage evaluation</a:t>
            </a:r>
          </a:p>
          <a:p>
            <a:pPr marL="742950" lvl="2" indent="-342900"/>
            <a:r>
              <a:rPr lang="en-US" altLang="zh-TW" sz="2000" dirty="0"/>
              <a:t>Average distribute direct swap space accessing</a:t>
            </a:r>
          </a:p>
          <a:p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69168" y="762273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59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762273"/>
            <a:ext cx="6491064" cy="868958"/>
          </a:xfrm>
        </p:spPr>
        <p:txBody>
          <a:bodyPr/>
          <a:lstStyle/>
          <a:p>
            <a:r>
              <a:rPr lang="en-US" altLang="zh-TW" dirty="0"/>
              <a:t>Swap Space Assignment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Reduce thrashing</a:t>
                </a:r>
              </a:p>
              <a:p>
                <a:pPr lvl="1"/>
                <a:r>
                  <a:rPr lang="en-US" altLang="zh-TW" sz="2000" dirty="0"/>
                  <a:t>Check the required memory size for all executing applications</a:t>
                </a:r>
              </a:p>
              <a:p>
                <a:pPr lvl="2"/>
                <a:r>
                  <a:rPr lang="en-US" altLang="zh-TW" sz="1600" i="1" dirty="0" err="1">
                    <a:latin typeface="Cambria Math" panose="02040503050406030204" pitchFamily="18" charset="0"/>
                  </a:rPr>
                  <a:t>SW</a:t>
                </a:r>
                <a:r>
                  <a:rPr lang="en-US" altLang="zh-TW" sz="1600" i="1" dirty="0">
                    <a:latin typeface="Cambria Math" panose="02040503050406030204" pitchFamily="18" charset="0"/>
                  </a:rPr>
                  <a:t>AP</a:t>
                </a:r>
                <a14:m>
                  <m:oMath xmlns:m="http://schemas.openxmlformats.org/officeDocument/2006/math"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𝑟𝑒𝑞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m:rPr>
                        <m:sty m:val="p"/>
                      </m:rPr>
                      <a:rPr lang="en-US" altLang="zh-TW" sz="1600" b="0" i="0" baseline="-25000" smtClean="0">
                        <a:latin typeface="Cambria Math" panose="02040503050406030204" pitchFamily="18" charset="0"/>
                      </a:rPr>
                      <m:t>sys</m:t>
                    </m:r>
                  </m:oMath>
                </a14:m>
                <a:endParaRPr lang="en-US" altLang="zh-TW" baseline="-25000" dirty="0"/>
              </a:p>
              <a:p>
                <a:r>
                  <a:rPr lang="en-US" altLang="zh-TW" sz="2400" dirty="0"/>
                  <a:t>Sort all applications with priority</a:t>
                </a:r>
              </a:p>
              <a:p>
                <a:endParaRPr lang="zh-TW" altLang="en-US" baseline="-25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7" t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15144" y="5103762"/>
                <a:ext cx="63310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   :</m:t>
                    </m:r>
                  </m:oMath>
                </a14:m>
                <a:r>
                  <a:rPr lang="en-US" altLang="zh-TW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600" b="0" dirty="0">
                    <a:latin typeface="Cambria Math" panose="02040503050406030204" pitchFamily="18" charset="0"/>
                  </a:rPr>
                  <a:t>swap ratio of </a:t>
                </a:r>
                <a:r>
                  <a:rPr lang="en-US" altLang="zh-TW" sz="1600" b="0" dirty="0" err="1">
                    <a:latin typeface="Cambria Math" panose="02040503050406030204" pitchFamily="18" charset="0"/>
                  </a:rPr>
                  <a:t>T</a:t>
                </a:r>
                <a:r>
                  <a:rPr lang="en-US" altLang="zh-TW" sz="1600" b="0" baseline="-25000" dirty="0" err="1">
                    <a:latin typeface="Cambria Math" panose="02040503050406030204" pitchFamily="18" charset="0"/>
                  </a:rPr>
                  <a:t>i</a:t>
                </a:r>
                <a:endParaRPr lang="en-US" altLang="zh-TW" sz="1600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>
                        <a:latin typeface="Cambria Math" panose="02040503050406030204" pitchFamily="18" charset="0"/>
                      </a:rPr>
                      <m:t>SWAP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𝑟𝑒𝑞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b="0" dirty="0"/>
                  <a:t> required swap space</a:t>
                </a:r>
                <a:endParaRPr lang="en-US" altLang="zh-TW" sz="1600" dirty="0"/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𝑠𝑦𝑠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b="0" dirty="0"/>
                  <a:t> </a:t>
                </a:r>
                <a:r>
                  <a:rPr lang="en-US" altLang="zh-TW" sz="1600" dirty="0"/>
                  <a:t>system memory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𝑀𝐸𝑀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𝑟𝑒𝑞𝑢𝑖𝑟𝑒𝑑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𝑚𝑒𝑚𝑜𝑟𝑡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Ti</m:t>
                      </m:r>
                    </m:oMath>
                  </m:oMathPara>
                </a14:m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endParaRPr lang="en-US" altLang="zh-TW" sz="1600" b="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" y="5103762"/>
                <a:ext cx="6331024" cy="1569660"/>
              </a:xfrm>
              <a:prstGeom prst="rect">
                <a:avLst/>
              </a:prstGeom>
              <a:blipFill>
                <a:blip r:embed="rId4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9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768" y="818844"/>
            <a:ext cx="6648684" cy="868958"/>
          </a:xfrm>
        </p:spPr>
        <p:txBody>
          <a:bodyPr/>
          <a:lstStyle/>
          <a:p>
            <a:r>
              <a:rPr lang="en-US" altLang="zh-TW" dirty="0"/>
              <a:t>Swap Space Assignment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7355160" cy="4137323"/>
              </a:xfrm>
            </p:spPr>
            <p:txBody>
              <a:bodyPr/>
              <a:lstStyle/>
              <a:p>
                <a:r>
                  <a:rPr lang="en-US" altLang="zh-TW" sz="2000" dirty="0">
                    <a:latin typeface="+mj-lt"/>
                  </a:rPr>
                  <a:t>Required swap space assignment from lowest priority application </a:t>
                </a:r>
                <a:r>
                  <a:rPr lang="en-US" altLang="zh-TW" sz="2000" dirty="0" err="1">
                    <a:latin typeface="+mj-lt"/>
                  </a:rPr>
                  <a:t>T</a:t>
                </a:r>
                <a:r>
                  <a:rPr lang="en-US" altLang="zh-TW" sz="2000" baseline="-25000" dirty="0" err="1">
                    <a:latin typeface="+mj-lt"/>
                  </a:rPr>
                  <a:t>i</a:t>
                </a:r>
                <a:r>
                  <a:rPr lang="en-US" altLang="zh-TW" sz="2000" i="1" dirty="0">
                    <a:latin typeface="+mj-lt"/>
                  </a:rPr>
                  <a:t> </a:t>
                </a:r>
                <a:endParaRPr lang="en-US" altLang="zh-TW" sz="20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SWAP</m:t>
                                </m:r>
                                <m:r>
                                  <a:rPr lang="en-US" altLang="zh-TW" sz="2000" i="1" baseline="-25000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𝑀𝐸𝑀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SWAP</m:t>
                            </m:r>
                            <m:r>
                              <a:rPr lang="en-US" altLang="zh-TW" sz="2000" i="1" baseline="-2500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𝑀𝐸𝑀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&amp;1,</m:t>
                            </m:r>
                            <m:r>
                              <m:rPr>
                                <m:nor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SWAP</m:t>
                            </m:r>
                            <m:r>
                              <a:rPr lang="en-US" altLang="zh-TW" sz="2000" i="1" baseline="-2500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𝑀𝐸𝑀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SWAP</m:t>
                    </m:r>
                    <m:r>
                      <a:rPr lang="en-US" altLang="zh-TW" sz="2000" i="1" baseline="-25000">
                        <a:latin typeface="Cambria Math" panose="02040503050406030204" pitchFamily="18" charset="0"/>
                      </a:rPr>
                      <m:t>𝑟𝑒𝑞</m:t>
                    </m:r>
                    <m:r>
                      <a:rPr lang="en-US" altLang="zh-TW" sz="20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updated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SWAP</m:t>
                    </m:r>
                    <m:r>
                      <a:rPr lang="en-US" altLang="zh-TW" sz="2000" i="1" baseline="-25000">
                        <a:latin typeface="Cambria Math" panose="02040503050406030204" pitchFamily="18" charset="0"/>
                      </a:rPr>
                      <m:t>𝑟𝑒𝑞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aseline="-25000" dirty="0"/>
              </a:p>
              <a:p>
                <a:pPr lvl="1"/>
                <a:r>
                  <a:rPr lang="en-US" altLang="zh-TW" sz="2000" dirty="0">
                    <a:cs typeface="+mn-cs"/>
                  </a:rPr>
                  <a:t>Repeat assign the swap space</a:t>
                </a:r>
                <a:r>
                  <a:rPr lang="zh-TW" altLang="en-US" sz="2000" dirty="0">
                    <a:cs typeface="+mn-cs"/>
                  </a:rPr>
                  <a:t> </a:t>
                </a:r>
                <a:r>
                  <a:rPr lang="en-US" altLang="zh-TW" sz="2000" dirty="0">
                    <a:cs typeface="+mn-cs"/>
                  </a:rPr>
                  <a:t>for the lower priority application </a:t>
                </a:r>
                <a:r>
                  <a:rPr lang="en-US" altLang="zh-TW" sz="2000" dirty="0" err="1"/>
                  <a:t>T</a:t>
                </a:r>
                <a:r>
                  <a:rPr lang="en-US" altLang="zh-TW" sz="2000" baseline="-25000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TW" sz="2000" dirty="0">
                    <a:cs typeface="+mn-cs"/>
                  </a:rPr>
                  <a:t> until</a:t>
                </a:r>
                <a:r>
                  <a:rPr lang="en-US" altLang="zh-TW" sz="2000" i="1" dirty="0">
                    <a:latin typeface="Cambria Math" panose="02040503050406030204" pitchFamily="18" charset="0"/>
                  </a:rPr>
                  <a:t>SWAP</a:t>
                </a:r>
                <a14:m>
                  <m:oMath xmlns:m="http://schemas.openxmlformats.org/officeDocument/2006/math">
                    <m:r>
                      <a:rPr lang="en-US" altLang="zh-TW" sz="2000" i="1" baseline="-25000">
                        <a:latin typeface="Cambria Math" panose="02040503050406030204" pitchFamily="18" charset="0"/>
                      </a:rPr>
                      <m:t>𝑟𝑒𝑞</m:t>
                    </m:r>
                  </m:oMath>
                </a14:m>
                <a:r>
                  <a:rPr lang="en-US" altLang="zh-TW" sz="2000" dirty="0">
                    <a:cs typeface="+mn-cs"/>
                  </a:rPr>
                  <a:t> as zero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7355160" cy="4137323"/>
              </a:xfrm>
              <a:blipFill rotWithShape="0">
                <a:blip r:embed="rId3"/>
                <a:stretch>
                  <a:fillRect l="-746" t="-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15144" y="5103762"/>
                <a:ext cx="63310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   :</m:t>
                    </m:r>
                  </m:oMath>
                </a14:m>
                <a:r>
                  <a:rPr lang="en-US" altLang="zh-TW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600" b="0" dirty="0">
                    <a:latin typeface="Cambria Math" panose="02040503050406030204" pitchFamily="18" charset="0"/>
                  </a:rPr>
                  <a:t>swap ratio of </a:t>
                </a:r>
                <a:r>
                  <a:rPr lang="en-US" altLang="zh-TW" sz="1600" b="0" dirty="0" err="1">
                    <a:latin typeface="Cambria Math" panose="02040503050406030204" pitchFamily="18" charset="0"/>
                  </a:rPr>
                  <a:t>T</a:t>
                </a:r>
                <a:r>
                  <a:rPr lang="en-US" altLang="zh-TW" sz="1600" b="0" baseline="-25000" dirty="0" err="1">
                    <a:latin typeface="Cambria Math" panose="02040503050406030204" pitchFamily="18" charset="0"/>
                  </a:rPr>
                  <a:t>i</a:t>
                </a:r>
                <a:endParaRPr lang="en-US" altLang="zh-TW" sz="1600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>
                        <a:latin typeface="Cambria Math" panose="02040503050406030204" pitchFamily="18" charset="0"/>
                      </a:rPr>
                      <m:t>SWAP</m:t>
                    </m:r>
                    <m:r>
                      <a:rPr lang="en-US" altLang="zh-TW" sz="1600" i="1" baseline="-25000">
                        <a:latin typeface="Cambria Math" panose="02040503050406030204" pitchFamily="18" charset="0"/>
                      </a:rPr>
                      <m:t>𝑟𝑒𝑞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b="0" dirty="0"/>
                  <a:t> required swap space</a:t>
                </a:r>
                <a:endParaRPr lang="en-US" altLang="zh-TW" sz="1600" dirty="0"/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𝑠𝑦𝑠</m:t>
                    </m:r>
                    <m:r>
                      <a:rPr lang="en-US" altLang="zh-TW" sz="1600" b="0" i="1" baseline="-2500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1600" b="0" dirty="0"/>
                  <a:t> </a:t>
                </a:r>
                <a:r>
                  <a:rPr lang="en-US" altLang="zh-TW" sz="1600" dirty="0"/>
                  <a:t>system memory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𝑀𝐸𝑀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𝑟𝑒𝑞𝑢𝑖𝑟𝑒𝑑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𝑚𝑒𝑚𝑜𝑟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latin typeface="Cambria Math" panose="02040503050406030204" pitchFamily="18" charset="0"/>
                        </a:rPr>
                        <m:t>Ti</m:t>
                      </m:r>
                    </m:oMath>
                  </m:oMathPara>
                </a14:m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endParaRPr lang="en-US" altLang="zh-TW" sz="1600" b="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" y="5103762"/>
                <a:ext cx="6331024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8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雲朵形 98"/>
          <p:cNvSpPr/>
          <p:nvPr/>
        </p:nvSpPr>
        <p:spPr>
          <a:xfrm>
            <a:off x="842141" y="1874032"/>
            <a:ext cx="6376885" cy="2646784"/>
          </a:xfrm>
          <a:prstGeom prst="cloud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028" name="Picture 4" descr="Artificial intelligence premiu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35" y="3383995"/>
            <a:ext cx="625849" cy="6258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ãmachine learning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6041" y="2438811"/>
            <a:ext cx="751491" cy="75161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圖片 1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21" y="3279875"/>
            <a:ext cx="654653" cy="65465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27" name="圖片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11" y="2465502"/>
            <a:ext cx="730513" cy="73051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45" name="圖片 10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75" y="2579766"/>
            <a:ext cx="730513" cy="73051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47" name="圖片 10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6" y="2465502"/>
            <a:ext cx="654803" cy="65480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03" y="5112286"/>
            <a:ext cx="571283" cy="571283"/>
          </a:xfrm>
          <a:prstGeom prst="rect">
            <a:avLst/>
          </a:prstGeom>
        </p:spPr>
      </p:pic>
      <p:sp>
        <p:nvSpPr>
          <p:cNvPr id="51" name="向下箭號 50"/>
          <p:cNvSpPr/>
          <p:nvPr/>
        </p:nvSpPr>
        <p:spPr>
          <a:xfrm>
            <a:off x="3526384" y="4316916"/>
            <a:ext cx="1219922" cy="618479"/>
          </a:xfrm>
          <a:prstGeom prst="downArrow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A7528-6D84-470C-9CB6-626186212825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056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Setting</a:t>
            </a:r>
          </a:p>
          <a:p>
            <a:pPr lvl="1"/>
            <a:r>
              <a:rPr lang="en-US" altLang="zh-TW" sz="2000" dirty="0"/>
              <a:t>Applications number : 4</a:t>
            </a:r>
          </a:p>
          <a:p>
            <a:pPr lvl="1"/>
            <a:r>
              <a:rPr lang="en-US" altLang="zh-TW" sz="2000" dirty="0"/>
              <a:t>Sub tasks for each application : 5,7,9,11,128,256</a:t>
            </a:r>
          </a:p>
          <a:p>
            <a:pPr lvl="1"/>
            <a:r>
              <a:rPr lang="en-US" altLang="zh-TW" sz="2000" dirty="0"/>
              <a:t>Required memory of all applications : 24GB, 320MB</a:t>
            </a:r>
          </a:p>
          <a:p>
            <a:pPr lvl="1"/>
            <a:r>
              <a:rPr lang="en-US" altLang="zh-TW" sz="2000" dirty="0"/>
              <a:t>System memory constraint : 18GB,240MB</a:t>
            </a:r>
          </a:p>
          <a:p>
            <a:r>
              <a:rPr lang="en-US" altLang="zh-TW" sz="2400" dirty="0"/>
              <a:t>Performance Evaluation</a:t>
            </a:r>
          </a:p>
          <a:p>
            <a:pPr lvl="1"/>
            <a:r>
              <a:rPr lang="en-US" altLang="zh-TW" sz="2000" dirty="0"/>
              <a:t>Lengthened latency </a:t>
            </a:r>
          </a:p>
          <a:p>
            <a:r>
              <a:rPr lang="en-US" altLang="zh-TW" sz="2400" dirty="0"/>
              <a:t>Comparison</a:t>
            </a:r>
          </a:p>
          <a:p>
            <a:pPr lvl="1"/>
            <a:r>
              <a:rPr lang="en-US" altLang="zh-TW" sz="2000" dirty="0"/>
              <a:t>Baseline(non-swap management)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err="1"/>
              <a:t>MaT</a:t>
            </a:r>
            <a:r>
              <a:rPr lang="en-US" altLang="zh-TW" sz="2000" dirty="0"/>
              <a:t>[4]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55368" y="6304002"/>
            <a:ext cx="568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/>
              <a:t>[4] LI, Chen, et al. A Framework for Memory Oversubscription Management in Graphics Processing Units. In: </a:t>
            </a:r>
            <a:r>
              <a:rPr lang="en-US" altLang="zh-TW" sz="1000" i="1" dirty="0"/>
              <a:t>Proceedings of the Twenty-Fourth International Conference on Architectural Support for Programming Languages and Operating Systems</a:t>
            </a:r>
            <a:r>
              <a:rPr lang="en-US" altLang="zh-TW" sz="1000" dirty="0"/>
              <a:t>. ACM, 2019. p. 49-63.</a:t>
            </a:r>
          </a:p>
        </p:txBody>
      </p:sp>
    </p:spTree>
    <p:extLst>
      <p:ext uri="{BB962C8B-B14F-4D97-AF65-F5344CB8AC3E}">
        <p14:creationId xmlns:p14="http://schemas.microsoft.com/office/powerpoint/2010/main" val="3009307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E30C8F-AA72-4361-A7EA-CE24CDD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xmlns="" id="{F0E0D3D8-A8A8-423D-B966-B726AD32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746965"/>
              </p:ext>
            </p:extLst>
          </p:nvPr>
        </p:nvGraphicFramePr>
        <p:xfrm>
          <a:off x="395536" y="2390403"/>
          <a:ext cx="3672408" cy="296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4B44E56-7199-42AF-AAFE-E03B5B3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11C9A6D-F6AD-4B28-8E64-DE3D64CC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FAC295D2-287E-49B0-ACA4-11C72B404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The same</a:t>
            </a:r>
            <a:endParaRPr lang="zh-TW" altLang="en-US" dirty="0"/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xmlns="" id="{A16023CC-F2EE-4B81-A2D8-C5AD24DF3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387695"/>
              </p:ext>
            </p:extLst>
          </p:nvPr>
        </p:nvGraphicFramePr>
        <p:xfrm>
          <a:off x="4067944" y="2353490"/>
          <a:ext cx="3761260" cy="296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277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E30C8F-AA72-4361-A7EA-CE24CDD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xmlns="" id="{F0E0D3D8-A8A8-423D-B966-B726AD32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6554"/>
              </p:ext>
            </p:extLst>
          </p:nvPr>
        </p:nvGraphicFramePr>
        <p:xfrm>
          <a:off x="395536" y="2390403"/>
          <a:ext cx="3672408" cy="296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4B44E56-7199-42AF-AAFE-E03B5B3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11C9A6D-F6AD-4B28-8E64-DE3D64CC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FAC295D2-287E-49B0-ACA4-11C72B404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The different</a:t>
            </a:r>
            <a:endParaRPr lang="zh-TW" altLang="en-US" dirty="0"/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xmlns="" id="{A16023CC-F2EE-4B81-A2D8-C5AD24DF3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030143"/>
              </p:ext>
            </p:extLst>
          </p:nvPr>
        </p:nvGraphicFramePr>
        <p:xfrm>
          <a:off x="4067944" y="2353490"/>
          <a:ext cx="3761260" cy="296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937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B75E2-852F-4DBB-8834-427E6076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xmlns="" id="{5FA6D0B6-1BA6-4559-818F-BA912E8B6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9591"/>
              </p:ext>
            </p:extLst>
          </p:nvPr>
        </p:nvGraphicFramePr>
        <p:xfrm>
          <a:off x="457200" y="1989138"/>
          <a:ext cx="7427913" cy="413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D5C03F4-8E28-4FE2-AD27-143E389E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C9CD471-712E-400F-B502-B79C303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A806615F-3594-4222-82CE-DAB80517D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benchmark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971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7643192" cy="4137323"/>
          </a:xfrm>
        </p:spPr>
        <p:txBody>
          <a:bodyPr/>
          <a:lstStyle/>
          <a:p>
            <a:r>
              <a:rPr lang="en-US" altLang="zh-TW" sz="2400" b="1" dirty="0"/>
              <a:t>Platform (</a:t>
            </a:r>
            <a:r>
              <a:rPr lang="en-US" altLang="zh-TW" sz="2400" b="1" dirty="0" err="1"/>
              <a:t>Nvidia</a:t>
            </a:r>
            <a:r>
              <a:rPr lang="en-US" altLang="zh-TW" sz="2400" b="1" dirty="0"/>
              <a:t> TX2)</a:t>
            </a:r>
          </a:p>
          <a:p>
            <a:pPr lvl="1"/>
            <a:r>
              <a:rPr lang="en-US" altLang="zh-TW" sz="2000" dirty="0"/>
              <a:t>CPU</a:t>
            </a:r>
            <a:r>
              <a:rPr lang="zh-TW" altLang="en-US" sz="2000" dirty="0"/>
              <a:t> ： </a:t>
            </a:r>
            <a:r>
              <a:rPr lang="en-US" altLang="zh-TW" sz="2000" dirty="0"/>
              <a:t>Denver CPU (2 cores)+ Cortex A57 CPU (4 cores) </a:t>
            </a:r>
          </a:p>
          <a:p>
            <a:pPr lvl="1"/>
            <a:r>
              <a:rPr lang="en-US" altLang="zh-TW" sz="2000" dirty="0"/>
              <a:t>Memory</a:t>
            </a:r>
            <a:r>
              <a:rPr lang="zh-TW" altLang="en-US" sz="2000" dirty="0"/>
              <a:t> ：</a:t>
            </a:r>
            <a:r>
              <a:rPr lang="en-US" altLang="zh-TW" sz="2000" dirty="0"/>
              <a:t> 8GB LPDDR4</a:t>
            </a:r>
          </a:p>
          <a:p>
            <a:pPr lvl="1"/>
            <a:r>
              <a:rPr lang="en-US" altLang="zh-TW" sz="2000" dirty="0"/>
              <a:t>Total swap space</a:t>
            </a:r>
            <a:r>
              <a:rPr lang="zh-TW" altLang="en-US" sz="2000" dirty="0"/>
              <a:t>：</a:t>
            </a:r>
            <a:r>
              <a:rPr lang="en-US" altLang="zh-TW" sz="2000" dirty="0"/>
              <a:t>16GB</a:t>
            </a:r>
          </a:p>
          <a:p>
            <a:pPr lvl="1"/>
            <a:r>
              <a:rPr lang="en-US" altLang="zh-TW" sz="2000" dirty="0"/>
              <a:t>Storage device </a:t>
            </a:r>
            <a:r>
              <a:rPr lang="zh-TW" altLang="en-US" sz="2000" dirty="0"/>
              <a:t>：</a:t>
            </a:r>
            <a:r>
              <a:rPr lang="en-US" altLang="zh-TW" sz="2000" dirty="0"/>
              <a:t>Samsung </a:t>
            </a:r>
            <a:r>
              <a:rPr lang="zh-TW" altLang="en-US" sz="2000" dirty="0"/>
              <a:t> </a:t>
            </a:r>
            <a:r>
              <a:rPr lang="en-US" altLang="zh-TW" sz="2000" dirty="0"/>
              <a:t>860 EVO SSD (SATA3.0)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2050" name="Picture 2" descr="ãTX2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95" y="4197740"/>
            <a:ext cx="2520280" cy="19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79912" y="62381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https://www.arrow.com/en/products/945-82771-0000-000/nvidia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 descr="front bl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4150823"/>
            <a:ext cx="2660949" cy="20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779912" y="640616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7"/>
              </a:rPr>
              <a:t>https://www.samsung.com/tw/memory-storage/860-evo-sata-3-2-5-ssd/MZ-76E250BW/</a:t>
            </a:r>
            <a:endParaRPr lang="zh-TW" alt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28" y="4282507"/>
            <a:ext cx="2459045" cy="18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2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Applications</a:t>
            </a:r>
          </a:p>
          <a:p>
            <a:pPr lvl="1"/>
            <a:r>
              <a:rPr lang="en-US" altLang="zh-TW" sz="2000" dirty="0"/>
              <a:t>Application number : 3</a:t>
            </a:r>
          </a:p>
          <a:p>
            <a:pPr lvl="1"/>
            <a:r>
              <a:rPr lang="en-US" altLang="zh-TW" sz="2000" dirty="0"/>
              <a:t>Required of all applications : 9GB</a:t>
            </a:r>
          </a:p>
          <a:p>
            <a:pPr lvl="1"/>
            <a:r>
              <a:rPr lang="en-US" altLang="zh-TW" sz="2000" dirty="0"/>
              <a:t>OS:Ubuntu16.0.4</a:t>
            </a:r>
          </a:p>
          <a:p>
            <a:pPr lvl="1"/>
            <a:r>
              <a:rPr lang="en-US" altLang="zh-TW" sz="2000" dirty="0"/>
              <a:t>Kernel version : Linux 4.4.38</a:t>
            </a:r>
          </a:p>
          <a:p>
            <a:pPr lvl="1"/>
            <a:r>
              <a:rPr lang="en-US" altLang="zh-TW" sz="2000" dirty="0"/>
              <a:t>Container: </a:t>
            </a:r>
            <a:r>
              <a:rPr lang="en-US" altLang="zh-TW" sz="2000" dirty="0" err="1"/>
              <a:t>Cgroup</a:t>
            </a:r>
            <a:endParaRPr lang="en-US" altLang="zh-TW" sz="2000" dirty="0"/>
          </a:p>
          <a:p>
            <a:r>
              <a:rPr lang="en-US" altLang="zh-TW" sz="2400" b="1" dirty="0"/>
              <a:t>Performance Evaluation</a:t>
            </a:r>
          </a:p>
          <a:p>
            <a:pPr lvl="1"/>
            <a:r>
              <a:rPr lang="en-US" altLang="zh-TW" sz="2000" dirty="0"/>
              <a:t>Response time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283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Management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7416" y="2304150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0847" y="3715733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5264443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06011"/>
              </p:ext>
            </p:extLst>
          </p:nvPr>
        </p:nvGraphicFramePr>
        <p:xfrm>
          <a:off x="2133600" y="1877636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01460"/>
              </p:ext>
            </p:extLst>
          </p:nvPr>
        </p:nvGraphicFramePr>
        <p:xfrm>
          <a:off x="2119670" y="3528805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32834"/>
              </p:ext>
            </p:extLst>
          </p:nvPr>
        </p:nvGraphicFramePr>
        <p:xfrm>
          <a:off x="2125463" y="5077515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00622"/>
              </p:ext>
            </p:extLst>
          </p:nvPr>
        </p:nvGraphicFramePr>
        <p:xfrm>
          <a:off x="4283968" y="2519144"/>
          <a:ext cx="576064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491880" y="2149812"/>
            <a:ext cx="252028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System Memory 8GB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483768" y="2420888"/>
            <a:ext cx="2117641" cy="682476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1862" y="2086001"/>
            <a:ext cx="2119547" cy="2198339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477173" y="3451722"/>
            <a:ext cx="1950811" cy="31845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491877" y="3770175"/>
            <a:ext cx="1936107" cy="71379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514424" y="5245186"/>
            <a:ext cx="2086985" cy="430560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491877" y="4469085"/>
            <a:ext cx="2109532" cy="155220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156176" y="2149812"/>
            <a:ext cx="212474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 (SSD)</a:t>
            </a:r>
            <a:endParaRPr lang="zh-TW" altLang="en-US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33049"/>
              </p:ext>
            </p:extLst>
          </p:nvPr>
        </p:nvGraphicFramePr>
        <p:xfrm>
          <a:off x="6930516" y="2523029"/>
          <a:ext cx="576064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66" name="直線單箭頭接點 65"/>
          <p:cNvCxnSpPr/>
          <p:nvPr/>
        </p:nvCxnSpPr>
        <p:spPr>
          <a:xfrm>
            <a:off x="4752020" y="3103364"/>
            <a:ext cx="2556284" cy="3483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4752020" y="3103364"/>
            <a:ext cx="2334580" cy="7396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4752020" y="3103364"/>
            <a:ext cx="2466528" cy="7396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52020" y="3842992"/>
            <a:ext cx="2466528" cy="6409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5271238" y="4829839"/>
            <a:ext cx="129614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Large cost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33600" y="1529943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33600" y="3139893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T2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33600" y="4714978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5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Swap Management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6930516" y="932430"/>
            <a:ext cx="1949896" cy="457200"/>
          </a:xfrm>
        </p:spPr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7416" y="2304150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0847" y="3715733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5264443"/>
            <a:ext cx="165618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Allocate 3GB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33600" y="1877636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19670" y="3528805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25463" y="5077515"/>
          <a:ext cx="494506" cy="1112520"/>
        </p:xfrm>
        <a:graphic>
          <a:graphicData uri="http://schemas.openxmlformats.org/drawingml/2006/table">
            <a:tbl>
              <a:tblPr firstRow="1" bandRow="1">
                <a:effectLst/>
                <a:tableStyleId>{284E427A-3D55-4303-BF80-6455036E1DE7}</a:tableStyleId>
              </a:tblPr>
              <a:tblGrid>
                <a:gridCol w="49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283968" y="2519144"/>
          <a:ext cx="576064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491880" y="2149812"/>
            <a:ext cx="252028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System Memory 8GB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483768" y="2420888"/>
            <a:ext cx="2117641" cy="682476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1862" y="2086001"/>
            <a:ext cx="2119547" cy="2198339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477173" y="3451722"/>
            <a:ext cx="1950811" cy="31845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491877" y="3770175"/>
            <a:ext cx="1936107" cy="71379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514424" y="5245186"/>
            <a:ext cx="2086985" cy="430560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491877" y="4469085"/>
            <a:ext cx="2109532" cy="1552203"/>
          </a:xfrm>
          <a:prstGeom prst="straightConnector1">
            <a:avLst/>
          </a:prstGeom>
          <a:ln w="38100">
            <a:solidFill>
              <a:schemeClr val="accent4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156176" y="2149812"/>
            <a:ext cx="212474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 space (SSD)</a:t>
            </a:r>
            <a:endParaRPr lang="zh-TW" altLang="en-US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6930516" y="2523029"/>
          <a:ext cx="576064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 flipV="1">
            <a:off x="4752020" y="3770175"/>
            <a:ext cx="2334580" cy="14942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52020" y="4149080"/>
            <a:ext cx="2556284" cy="3348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5227653" y="5060520"/>
            <a:ext cx="160501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Minimize cost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133600" y="1529943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T1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133600" y="3139893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T2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133600" y="4714978"/>
            <a:ext cx="5578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56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1202"/>
              </p:ext>
            </p:extLst>
          </p:nvPr>
        </p:nvGraphicFramePr>
        <p:xfrm>
          <a:off x="380917" y="2313637"/>
          <a:ext cx="50551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Response time(s)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58.80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58.37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Third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59.06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98449"/>
              </p:ext>
            </p:extLst>
          </p:nvPr>
        </p:nvGraphicFramePr>
        <p:xfrm>
          <a:off x="323528" y="4664841"/>
          <a:ext cx="51125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>
                          <a:solidFill>
                            <a:schemeClr val="tx1"/>
                          </a:solidFill>
                        </a:rPr>
                        <a:t>Response time(s)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Third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21.37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3496642" y="3996308"/>
            <a:ext cx="648072" cy="57606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109042"/>
              </p:ext>
            </p:extLst>
          </p:nvPr>
        </p:nvGraphicFramePr>
        <p:xfrm>
          <a:off x="5364088" y="2643944"/>
          <a:ext cx="3024336" cy="301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3528" y="1877636"/>
            <a:ext cx="352839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Without swap management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3528" y="4293096"/>
            <a:ext cx="2880320" cy="3717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With swap 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73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7427168" cy="4137323"/>
          </a:xfrm>
        </p:spPr>
        <p:txBody>
          <a:bodyPr/>
          <a:lstStyle/>
          <a:p>
            <a:r>
              <a:rPr lang="en-US" altLang="zh-TW" sz="2000" dirty="0"/>
              <a:t>Executing multiple data-oriented applications introduces</a:t>
            </a:r>
          </a:p>
          <a:p>
            <a:pPr lvl="1"/>
            <a:r>
              <a:rPr lang="en-US" altLang="zh-TW" sz="1600" dirty="0"/>
              <a:t>Memory contention</a:t>
            </a:r>
          </a:p>
          <a:p>
            <a:pPr lvl="1"/>
            <a:r>
              <a:rPr lang="en-US" altLang="zh-TW" sz="1600" dirty="0"/>
              <a:t>Thrashing</a:t>
            </a:r>
          </a:p>
          <a:p>
            <a:r>
              <a:rPr lang="en-US" altLang="zh-TW" sz="2000" dirty="0"/>
              <a:t>Proposed  memory contention-aware scheduling and thrashing elimination strategy </a:t>
            </a:r>
          </a:p>
          <a:p>
            <a:pPr lvl="1"/>
            <a:r>
              <a:rPr lang="en-US" altLang="zh-TW" sz="1600" dirty="0"/>
              <a:t>Contention-aware scheduling</a:t>
            </a:r>
          </a:p>
          <a:p>
            <a:pPr lvl="1"/>
            <a:r>
              <a:rPr lang="en-US" altLang="zh-TW" sz="1600" dirty="0"/>
              <a:t>Swap space management</a:t>
            </a:r>
          </a:p>
          <a:p>
            <a:r>
              <a:rPr lang="en-US" altLang="zh-TW" sz="2000" dirty="0"/>
              <a:t>Performance evaluation</a:t>
            </a:r>
          </a:p>
          <a:p>
            <a:pPr lvl="1"/>
            <a:r>
              <a:rPr lang="en-US" altLang="zh-TW" sz="1600" dirty="0"/>
              <a:t>Combing scheduling and direct swap accessing can minimize latency up to 41.3%</a:t>
            </a:r>
          </a:p>
          <a:p>
            <a:pPr lvl="1"/>
            <a:r>
              <a:rPr lang="en-US" altLang="zh-TW" sz="1600" dirty="0"/>
              <a:t>Eliminate the thrashing can reduce latency up to 16.6% on the real platform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8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3808337" y="6292954"/>
            <a:ext cx="53356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TUDOR, Bogdan Marius; TEO, Yong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Meng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SEE, Simon. Understanding off-chip memory contention of parallel programs in multicore systems. In: 2011 International Conference on Parallel Processing. IEEE, 2011. p. 602-611.</a:t>
            </a:r>
            <a:endParaRPr lang="zh-TW" alt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30" y="2276871"/>
            <a:ext cx="3582706" cy="273588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652120" y="3717032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228184" y="3356992"/>
            <a:ext cx="0" cy="7330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086600" y="285293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16321" y="5833268"/>
            <a:ext cx="5327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BARDHAN,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Shouvik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MENASCÉ, Daniel A. Predicting the effect of memory contention in multi-core computers using analytic performance models. </a:t>
            </a:r>
            <a:r>
              <a:rPr lang="en-US" altLang="zh-TW" sz="10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Computers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, 2014, 64.8: 2279-2292.</a:t>
            </a:r>
            <a:endParaRPr lang="zh-TW" altLang="en-US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76872"/>
            <a:ext cx="3384376" cy="2728568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411760" y="3573016"/>
            <a:ext cx="864096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124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FD067-A5B6-44FB-93A7-07C0D5E11D7D}" type="datetime1">
              <a:rPr lang="zh-TW" altLang="en-US" smtClean="0"/>
              <a:t>2020/1/17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309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273"/>
            <a:ext cx="6851104" cy="868958"/>
          </a:xfrm>
        </p:spPr>
        <p:txBody>
          <a:bodyPr/>
          <a:lstStyle/>
          <a:p>
            <a:r>
              <a:rPr lang="en-US" altLang="zh-TW" dirty="0"/>
              <a:t>Swap Space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Reduce latency</a:t>
            </a:r>
          </a:p>
          <a:p>
            <a:pPr lvl="1"/>
            <a:r>
              <a:rPr lang="en-US" altLang="zh-TW" sz="2000" dirty="0"/>
              <a:t>Direct swap space accessing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3656" y="3139278"/>
            <a:ext cx="202609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Request Queue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1560" y="3573016"/>
            <a:ext cx="10801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55576" y="4474382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0266" y="4936670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SSD</a:t>
            </a:r>
            <a:endParaRPr lang="zh-TW" altLang="en-US" dirty="0"/>
          </a:p>
        </p:txBody>
      </p:sp>
      <p:sp>
        <p:nvSpPr>
          <p:cNvPr id="14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46168" y="929563"/>
            <a:ext cx="1676400" cy="457200"/>
          </a:xfrm>
        </p:spPr>
        <p:txBody>
          <a:bodyPr/>
          <a:lstStyle/>
          <a:p>
            <a:pPr algn="ctr"/>
            <a:r>
              <a:rPr lang="en-US" altLang="zh-TW" dirty="0"/>
              <a:t>Approach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6870" y="4006754"/>
            <a:ext cx="129351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Swapping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648377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hlinkClick r:id="rId3"/>
              </a:rPr>
              <a:t>https://tw.transcend-info.com/Support/FAQ-292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8958" y="5307292"/>
            <a:ext cx="7570712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Ex.</a:t>
            </a:r>
          </a:p>
          <a:p>
            <a:r>
              <a:rPr lang="en-US" altLang="zh-TW" dirty="0"/>
              <a:t>Memory : ~20000MB/s(ddr4+pcie)</a:t>
            </a:r>
          </a:p>
          <a:p>
            <a:r>
              <a:rPr lang="en-US" altLang="zh-TW" dirty="0"/>
              <a:t>SSD  : ~495MB/s (Samsung SSD 860Evo+SATA3.0)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16" y="2995404"/>
            <a:ext cx="3583020" cy="23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86600" y="914400"/>
            <a:ext cx="2165920" cy="457200"/>
          </a:xfrm>
        </p:spPr>
        <p:txBody>
          <a:bodyPr/>
          <a:lstStyle/>
          <a:p>
            <a:r>
              <a:rPr lang="en-US" altLang="zh-TW" dirty="0"/>
              <a:t>16G- </a:t>
            </a:r>
          </a:p>
          <a:p>
            <a:r>
              <a:rPr lang="en-US" altLang="zh-TW" dirty="0"/>
              <a:t>4 applications</a:t>
            </a:r>
            <a:endParaRPr lang="zh-TW" altLang="en-US" dirty="0"/>
          </a:p>
        </p:txBody>
      </p:sp>
      <p:graphicFrame>
        <p:nvGraphicFramePr>
          <p:cNvPr id="9" name="圖表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50587"/>
              </p:ext>
            </p:extLst>
          </p:nvPr>
        </p:nvGraphicFramePr>
        <p:xfrm>
          <a:off x="899592" y="1776103"/>
          <a:ext cx="2682439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49756"/>
              </p:ext>
            </p:extLst>
          </p:nvPr>
        </p:nvGraphicFramePr>
        <p:xfrm>
          <a:off x="3816849" y="1809080"/>
          <a:ext cx="2897143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840758"/>
              </p:ext>
            </p:extLst>
          </p:nvPr>
        </p:nvGraphicFramePr>
        <p:xfrm>
          <a:off x="755576" y="4005064"/>
          <a:ext cx="2898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830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86600" y="914400"/>
            <a:ext cx="2093912" cy="457200"/>
          </a:xfrm>
        </p:spPr>
        <p:txBody>
          <a:bodyPr/>
          <a:lstStyle/>
          <a:p>
            <a:r>
              <a:rPr lang="en-US" altLang="zh-TW" dirty="0"/>
              <a:t>16G- </a:t>
            </a:r>
          </a:p>
          <a:p>
            <a:r>
              <a:rPr lang="en-US" altLang="zh-TW" dirty="0"/>
              <a:t>8 applications</a:t>
            </a:r>
            <a:endParaRPr lang="zh-TW" altLang="en-US" dirty="0"/>
          </a:p>
        </p:txBody>
      </p:sp>
      <p:graphicFrame>
        <p:nvGraphicFramePr>
          <p:cNvPr id="11" name="圖表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33745"/>
              </p:ext>
            </p:extLst>
          </p:nvPr>
        </p:nvGraphicFramePr>
        <p:xfrm>
          <a:off x="3851920" y="1825096"/>
          <a:ext cx="2752941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04620"/>
              </p:ext>
            </p:extLst>
          </p:nvPr>
        </p:nvGraphicFramePr>
        <p:xfrm>
          <a:off x="757129" y="1811384"/>
          <a:ext cx="2752941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883453"/>
              </p:ext>
            </p:extLst>
          </p:nvPr>
        </p:nvGraphicFramePr>
        <p:xfrm>
          <a:off x="756600" y="4005064"/>
          <a:ext cx="2754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278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7086600" y="914400"/>
            <a:ext cx="1949896" cy="457200"/>
          </a:xfrm>
        </p:spPr>
        <p:txBody>
          <a:bodyPr/>
          <a:lstStyle/>
          <a:p>
            <a:r>
              <a:rPr lang="en-US" altLang="zh-TW" dirty="0"/>
              <a:t>16G-4applications</a:t>
            </a:r>
            <a:endParaRPr lang="zh-TW" altLang="en-US" dirty="0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617361"/>
              </p:ext>
            </p:extLst>
          </p:nvPr>
        </p:nvGraphicFramePr>
        <p:xfrm>
          <a:off x="611560" y="1844824"/>
          <a:ext cx="3312368" cy="324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51438"/>
              </p:ext>
            </p:extLst>
          </p:nvPr>
        </p:nvGraphicFramePr>
        <p:xfrm>
          <a:off x="3923928" y="1844824"/>
          <a:ext cx="3312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731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Technique Issues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006644" y="2914452"/>
            <a:ext cx="2592288" cy="186918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Memory Contention &amp; Thrashing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92740" y="1962366"/>
            <a:ext cx="2413905" cy="7920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How?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219300" y="5085184"/>
            <a:ext cx="2413905" cy="7920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Who?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92739" y="5085184"/>
            <a:ext cx="2413905" cy="7920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When?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860032" y="1834721"/>
            <a:ext cx="2413905" cy="7920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</a:rPr>
              <a:t>Tlications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1" idx="2"/>
            <a:endCxn id="7" idx="7"/>
          </p:cNvCxnSpPr>
          <p:nvPr/>
        </p:nvCxnSpPr>
        <p:spPr>
          <a:xfrm flipH="1">
            <a:off x="5219300" y="2626809"/>
            <a:ext cx="847685" cy="56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1"/>
            <a:endCxn id="8" idx="3"/>
          </p:cNvCxnSpPr>
          <p:nvPr/>
        </p:nvCxnSpPr>
        <p:spPr>
          <a:xfrm flipH="1" flipV="1">
            <a:off x="3006645" y="2358410"/>
            <a:ext cx="379631" cy="82977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  <a:endCxn id="10" idx="0"/>
          </p:cNvCxnSpPr>
          <p:nvPr/>
        </p:nvCxnSpPr>
        <p:spPr>
          <a:xfrm flipH="1">
            <a:off x="1799692" y="4509898"/>
            <a:ext cx="1586584" cy="5752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5"/>
            <a:endCxn id="9" idx="0"/>
          </p:cNvCxnSpPr>
          <p:nvPr/>
        </p:nvCxnSpPr>
        <p:spPr>
          <a:xfrm>
            <a:off x="5219300" y="4509898"/>
            <a:ext cx="1206953" cy="5752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3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Setting</a:t>
            </a:r>
          </a:p>
          <a:p>
            <a:pPr lvl="1"/>
            <a:r>
              <a:rPr lang="en-US" altLang="zh-TW" sz="2000" dirty="0" err="1"/>
              <a:t>Tlications</a:t>
            </a:r>
            <a:r>
              <a:rPr lang="en-US" altLang="zh-TW" sz="2000" dirty="0"/>
              <a:t> Number : 4</a:t>
            </a:r>
          </a:p>
          <a:p>
            <a:pPr lvl="1"/>
            <a:r>
              <a:rPr lang="en-US" altLang="zh-TW" sz="2000" dirty="0"/>
              <a:t>Sub tasks for each </a:t>
            </a:r>
            <a:r>
              <a:rPr lang="en-US" altLang="zh-TW" sz="2000" dirty="0" err="1"/>
              <a:t>Tlication</a:t>
            </a:r>
            <a:r>
              <a:rPr lang="en-US" altLang="zh-TW" sz="2000" dirty="0"/>
              <a:t> : 5*3, 20*1</a:t>
            </a:r>
          </a:p>
          <a:p>
            <a:pPr lvl="1"/>
            <a:r>
              <a:rPr lang="en-US" altLang="zh-TW" sz="2000" dirty="0"/>
              <a:t>Memory allocation for each sub task : 400000,100000</a:t>
            </a:r>
          </a:p>
          <a:p>
            <a:pPr lvl="1"/>
            <a:r>
              <a:rPr lang="en-US" altLang="zh-TW" sz="2000" dirty="0"/>
              <a:t>Ready, Waiting, GPU execution time : 100</a:t>
            </a:r>
          </a:p>
          <a:p>
            <a:r>
              <a:rPr lang="en-US" altLang="zh-TW" sz="2400" dirty="0"/>
              <a:t>Performance Evaluation</a:t>
            </a:r>
          </a:p>
          <a:p>
            <a:pPr lvl="1"/>
            <a:r>
              <a:rPr lang="en-US" altLang="zh-TW" sz="2000" dirty="0"/>
              <a:t>Latency</a:t>
            </a:r>
          </a:p>
          <a:p>
            <a:pPr lvl="2"/>
            <a:r>
              <a:rPr lang="en-US" altLang="zh-TW" sz="1600" dirty="0"/>
              <a:t>Evaluate the latency of each application.</a:t>
            </a:r>
          </a:p>
          <a:p>
            <a:pPr lvl="1"/>
            <a:r>
              <a:rPr lang="en-US" altLang="zh-TW" sz="2000" dirty="0"/>
              <a:t>Energy Consumption</a:t>
            </a:r>
          </a:p>
          <a:p>
            <a:pPr lvl="2"/>
            <a:r>
              <a:rPr lang="en-US" altLang="zh-TW" sz="1600" dirty="0"/>
              <a:t>Evaluate the energy consumption of RAM and SSD.</a:t>
            </a:r>
            <a:endParaRPr lang="zh-TW" altLang="en-US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7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47</a:t>
            </a:fld>
            <a:endParaRPr lang="en-US" altLang="zh-TW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131936"/>
            <a:ext cx="4575153" cy="394579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78348" y="2984562"/>
            <a:ext cx="1096253" cy="46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FLOPs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06395" y="5161933"/>
            <a:ext cx="1440160" cy="676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Operational Intensity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23" idx="3"/>
          </p:cNvCxnSpPr>
          <p:nvPr/>
        </p:nvCxnSpPr>
        <p:spPr>
          <a:xfrm flipH="1">
            <a:off x="2374601" y="3215761"/>
            <a:ext cx="13405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4" idx="3"/>
          </p:cNvCxnSpPr>
          <p:nvPr/>
        </p:nvCxnSpPr>
        <p:spPr>
          <a:xfrm flipH="1" flipV="1">
            <a:off x="2546555" y="5500302"/>
            <a:ext cx="1168581" cy="16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77974" y="630400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JOUPPI, Norman P., et al. In-datacenter performance analysis of a tensor processing unit. In: </a:t>
            </a:r>
            <a:r>
              <a:rPr lang="en-US" altLang="zh-TW" sz="1000" i="1" dirty="0">
                <a:solidFill>
                  <a:srgbClr val="222222"/>
                </a:solidFill>
                <a:latin typeface="Arial" panose="020B0604020202020204" pitchFamily="34" charset="0"/>
              </a:rPr>
              <a:t>2017 ACM/IEEE 44th Annual International Symposium on Computer Architecture (ISCA)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. IEEE, 2017. p. 1-12.</a:t>
            </a:r>
            <a:endParaRPr lang="zh-TW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5004048" y="4653136"/>
            <a:ext cx="1420944" cy="52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3F62C8"/>
                </a:solidFill>
              </a:rPr>
              <a:t>GOOGLE TPU</a:t>
            </a:r>
            <a:endParaRPr lang="zh-TW" altLang="en-US" dirty="0">
              <a:solidFill>
                <a:srgbClr val="3F62C8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96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48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6972345" y="319833"/>
            <a:ext cx="2171655" cy="457200"/>
          </a:xfrm>
        </p:spPr>
        <p:txBody>
          <a:bodyPr/>
          <a:lstStyle/>
          <a:p>
            <a:r>
              <a:rPr lang="en-US" altLang="zh-TW" dirty="0"/>
              <a:t>Thrashing happen</a:t>
            </a:r>
          </a:p>
          <a:p>
            <a:r>
              <a:rPr lang="en-US" altLang="zh-TW" dirty="0"/>
              <a:t>Memory Size = 16GB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1231"/>
            <a:ext cx="2016224" cy="16722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87" y="1652365"/>
            <a:ext cx="2075553" cy="17214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2" y="1631231"/>
            <a:ext cx="1985802" cy="164701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18" y="1642995"/>
            <a:ext cx="1987854" cy="164871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5" y="3645024"/>
            <a:ext cx="2059862" cy="17084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40" y="3603728"/>
            <a:ext cx="2159442" cy="17910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90" y="3645024"/>
            <a:ext cx="2103728" cy="17448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32" y="3645024"/>
            <a:ext cx="2103728" cy="174482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677061" y="5558492"/>
            <a:ext cx="21602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Priority: high-&gt;low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69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49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5303"/>
            <a:ext cx="1987854" cy="16487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44" y="1905881"/>
            <a:ext cx="1898982" cy="15750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70" y="1845303"/>
            <a:ext cx="2089111" cy="17327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74" y="1845303"/>
            <a:ext cx="2052805" cy="17025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54837"/>
            <a:ext cx="2177983" cy="18064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05" y="3861274"/>
            <a:ext cx="2127065" cy="17641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3854836"/>
            <a:ext cx="2134826" cy="17706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53" y="3828285"/>
            <a:ext cx="2166838" cy="1797168"/>
          </a:xfrm>
          <a:prstGeom prst="rect">
            <a:avLst/>
          </a:prstGeom>
        </p:spPr>
      </p:pic>
      <p:sp>
        <p:nvSpPr>
          <p:cNvPr id="19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6972345" y="319833"/>
            <a:ext cx="2171655" cy="457200"/>
          </a:xfrm>
        </p:spPr>
        <p:txBody>
          <a:bodyPr/>
          <a:lstStyle/>
          <a:p>
            <a:r>
              <a:rPr lang="en-US" altLang="zh-TW" dirty="0"/>
              <a:t>Thrashing happen</a:t>
            </a:r>
          </a:p>
          <a:p>
            <a:r>
              <a:rPr lang="en-US" altLang="zh-TW" dirty="0"/>
              <a:t>Memory Size = 16GB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77061" y="5558492"/>
            <a:ext cx="21602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Priority: high-&gt;low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66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24" y="3350317"/>
            <a:ext cx="3242308" cy="2906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6299033"/>
            <a:ext cx="4320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4"/>
              </a:rPr>
              <a:t>https://devblogs.nvidia.com/unified-memory-in-cuda-6/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257212" y="1597246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497572" y="1673900"/>
            <a:ext cx="936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GPU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9927" y="6334417"/>
            <a:ext cx="55040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TUDOR, Bogdan Marius; TEO, Yong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Meng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SEE, Simon. Understanding off-chip memory contention of parallel programs in multicore systems. In: 2011 International Conference on Parallel Processing. IEEE, 2011. p. 602-611.</a:t>
            </a:r>
            <a:endParaRPr lang="zh-TW" altLang="en-US" sz="1000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043232"/>
            <a:ext cx="5607054" cy="2814929"/>
          </a:xfrm>
          <a:prstGeom prst="rect">
            <a:avLst/>
          </a:prstGeom>
        </p:spPr>
      </p:pic>
      <p:cxnSp>
        <p:nvCxnSpPr>
          <p:cNvPr id="28" name="直線接點 27"/>
          <p:cNvCxnSpPr/>
          <p:nvPr/>
        </p:nvCxnSpPr>
        <p:spPr>
          <a:xfrm flipH="1">
            <a:off x="5218124" y="2198323"/>
            <a:ext cx="145964" cy="1151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868144" y="2198323"/>
            <a:ext cx="2592288" cy="1151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55576" y="5155519"/>
            <a:ext cx="360040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TW" dirty="0"/>
              <a:t>Unified Memory Architecture (UMA)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5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95900"/>
            <a:ext cx="3584849" cy="297326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50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 applications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01" y="1877636"/>
            <a:ext cx="3606868" cy="29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51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8 applications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77636"/>
            <a:ext cx="3172770" cy="26314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08" y="1916832"/>
            <a:ext cx="3125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52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/>
              <a:t>On TX2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02023"/>
              </p:ext>
            </p:extLst>
          </p:nvPr>
        </p:nvGraphicFramePr>
        <p:xfrm>
          <a:off x="387568" y="1916832"/>
          <a:ext cx="7360104" cy="194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Time(s)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656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79"/>
              </p:ext>
            </p:extLst>
          </p:nvPr>
        </p:nvGraphicFramePr>
        <p:xfrm>
          <a:off x="394376" y="4005064"/>
          <a:ext cx="7360104" cy="194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20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Time(s)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Application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656">
                <a:tc>
                  <a:txBody>
                    <a:bodyPr/>
                    <a:lstStyle/>
                    <a:p>
                      <a:r>
                        <a:rPr lang="en-US" altLang="zh-TW"/>
                        <a:t>Application 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45" y="1987168"/>
            <a:ext cx="2443267" cy="42501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Memory Contention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1731" y="2453766"/>
            <a:ext cx="144016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Commands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03739" y="5128225"/>
            <a:ext cx="144016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Memory controller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3928" y="628896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BARDHAN,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Shouvik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MENASCÉ, Daniel A. Predicting the effect of memory contention in multi-core computers using analytic performance models. </a:t>
            </a:r>
            <a:r>
              <a:rPr lang="en-US" altLang="zh-TW" sz="10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Computers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, 2014, 64.8: 2279-2292.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81657" y="4896043"/>
            <a:ext cx="151216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Contention problem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170324"/>
            <a:ext cx="4999254" cy="2509792"/>
          </a:xfrm>
          <a:prstGeom prst="rect">
            <a:avLst/>
          </a:prstGeom>
        </p:spPr>
      </p:pic>
      <p:cxnSp>
        <p:nvCxnSpPr>
          <p:cNvPr id="32" name="直線接點 31"/>
          <p:cNvCxnSpPr/>
          <p:nvPr/>
        </p:nvCxnSpPr>
        <p:spPr>
          <a:xfrm flipH="1">
            <a:off x="2627784" y="3068960"/>
            <a:ext cx="1152128" cy="36004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2843810" y="3789040"/>
            <a:ext cx="3456382" cy="2448272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8" idx="1"/>
          </p:cNvCxnSpPr>
          <p:nvPr/>
        </p:nvCxnSpPr>
        <p:spPr>
          <a:xfrm flipV="1">
            <a:off x="2657321" y="5219209"/>
            <a:ext cx="3024336" cy="59944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8" y="1877636"/>
            <a:ext cx="3476767" cy="35596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TW" dirty="0"/>
              <a:t>Memory Thrashing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0657" y="63230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BARDHAN, </a:t>
            </a:r>
            <a:r>
              <a:rPr lang="en-US" altLang="zh-TW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Shouvik</a:t>
            </a:r>
            <a:r>
              <a:rPr lang="en-US" altLang="zh-TW" sz="1000" dirty="0">
                <a:solidFill>
                  <a:srgbClr val="222222"/>
                </a:solidFill>
                <a:latin typeface="Arial" panose="020B0604020202020204" pitchFamily="34" charset="0"/>
              </a:rPr>
              <a:t>; MENASCÉ, Daniel A. Predicting the effect of memory contention in multi-core computers using analytic performance models. IEEE Transactions on Computers, 2014, 64.8: 2279-2292.</a:t>
            </a:r>
            <a:endParaRPr lang="zh-TW" alt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直線單箭頭接點 14"/>
          <p:cNvCxnSpPr>
            <a:endCxn id="17" idx="1"/>
          </p:cNvCxnSpPr>
          <p:nvPr/>
        </p:nvCxnSpPr>
        <p:spPr>
          <a:xfrm flipV="1">
            <a:off x="2411760" y="3748386"/>
            <a:ext cx="1116123" cy="1192782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27883" y="3425220"/>
            <a:ext cx="151216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Thrashing problem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170324"/>
            <a:ext cx="4999254" cy="2509792"/>
          </a:xfrm>
          <a:prstGeom prst="rect">
            <a:avLst/>
          </a:prstGeom>
        </p:spPr>
      </p:pic>
      <p:cxnSp>
        <p:nvCxnSpPr>
          <p:cNvPr id="20" name="直線接點 19"/>
          <p:cNvCxnSpPr/>
          <p:nvPr/>
        </p:nvCxnSpPr>
        <p:spPr>
          <a:xfrm flipH="1">
            <a:off x="3563888" y="4071552"/>
            <a:ext cx="2160240" cy="149536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4078135" y="4680116"/>
            <a:ext cx="3230169" cy="75714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77636"/>
            <a:ext cx="6768752" cy="4137323"/>
          </a:xfrm>
        </p:spPr>
        <p:txBody>
          <a:bodyPr/>
          <a:lstStyle/>
          <a:p>
            <a:r>
              <a:rPr lang="en-US" altLang="zh-TW" sz="2800" b="1" dirty="0"/>
              <a:t>Given</a:t>
            </a:r>
          </a:p>
          <a:p>
            <a:pPr lvl="1"/>
            <a:r>
              <a:rPr lang="en-US" altLang="zh-TW" sz="2000" dirty="0"/>
              <a:t>Applications</a:t>
            </a:r>
          </a:p>
          <a:p>
            <a:r>
              <a:rPr lang="en-US" altLang="zh-TW" sz="2800" b="1" dirty="0"/>
              <a:t>Goal</a:t>
            </a:r>
          </a:p>
          <a:p>
            <a:pPr lvl="1"/>
            <a:r>
              <a:rPr lang="en-US" altLang="zh-TW" sz="2000" dirty="0"/>
              <a:t>Minimize latency by reducing memory contention</a:t>
            </a:r>
            <a:r>
              <a:rPr lang="zh-TW" altLang="en-US" sz="2000" dirty="0"/>
              <a:t> </a:t>
            </a:r>
            <a:r>
              <a:rPr lang="en-US" altLang="zh-TW" sz="2000" dirty="0"/>
              <a:t>and thrashing</a:t>
            </a:r>
          </a:p>
          <a:p>
            <a:r>
              <a:rPr lang="en-US" altLang="zh-TW" sz="2800" b="1" dirty="0"/>
              <a:t>Method</a:t>
            </a:r>
          </a:p>
          <a:p>
            <a:pPr lvl="1"/>
            <a:r>
              <a:rPr lang="en-US" altLang="zh-TW" sz="2000" dirty="0"/>
              <a:t>Contention-aware scheduling</a:t>
            </a:r>
          </a:p>
          <a:p>
            <a:pPr lvl="1"/>
            <a:r>
              <a:rPr lang="en-US" altLang="zh-TW" sz="2000" dirty="0"/>
              <a:t>Swap space assignment</a:t>
            </a:r>
          </a:p>
          <a:p>
            <a:r>
              <a:rPr lang="en-US" altLang="zh-TW" sz="2800" b="1" dirty="0"/>
              <a:t>Constraint</a:t>
            </a:r>
          </a:p>
          <a:p>
            <a:pPr lvl="1"/>
            <a:r>
              <a:rPr lang="en-US" altLang="zh-TW" sz="2000" dirty="0"/>
              <a:t>Memory Size</a:t>
            </a:r>
            <a:endParaRPr lang="zh-TW" alt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7B058-E465-4A78-8C5C-6596117911D2}" type="datetime1">
              <a:rPr lang="zh-TW" altLang="en-US" smtClean="0"/>
              <a:t>2020/1/17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564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Memory contention</a:t>
            </a:r>
          </a:p>
          <a:p>
            <a:pPr lvl="1"/>
            <a:r>
              <a:rPr lang="en-US" altLang="zh-TW" sz="1800" dirty="0">
                <a:cs typeface="+mn-cs"/>
              </a:rPr>
              <a:t>JOUPPI, Norman P., et al. [1] present the bottleneck from computing component to memory when the chip is powerful</a:t>
            </a:r>
          </a:p>
          <a:p>
            <a:pPr lvl="1"/>
            <a:r>
              <a:rPr lang="en-US" altLang="zh-TW" sz="1800" dirty="0">
                <a:cs typeface="+mn-cs"/>
              </a:rPr>
              <a:t>TUDOR, Bogdan Marius; TEO, Yong </a:t>
            </a:r>
            <a:r>
              <a:rPr lang="en-US" altLang="zh-TW" sz="1800" dirty="0" err="1">
                <a:cs typeface="+mn-cs"/>
              </a:rPr>
              <a:t>Meng</a:t>
            </a:r>
            <a:r>
              <a:rPr lang="en-US" altLang="zh-TW" sz="1800" dirty="0">
                <a:cs typeface="+mn-cs"/>
              </a:rPr>
              <a:t>; SEE, Simon. [2] provides the latency measurement to evaluate memory contention.</a:t>
            </a:r>
          </a:p>
          <a:p>
            <a:pPr lvl="1"/>
            <a:r>
              <a:rPr lang="en-US" altLang="zh-TW" sz="1800" dirty="0">
                <a:cs typeface="+mn-cs"/>
              </a:rPr>
              <a:t>BARDHAN, </a:t>
            </a:r>
            <a:r>
              <a:rPr lang="en-US" altLang="zh-TW" sz="1800" dirty="0" err="1">
                <a:cs typeface="+mn-cs"/>
              </a:rPr>
              <a:t>Shouvik</a:t>
            </a:r>
            <a:r>
              <a:rPr lang="en-US" altLang="zh-TW" sz="1800" dirty="0">
                <a:cs typeface="+mn-cs"/>
              </a:rPr>
              <a:t>; MENASCÉ, Daniel A. [3] present the memory contention increased with an increased number of applications or cores.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8A0CC-CD66-42F8-819D-D32EB2FA507A}" type="datetime1">
              <a:rPr lang="zh-TW" altLang="en-US" smtClean="0"/>
              <a:t>2020/1/17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8E30B-D8E7-4498-BD87-EE3BCFEC727E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0932" y="5256867"/>
            <a:ext cx="8657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[1] JOUPPI, Norman P., et al. In-datacenter performance analysis of a tensor processing unit. In: 2017 ACM/IEEE 44th Annual International Symposium on Computer Architecture (ISCA). </a:t>
            </a:r>
            <a:endParaRPr lang="zh-TW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100932" y="5614476"/>
            <a:ext cx="8892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[2] TUDOR, Bogdan Marius; TEO, Yong </a:t>
            </a:r>
            <a:r>
              <a:rPr lang="en-US" altLang="zh-TW" sz="1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Meng</a:t>
            </a:r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SEE, Simon. Understanding off-chip memory contention of parallel programs in multicore systems. International Conference on Parallel Processing. IEEE, 2011. </a:t>
            </a:r>
            <a:endParaRPr lang="zh-TW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100932" y="5944631"/>
            <a:ext cx="8892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[3] BARDHAN, </a:t>
            </a:r>
            <a:r>
              <a:rPr lang="en-US" altLang="zh-TW" sz="10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Shouvik</a:t>
            </a:r>
            <a:r>
              <a:rPr lang="en-US" altLang="zh-TW" sz="1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MENASCÉ, Daniel A. Predicting the effect of memory contention in multi-core computers using analytic performance models. IEEE Transactions on Computers, 2014, 64.8: 2279-2292.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3707904" y="5805264"/>
            <a:ext cx="48782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149779"/>
      </p:ext>
    </p:extLst>
  </p:cSld>
  <p:clrMapOvr>
    <a:masterClrMapping/>
  </p:clrMapOvr>
</p:sld>
</file>

<file path=ppt/theme/theme1.xml><?xml version="1.0" encoding="utf-8"?>
<a:theme xmlns:a="http://schemas.openxmlformats.org/drawingml/2006/main" name="ESSLAB_Template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 anchorCtr="0">
        <a:spAutoFit/>
      </a:bodyPr>
      <a:lstStyle>
        <a:defPPr>
          <a:defRPr dirty="0"/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138271</TotalTime>
  <Words>2960</Words>
  <Application>Microsoft Office PowerPoint</Application>
  <PresentationFormat>如螢幕大小 (4:3)</PresentationFormat>
  <Paragraphs>667</Paragraphs>
  <Slides>52</Slides>
  <Notes>32</Notes>
  <HiddenSlides>11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Calibri</vt:lpstr>
      <vt:lpstr>Cambria Math</vt:lpstr>
      <vt:lpstr>Times New Roman</vt:lpstr>
      <vt:lpstr>ESSLAB_Template</vt:lpstr>
      <vt:lpstr>Memory Contention Aware Swap Space Management</vt:lpstr>
      <vt:lpstr>Outline</vt:lpstr>
      <vt:lpstr>Introduction</vt:lpstr>
      <vt:lpstr>Introduction</vt:lpstr>
      <vt:lpstr>Introduction</vt:lpstr>
      <vt:lpstr>Introduction</vt:lpstr>
      <vt:lpstr>Introduction</vt:lpstr>
      <vt:lpstr>Problem definition</vt:lpstr>
      <vt:lpstr>Related work</vt:lpstr>
      <vt:lpstr>Related work</vt:lpstr>
      <vt:lpstr>Framework</vt:lpstr>
      <vt:lpstr>Approach</vt:lpstr>
      <vt:lpstr>Scheduling</vt:lpstr>
      <vt:lpstr>Scheduling</vt:lpstr>
      <vt:lpstr>Scheduling</vt:lpstr>
      <vt:lpstr>Scheduling</vt:lpstr>
      <vt:lpstr>Approach</vt:lpstr>
      <vt:lpstr>Thrashing Problem</vt:lpstr>
      <vt:lpstr>Thrashing Problem</vt:lpstr>
      <vt:lpstr>Thrashing Problem</vt:lpstr>
      <vt:lpstr>Thrashing Problem</vt:lpstr>
      <vt:lpstr>Thrashing Problem</vt:lpstr>
      <vt:lpstr>Swap Space Management</vt:lpstr>
      <vt:lpstr>Swap Space Management</vt:lpstr>
      <vt:lpstr>Swap Space Management</vt:lpstr>
      <vt:lpstr>Swap Space Management</vt:lpstr>
      <vt:lpstr>Swap Space Management</vt:lpstr>
      <vt:lpstr>Swap Space Assignment</vt:lpstr>
      <vt:lpstr>Swap Space Assignment</vt:lpstr>
      <vt:lpstr>Experiment Setup</vt:lpstr>
      <vt:lpstr>Performance</vt:lpstr>
      <vt:lpstr>Performance</vt:lpstr>
      <vt:lpstr>Performance</vt:lpstr>
      <vt:lpstr>Case Study</vt:lpstr>
      <vt:lpstr>Experiment Setup</vt:lpstr>
      <vt:lpstr>Default Management</vt:lpstr>
      <vt:lpstr>Our Swap Management</vt:lpstr>
      <vt:lpstr>Result</vt:lpstr>
      <vt:lpstr>Conclusion</vt:lpstr>
      <vt:lpstr>PowerPoint 簡報</vt:lpstr>
      <vt:lpstr>Swap Space Management</vt:lpstr>
      <vt:lpstr>Performance</vt:lpstr>
      <vt:lpstr>Performance</vt:lpstr>
      <vt:lpstr>Performance</vt:lpstr>
      <vt:lpstr>Technique Issues</vt:lpstr>
      <vt:lpstr>Experiment</vt:lpstr>
      <vt:lpstr>Introduction</vt:lpstr>
      <vt:lpstr>Result</vt:lpstr>
      <vt:lpstr>Result</vt:lpstr>
      <vt:lpstr>Result</vt:lpstr>
      <vt:lpstr>Result</vt:lpstr>
      <vt:lpstr>Experiment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Jiang</dc:creator>
  <cp:lastModifiedBy>sue wei young</cp:lastModifiedBy>
  <cp:revision>2896</cp:revision>
  <cp:lastPrinted>2019-07-25T03:12:57Z</cp:lastPrinted>
  <dcterms:created xsi:type="dcterms:W3CDTF">2016-07-27T02:33:17Z</dcterms:created>
  <dcterms:modified xsi:type="dcterms:W3CDTF">2020-01-17T18:11:34Z</dcterms:modified>
</cp:coreProperties>
</file>