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2" r:id="rId4"/>
    <p:sldId id="257" r:id="rId5"/>
    <p:sldId id="258" r:id="rId6"/>
    <p:sldId id="259" r:id="rId7"/>
    <p:sldId id="273" r:id="rId8"/>
    <p:sldId id="275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8" r:id="rId22"/>
    <p:sldId id="287" r:id="rId23"/>
    <p:sldId id="268" r:id="rId2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2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" name="Picture 12"/>
          <p:cNvPicPr/>
          <p:nvPr/>
        </p:nvPicPr>
        <p:blipFill>
          <a:blip r:embed="rId2"/>
          <a:stretch/>
        </p:blipFill>
        <p:spPr>
          <a:xfrm>
            <a:off x="1041120" y="516960"/>
            <a:ext cx="1085040" cy="109476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2654280" y="879840"/>
            <a:ext cx="5293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Indian Institute of </a:t>
            </a:r>
            <a:r>
              <a:rPr lang="en-IN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Technology</a:t>
            </a: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Guwahati</a:t>
            </a:r>
            <a:endParaRPr lang="en-IN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456300" y="2000240"/>
            <a:ext cx="8230680" cy="1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CS-561 Project Presentation</a:t>
            </a:r>
          </a:p>
          <a:p>
            <a:pPr algn="ctr"/>
            <a:endParaRPr lang="en-I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algn="ctr"/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Energy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Efficiency in Workplace Based on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Occupant’s Routine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7948080" y="5933880"/>
            <a:ext cx="933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CS 561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5"/>
          <p:cNvSpPr/>
          <p:nvPr/>
        </p:nvSpPr>
        <p:spPr>
          <a:xfrm>
            <a:off x="744840" y="4962240"/>
            <a:ext cx="16588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Presented By: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Group 26 – Team Alphabet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ustomShape 6"/>
          <p:cNvSpPr/>
          <p:nvPr/>
        </p:nvSpPr>
        <p:spPr>
          <a:xfrm>
            <a:off x="743796" y="5948561"/>
            <a:ext cx="259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Dated: 22</a:t>
            </a:r>
            <a:r>
              <a:rPr lang="en-IN" sz="18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nd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April 2017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31474" y="197640"/>
            <a:ext cx="436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Experiment: Dataset</a:t>
            </a:r>
            <a:endParaRPr lang="en-IN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8596" y="1123200"/>
            <a:ext cx="8126804" cy="456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1582341"/>
            <a:ext cx="80010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We have worked on two data sets.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sensory data in Robotics Lab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Online Benchmark dataset – CASAS</a:t>
            </a: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31474" y="197640"/>
            <a:ext cx="436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Experiment: Dataset Collection and Tagging</a:t>
            </a:r>
            <a:endParaRPr lang="en-IN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8596" y="1123200"/>
            <a:ext cx="8126804" cy="456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1214423"/>
            <a:ext cx="80010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sensory data from our lab using following sensors:</a:t>
            </a: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PIR, Ultrasonic, Light Sensor, Barometer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Used Raspberry Pi and libraries to collect and process the data. 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Format: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&lt;Date Time, PIR, Ping, Light, Temperature, Pressure, Activity-Tag&gt;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857628"/>
            <a:ext cx="6215106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31474" y="197640"/>
            <a:ext cx="436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Experiment: Online Dataset and Feature Extraction</a:t>
            </a:r>
            <a:endParaRPr lang="en-IN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8596" y="1000108"/>
            <a:ext cx="8126804" cy="4687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1214423"/>
            <a:ext cx="80010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CASAS dataset  was used, which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sensor data that was collected in the home of a volunteer adult resident and a dog.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27 Motion sensors were used to record activities.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 descr="G:\images\image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214686"/>
            <a:ext cx="6096000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31474" y="197640"/>
            <a:ext cx="436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Experiment: Online Dataset and Feature Extraction</a:t>
            </a:r>
            <a:endParaRPr lang="en-IN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8596" y="1000108"/>
            <a:ext cx="8126804" cy="4687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1214423"/>
            <a:ext cx="8001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 Identified: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Bed_to_toilet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Breakfast, Bed,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C_work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Dinner, Laundry.,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Leave_home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Lunch,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Night_wandering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R_medicine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 format: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&lt;Date(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-mm-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), Time,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Sensor_Id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Sensor_State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Activity, Begin/End&gt;</a:t>
            </a: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71942"/>
            <a:ext cx="64103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31474" y="197640"/>
            <a:ext cx="436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Experiment: Online Dataset and Feature Extraction</a:t>
            </a:r>
            <a:endParaRPr lang="en-IN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8596" y="1000108"/>
            <a:ext cx="8126804" cy="4687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1214423"/>
            <a:ext cx="80010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Segmentation: Data was segmented into separate sequences of activity occurrences.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Extracted: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820" lvl="1" indent="-342900">
              <a:buClr>
                <a:srgbClr val="000000"/>
              </a:buClr>
              <a:buFont typeface="+mj-lt"/>
              <a:buAutoNum type="arabicPeriod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Sensors Used</a:t>
            </a:r>
          </a:p>
          <a:p>
            <a:pPr marL="800820" lvl="1" indent="-342900">
              <a:buClr>
                <a:srgbClr val="000000"/>
              </a:buClr>
              <a:buFont typeface="+mj-lt"/>
              <a:buAutoNum type="arabicPeriod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Time of Use</a:t>
            </a:r>
          </a:p>
          <a:p>
            <a:pPr marL="800820" lvl="1" indent="-342900">
              <a:buClr>
                <a:srgbClr val="000000"/>
              </a:buClr>
              <a:buFont typeface="+mj-lt"/>
              <a:buAutoNum type="arabicPeriod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Day of Week</a:t>
            </a:r>
          </a:p>
          <a:p>
            <a:pPr marL="800820" lvl="1" indent="-342900">
              <a:buClr>
                <a:srgbClr val="000000"/>
              </a:buClr>
              <a:buFont typeface="+mj-lt"/>
              <a:buAutoNum type="arabicPeriod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Activity</a:t>
            </a:r>
          </a:p>
          <a:p>
            <a:pPr marL="800820" lvl="1" indent="-342900">
              <a:buClr>
                <a:srgbClr val="000000"/>
              </a:buClr>
              <a:buFont typeface="+mj-lt"/>
              <a:buAutoNum type="arabicPeriod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Length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85992"/>
            <a:ext cx="64674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31474" y="197640"/>
            <a:ext cx="436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Experiment: Algorithm Evaluation</a:t>
            </a:r>
            <a:endParaRPr lang="en-IN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8596" y="1000108"/>
            <a:ext cx="8126804" cy="4687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1214423"/>
            <a:ext cx="80010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We used earlier described annotated data set to train the system. 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Used Maximum Likelihood Estimation (MLE) technique to estimate parameters for both Naïve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and HMM model.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Parameters for Naïve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Prior Beliefs Pr(Activity) = </a:t>
            </a: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240" lvl="2" indent="-285120"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(#Sensor Events for Activity)/ (# Total Sensor Events)</a:t>
            </a: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Pr(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Ei|Activity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 (#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in sensor events for the activity)/ (# Total Sensor Events for Activity) 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31474" y="197640"/>
            <a:ext cx="436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Experiment: Algorithm Evaluation</a:t>
            </a:r>
            <a:endParaRPr lang="en-IN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8596" y="1000108"/>
            <a:ext cx="8126804" cy="4687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1214423"/>
            <a:ext cx="80010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Parameters for HMM Model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Prior Beliefs Pr(Activity) = </a:t>
            </a: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240" lvl="2" indent="-285120"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(#Sensor Events for Activity)/ (# Total Sensor Events)</a:t>
            </a: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Pr(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Ei|Activity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 (#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in sensor events for the activity)/ (# Total Sensor Events for Activity) 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-&gt; Ai): </a:t>
            </a:r>
          </a:p>
          <a:p>
            <a:pPr marL="743040" lvl="1" indent="-285120"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743040" lvl="1" indent="-285120"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Pr(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Ai|Aj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 (#  of times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-&gt; Ai)/ (#  Occurrences of Activity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31474" y="197640"/>
            <a:ext cx="436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Experiment: Results</a:t>
            </a:r>
            <a:endParaRPr lang="en-IN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8596" y="1000108"/>
            <a:ext cx="8126804" cy="4687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1214423"/>
            <a:ext cx="8001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We predicted activity with our model and compared with tagged activity. If activity tag is A and predicted activity is A', updated entry in matrix Freq(A,A‘).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Freq(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j) = Frequency or number of times actual activity Ai predicted as activity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We used Java 8 and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IDE for implementation of model.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9450" y="3052763"/>
            <a:ext cx="2705100" cy="11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31474" y="197640"/>
            <a:ext cx="436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Experiment: Results</a:t>
            </a:r>
            <a:endParaRPr lang="en-IN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8596" y="1000108"/>
            <a:ext cx="8126804" cy="4687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1214423"/>
            <a:ext cx="8001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Naïve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7" name="Picture 3" descr="G:\images\image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05000"/>
            <a:ext cx="8286808" cy="3524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31474" y="197640"/>
            <a:ext cx="436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Experiment: Results</a:t>
            </a:r>
            <a:endParaRPr lang="en-IN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8596" y="1000108"/>
            <a:ext cx="8126804" cy="4687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1214423"/>
            <a:ext cx="8001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</a:t>
            </a: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G:\images\image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8643998" cy="3143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266400" y="197640"/>
            <a:ext cx="308640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Outline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88520" y="1066800"/>
            <a:ext cx="8411400" cy="46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and Features</a:t>
            </a: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Recognition (Using Naïve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and HMM)</a:t>
            </a: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Prediction (HMM)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and Results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31474" y="197640"/>
            <a:ext cx="436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Demo</a:t>
            </a:r>
            <a:endParaRPr lang="en-IN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8596" y="1000108"/>
            <a:ext cx="8126804" cy="4687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1214423"/>
            <a:ext cx="8001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https://c1.staticflickr.com/4/3304/3521269974_54284898f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428736"/>
            <a:ext cx="6215106" cy="40888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266400" y="197640"/>
            <a:ext cx="308640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Conclusion and Future Work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88520" y="1066800"/>
            <a:ext cx="8411400" cy="46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We collected data from robotics lab.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Applied AR and AP on benchmark data with accuracy around 70%.</a:t>
            </a:r>
            <a:endParaRPr lang="en-IN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We worked on prediction of  activity for time (t+1). It can be extended to find next activity sequence (</a:t>
            </a:r>
            <a:r>
              <a:rPr lang="en-I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t+k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). HMM model can be used to do so.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'Internet of Things' (</a:t>
            </a:r>
            <a:r>
              <a:rPr lang="en-I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 concepts can be applied to make equipments intelligent and able to communicate over a network.</a:t>
            </a: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 and messages need to be built for these communication models.</a:t>
            </a: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AI Planning algorithms can be used to intelligently control equipments </a:t>
            </a:r>
            <a:r>
              <a:rPr lang="en-IN" sz="20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for energy efficiency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304800" y="198120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266400" y="197640"/>
            <a:ext cx="308640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Motivation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88520" y="1066800"/>
            <a:ext cx="8411400" cy="46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Energy-saving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workplaces require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autonomous and optimized control of integrated devices and appliances with the objective of saving energy while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preserving the comfort of occupant. 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state of art artificial intelligence system can be built to control equipment to reduce energy consumption.</a:t>
            </a: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Learning user activities and behavior can help us identify the planning to control equipment for better usage. 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0" y="-4175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266400" y="197640"/>
            <a:ext cx="2643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Approach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88520" y="1143000"/>
            <a:ext cx="8411400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IN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1428736"/>
            <a:ext cx="85011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data set for the location</a:t>
            </a:r>
          </a:p>
          <a:p>
            <a:pPr marL="285840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Recognition based on context information</a:t>
            </a: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Prediction </a:t>
            </a:r>
          </a:p>
          <a:p>
            <a:pPr marL="285840" indent="-285120"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AI Planning  - We haven’t attempted this. Can be done in future.</a:t>
            </a:r>
            <a:endParaRPr lang="en-IN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buClr>
                <a:srgbClr val="000000"/>
              </a:buClr>
              <a:buFont typeface="Wingdings" charset="2"/>
              <a:buChar char=""/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31474" y="197640"/>
            <a:ext cx="436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Methodology: </a:t>
            </a:r>
            <a:r>
              <a:rPr lang="en-IN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Tagging</a:t>
            </a:r>
            <a:endParaRPr lang="en-IN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8596" y="1123200"/>
            <a:ext cx="8126804" cy="456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equipment, location and user activities.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Identified Equipment: Workstation, Overhead Lights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	Activities: User presence, absence and usage of computer system 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sensory data based on user activities identified.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Tagging the data with activities.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000504"/>
            <a:ext cx="5643602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31474" y="197640"/>
            <a:ext cx="436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Methodology: </a:t>
            </a:r>
            <a:r>
              <a:rPr lang="en-IN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Recognition</a:t>
            </a:r>
            <a:endParaRPr lang="en-IN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8596" y="1123200"/>
            <a:ext cx="8126804" cy="456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This is very well researched area and several researchers used different model for the same like: HMM, KNN, Decision Tree, LSTM neural net etc.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We used HMM and Naïve Babes models for AR and used HMM for AP.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Naïve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We minimized following loss function to get the activity</a:t>
            </a: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500438"/>
            <a:ext cx="414340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5572140"/>
            <a:ext cx="400052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31474" y="197640"/>
            <a:ext cx="436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Methodology: </a:t>
            </a:r>
            <a:r>
              <a:rPr lang="en-IN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Recognition</a:t>
            </a:r>
            <a:endParaRPr lang="en-IN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8596" y="1123200"/>
            <a:ext cx="8126804" cy="456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to get the most probable sequence and used this activity sequence to get the likelihood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of activity at time t as below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Given prior belief, transition model and observation model calculated Likelihood of activity given current evidence.</a:t>
            </a: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143380"/>
            <a:ext cx="671517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31474" y="197640"/>
            <a:ext cx="436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Methodology: </a:t>
            </a:r>
            <a:r>
              <a:rPr lang="en-IN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Recognition</a:t>
            </a:r>
            <a:endParaRPr lang="en-IN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8596" y="1123200"/>
            <a:ext cx="8126804" cy="456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</a:t>
            </a:r>
          </a:p>
          <a:p>
            <a:pPr marL="743040" lvl="1" indent="-285120"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Recursively updated the belief of an activity at each time t with likelihood  Pr(At) calculated above.</a:t>
            </a: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357562"/>
            <a:ext cx="294322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387840"/>
            <a:ext cx="9143280" cy="4694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31474" y="197640"/>
            <a:ext cx="4362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Methodology: </a:t>
            </a:r>
            <a:r>
              <a:rPr lang="en-IN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Prediction</a:t>
            </a:r>
            <a:endParaRPr lang="en-IN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8596" y="1123200"/>
            <a:ext cx="8126804" cy="456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</a:t>
            </a:r>
          </a:p>
          <a:p>
            <a:pPr marL="743040" lvl="1" indent="-285120"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We used prediction model of HMM to predict next activity for time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given evidence e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(1:t)</a:t>
            </a: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120">
              <a:buClr>
                <a:srgbClr val="000000"/>
              </a:buClr>
              <a:buFont typeface="Wingdings" charset="2"/>
              <a:buChar char="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14686"/>
            <a:ext cx="671517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</TotalTime>
  <Words>794</Words>
  <Application>Microsoft Office PowerPoint</Application>
  <PresentationFormat>On-screen Show (4:3)</PresentationFormat>
  <Paragraphs>314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Vashishth</dc:creator>
  <cp:lastModifiedBy>Neelesh</cp:lastModifiedBy>
  <cp:revision>330</cp:revision>
  <dcterms:created xsi:type="dcterms:W3CDTF">2016-08-27T12:12:41Z</dcterms:created>
  <dcterms:modified xsi:type="dcterms:W3CDTF">2017-04-21T16:30:50Z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