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67" r:id="rId2"/>
    <p:sldId id="257" r:id="rId3"/>
    <p:sldId id="259" r:id="rId4"/>
    <p:sldId id="260" r:id="rId5"/>
    <p:sldId id="261" r:id="rId6"/>
    <p:sldId id="268" r:id="rId7"/>
    <p:sldId id="279" r:id="rId8"/>
    <p:sldId id="280" r:id="rId9"/>
    <p:sldId id="263" r:id="rId10"/>
    <p:sldId id="281" r:id="rId11"/>
    <p:sldId id="282" r:id="rId12"/>
    <p:sldId id="283" r:id="rId13"/>
    <p:sldId id="284" r:id="rId14"/>
    <p:sldId id="285"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3" d="100"/>
          <a:sy n="73" d="100"/>
        </p:scale>
        <p:origin x="12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t>2/26/2019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t>2/26/2019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t>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t>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t>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t>2/26/2019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772400" cy="838200"/>
          </a:xfrm>
        </p:spPr>
        <p:txBody>
          <a:bodyPr/>
          <a:lstStyle/>
          <a:p>
            <a:pPr algn="ctr"/>
            <a:r>
              <a:rPr lang="en-IN" altLang="en-US" sz="4000" dirty="0"/>
              <a:t>Electronic-Know Your Customer</a:t>
            </a:r>
            <a:br>
              <a:rPr lang="en-IN" altLang="en-US" sz="4000" dirty="0"/>
            </a:br>
            <a:r>
              <a:rPr lang="en-IN" altLang="en-US" sz="4000" dirty="0"/>
              <a:t>(E-KYC)</a:t>
            </a:r>
          </a:p>
        </p:txBody>
      </p:sp>
      <p:sp>
        <p:nvSpPr>
          <p:cNvPr id="3" name="Text Placeholder 2"/>
          <p:cNvSpPr>
            <a:spLocks noGrp="1"/>
          </p:cNvSpPr>
          <p:nvPr>
            <p:ph type="body" idx="1"/>
          </p:nvPr>
        </p:nvSpPr>
        <p:spPr>
          <a:xfrm>
            <a:off x="533400" y="2057400"/>
            <a:ext cx="7769352" cy="4419600"/>
          </a:xfrm>
        </p:spPr>
        <p:txBody>
          <a:bodyPr>
            <a:normAutofit fontScale="25000" lnSpcReduction="20000"/>
          </a:bodyPr>
          <a:lstStyle/>
          <a:p>
            <a:r>
              <a:rPr lang="en-US" sz="2400" dirty="0" smtClean="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           				</a:t>
            </a:r>
          </a:p>
          <a:p>
            <a:r>
              <a:rPr lang="en-US" sz="9600" dirty="0" smtClean="0">
                <a:latin typeface="Times New Roman" panose="02020603050405020304" pitchFamily="18" charset="0"/>
                <a:cs typeface="Times New Roman" panose="02020603050405020304" pitchFamily="18" charset="0"/>
              </a:rPr>
              <a:t>      Team Members</a:t>
            </a:r>
            <a:endParaRPr lang="en-US" sz="9600" dirty="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1</a:t>
            </a:r>
            <a:r>
              <a:rPr lang="en-IN" altLang="en-US" sz="9600" dirty="0" smtClean="0">
                <a:latin typeface="Times New Roman" panose="02020603050405020304" pitchFamily="18" charset="0"/>
                <a:cs typeface="Times New Roman" panose="02020603050405020304" pitchFamily="18" charset="0"/>
              </a:rPr>
              <a:t>.Menakaa S </a:t>
            </a:r>
            <a:r>
              <a:rPr lang="en-IN" altLang="en-US" sz="9600" dirty="0" smtClean="0">
                <a:latin typeface="Times New Roman" panose="02020603050405020304" pitchFamily="18" charset="0"/>
                <a:cs typeface="Times New Roman" panose="02020603050405020304" pitchFamily="18" charset="0"/>
              </a:rPr>
              <a:t>U		[711715104039</a:t>
            </a:r>
            <a:r>
              <a:rPr lang="en-IN" altLang="en-US" sz="9600" dirty="0" smtClean="0">
                <a:latin typeface="Times New Roman" panose="02020603050405020304" pitchFamily="18" charset="0"/>
                <a:cs typeface="Times New Roman" panose="02020603050405020304" pitchFamily="18" charset="0"/>
              </a:rPr>
              <a:t>]</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2.</a:t>
            </a:r>
            <a:r>
              <a:rPr lang="en-IN" altLang="en-US" sz="9600" dirty="0" err="1" smtClean="0">
                <a:latin typeface="Times New Roman" panose="02020603050405020304" pitchFamily="18" charset="0"/>
                <a:cs typeface="Times New Roman" panose="02020603050405020304" pitchFamily="18" charset="0"/>
              </a:rPr>
              <a:t>Suwetha</a:t>
            </a:r>
            <a:r>
              <a:rPr lang="en-IN" altLang="en-US" sz="9600" dirty="0" smtClean="0">
                <a:latin typeface="Times New Roman" panose="02020603050405020304" pitchFamily="18" charset="0"/>
                <a:cs typeface="Times New Roman" panose="02020603050405020304" pitchFamily="18" charset="0"/>
              </a:rPr>
              <a:t> </a:t>
            </a:r>
            <a:r>
              <a:rPr lang="en-IN" altLang="en-US" sz="9600" dirty="0" smtClean="0">
                <a:latin typeface="Times New Roman" panose="02020603050405020304" pitchFamily="18" charset="0"/>
                <a:cs typeface="Times New Roman" panose="02020603050405020304" pitchFamily="18" charset="0"/>
              </a:rPr>
              <a:t>B</a:t>
            </a:r>
            <a:r>
              <a:rPr lang="en-US" altLang="en-US" sz="9600" dirty="0">
                <a:latin typeface="Times New Roman" panose="02020603050405020304" pitchFamily="18" charset="0"/>
                <a:cs typeface="Times New Roman" panose="02020603050405020304" pitchFamily="18" charset="0"/>
              </a:rPr>
              <a:t>	</a:t>
            </a:r>
            <a:r>
              <a:rPr lang="en-US" altLang="en-US" sz="9600" dirty="0" smtClean="0">
                <a:latin typeface="Times New Roman" panose="02020603050405020304" pitchFamily="18" charset="0"/>
                <a:cs typeface="Times New Roman" panose="02020603050405020304" pitchFamily="18" charset="0"/>
              </a:rPr>
              <a:t>		</a:t>
            </a:r>
            <a:r>
              <a:rPr lang="en-IN" altLang="en-US" sz="9600" dirty="0" smtClean="0">
                <a:latin typeface="Times New Roman" panose="02020603050405020304" pitchFamily="18" charset="0"/>
                <a:cs typeface="Times New Roman" panose="02020603050405020304" pitchFamily="18" charset="0"/>
              </a:rPr>
              <a:t>[711715104063</a:t>
            </a:r>
            <a:r>
              <a:rPr lang="en-IN" altLang="en-US" sz="9600" dirty="0" smtClean="0">
                <a:latin typeface="Times New Roman" panose="02020603050405020304" pitchFamily="18" charset="0"/>
                <a:cs typeface="Times New Roman" panose="02020603050405020304" pitchFamily="18" charset="0"/>
              </a:rPr>
              <a:t>]</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a:t>
            </a:r>
            <a:r>
              <a:rPr lang="en-IN" altLang="en-US" sz="9600" dirty="0" smtClean="0">
                <a:latin typeface="Times New Roman" panose="02020603050405020304" pitchFamily="18" charset="0"/>
                <a:cs typeface="Times New Roman" panose="02020603050405020304" pitchFamily="18" charset="0"/>
              </a:rPr>
              <a:t>3.Mohammed Thansir A  </a:t>
            </a:r>
            <a:r>
              <a:rPr lang="en-IN" altLang="en-US" sz="9600" dirty="0" smtClean="0">
                <a:latin typeface="Times New Roman" panose="02020603050405020304" pitchFamily="18" charset="0"/>
                <a:cs typeface="Times New Roman" panose="02020603050405020304" pitchFamily="18" charset="0"/>
              </a:rPr>
              <a:t>	[</a:t>
            </a:r>
            <a:r>
              <a:rPr lang="en-IN" altLang="en-US" sz="9600" dirty="0" smtClean="0">
                <a:latin typeface="Times New Roman" panose="02020603050405020304" pitchFamily="18" charset="0"/>
                <a:cs typeface="Times New Roman" panose="02020603050405020304" pitchFamily="18" charset="0"/>
              </a:rPr>
              <a:t>711715104040]</a:t>
            </a:r>
            <a:endParaRPr lang="en-US" sz="9600" dirty="0" smtClean="0">
              <a:latin typeface="Times New Roman" panose="02020603050405020304" pitchFamily="18" charset="0"/>
              <a:cs typeface="Times New Roman" panose="02020603050405020304" pitchFamily="18" charset="0"/>
            </a:endParaRPr>
          </a:p>
          <a:p>
            <a:endParaRPr lang="en-US" sz="9600" dirty="0" smtClean="0">
              <a:latin typeface="Times New Roman" panose="02020603050405020304" pitchFamily="18" charset="0"/>
              <a:cs typeface="Times New Roman" panose="02020603050405020304" pitchFamily="18" charset="0"/>
            </a:endParaRPr>
          </a:p>
          <a:p>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Facultyguide :                                  Industrial guide :</a:t>
            </a:r>
          </a:p>
          <a:p>
            <a:r>
              <a:rPr lang="en-US" sz="9600" dirty="0" smtClean="0">
                <a:latin typeface="Times New Roman" panose="02020603050405020304" pitchFamily="18" charset="0"/>
                <a:cs typeface="Times New Roman" panose="02020603050405020304" pitchFamily="18" charset="0"/>
              </a:rPr>
              <a:t> Name:</a:t>
            </a:r>
            <a:r>
              <a:rPr lang="en-IN" sz="9600" dirty="0" smtClean="0"/>
              <a:t>Mr </a:t>
            </a:r>
            <a:r>
              <a:rPr lang="en-IN" sz="9600" dirty="0" err="1" smtClean="0"/>
              <a:t>Suseendran</a:t>
            </a:r>
            <a:r>
              <a:rPr lang="en-IN" sz="9600" dirty="0" smtClean="0"/>
              <a:t> S</a:t>
            </a:r>
            <a:r>
              <a:rPr lang="en-US" sz="8000" dirty="0" smtClean="0">
                <a:latin typeface="Times New Roman" panose="02020603050405020304" pitchFamily="18" charset="0"/>
                <a:cs typeface="Times New Roman" panose="02020603050405020304" pitchFamily="18" charset="0"/>
              </a:rPr>
              <a:t>                     </a:t>
            </a:r>
            <a:r>
              <a:rPr lang="en-US" sz="9600" dirty="0" err="1" smtClean="0">
                <a:latin typeface="Times New Roman" panose="02020603050405020304" pitchFamily="18" charset="0"/>
                <a:cs typeface="Times New Roman" panose="02020603050405020304" pitchFamily="18" charset="0"/>
              </a:rPr>
              <a:t>Name:Mrs.Pavithra</a:t>
            </a:r>
            <a:endParaRPr lang="en-US" sz="9600" dirty="0">
              <a:latin typeface="Times New Roman" panose="02020603050405020304" pitchFamily="18" charset="0"/>
              <a:cs typeface="Times New Roman" panose="02020603050405020304" pitchFamily="18" charset="0"/>
            </a:endParaRPr>
          </a:p>
          <a:p>
            <a:r>
              <a:rPr lang="en-US" sz="9600" dirty="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Assistant professor		</a:t>
            </a:r>
            <a:r>
              <a:rPr lang="en-US" sz="9600" dirty="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         Designation</a:t>
            </a:r>
            <a:endParaRPr lang="en-US" sz="9600" dirty="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Department </a:t>
            </a:r>
            <a:r>
              <a:rPr lang="en-US" sz="9600" dirty="0">
                <a:latin typeface="Times New Roman" panose="02020603050405020304" pitchFamily="18" charset="0"/>
                <a:cs typeface="Times New Roman" panose="02020603050405020304" pitchFamily="18" charset="0"/>
              </a:rPr>
              <a:t>of </a:t>
            </a:r>
            <a:r>
              <a:rPr lang="en-US" sz="9600" dirty="0" smtClean="0">
                <a:latin typeface="Times New Roman" panose="02020603050405020304" pitchFamily="18" charset="0"/>
                <a:cs typeface="Times New Roman" panose="02020603050405020304" pitchFamily="18" charset="0"/>
              </a:rPr>
              <a:t>CSE</a:t>
            </a:r>
            <a:endParaRPr lang="en-US" sz="9600" dirty="0">
              <a:latin typeface="Times New Roman" panose="02020603050405020304" pitchFamily="18" charset="0"/>
              <a:cs typeface="Times New Roman" panose="02020603050405020304" pitchFamily="18" charset="0"/>
            </a:endParaRPr>
          </a:p>
          <a:p>
            <a:r>
              <a:rPr lang="en-US" sz="9600" dirty="0">
                <a:latin typeface="Times New Roman" panose="02020603050405020304" pitchFamily="18" charset="0"/>
                <a:cs typeface="Times New Roman" panose="02020603050405020304" pitchFamily="18" charset="0"/>
              </a:rPr>
              <a:t>  		</a:t>
            </a:r>
          </a:p>
        </p:txBody>
      </p:sp>
      <p:sp>
        <p:nvSpPr>
          <p:cNvPr id="4" name="TextBox 3"/>
          <p:cNvSpPr txBox="1"/>
          <p:nvPr/>
        </p:nvSpPr>
        <p:spPr>
          <a:xfrm>
            <a:off x="0" y="6477000"/>
            <a:ext cx="9144000" cy="381000"/>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Department of CSE, KGiSL Institute of Technology, Coimbatore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snapshots</a:t>
            </a:r>
            <a:endParaRPr lang="en-IN" dirty="0"/>
          </a:p>
        </p:txBody>
      </p:sp>
      <p:pic>
        <p:nvPicPr>
          <p:cNvPr id="4" name="Content Placeholder 3"/>
          <p:cNvPicPr>
            <a:picLocks noGrp="1" noChangeAspect="1"/>
          </p:cNvPicPr>
          <p:nvPr>
            <p:ph idx="1"/>
          </p:nvPr>
        </p:nvPicPr>
        <p:blipFill>
          <a:blip r:embed="rId2"/>
          <a:stretch>
            <a:fillRect/>
          </a:stretch>
        </p:blipFill>
        <p:spPr>
          <a:xfrm>
            <a:off x="668373" y="1935163"/>
            <a:ext cx="7807253" cy="4389437"/>
          </a:xfrm>
          <a:prstGeom prst="rect">
            <a:avLst/>
          </a:prstGeom>
        </p:spPr>
      </p:pic>
    </p:spTree>
    <p:extLst>
      <p:ext uri="{BB962C8B-B14F-4D97-AF65-F5344CB8AC3E}">
        <p14:creationId xmlns:p14="http://schemas.microsoft.com/office/powerpoint/2010/main" val="986972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115555"/>
            <a:ext cx="8229600" cy="4626890"/>
          </a:xfrm>
          <a:prstGeom prst="rect">
            <a:avLst/>
          </a:prstGeom>
        </p:spPr>
      </p:pic>
    </p:spTree>
    <p:extLst>
      <p:ext uri="{BB962C8B-B14F-4D97-AF65-F5344CB8AC3E}">
        <p14:creationId xmlns:p14="http://schemas.microsoft.com/office/powerpoint/2010/main" val="2701283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57200" y="1153655"/>
            <a:ext cx="8229600" cy="4626890"/>
          </a:xfrm>
          <a:prstGeom prst="rect">
            <a:avLst/>
          </a:prstGeom>
        </p:spPr>
      </p:pic>
    </p:spTree>
    <p:extLst>
      <p:ext uri="{BB962C8B-B14F-4D97-AF65-F5344CB8AC3E}">
        <p14:creationId xmlns:p14="http://schemas.microsoft.com/office/powerpoint/2010/main" val="366343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191755"/>
            <a:ext cx="8229600" cy="4626890"/>
          </a:xfrm>
          <a:prstGeom prst="rect">
            <a:avLst/>
          </a:prstGeom>
        </p:spPr>
      </p:pic>
    </p:spTree>
    <p:extLst>
      <p:ext uri="{BB962C8B-B14F-4D97-AF65-F5344CB8AC3E}">
        <p14:creationId xmlns:p14="http://schemas.microsoft.com/office/powerpoint/2010/main" val="30562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153655"/>
            <a:ext cx="8229600" cy="4626890"/>
          </a:xfrm>
          <a:prstGeom prst="rect">
            <a:avLst/>
          </a:prstGeom>
        </p:spPr>
      </p:pic>
    </p:spTree>
    <p:extLst>
      <p:ext uri="{BB962C8B-B14F-4D97-AF65-F5344CB8AC3E}">
        <p14:creationId xmlns:p14="http://schemas.microsoft.com/office/powerpoint/2010/main" val="1939064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nvSpPr>
        <p:spPr>
          <a:xfrm>
            <a:off x="4953000" y="5638800"/>
            <a:ext cx="3352800" cy="7315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en-IN" altLang="en-US" sz="4000" dirty="0" smtClean="0">
                <a:latin typeface="Calibri" panose="020F0502020204030204" pitchFamily="34" charset="0"/>
                <a:cs typeface="Calibri" panose="020F0502020204030204" pitchFamily="34" charset="0"/>
              </a:rPr>
              <a:t>   </a:t>
            </a:r>
            <a:r>
              <a:rPr lang="en-US" sz="4000" dirty="0" smtClean="0">
                <a:latin typeface="Calibri" panose="020F0502020204030204" pitchFamily="34" charset="0"/>
                <a:cs typeface="Calibri" panose="020F0502020204030204" pitchFamily="34" charset="0"/>
              </a:rPr>
              <a:t>Thank You</a:t>
            </a:r>
            <a:endParaRPr lang="en-US" sz="4000"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rmAutofit fontScale="90000"/>
          </a:bodyPr>
          <a:lstStyle/>
          <a:p>
            <a:r>
              <a:rPr lang="en-US" sz="4400" dirty="0" smtClean="0"/>
              <a:t>Abstract</a:t>
            </a:r>
            <a:br>
              <a:rPr lang="en-US" sz="4400" dirty="0" smtClean="0"/>
            </a:br>
            <a:endParaRPr lang="en-US" sz="4400" dirty="0">
              <a:latin typeface="Cambria" panose="02040503050406030204"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100" name="Text Box 99"/>
          <p:cNvSpPr txBox="1"/>
          <p:nvPr/>
        </p:nvSpPr>
        <p:spPr>
          <a:xfrm>
            <a:off x="879475" y="1969770"/>
            <a:ext cx="7655560" cy="4708981"/>
          </a:xfrm>
          <a:prstGeom prst="rect">
            <a:avLst/>
          </a:prstGeom>
          <a:noFill/>
          <a:ln w="9525">
            <a:noFill/>
          </a:ln>
        </p:spPr>
        <p:txBody>
          <a:bodyPr wrap="square">
            <a:spAutoFit/>
          </a:bodyPr>
          <a:lstStyle/>
          <a:p>
            <a:pPr indent="0" algn="just"/>
            <a:r>
              <a:rPr lang="en-IN" altLang="en-US" sz="2500" b="0" dirty="0">
                <a:latin typeface="Times New Roman" panose="02020603050405020304" pitchFamily="18" charset="0"/>
                <a:ea typeface="SimSun" panose="02010600030101010101" pitchFamily="2" charset="-122"/>
              </a:rPr>
              <a:t>Electronic-Know Your Customer(</a:t>
            </a:r>
            <a:r>
              <a:rPr lang="en-US" sz="2500" b="0" dirty="0">
                <a:latin typeface="Times New Roman" panose="02020603050405020304" pitchFamily="18" charset="0"/>
                <a:ea typeface="SimSun" panose="02010600030101010101" pitchFamily="2" charset="-122"/>
              </a:rPr>
              <a:t>E-</a:t>
            </a:r>
            <a:r>
              <a:rPr lang="en-US" sz="2500" b="0" dirty="0" err="1">
                <a:latin typeface="Times New Roman" panose="02020603050405020304" pitchFamily="18" charset="0"/>
                <a:ea typeface="SimSun" panose="02010600030101010101" pitchFamily="2" charset="-122"/>
              </a:rPr>
              <a:t>kyc</a:t>
            </a:r>
            <a:r>
              <a:rPr lang="en-IN" altLang="en-US" sz="2500" b="0" dirty="0">
                <a:latin typeface="Times New Roman" panose="02020603050405020304" pitchFamily="18" charset="0"/>
                <a:ea typeface="SimSun" panose="02010600030101010101" pitchFamily="2" charset="-122"/>
              </a:rPr>
              <a:t>)</a:t>
            </a:r>
            <a:r>
              <a:rPr lang="en-US" sz="2500" b="0" dirty="0">
                <a:latin typeface="Times New Roman" panose="02020603050405020304" pitchFamily="18" charset="0"/>
                <a:ea typeface="SimSun" panose="02010600030101010101" pitchFamily="2" charset="-122"/>
              </a:rPr>
              <a:t> processing </a:t>
            </a:r>
            <a:r>
              <a:rPr lang="en-US" sz="2500" b="0" dirty="0" smtClean="0">
                <a:latin typeface="Times New Roman" panose="02020603050405020304" pitchFamily="18" charset="0"/>
                <a:ea typeface="SimSun" panose="02010600030101010101" pitchFamily="2" charset="-122"/>
              </a:rPr>
              <a:t>is basically a </a:t>
            </a:r>
            <a:r>
              <a:rPr lang="en-US" sz="2500" b="0" dirty="0">
                <a:latin typeface="Times New Roman" panose="02020603050405020304" pitchFamily="18" charset="0"/>
                <a:ea typeface="SimSun" panose="02010600030101010101" pitchFamily="2" charset="-122"/>
              </a:rPr>
              <a:t>time consuming and excruciating process because </a:t>
            </a:r>
            <a:r>
              <a:rPr lang="en-US" sz="2500" smtClean="0">
                <a:latin typeface="Times New Roman" panose="02020603050405020304" pitchFamily="18" charset="0"/>
                <a:ea typeface="SimSun" panose="02010600030101010101" pitchFamily="2" charset="-122"/>
              </a:rPr>
              <a:t>each employees </a:t>
            </a:r>
            <a:r>
              <a:rPr lang="en-US" sz="2500" dirty="0" smtClean="0">
                <a:latin typeface="Times New Roman" panose="02020603050405020304" pitchFamily="18" charset="0"/>
                <a:ea typeface="SimSun" panose="02010600030101010101" pitchFamily="2" charset="-122"/>
              </a:rPr>
              <a:t>personal details</a:t>
            </a:r>
            <a:r>
              <a:rPr lang="en-US" sz="2500" dirty="0">
                <a:latin typeface="Times New Roman" panose="02020603050405020304" pitchFamily="18" charset="0"/>
                <a:ea typeface="SimSun" panose="02010600030101010101" pitchFamily="2" charset="-122"/>
              </a:rPr>
              <a:t> </a:t>
            </a:r>
            <a:r>
              <a:rPr lang="en-US" sz="2500" b="0" dirty="0" smtClean="0">
                <a:latin typeface="Times New Roman" panose="02020603050405020304" pitchFamily="18" charset="0"/>
                <a:ea typeface="SimSun" panose="02010600030101010101" pitchFamily="2" charset="-122"/>
              </a:rPr>
              <a:t>have </a:t>
            </a:r>
            <a:r>
              <a:rPr lang="en-US" sz="2500" b="0" dirty="0">
                <a:latin typeface="Times New Roman" panose="02020603050405020304" pitchFamily="18" charset="0"/>
                <a:ea typeface="SimSun" panose="02010600030101010101" pitchFamily="2" charset="-122"/>
              </a:rPr>
              <a:t>to be checked manually</a:t>
            </a:r>
            <a:r>
              <a:rPr lang="en-US" sz="2500" b="0" dirty="0" smtClean="0">
                <a:latin typeface="Times New Roman" panose="02020603050405020304" pitchFamily="18" charset="0"/>
                <a:ea typeface="SimSun" panose="02010600030101010101" pitchFamily="2" charset="-122"/>
              </a:rPr>
              <a:t>, cross checked, send </a:t>
            </a:r>
            <a:r>
              <a:rPr lang="en-US" sz="2500" b="0" dirty="0">
                <a:latin typeface="Times New Roman" panose="02020603050405020304" pitchFamily="18" charset="0"/>
                <a:ea typeface="SimSun" panose="02010600030101010101" pitchFamily="2" charset="-122"/>
              </a:rPr>
              <a:t>for approval and so on</a:t>
            </a:r>
            <a:r>
              <a:rPr lang="en-US" sz="2500" b="0" dirty="0" smtClean="0">
                <a:latin typeface="Times New Roman" panose="02020603050405020304" pitchFamily="18" charset="0"/>
                <a:ea typeface="SimSun" panose="02010600030101010101" pitchFamily="2" charset="-122"/>
              </a:rPr>
              <a:t>. The </a:t>
            </a:r>
            <a:r>
              <a:rPr lang="en-US" sz="2500" b="0" dirty="0">
                <a:latin typeface="Times New Roman" panose="02020603050405020304" pitchFamily="18" charset="0"/>
                <a:ea typeface="SimSun" panose="02010600030101010101" pitchFamily="2" charset="-122"/>
              </a:rPr>
              <a:t>entire process take time and is prone to errors due to multiple levels of human scrutiny. </a:t>
            </a:r>
            <a:r>
              <a:rPr lang="en-IN" sz="2500" dirty="0">
                <a:latin typeface="Times New Roman" panose="02020603050405020304" pitchFamily="18" charset="0"/>
                <a:cs typeface="Times New Roman" panose="02020603050405020304" pitchFamily="18" charset="0"/>
                <a:sym typeface="+mn-ea"/>
              </a:rPr>
              <a:t>Generating the KYC for </a:t>
            </a:r>
            <a:r>
              <a:rPr lang="en-IN" sz="2500" dirty="0" smtClean="0">
                <a:latin typeface="Times New Roman" panose="02020603050405020304" pitchFamily="18" charset="0"/>
                <a:cs typeface="Times New Roman" panose="02020603050405020304" pitchFamily="18" charset="0"/>
                <a:sym typeface="+mn-ea"/>
              </a:rPr>
              <a:t>every employees </a:t>
            </a:r>
            <a:r>
              <a:rPr lang="en-IN" sz="2500" dirty="0">
                <a:latin typeface="Times New Roman" panose="02020603050405020304" pitchFamily="18" charset="0"/>
                <a:cs typeface="Times New Roman" panose="02020603050405020304" pitchFamily="18" charset="0"/>
                <a:sym typeface="+mn-ea"/>
              </a:rPr>
              <a:t>can be handed over to a RPA solution which can do this activity automatically and without even any manual intervention during the process.</a:t>
            </a:r>
            <a:r>
              <a:rPr lang="en-IN" sz="2500" dirty="0">
                <a:solidFill>
                  <a:schemeClr val="dk1"/>
                </a:solidFill>
                <a:latin typeface="Cambria" panose="02040503050406030204"/>
                <a:ea typeface="Cambria" panose="02040503050406030204"/>
                <a:cs typeface="Cambria" panose="02040503050406030204"/>
                <a:sym typeface="Cambria" panose="02040503050406030204"/>
              </a:rPr>
              <a:t>The system is planned to be built using UI path </a:t>
            </a:r>
            <a:r>
              <a:rPr lang="en-IN" sz="2500" dirty="0" smtClean="0">
                <a:solidFill>
                  <a:schemeClr val="dk1"/>
                </a:solidFill>
                <a:latin typeface="Cambria" panose="02040503050406030204"/>
                <a:ea typeface="Cambria" panose="02040503050406030204"/>
                <a:cs typeface="Cambria" panose="02040503050406030204"/>
                <a:sym typeface="Cambria" panose="02040503050406030204"/>
              </a:rPr>
              <a:t>studio and triggered using </a:t>
            </a:r>
            <a:r>
              <a:rPr lang="en-IN" sz="2500" dirty="0" err="1" smtClean="0">
                <a:solidFill>
                  <a:schemeClr val="dk1"/>
                </a:solidFill>
                <a:latin typeface="Cambria" panose="02040503050406030204"/>
                <a:ea typeface="Cambria" panose="02040503050406030204"/>
                <a:cs typeface="Cambria" panose="02040503050406030204"/>
                <a:sym typeface="Cambria" panose="02040503050406030204"/>
              </a:rPr>
              <a:t>UiPath</a:t>
            </a:r>
            <a:r>
              <a:rPr lang="en-IN" sz="2500" dirty="0" smtClean="0">
                <a:solidFill>
                  <a:schemeClr val="dk1"/>
                </a:solidFill>
                <a:latin typeface="Cambria" panose="02040503050406030204"/>
                <a:ea typeface="Cambria" panose="02040503050406030204"/>
                <a:cs typeface="Cambria" panose="02040503050406030204"/>
                <a:sym typeface="Cambria" panose="02040503050406030204"/>
              </a:rPr>
              <a:t> Robot.</a:t>
            </a:r>
            <a:endParaRPr lang="en-IN" sz="2500" dirty="0">
              <a:latin typeface="Times New Roman" panose="02020603050405020304" pitchFamily="18" charset="0"/>
              <a:cs typeface="Times New Roman" panose="02020603050405020304" pitchFamily="18" charset="0"/>
              <a:sym typeface="+mn-ea"/>
            </a:endParaRPr>
          </a:p>
          <a:p>
            <a:pPr indent="0" algn="just"/>
            <a:endParaRPr lang="en-US" sz="25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smtClean="0">
                <a:latin typeface="Calibri" panose="020F0502020204030204" pitchFamily="34" charset="0"/>
                <a:cs typeface="Calibri" panose="020F0502020204030204" pitchFamily="34" charset="0"/>
              </a:rPr>
              <a:t>Area Introduction-Existing system</a:t>
            </a:r>
            <a:endParaRPr lang="en-US" sz="4400" dirty="0">
              <a:latin typeface="Calibri" panose="020F0502020204030204" pitchFamily="34" charset="0"/>
              <a:cs typeface="Calibri" panose="020F0502020204030204" pitchFamily="34"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3" name="Text Box 2"/>
          <p:cNvSpPr txBox="1"/>
          <p:nvPr/>
        </p:nvSpPr>
        <p:spPr>
          <a:xfrm>
            <a:off x="885190" y="1944370"/>
            <a:ext cx="7218680" cy="2400657"/>
          </a:xfrm>
          <a:prstGeom prst="rect">
            <a:avLst/>
          </a:prstGeom>
          <a:noFill/>
        </p:spPr>
        <p:txBody>
          <a:bodyPr wrap="square" rtlCol="0" anchor="t">
            <a:spAutoFit/>
          </a:bodyPr>
          <a:lstStyle/>
          <a:p>
            <a:pPr marL="76200" lvl="0" indent="0" algn="just">
              <a:buSzPts val="2400"/>
              <a:buNone/>
            </a:pPr>
            <a:r>
              <a:rPr lang="en-IN" altLang="en-US" sz="2500" dirty="0">
                <a:latin typeface="Times New Roman" panose="02020603050405020304" pitchFamily="18" charset="0"/>
                <a:cs typeface="Times New Roman" panose="02020603050405020304" pitchFamily="18" charset="0"/>
                <a:sym typeface="+mn-ea"/>
              </a:rPr>
              <a:t>There is no existing system to generate the E-KYC</a:t>
            </a:r>
            <a:r>
              <a:rPr lang="en-IN" altLang="en-US" sz="2500" dirty="0" smtClean="0">
                <a:latin typeface="Times New Roman" panose="02020603050405020304" pitchFamily="18" charset="0"/>
                <a:cs typeface="Times New Roman" panose="02020603050405020304" pitchFamily="18" charset="0"/>
                <a:sym typeface="+mn-ea"/>
              </a:rPr>
              <a:t>. Usually each candidate’s </a:t>
            </a:r>
            <a:r>
              <a:rPr lang="en-IN" altLang="en-US" sz="2500" dirty="0" err="1" smtClean="0">
                <a:latin typeface="Times New Roman" panose="02020603050405020304" pitchFamily="18" charset="0"/>
                <a:cs typeface="Times New Roman" panose="02020603050405020304" pitchFamily="18" charset="0"/>
                <a:sym typeface="+mn-ea"/>
              </a:rPr>
              <a:t>informations</a:t>
            </a:r>
            <a:r>
              <a:rPr lang="en-IN" altLang="en-US" sz="2500" dirty="0" smtClean="0">
                <a:latin typeface="Times New Roman" panose="02020603050405020304" pitchFamily="18" charset="0"/>
                <a:cs typeface="Times New Roman" panose="02020603050405020304" pitchFamily="18" charset="0"/>
                <a:sym typeface="+mn-ea"/>
              </a:rPr>
              <a:t> are collected and is stored in the Excel sheet. Then each candidate’s </a:t>
            </a:r>
            <a:r>
              <a:rPr lang="en-IN" altLang="en-US" sz="2500" dirty="0" err="1" smtClean="0">
                <a:latin typeface="Times New Roman" panose="02020603050405020304" pitchFamily="18" charset="0"/>
                <a:cs typeface="Times New Roman" panose="02020603050405020304" pitchFamily="18" charset="0"/>
                <a:sym typeface="+mn-ea"/>
              </a:rPr>
              <a:t>informations</a:t>
            </a:r>
            <a:r>
              <a:rPr lang="en-IN" altLang="en-US" sz="2500" dirty="0" smtClean="0">
                <a:latin typeface="Times New Roman" panose="02020603050405020304" pitchFamily="18" charset="0"/>
                <a:cs typeface="Times New Roman" panose="02020603050405020304" pitchFamily="18" charset="0"/>
                <a:sym typeface="+mn-ea"/>
              </a:rPr>
              <a:t> are filled in the KYC form. This process is fully done with the manual intervention, </a:t>
            </a:r>
            <a:r>
              <a:rPr lang="en-IN" altLang="en-US" sz="2500" dirty="0">
                <a:latin typeface="Times New Roman" panose="02020603050405020304" pitchFamily="18" charset="0"/>
                <a:cs typeface="Times New Roman" panose="02020603050405020304" pitchFamily="18" charset="0"/>
                <a:sym typeface="+mn-ea"/>
              </a:rPr>
              <a:t>which takes much time to fill each </a:t>
            </a:r>
            <a:r>
              <a:rPr lang="en-IN" altLang="en-US" sz="2500" dirty="0" smtClean="0">
                <a:latin typeface="Times New Roman" panose="02020603050405020304" pitchFamily="18" charset="0"/>
                <a:cs typeface="Times New Roman" panose="02020603050405020304" pitchFamily="18" charset="0"/>
                <a:sym typeface="+mn-ea"/>
              </a:rPr>
              <a:t>form. </a:t>
            </a:r>
            <a:endParaRPr lang="en-IN" altLang="en-US" sz="2400" dirty="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libri" panose="020F0502020204030204" pitchFamily="34" charset="0"/>
                <a:cs typeface="Calibri" panose="020F0502020204030204" pitchFamily="34" charset="0"/>
              </a:rPr>
              <a:t>Proposed System</a:t>
            </a:r>
            <a:endParaRPr lang="en-US" sz="4400" dirty="0">
              <a:latin typeface="Calibri" panose="020F0502020204030204" pitchFamily="34" charset="0"/>
              <a:cs typeface="Calibri" panose="020F0502020204030204" pitchFamily="34"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 Box 4"/>
          <p:cNvSpPr txBox="1"/>
          <p:nvPr/>
        </p:nvSpPr>
        <p:spPr>
          <a:xfrm>
            <a:off x="723265" y="1853565"/>
            <a:ext cx="8097520" cy="5478423"/>
          </a:xfrm>
          <a:prstGeom prst="rect">
            <a:avLst/>
          </a:prstGeom>
          <a:noFill/>
        </p:spPr>
        <p:txBody>
          <a:bodyPr wrap="square" rtlCol="0" anchor="t">
            <a:spAutoFit/>
          </a:bodyPr>
          <a:lstStyle/>
          <a:p>
            <a:pPr marL="342900" indent="-342900" algn="just">
              <a:buFont typeface="Arial" panose="020B0604020202020204" pitchFamily="34" charset="0"/>
              <a:buChar char="•"/>
            </a:pPr>
            <a:r>
              <a:rPr lang="en-IN" sz="2500" dirty="0">
                <a:solidFill>
                  <a:schemeClr val="dk1"/>
                </a:solidFill>
                <a:latin typeface="Times New Roman" panose="02020603050405020304" pitchFamily="18" charset="0"/>
                <a:ea typeface="Cambria" panose="02040503050406030204"/>
                <a:cs typeface="Times New Roman" panose="02020603050405020304" pitchFamily="18" charset="0"/>
                <a:sym typeface="Constantia" panose="02030602050306030303"/>
              </a:rPr>
              <a:t>Proposed System is planned to implement using the RPA tools</a:t>
            </a:r>
            <a:r>
              <a:rPr lang="en-IN" sz="2500" dirty="0">
                <a:solidFill>
                  <a:schemeClr val="dk1"/>
                </a:solidFill>
                <a:latin typeface="Times New Roman" panose="02020603050405020304" pitchFamily="18" charset="0"/>
                <a:ea typeface="Cambria" panose="02040503050406030204"/>
                <a:cs typeface="Times New Roman" panose="02020603050405020304" pitchFamily="18" charset="0"/>
                <a:sym typeface="Cambria" panose="02040503050406030204"/>
              </a:rPr>
              <a:t>. The business file(i.e.Excel sheet) is given as the input to the </a:t>
            </a:r>
            <a:r>
              <a:rPr lang="en-IN" sz="2500" dirty="0" smtClean="0">
                <a:solidFill>
                  <a:schemeClr val="dk1"/>
                </a:solidFill>
                <a:latin typeface="Times New Roman" panose="02020603050405020304" pitchFamily="18" charset="0"/>
                <a:ea typeface="Cambria" panose="02040503050406030204"/>
                <a:cs typeface="Times New Roman" panose="02020603050405020304" pitchFamily="18" charset="0"/>
                <a:sym typeface="Cambria" panose="02040503050406030204"/>
              </a:rPr>
              <a:t>bot. </a:t>
            </a:r>
            <a:r>
              <a:rPr lang="en-IN" sz="2500" dirty="0">
                <a:solidFill>
                  <a:schemeClr val="dk1"/>
                </a:solidFill>
                <a:latin typeface="Times New Roman" panose="02020603050405020304" pitchFamily="18" charset="0"/>
                <a:ea typeface="Cambria" panose="02040503050406030204"/>
                <a:cs typeface="Times New Roman" panose="02020603050405020304" pitchFamily="18" charset="0"/>
                <a:sym typeface="Cambria" panose="02040503050406030204"/>
              </a:rPr>
              <a:t>S</a:t>
            </a:r>
            <a:r>
              <a:rPr lang="en-IN" sz="2500" dirty="0" smtClean="0">
                <a:solidFill>
                  <a:schemeClr val="dk1"/>
                </a:solidFill>
                <a:latin typeface="Times New Roman" panose="02020603050405020304" pitchFamily="18" charset="0"/>
                <a:ea typeface="Cambria" panose="02040503050406030204"/>
                <a:cs typeface="Times New Roman" panose="02020603050405020304" pitchFamily="18" charset="0"/>
                <a:sym typeface="Cambria" panose="02040503050406030204"/>
              </a:rPr>
              <a:t>eparate template has been generated to write the candidates personal details. The </a:t>
            </a:r>
            <a:r>
              <a:rPr lang="en-IN" sz="2500" dirty="0" err="1" smtClean="0">
                <a:solidFill>
                  <a:schemeClr val="dk1"/>
                </a:solidFill>
                <a:latin typeface="Times New Roman" panose="02020603050405020304" pitchFamily="18" charset="0"/>
                <a:ea typeface="Cambria" panose="02040503050406030204"/>
                <a:cs typeface="Times New Roman" panose="02020603050405020304" pitchFamily="18" charset="0"/>
                <a:sym typeface="Cambria" panose="02040503050406030204"/>
              </a:rPr>
              <a:t>informations</a:t>
            </a:r>
            <a:r>
              <a:rPr lang="en-IN" sz="2500" dirty="0" smtClean="0">
                <a:solidFill>
                  <a:schemeClr val="dk1"/>
                </a:solidFill>
                <a:latin typeface="Times New Roman" panose="02020603050405020304" pitchFamily="18" charset="0"/>
                <a:ea typeface="Cambria" panose="02040503050406030204"/>
                <a:cs typeface="Times New Roman" panose="02020603050405020304" pitchFamily="18" charset="0"/>
                <a:sym typeface="Cambria" panose="02040503050406030204"/>
              </a:rPr>
              <a:t> which are stored in the Excel sheet has been read and is written in the word template. Then the word template has been exported to pdf. The pdf files has been stored in the separate folder, so that the pdf can be used whenever is it necessary. Separate website has been created to fill the form automatically. Then the submitted form has been stored in separate folder and the link is being given to the </a:t>
            </a:r>
            <a:r>
              <a:rPr lang="en-IN" sz="2500" dirty="0" smtClean="0">
                <a:solidFill>
                  <a:schemeClr val="dk1"/>
                </a:solidFill>
                <a:latin typeface="Times New Roman" panose="02020603050405020304" pitchFamily="18" charset="0"/>
                <a:ea typeface="Cambria" panose="02040503050406030204"/>
                <a:cs typeface="Times New Roman" panose="02020603050405020304" pitchFamily="18" charset="0"/>
                <a:sym typeface="Cambria" panose="02040503050406030204"/>
              </a:rPr>
              <a:t>agent </a:t>
            </a:r>
            <a:r>
              <a:rPr lang="en-IN" sz="2500" dirty="0" smtClean="0">
                <a:solidFill>
                  <a:schemeClr val="dk1"/>
                </a:solidFill>
                <a:latin typeface="Times New Roman" panose="02020603050405020304" pitchFamily="18" charset="0"/>
                <a:ea typeface="Cambria" panose="02040503050406030204"/>
                <a:cs typeface="Times New Roman" panose="02020603050405020304" pitchFamily="18" charset="0"/>
                <a:sym typeface="Cambria" panose="02040503050406030204"/>
              </a:rPr>
              <a:t>for their verification.</a:t>
            </a:r>
          </a:p>
          <a:p>
            <a:pPr indent="0" algn="just">
              <a:buFont typeface="Arial" panose="020B0604020202020204" pitchFamily="34" charset="0"/>
              <a:buNone/>
            </a:pPr>
            <a:endParaRPr lang="en-IN" sz="2500" dirty="0" smtClean="0">
              <a:solidFill>
                <a:schemeClr val="dk1"/>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a:p>
            <a:pPr indent="0" algn="just">
              <a:buFont typeface="Arial" panose="020B0604020202020204" pitchFamily="34" charset="0"/>
              <a:buNone/>
            </a:pPr>
            <a:endParaRPr lang="en-US"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libri" panose="020F0502020204030204" pitchFamily="34" charset="0"/>
                <a:cs typeface="Calibri" panose="020F0502020204030204" pitchFamily="34" charset="0"/>
              </a:rPr>
              <a:t>Literature Review</a:t>
            </a:r>
            <a:endParaRPr lang="en-US" sz="4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835" y="1600835"/>
            <a:ext cx="8228965" cy="4723765"/>
          </a:xfrm>
        </p:spPr>
        <p:txBody>
          <a:bodyPr/>
          <a:lstStyle/>
          <a:p>
            <a:pPr marL="0" indent="0">
              <a:buNone/>
            </a:pPr>
            <a:r>
              <a:rPr lang="en-US" sz="2500" b="1" dirty="0" smtClean="0">
                <a:latin typeface="Times New Roman" panose="02020603050405020304" pitchFamily="18" charset="0"/>
                <a:cs typeface="Times New Roman" panose="02020603050405020304" pitchFamily="18" charset="0"/>
              </a:rPr>
              <a:t>Drawbacks of existing methods</a:t>
            </a:r>
          </a:p>
          <a:p>
            <a:pPr marL="0" indent="0" algn="just">
              <a:buNone/>
            </a:pPr>
            <a:r>
              <a:rPr lang="en-IN" altLang="en-US" sz="2800" dirty="0" smtClean="0">
                <a:latin typeface="Times New Roman" panose="02020603050405020304" pitchFamily="18" charset="0"/>
                <a:cs typeface="Times New Roman" panose="02020603050405020304" pitchFamily="18" charset="0"/>
              </a:rPr>
              <a:t>It takes much time to fill the form for each candidates. Sometimes we may also fill the form incorrectly. </a:t>
            </a:r>
            <a:endParaRPr lang="en-IN" altLang="en-US" sz="2800" dirty="0">
              <a:latin typeface="Times New Roman" panose="02020603050405020304" pitchFamily="18" charset="0"/>
              <a:cs typeface="Times New Roman" panose="02020603050405020304" pitchFamily="18" charset="0"/>
            </a:endParaRPr>
          </a:p>
          <a:p>
            <a:pPr marL="0" indent="0" algn="just">
              <a:buNone/>
            </a:pPr>
            <a:r>
              <a:rPr lang="en-IN" sz="2500" b="1" dirty="0" smtClean="0">
                <a:latin typeface="Cambria" panose="02040503050406030204" pitchFamily="18" charset="0"/>
                <a:cs typeface="Times New Roman" panose="02020603050405020304" pitchFamily="18" charset="0"/>
              </a:rPr>
              <a:t>Advantages of proposed system</a:t>
            </a:r>
          </a:p>
          <a:p>
            <a:pPr marL="0" indent="0" algn="just">
              <a:buNone/>
            </a:pPr>
            <a:r>
              <a:rPr lang="en-IN" sz="2500" b="1" dirty="0">
                <a:latin typeface="Cambria" panose="02040503050406030204" pitchFamily="18" charset="0"/>
                <a:cs typeface="Times New Roman" panose="02020603050405020304" pitchFamily="18" charset="0"/>
              </a:rPr>
              <a:t> </a:t>
            </a:r>
            <a:r>
              <a:rPr lang="en-IN" sz="2500" b="1" dirty="0" smtClean="0">
                <a:latin typeface="Cambria" panose="02040503050406030204" pitchFamily="18" charset="0"/>
                <a:cs typeface="Times New Roman" panose="02020603050405020304" pitchFamily="18" charset="0"/>
              </a:rPr>
              <a:t>   </a:t>
            </a:r>
            <a:r>
              <a:rPr lang="en-IN" sz="2500" dirty="0" smtClean="0">
                <a:latin typeface="Cambria" panose="02040503050406030204" pitchFamily="18" charset="0"/>
                <a:cs typeface="Times New Roman" panose="02020603050405020304" pitchFamily="18" charset="0"/>
              </a:rPr>
              <a:t>    When the business file(</a:t>
            </a:r>
            <a:r>
              <a:rPr lang="en-IN" sz="2500" dirty="0" err="1" smtClean="0">
                <a:latin typeface="Cambria" panose="02040503050406030204" pitchFamily="18" charset="0"/>
                <a:cs typeface="Times New Roman" panose="02020603050405020304" pitchFamily="18" charset="0"/>
              </a:rPr>
              <a:t>i.e.Excel</a:t>
            </a:r>
            <a:r>
              <a:rPr lang="en-IN" sz="2500" dirty="0" smtClean="0">
                <a:latin typeface="Cambria" panose="02040503050406030204" pitchFamily="18" charset="0"/>
                <a:cs typeface="Times New Roman" panose="02020603050405020304" pitchFamily="18" charset="0"/>
              </a:rPr>
              <a:t> Sheet) is given as the input, the bot will automatically write the data in the word template and the word template is being converted to pdf. Then the website has been created to upload the files and then the files are send to the </a:t>
            </a:r>
            <a:r>
              <a:rPr lang="en-IN" sz="2500" dirty="0" smtClean="0">
                <a:latin typeface="Cambria" panose="02040503050406030204" pitchFamily="18" charset="0"/>
                <a:cs typeface="Times New Roman" panose="02020603050405020304" pitchFamily="18" charset="0"/>
              </a:rPr>
              <a:t>agent for </a:t>
            </a:r>
            <a:r>
              <a:rPr lang="en-IN" sz="2500" dirty="0" smtClean="0">
                <a:latin typeface="Cambria" panose="02040503050406030204" pitchFamily="18" charset="0"/>
                <a:cs typeface="Times New Roman" panose="02020603050405020304" pitchFamily="18" charset="0"/>
              </a:rPr>
              <a:t>their verification.</a:t>
            </a:r>
            <a:endParaRPr lang="en-US" b="1"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Calibri" panose="020F0502020204030204" pitchFamily="34" charset="0"/>
                <a:cs typeface="Calibri" panose="020F0502020204030204" pitchFamily="34" charset="0"/>
              </a:rPr>
              <a:t>Architectural </a:t>
            </a:r>
            <a:r>
              <a:rPr lang="en-US" sz="4400" dirty="0" smtClean="0">
                <a:latin typeface="Calibri" panose="020F0502020204030204" pitchFamily="34" charset="0"/>
                <a:cs typeface="Calibri" panose="020F0502020204030204" pitchFamily="34" charset="0"/>
              </a:rPr>
              <a:t>Design</a:t>
            </a:r>
            <a:r>
              <a:rPr lang="en-US" dirty="0" smtClean="0"/>
              <a:t/>
            </a:r>
            <a:br>
              <a:rPr lang="en-US" dirty="0" smtClean="0"/>
            </a:br>
            <a:r>
              <a:rPr lang="en-US" sz="3600" dirty="0" smtClean="0">
                <a:latin typeface="Times New Roman" pitchFamily="18" charset="0"/>
                <a:cs typeface="Times New Roman" pitchFamily="18" charset="0"/>
              </a:rPr>
              <a:t>Data Flow diagram-Level 0</a:t>
            </a:r>
            <a:endParaRPr lang="en-US" sz="3600" dirty="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5" name="Picture 4"/>
          <p:cNvPicPr/>
          <p:nvPr/>
        </p:nvPicPr>
        <p:blipFill>
          <a:blip r:embed="rId2"/>
          <a:stretch>
            <a:fillRect/>
          </a:stretch>
        </p:blipFill>
        <p:spPr>
          <a:xfrm>
            <a:off x="990600" y="2362200"/>
            <a:ext cx="7315200" cy="342899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Times New Roman" pitchFamily="18" charset="0"/>
                <a:cs typeface="Times New Roman" pitchFamily="18" charset="0"/>
              </a:rPr>
              <a:t>Data Flow diagram-Level </a:t>
            </a:r>
            <a:r>
              <a:rPr lang="en-US" sz="5400" dirty="0" smtClean="0">
                <a:latin typeface="Times New Roman" pitchFamily="18" charset="0"/>
                <a:cs typeface="Times New Roman" pitchFamily="18" charset="0"/>
              </a:rPr>
              <a:t>1</a:t>
            </a:r>
            <a:endParaRPr lang="en-IN" dirty="0"/>
          </a:p>
        </p:txBody>
      </p:sp>
      <p:pic>
        <p:nvPicPr>
          <p:cNvPr id="4" name="Content Placeholder 3"/>
          <p:cNvPicPr>
            <a:picLocks noGrp="1"/>
          </p:cNvPicPr>
          <p:nvPr>
            <p:ph idx="1"/>
          </p:nvPr>
        </p:nvPicPr>
        <p:blipFill>
          <a:blip r:embed="rId2"/>
          <a:stretch>
            <a:fillRect/>
          </a:stretch>
        </p:blipFill>
        <p:spPr>
          <a:xfrm>
            <a:off x="2055679" y="1935163"/>
            <a:ext cx="5640521" cy="4922837"/>
          </a:xfrm>
          <a:prstGeom prst="rect">
            <a:avLst/>
          </a:prstGeom>
        </p:spPr>
      </p:pic>
    </p:spTree>
    <p:extLst>
      <p:ext uri="{BB962C8B-B14F-4D97-AF65-F5344CB8AC3E}">
        <p14:creationId xmlns:p14="http://schemas.microsoft.com/office/powerpoint/2010/main" val="21191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Times New Roman" pitchFamily="18" charset="0"/>
                <a:cs typeface="Times New Roman" pitchFamily="18" charset="0"/>
              </a:rPr>
              <a:t>Data Flow diagram-Level </a:t>
            </a:r>
            <a:r>
              <a:rPr lang="en-US" sz="5400" dirty="0" smtClean="0">
                <a:latin typeface="Times New Roman" pitchFamily="18" charset="0"/>
                <a:cs typeface="Times New Roman" pitchFamily="18" charset="0"/>
              </a:rPr>
              <a:t>2</a:t>
            </a:r>
            <a:endParaRPr lang="en-IN" dirty="0"/>
          </a:p>
        </p:txBody>
      </p:sp>
      <p:pic>
        <p:nvPicPr>
          <p:cNvPr id="8" name="Content Placeholder 7"/>
          <p:cNvPicPr>
            <a:picLocks noGrp="1"/>
          </p:cNvPicPr>
          <p:nvPr>
            <p:ph idx="1"/>
          </p:nvPr>
        </p:nvPicPr>
        <p:blipFill>
          <a:blip r:embed="rId2"/>
          <a:stretch>
            <a:fillRect/>
          </a:stretch>
        </p:blipFill>
        <p:spPr>
          <a:xfrm>
            <a:off x="656976" y="1935163"/>
            <a:ext cx="8334623" cy="4694237"/>
          </a:xfrm>
          <a:prstGeom prst="rect">
            <a:avLst/>
          </a:prstGeom>
        </p:spPr>
      </p:pic>
    </p:spTree>
    <p:extLst>
      <p:ext uri="{BB962C8B-B14F-4D97-AF65-F5344CB8AC3E}">
        <p14:creationId xmlns:p14="http://schemas.microsoft.com/office/powerpoint/2010/main" val="177285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000" dirty="0" smtClean="0">
                <a:latin typeface="Calibri" panose="020F0502020204030204" pitchFamily="34" charset="0"/>
                <a:cs typeface="Calibri" panose="020F0502020204030204" pitchFamily="34" charset="0"/>
              </a:rPr>
              <a:t>Module </a:t>
            </a:r>
            <a:r>
              <a:rPr lang="en-US" sz="4000" dirty="0" err="1" smtClean="0">
                <a:latin typeface="Calibri" panose="020F0502020204030204" pitchFamily="34" charset="0"/>
                <a:cs typeface="Calibri" panose="020F0502020204030204" pitchFamily="34" charset="0"/>
              </a:rPr>
              <a:t>Splitup</a:t>
            </a:r>
            <a:endParaRPr lang="en-US" sz="4000" dirty="0">
              <a:latin typeface="Calibri" panose="020F0502020204030204" pitchFamily="34" charset="0"/>
              <a:cs typeface="Calibri" panose="020F0502020204030204" pitchFamily="34"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3" name="Text Box 2"/>
          <p:cNvSpPr txBox="1"/>
          <p:nvPr/>
        </p:nvSpPr>
        <p:spPr>
          <a:xfrm>
            <a:off x="674370" y="2333625"/>
            <a:ext cx="7242175" cy="1631216"/>
          </a:xfrm>
          <a:prstGeom prst="rect">
            <a:avLst/>
          </a:prstGeom>
          <a:noFill/>
        </p:spPr>
        <p:txBody>
          <a:bodyPr wrap="square" rtlCol="0" anchor="t">
            <a:spAutoFit/>
          </a:bodyPr>
          <a:lstStyle/>
          <a:p>
            <a:r>
              <a:rPr lang="en-IN" altLang="en-US" sz="2500" dirty="0" smtClean="0">
                <a:latin typeface="Times New Roman" panose="02020603050405020304" pitchFamily="18" charset="0"/>
                <a:cs typeface="Times New Roman" panose="02020603050405020304" pitchFamily="18" charset="0"/>
                <a:sym typeface="+mn-ea"/>
              </a:rPr>
              <a:t>Module 1 : </a:t>
            </a:r>
            <a:r>
              <a:rPr lang="en-IN" altLang="en-US" sz="2500" dirty="0" smtClean="0">
                <a:latin typeface="Times New Roman" panose="02020603050405020304" pitchFamily="18" charset="0"/>
                <a:cs typeface="Times New Roman" panose="02020603050405020304" pitchFamily="18" charset="0"/>
                <a:sym typeface="+mn-ea"/>
              </a:rPr>
              <a:t>Collecting Candidates details</a:t>
            </a:r>
            <a:endParaRPr lang="en-IN" altLang="en-US" sz="2500" dirty="0" smtClean="0">
              <a:latin typeface="Times New Roman" panose="02020603050405020304" pitchFamily="18" charset="0"/>
              <a:cs typeface="Times New Roman" panose="02020603050405020304" pitchFamily="18" charset="0"/>
              <a:sym typeface="+mn-ea"/>
            </a:endParaRPr>
          </a:p>
          <a:p>
            <a:r>
              <a:rPr lang="en-IN" altLang="en-US" sz="2500" dirty="0" smtClean="0">
                <a:latin typeface="Times New Roman" panose="02020603050405020304" pitchFamily="18" charset="0"/>
                <a:cs typeface="Times New Roman" panose="02020603050405020304" pitchFamily="18" charset="0"/>
                <a:sym typeface="+mn-ea"/>
              </a:rPr>
              <a:t>Module 2 : PDF Automation</a:t>
            </a:r>
          </a:p>
          <a:p>
            <a:r>
              <a:rPr lang="en-IN" altLang="en-US" sz="2500" dirty="0" smtClean="0">
                <a:latin typeface="Times New Roman" panose="02020603050405020304" pitchFamily="18" charset="0"/>
                <a:cs typeface="Times New Roman" panose="02020603050405020304" pitchFamily="18" charset="0"/>
                <a:sym typeface="+mn-ea"/>
              </a:rPr>
              <a:t>Module 3 : Creating a website to upload the files</a:t>
            </a:r>
          </a:p>
          <a:p>
            <a:r>
              <a:rPr lang="en-IN" altLang="en-US" sz="2500" dirty="0" smtClean="0">
                <a:latin typeface="Times New Roman" panose="02020603050405020304" pitchFamily="18" charset="0"/>
                <a:cs typeface="Times New Roman" panose="02020603050405020304" pitchFamily="18" charset="0"/>
                <a:sym typeface="+mn-ea"/>
              </a:rPr>
              <a:t>Module 4 : E-mail automation</a:t>
            </a:r>
            <a:endParaRPr lang="en-I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233</TotalTime>
  <Words>485</Words>
  <Application>Microsoft Office PowerPoint</Application>
  <PresentationFormat>On-screen Show (4:3)</PresentationFormat>
  <Paragraphs>41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SimSun</vt:lpstr>
      <vt:lpstr>Arial</vt:lpstr>
      <vt:lpstr>Calibri</vt:lpstr>
      <vt:lpstr>Cambria</vt:lpstr>
      <vt:lpstr>Constantia</vt:lpstr>
      <vt:lpstr>Times New Roman</vt:lpstr>
      <vt:lpstr>Wingdings 2</vt:lpstr>
      <vt:lpstr>Flow</vt:lpstr>
      <vt:lpstr>Electronic-Know Your Customer (E-KYC)</vt:lpstr>
      <vt:lpstr>Abstract </vt:lpstr>
      <vt:lpstr>Area Introduction-Existing system</vt:lpstr>
      <vt:lpstr>Proposed System</vt:lpstr>
      <vt:lpstr>Literature Review</vt:lpstr>
      <vt:lpstr>Architectural Design Data Flow diagram-Level 0</vt:lpstr>
      <vt:lpstr>Data Flow diagram-Level 1</vt:lpstr>
      <vt:lpstr>Data Flow diagram-Level 2</vt:lpstr>
      <vt:lpstr>Module Splitup</vt:lpstr>
      <vt:lpstr>snapshots</vt:lpstr>
      <vt:lpstr>PowerPoint Presentation</vt:lpstr>
      <vt:lpstr>PowerPoint Presentation</vt:lpstr>
      <vt:lpstr>PowerPoint Presentation</vt:lpstr>
      <vt:lpstr>PowerPoint Presentation</vt:lpstr>
      <vt:lpstr>PowerPoint Presentation</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MenaDolly</cp:lastModifiedBy>
  <cp:revision>85</cp:revision>
  <dcterms:created xsi:type="dcterms:W3CDTF">2011-12-09T06:36:00Z</dcterms:created>
  <dcterms:modified xsi:type="dcterms:W3CDTF">2019-02-26T10:19:34Z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