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7" r:id="rId3"/>
    <p:sldId id="269" r:id="rId4"/>
    <p:sldId id="273" r:id="rId5"/>
    <p:sldId id="275" r:id="rId6"/>
    <p:sldId id="276" r:id="rId7"/>
    <p:sldId id="278" r:id="rId8"/>
    <p:sldId id="272" r:id="rId9"/>
    <p:sldId id="271" r:id="rId10"/>
    <p:sldId id="279" r:id="rId11"/>
    <p:sldId id="281" r:id="rId12"/>
    <p:sldId id="283" r:id="rId13"/>
    <p:sldId id="280" r:id="rId14"/>
    <p:sldId id="285" r:id="rId15"/>
    <p:sldId id="262" r:id="rId16"/>
  </p:sldIdLst>
  <p:sldSz cx="9144000" cy="6858000" type="screen4x3"/>
  <p:notesSz cx="6858000" cy="9144000"/>
  <p:embeddedFontLst>
    <p:embeddedFont>
      <p:font typeface="Comfortaa" panose="020F0603070000060003" pitchFamily="34" charset="0"/>
      <p:regular r:id="rId19"/>
      <p:bold r:id="rId20"/>
    </p:embeddedFont>
    <p:embeddedFont>
      <p:font typeface="HY견고딕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Cambria Math" panose="02040503050406030204" pitchFamily="18" charset="0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608CAB"/>
    <a:srgbClr val="953735"/>
    <a:srgbClr val="B9CDE5"/>
    <a:srgbClr val="FCD5B5"/>
    <a:srgbClr val="EE8800"/>
    <a:srgbClr val="DF3327"/>
    <a:srgbClr val="58615C"/>
    <a:srgbClr val="A40000"/>
    <a:srgbClr val="008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4088" autoAdjust="0"/>
  </p:normalViewPr>
  <p:slideViewPr>
    <p:cSldViewPr>
      <p:cViewPr varScale="1">
        <p:scale>
          <a:sx n="78" d="100"/>
          <a:sy n="78" d="100"/>
        </p:scale>
        <p:origin x="12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B952B-6968-4D2F-8572-81849B13C85D}" type="doc">
      <dgm:prSet loTypeId="urn:microsoft.com/office/officeart/2005/8/layout/b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3BF4E960-61DD-4FB4-A039-48EE5EA1C44F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Comfortaa" panose="020F0603070000060003" pitchFamily="34" charset="0"/>
            </a:rPr>
            <a:t>1. Reference Analysis</a:t>
          </a:r>
          <a:endParaRPr lang="ko-KR" altLang="en-US" dirty="0">
            <a:latin typeface="Comfortaa" panose="020F0603070000060003" pitchFamily="34" charset="0"/>
          </a:endParaRPr>
        </a:p>
      </dgm:t>
    </dgm:pt>
    <dgm:pt modelId="{FF9597C6-705A-4A90-8C54-B79C738E7BE0}" type="parTrans" cxnId="{1748C69B-162F-4C06-94CC-783493F2E807}">
      <dgm:prSet/>
      <dgm:spPr/>
      <dgm:t>
        <a:bodyPr/>
        <a:lstStyle/>
        <a:p>
          <a:pPr latinLnBrk="1"/>
          <a:endParaRPr lang="ko-KR" altLang="en-US"/>
        </a:p>
      </dgm:t>
    </dgm:pt>
    <dgm:pt modelId="{DA56819A-89C5-4E10-869A-55C24D4FE255}" type="sibTrans" cxnId="{1748C69B-162F-4C06-94CC-783493F2E807}">
      <dgm:prSet/>
      <dgm:spPr>
        <a:solidFill>
          <a:srgbClr val="953735"/>
        </a:solidFill>
      </dgm:spPr>
      <dgm:t>
        <a:bodyPr/>
        <a:lstStyle/>
        <a:p>
          <a:pPr latinLnBrk="1"/>
          <a:endParaRPr lang="ko-KR" altLang="en-US"/>
        </a:p>
      </dgm:t>
    </dgm:pt>
    <dgm:pt modelId="{7B3CF341-8140-4310-B097-61F7EEF41BBC}">
      <dgm:prSet phldrT="[텍스트]"/>
      <dgm:spPr>
        <a:solidFill>
          <a:schemeClr val="accent2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Comfortaa" panose="020F0603070000060003" pitchFamily="34" charset="0"/>
            </a:rPr>
            <a:t>2. Python implementation of SSS</a:t>
          </a:r>
          <a:endParaRPr lang="ko-KR" altLang="en-US" dirty="0">
            <a:latin typeface="Comfortaa" panose="020F0603070000060003" pitchFamily="34" charset="0"/>
          </a:endParaRPr>
        </a:p>
      </dgm:t>
    </dgm:pt>
    <dgm:pt modelId="{AB84F553-508B-48A0-A9CC-EFE0F63E086C}" type="parTrans" cxnId="{709666A0-26A5-4DBB-B131-A83ECA8FC1B6}">
      <dgm:prSet/>
      <dgm:spPr/>
      <dgm:t>
        <a:bodyPr/>
        <a:lstStyle/>
        <a:p>
          <a:pPr latinLnBrk="1"/>
          <a:endParaRPr lang="ko-KR" altLang="en-US"/>
        </a:p>
      </dgm:t>
    </dgm:pt>
    <dgm:pt modelId="{165D12A9-1D34-4FCE-A790-0BA76AF77A9F}" type="sibTrans" cxnId="{709666A0-26A5-4DBB-B131-A83ECA8FC1B6}">
      <dgm:prSet/>
      <dgm:spPr>
        <a:solidFill>
          <a:srgbClr val="608CAB"/>
        </a:solidFill>
      </dgm:spPr>
      <dgm:t>
        <a:bodyPr/>
        <a:lstStyle/>
        <a:p>
          <a:pPr latinLnBrk="1"/>
          <a:endParaRPr lang="ko-KR" altLang="en-US"/>
        </a:p>
      </dgm:t>
    </dgm:pt>
    <dgm:pt modelId="{344C0F81-8AC4-4B18-8B52-8BF3A1FAB46B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Comfortaa" panose="020F0603070000060003" pitchFamily="34" charset="0"/>
            </a:rPr>
            <a:t>3. Smart Contract written in Solidity for Python-</a:t>
          </a:r>
          <a:r>
            <a:rPr lang="en-US" altLang="ko-KR" dirty="0" err="1" smtClean="0">
              <a:latin typeface="Comfortaa" panose="020F0603070000060003" pitchFamily="34" charset="0"/>
            </a:rPr>
            <a:t>Ethereum</a:t>
          </a:r>
          <a:r>
            <a:rPr lang="en-US" altLang="ko-KR" dirty="0" smtClean="0">
              <a:latin typeface="Comfortaa" panose="020F0603070000060003" pitchFamily="34" charset="0"/>
            </a:rPr>
            <a:t> interaction</a:t>
          </a:r>
          <a:endParaRPr lang="ko-KR" altLang="en-US" dirty="0">
            <a:latin typeface="Comfortaa" panose="020F0603070000060003" pitchFamily="34" charset="0"/>
          </a:endParaRPr>
        </a:p>
      </dgm:t>
    </dgm:pt>
    <dgm:pt modelId="{88FF8282-49F2-4AF4-A2DE-FBF7A177B717}" type="parTrans" cxnId="{C3B5560A-2D96-4FC2-972B-E90686597528}">
      <dgm:prSet/>
      <dgm:spPr/>
      <dgm:t>
        <a:bodyPr/>
        <a:lstStyle/>
        <a:p>
          <a:pPr latinLnBrk="1"/>
          <a:endParaRPr lang="ko-KR" altLang="en-US"/>
        </a:p>
      </dgm:t>
    </dgm:pt>
    <dgm:pt modelId="{0BD99A75-CBF4-4FF3-853A-77B44BA259F2}" type="sibTrans" cxnId="{C3B5560A-2D96-4FC2-972B-E90686597528}">
      <dgm:prSet/>
      <dgm:spPr/>
      <dgm:t>
        <a:bodyPr/>
        <a:lstStyle/>
        <a:p>
          <a:pPr latinLnBrk="1"/>
          <a:endParaRPr lang="ko-KR" altLang="en-US"/>
        </a:p>
      </dgm:t>
    </dgm:pt>
    <dgm:pt modelId="{77ACE960-D0B7-497D-8259-290F718C9169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Comfortaa" panose="020F0603070000060003" pitchFamily="34" charset="0"/>
            </a:rPr>
            <a:t>4. Web3py library implementation </a:t>
          </a:r>
          <a:endParaRPr lang="ko-KR" altLang="en-US" dirty="0">
            <a:latin typeface="Comfortaa" panose="020F0603070000060003" pitchFamily="34" charset="0"/>
          </a:endParaRPr>
        </a:p>
      </dgm:t>
    </dgm:pt>
    <dgm:pt modelId="{96DBDE08-ED7D-452D-85A9-E3C6984953E9}" type="parTrans" cxnId="{16538A78-9877-4C35-A34A-D41AFD31619B}">
      <dgm:prSet/>
      <dgm:spPr/>
      <dgm:t>
        <a:bodyPr/>
        <a:lstStyle/>
        <a:p>
          <a:pPr latinLnBrk="1"/>
          <a:endParaRPr lang="ko-KR" altLang="en-US"/>
        </a:p>
      </dgm:t>
    </dgm:pt>
    <dgm:pt modelId="{083CC7FC-FCC3-4E08-A86D-6E2B841057EA}" type="sibTrans" cxnId="{16538A78-9877-4C35-A34A-D41AFD31619B}">
      <dgm:prSet/>
      <dgm:spPr/>
      <dgm:t>
        <a:bodyPr/>
        <a:lstStyle/>
        <a:p>
          <a:pPr latinLnBrk="1"/>
          <a:endParaRPr lang="ko-KR" altLang="en-US"/>
        </a:p>
      </dgm:t>
    </dgm:pt>
    <dgm:pt modelId="{86D0AE19-9D66-409D-BB6C-3F073D1D2451}" type="pres">
      <dgm:prSet presAssocID="{282B952B-6968-4D2F-8572-81849B13C85D}" presName="Name0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8AC036-9A23-4FB4-B1B0-7016AA9BD264}" type="pres">
      <dgm:prSet presAssocID="{3BF4E960-61DD-4FB4-A039-48EE5EA1C44F}" presName="compNode" presStyleCnt="0"/>
      <dgm:spPr/>
    </dgm:pt>
    <dgm:pt modelId="{69889219-7BD2-4C70-BD3F-8F59CE4343B0}" type="pres">
      <dgm:prSet presAssocID="{3BF4E960-61DD-4FB4-A039-48EE5EA1C44F}" presName="dummyConnPt" presStyleCnt="0"/>
      <dgm:spPr/>
    </dgm:pt>
    <dgm:pt modelId="{12F9E800-396A-4EEF-970B-36A80B68B791}" type="pres">
      <dgm:prSet presAssocID="{3BF4E960-61DD-4FB4-A039-48EE5EA1C44F}" presName="node" presStyleLbl="node1" presStyleIdx="0" presStyleCnt="4" custLinFactNeighborX="-19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8D51D7-F2CF-4442-AE39-E7C25EE7ABCA}" type="pres">
      <dgm:prSet presAssocID="{DA56819A-89C5-4E10-869A-55C24D4FE255}" presName="sibTrans" presStyleLbl="bg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55F24C3-D7F2-4A02-B69E-DF4451D51B38}" type="pres">
      <dgm:prSet presAssocID="{7B3CF341-8140-4310-B097-61F7EEF41BBC}" presName="compNode" presStyleCnt="0"/>
      <dgm:spPr/>
    </dgm:pt>
    <dgm:pt modelId="{D32488AD-65AE-4C8D-BECC-DF2C851F1B54}" type="pres">
      <dgm:prSet presAssocID="{7B3CF341-8140-4310-B097-61F7EEF41BBC}" presName="dummyConnPt" presStyleCnt="0"/>
      <dgm:spPr/>
    </dgm:pt>
    <dgm:pt modelId="{EC86EDD8-2B66-4865-B3EE-C51E1ADF96C0}" type="pres">
      <dgm:prSet presAssocID="{7B3CF341-8140-4310-B097-61F7EEF41BBC}" presName="node" presStyleLbl="node1" presStyleIdx="1" presStyleCnt="4" custLinFactNeighborX="-19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C3506D-1E72-4443-A160-02E3472940CC}" type="pres">
      <dgm:prSet presAssocID="{165D12A9-1D34-4FCE-A790-0BA76AF77A9F}" presName="sibTrans" presStyleLbl="bgSibTrans2D1" presStyleIdx="1" presStyleCnt="3" custLinFactY="100000" custLinFactNeighborY="198262"/>
      <dgm:spPr/>
      <dgm:t>
        <a:bodyPr/>
        <a:lstStyle/>
        <a:p>
          <a:pPr latinLnBrk="1"/>
          <a:endParaRPr lang="ko-KR" altLang="en-US"/>
        </a:p>
      </dgm:t>
    </dgm:pt>
    <dgm:pt modelId="{5AEF5159-10EA-465E-B5AE-3CD5B363103A}" type="pres">
      <dgm:prSet presAssocID="{344C0F81-8AC4-4B18-8B52-8BF3A1FAB46B}" presName="compNode" presStyleCnt="0"/>
      <dgm:spPr/>
    </dgm:pt>
    <dgm:pt modelId="{802A07DB-DE2B-42D2-A88E-5ACDE9A87D72}" type="pres">
      <dgm:prSet presAssocID="{344C0F81-8AC4-4B18-8B52-8BF3A1FAB46B}" presName="dummyConnPt" presStyleCnt="0"/>
      <dgm:spPr/>
    </dgm:pt>
    <dgm:pt modelId="{E55DCCAC-AD4C-4417-8323-4BBA06F35EED}" type="pres">
      <dgm:prSet presAssocID="{344C0F81-8AC4-4B18-8B52-8BF3A1FAB46B}" presName="node" presStyleLbl="node1" presStyleIdx="2" presStyleCnt="4" custLinFactNeighborX="-19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B7E695-9052-4DA7-A8C0-C71C7F7D9B48}" type="pres">
      <dgm:prSet presAssocID="{0BD99A75-CBF4-4FF3-853A-77B44BA259F2}" presName="sibTrans" presStyleLbl="bgSibTrans2D1" presStyleIdx="2" presStyleCnt="3" custLinFactNeighborX="79843"/>
      <dgm:spPr/>
      <dgm:t>
        <a:bodyPr/>
        <a:lstStyle/>
        <a:p>
          <a:pPr latinLnBrk="1"/>
          <a:endParaRPr lang="ko-KR" altLang="en-US"/>
        </a:p>
      </dgm:t>
    </dgm:pt>
    <dgm:pt modelId="{09BA2187-4FFE-4499-AE6B-6315D22D2236}" type="pres">
      <dgm:prSet presAssocID="{77ACE960-D0B7-497D-8259-290F718C9169}" presName="compNode" presStyleCnt="0"/>
      <dgm:spPr/>
    </dgm:pt>
    <dgm:pt modelId="{593F2B27-B9A9-4E01-9C25-38C0BF44DF3C}" type="pres">
      <dgm:prSet presAssocID="{77ACE960-D0B7-497D-8259-290F718C9169}" presName="dummyConnPt" presStyleCnt="0"/>
      <dgm:spPr/>
    </dgm:pt>
    <dgm:pt modelId="{65F63D7E-DF41-4BF9-9174-1AA8248B856D}" type="pres">
      <dgm:prSet presAssocID="{77ACE960-D0B7-497D-8259-290F718C9169}" presName="node" presStyleLbl="node1" presStyleIdx="3" presStyleCnt="4" custLinFactNeighborX="-19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6538A78-9877-4C35-A34A-D41AFD31619B}" srcId="{282B952B-6968-4D2F-8572-81849B13C85D}" destId="{77ACE960-D0B7-497D-8259-290F718C9169}" srcOrd="3" destOrd="0" parTransId="{96DBDE08-ED7D-452D-85A9-E3C6984953E9}" sibTransId="{083CC7FC-FCC3-4E08-A86D-6E2B841057EA}"/>
    <dgm:cxn modelId="{6B050BAB-7ACE-475E-B931-300F64305675}" type="presOf" srcId="{165D12A9-1D34-4FCE-A790-0BA76AF77A9F}" destId="{F3C3506D-1E72-4443-A160-02E3472940CC}" srcOrd="0" destOrd="0" presId="urn:microsoft.com/office/officeart/2005/8/layout/bProcess4"/>
    <dgm:cxn modelId="{028B711F-191C-45A5-A3CF-F198517EEE8E}" type="presOf" srcId="{7B3CF341-8140-4310-B097-61F7EEF41BBC}" destId="{EC86EDD8-2B66-4865-B3EE-C51E1ADF96C0}" srcOrd="0" destOrd="0" presId="urn:microsoft.com/office/officeart/2005/8/layout/bProcess4"/>
    <dgm:cxn modelId="{709666A0-26A5-4DBB-B131-A83ECA8FC1B6}" srcId="{282B952B-6968-4D2F-8572-81849B13C85D}" destId="{7B3CF341-8140-4310-B097-61F7EEF41BBC}" srcOrd="1" destOrd="0" parTransId="{AB84F553-508B-48A0-A9CC-EFE0F63E086C}" sibTransId="{165D12A9-1D34-4FCE-A790-0BA76AF77A9F}"/>
    <dgm:cxn modelId="{837B1607-AC33-4A30-8298-E81266266E6C}" type="presOf" srcId="{DA56819A-89C5-4E10-869A-55C24D4FE255}" destId="{C78D51D7-F2CF-4442-AE39-E7C25EE7ABCA}" srcOrd="0" destOrd="0" presId="urn:microsoft.com/office/officeart/2005/8/layout/bProcess4"/>
    <dgm:cxn modelId="{2A37B59C-9C62-4574-BC9E-22FD9B10D834}" type="presOf" srcId="{344C0F81-8AC4-4B18-8B52-8BF3A1FAB46B}" destId="{E55DCCAC-AD4C-4417-8323-4BBA06F35EED}" srcOrd="0" destOrd="0" presId="urn:microsoft.com/office/officeart/2005/8/layout/bProcess4"/>
    <dgm:cxn modelId="{C18D3043-3352-4041-98D6-7B4820DD10D2}" type="presOf" srcId="{282B952B-6968-4D2F-8572-81849B13C85D}" destId="{86D0AE19-9D66-409D-BB6C-3F073D1D2451}" srcOrd="0" destOrd="0" presId="urn:microsoft.com/office/officeart/2005/8/layout/bProcess4"/>
    <dgm:cxn modelId="{6961FA51-E533-47E0-B2C1-B10FEFB24468}" type="presOf" srcId="{77ACE960-D0B7-497D-8259-290F718C9169}" destId="{65F63D7E-DF41-4BF9-9174-1AA8248B856D}" srcOrd="0" destOrd="0" presId="urn:microsoft.com/office/officeart/2005/8/layout/bProcess4"/>
    <dgm:cxn modelId="{711BFD02-67C9-44B3-89F9-238352E27C66}" type="presOf" srcId="{3BF4E960-61DD-4FB4-A039-48EE5EA1C44F}" destId="{12F9E800-396A-4EEF-970B-36A80B68B791}" srcOrd="0" destOrd="0" presId="urn:microsoft.com/office/officeart/2005/8/layout/bProcess4"/>
    <dgm:cxn modelId="{39EF2DB6-7F1D-4D5E-A3C8-C8A0BE9284D9}" type="presOf" srcId="{0BD99A75-CBF4-4FF3-853A-77B44BA259F2}" destId="{F7B7E695-9052-4DA7-A8C0-C71C7F7D9B48}" srcOrd="0" destOrd="0" presId="urn:microsoft.com/office/officeart/2005/8/layout/bProcess4"/>
    <dgm:cxn modelId="{C3B5560A-2D96-4FC2-972B-E90686597528}" srcId="{282B952B-6968-4D2F-8572-81849B13C85D}" destId="{344C0F81-8AC4-4B18-8B52-8BF3A1FAB46B}" srcOrd="2" destOrd="0" parTransId="{88FF8282-49F2-4AF4-A2DE-FBF7A177B717}" sibTransId="{0BD99A75-CBF4-4FF3-853A-77B44BA259F2}"/>
    <dgm:cxn modelId="{1748C69B-162F-4C06-94CC-783493F2E807}" srcId="{282B952B-6968-4D2F-8572-81849B13C85D}" destId="{3BF4E960-61DD-4FB4-A039-48EE5EA1C44F}" srcOrd="0" destOrd="0" parTransId="{FF9597C6-705A-4A90-8C54-B79C738E7BE0}" sibTransId="{DA56819A-89C5-4E10-869A-55C24D4FE255}"/>
    <dgm:cxn modelId="{DA972822-2976-4374-96AD-1CA29FE98C81}" type="presParOf" srcId="{86D0AE19-9D66-409D-BB6C-3F073D1D2451}" destId="{D18AC036-9A23-4FB4-B1B0-7016AA9BD264}" srcOrd="0" destOrd="0" presId="urn:microsoft.com/office/officeart/2005/8/layout/bProcess4"/>
    <dgm:cxn modelId="{234B50EF-A9D3-4EE4-A98C-6D3B3518B93D}" type="presParOf" srcId="{D18AC036-9A23-4FB4-B1B0-7016AA9BD264}" destId="{69889219-7BD2-4C70-BD3F-8F59CE4343B0}" srcOrd="0" destOrd="0" presId="urn:microsoft.com/office/officeart/2005/8/layout/bProcess4"/>
    <dgm:cxn modelId="{98FC6433-78DB-4A48-86E1-3CFB529164B3}" type="presParOf" srcId="{D18AC036-9A23-4FB4-B1B0-7016AA9BD264}" destId="{12F9E800-396A-4EEF-970B-36A80B68B791}" srcOrd="1" destOrd="0" presId="urn:microsoft.com/office/officeart/2005/8/layout/bProcess4"/>
    <dgm:cxn modelId="{B9C3A3D3-003D-4D8B-A905-7BD986AD810F}" type="presParOf" srcId="{86D0AE19-9D66-409D-BB6C-3F073D1D2451}" destId="{C78D51D7-F2CF-4442-AE39-E7C25EE7ABCA}" srcOrd="1" destOrd="0" presId="urn:microsoft.com/office/officeart/2005/8/layout/bProcess4"/>
    <dgm:cxn modelId="{B8768163-4E1C-42A0-80B6-71242898F96D}" type="presParOf" srcId="{86D0AE19-9D66-409D-BB6C-3F073D1D2451}" destId="{055F24C3-D7F2-4A02-B69E-DF4451D51B38}" srcOrd="2" destOrd="0" presId="urn:microsoft.com/office/officeart/2005/8/layout/bProcess4"/>
    <dgm:cxn modelId="{38D319D5-C104-4FE6-8DA1-5F4204A3E9C6}" type="presParOf" srcId="{055F24C3-D7F2-4A02-B69E-DF4451D51B38}" destId="{D32488AD-65AE-4C8D-BECC-DF2C851F1B54}" srcOrd="0" destOrd="0" presId="urn:microsoft.com/office/officeart/2005/8/layout/bProcess4"/>
    <dgm:cxn modelId="{F24352E7-DA3B-42F0-AEEE-B70EC0BE35F3}" type="presParOf" srcId="{055F24C3-D7F2-4A02-B69E-DF4451D51B38}" destId="{EC86EDD8-2B66-4865-B3EE-C51E1ADF96C0}" srcOrd="1" destOrd="0" presId="urn:microsoft.com/office/officeart/2005/8/layout/bProcess4"/>
    <dgm:cxn modelId="{60932829-25AF-490C-B388-02779103A77E}" type="presParOf" srcId="{86D0AE19-9D66-409D-BB6C-3F073D1D2451}" destId="{F3C3506D-1E72-4443-A160-02E3472940CC}" srcOrd="3" destOrd="0" presId="urn:microsoft.com/office/officeart/2005/8/layout/bProcess4"/>
    <dgm:cxn modelId="{62183C4C-26BA-4D96-A911-39F8DE44903A}" type="presParOf" srcId="{86D0AE19-9D66-409D-BB6C-3F073D1D2451}" destId="{5AEF5159-10EA-465E-B5AE-3CD5B363103A}" srcOrd="4" destOrd="0" presId="urn:microsoft.com/office/officeart/2005/8/layout/bProcess4"/>
    <dgm:cxn modelId="{F5EC719D-ECBF-4B8B-9D71-4B71CF07948F}" type="presParOf" srcId="{5AEF5159-10EA-465E-B5AE-3CD5B363103A}" destId="{802A07DB-DE2B-42D2-A88E-5ACDE9A87D72}" srcOrd="0" destOrd="0" presId="urn:microsoft.com/office/officeart/2005/8/layout/bProcess4"/>
    <dgm:cxn modelId="{8F64EEA5-2902-48EC-934A-B0794FCA2A4B}" type="presParOf" srcId="{5AEF5159-10EA-465E-B5AE-3CD5B363103A}" destId="{E55DCCAC-AD4C-4417-8323-4BBA06F35EED}" srcOrd="1" destOrd="0" presId="urn:microsoft.com/office/officeart/2005/8/layout/bProcess4"/>
    <dgm:cxn modelId="{EECFA690-D2DC-4843-8BA6-60083918F6CF}" type="presParOf" srcId="{86D0AE19-9D66-409D-BB6C-3F073D1D2451}" destId="{F7B7E695-9052-4DA7-A8C0-C71C7F7D9B48}" srcOrd="5" destOrd="0" presId="urn:microsoft.com/office/officeart/2005/8/layout/bProcess4"/>
    <dgm:cxn modelId="{3B255E36-0404-4D95-B3E8-72CA2C71C379}" type="presParOf" srcId="{86D0AE19-9D66-409D-BB6C-3F073D1D2451}" destId="{09BA2187-4FFE-4499-AE6B-6315D22D2236}" srcOrd="6" destOrd="0" presId="urn:microsoft.com/office/officeart/2005/8/layout/bProcess4"/>
    <dgm:cxn modelId="{85E6ECA2-9DDF-43B7-AB82-EA28BF988410}" type="presParOf" srcId="{09BA2187-4FFE-4499-AE6B-6315D22D2236}" destId="{593F2B27-B9A9-4E01-9C25-38C0BF44DF3C}" srcOrd="0" destOrd="0" presId="urn:microsoft.com/office/officeart/2005/8/layout/bProcess4"/>
    <dgm:cxn modelId="{ED934AB7-33AD-4ED3-8D79-52D6C7B6F58E}" type="presParOf" srcId="{09BA2187-4FFE-4499-AE6B-6315D22D2236}" destId="{65F63D7E-DF41-4BF9-9174-1AA8248B856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D51D7-F2CF-4442-AE39-E7C25EE7ABCA}">
      <dsp:nvSpPr>
        <dsp:cNvPr id="0" name=""/>
        <dsp:cNvSpPr/>
      </dsp:nvSpPr>
      <dsp:spPr>
        <a:xfrm rot="5400000">
          <a:off x="-424716" y="1477444"/>
          <a:ext cx="2303386" cy="278180"/>
        </a:xfrm>
        <a:prstGeom prst="rect">
          <a:avLst/>
        </a:prstGeom>
        <a:solidFill>
          <a:srgbClr val="95373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9E800-396A-4EEF-970B-36A80B68B791}">
      <dsp:nvSpPr>
        <dsp:cNvPr id="0" name=""/>
        <dsp:cNvSpPr/>
      </dsp:nvSpPr>
      <dsp:spPr>
        <a:xfrm>
          <a:off x="101406" y="1878"/>
          <a:ext cx="3090893" cy="185453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Comfortaa" panose="020F0603070000060003" pitchFamily="34" charset="0"/>
            </a:rPr>
            <a:t>1. Reference Analysis</a:t>
          </a:r>
          <a:endParaRPr lang="ko-KR" altLang="en-US" sz="2400" kern="1200" dirty="0">
            <a:latin typeface="Comfortaa" panose="020F0603070000060003" pitchFamily="34" charset="0"/>
          </a:endParaRPr>
        </a:p>
      </dsp:txBody>
      <dsp:txXfrm>
        <a:off x="155724" y="56196"/>
        <a:ext cx="2982257" cy="1745900"/>
      </dsp:txXfrm>
    </dsp:sp>
    <dsp:sp modelId="{F3C3506D-1E72-4443-A160-02E3472940CC}">
      <dsp:nvSpPr>
        <dsp:cNvPr id="0" name=""/>
        <dsp:cNvSpPr/>
      </dsp:nvSpPr>
      <dsp:spPr>
        <a:xfrm>
          <a:off x="734368" y="3466236"/>
          <a:ext cx="4096105" cy="278180"/>
        </a:xfrm>
        <a:prstGeom prst="rect">
          <a:avLst/>
        </a:prstGeom>
        <a:solidFill>
          <a:srgbClr val="608CA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6EDD8-2B66-4865-B3EE-C51E1ADF96C0}">
      <dsp:nvSpPr>
        <dsp:cNvPr id="0" name=""/>
        <dsp:cNvSpPr/>
      </dsp:nvSpPr>
      <dsp:spPr>
        <a:xfrm>
          <a:off x="101406" y="2320049"/>
          <a:ext cx="3090893" cy="185453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Comfortaa" panose="020F0603070000060003" pitchFamily="34" charset="0"/>
            </a:rPr>
            <a:t>2. Python implementation of SSS</a:t>
          </a:r>
          <a:endParaRPr lang="ko-KR" altLang="en-US" sz="2400" kern="1200" dirty="0">
            <a:latin typeface="Comfortaa" panose="020F0603070000060003" pitchFamily="34" charset="0"/>
          </a:endParaRPr>
        </a:p>
      </dsp:txBody>
      <dsp:txXfrm>
        <a:off x="155724" y="2374367"/>
        <a:ext cx="2982257" cy="1745900"/>
      </dsp:txXfrm>
    </dsp:sp>
    <dsp:sp modelId="{F7B7E695-9052-4DA7-A8C0-C71C7F7D9B48}">
      <dsp:nvSpPr>
        <dsp:cNvPr id="0" name=""/>
        <dsp:cNvSpPr/>
      </dsp:nvSpPr>
      <dsp:spPr>
        <a:xfrm rot="16200000">
          <a:off x="5525264" y="1477444"/>
          <a:ext cx="2303386" cy="278180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DCCAC-AD4C-4417-8323-4BBA06F35EED}">
      <dsp:nvSpPr>
        <dsp:cNvPr id="0" name=""/>
        <dsp:cNvSpPr/>
      </dsp:nvSpPr>
      <dsp:spPr>
        <a:xfrm>
          <a:off x="4212294" y="2320049"/>
          <a:ext cx="3090893" cy="1854536"/>
        </a:xfrm>
        <a:prstGeom prst="roundRect">
          <a:avLst>
            <a:gd name="adj" fmla="val 1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Comfortaa" panose="020F0603070000060003" pitchFamily="34" charset="0"/>
            </a:rPr>
            <a:t>3. Smart Contract written in Solidity for Python-</a:t>
          </a:r>
          <a:r>
            <a:rPr lang="en-US" altLang="ko-KR" sz="2400" kern="1200" dirty="0" err="1" smtClean="0">
              <a:latin typeface="Comfortaa" panose="020F0603070000060003" pitchFamily="34" charset="0"/>
            </a:rPr>
            <a:t>Ethereum</a:t>
          </a:r>
          <a:r>
            <a:rPr lang="en-US" altLang="ko-KR" sz="2400" kern="1200" dirty="0" smtClean="0">
              <a:latin typeface="Comfortaa" panose="020F0603070000060003" pitchFamily="34" charset="0"/>
            </a:rPr>
            <a:t> interaction</a:t>
          </a:r>
          <a:endParaRPr lang="ko-KR" altLang="en-US" sz="2400" kern="1200" dirty="0">
            <a:latin typeface="Comfortaa" panose="020F0603070000060003" pitchFamily="34" charset="0"/>
          </a:endParaRPr>
        </a:p>
      </dsp:txBody>
      <dsp:txXfrm>
        <a:off x="4266612" y="2374367"/>
        <a:ext cx="2982257" cy="1745900"/>
      </dsp:txXfrm>
    </dsp:sp>
    <dsp:sp modelId="{65F63D7E-DF41-4BF9-9174-1AA8248B856D}">
      <dsp:nvSpPr>
        <dsp:cNvPr id="0" name=""/>
        <dsp:cNvSpPr/>
      </dsp:nvSpPr>
      <dsp:spPr>
        <a:xfrm>
          <a:off x="4212294" y="1878"/>
          <a:ext cx="3090893" cy="1854536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Comfortaa" panose="020F0603070000060003" pitchFamily="34" charset="0"/>
            </a:rPr>
            <a:t>4. Web3py library implementation </a:t>
          </a:r>
          <a:endParaRPr lang="ko-KR" altLang="en-US" sz="2400" kern="1200" dirty="0">
            <a:latin typeface="Comfortaa" panose="020F0603070000060003" pitchFamily="34" charset="0"/>
          </a:endParaRPr>
        </a:p>
      </dsp:txBody>
      <dsp:txXfrm>
        <a:off x="4266612" y="56196"/>
        <a:ext cx="2982257" cy="174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2020-08-21(Fri)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2020-08-21(Fri)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Term axiom</a:t>
            </a:r>
            <a:r>
              <a:rPr lang="en-US" altLang="ko-KR" baseline="0" dirty="0" smtClean="0"/>
              <a:t> is not </a:t>
            </a:r>
            <a:r>
              <a:rPr lang="en-US" altLang="ko-KR" baseline="0" dirty="0" err="1" smtClean="0"/>
              <a:t>stricktly</a:t>
            </a:r>
            <a:r>
              <a:rPr lang="en-US" altLang="ko-KR" baseline="0" dirty="0" smtClean="0"/>
              <a:t> a mathematical term but just used to show its significance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59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Term axiom</a:t>
            </a:r>
            <a:r>
              <a:rPr lang="en-US" altLang="ko-KR" baseline="0" dirty="0" smtClean="0"/>
              <a:t> is not </a:t>
            </a:r>
            <a:r>
              <a:rPr lang="en-US" altLang="ko-KR" baseline="0" dirty="0" err="1" smtClean="0"/>
              <a:t>stricktly</a:t>
            </a:r>
            <a:r>
              <a:rPr lang="en-US" altLang="ko-KR" baseline="0" dirty="0" smtClean="0"/>
              <a:t> a mathematical term but just used to show its significance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</a:t>
            </a:r>
            <a:r>
              <a:rPr lang="en-US" altLang="ko-KR" baseline="0" dirty="0" smtClean="0"/>
              <a:t> ballots were not be able to collected , not counted, not recorded properly,  and therefore we cannot trust its validity.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And blockchain was introduced to this e-voting scheme as an effort to solve this particular issue regarding the </a:t>
            </a:r>
            <a:r>
              <a:rPr lang="en-US" altLang="ko-KR" baseline="0" dirty="0" err="1" smtClean="0"/>
              <a:t>ttp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87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 wish</a:t>
            </a:r>
            <a:r>
              <a:rPr lang="en-US" altLang="ko-KR" baseline="0" dirty="0" smtClean="0"/>
              <a:t> to tell you more about the result, math behind it, and the program itself at the final presentation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5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Restate</a:t>
            </a:r>
            <a:r>
              <a:rPr lang="en-US" altLang="ko-KR" baseline="0" dirty="0" smtClean="0"/>
              <a:t> the research topic.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Explain why we need this, why we need blockchain in an e-voting scheme and why we need this secreting sharing scheme in the protocol.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What is secret sharing scheme and how it works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I have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preparid</a:t>
            </a:r>
            <a:r>
              <a:rPr lang="en-US" altLang="ko-KR" baseline="0" dirty="0" smtClean="0"/>
              <a:t> today’s presentation to give you more background information about what this is all about.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7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It’s quite niche. In a bigger picture,</a:t>
            </a:r>
            <a:r>
              <a:rPr lang="en-US" altLang="ko-KR" baseline="0" dirty="0" smtClean="0"/>
              <a:t> I am trying to implement a blockchain voting scheme focused on confidentiality and security. Let’s look at how it works out.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2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Picture a Korean president</a:t>
            </a:r>
            <a:r>
              <a:rPr lang="en-US" altLang="ko-KR" baseline="0" dirty="0" smtClean="0"/>
              <a:t> election if you may.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If we are just a plane voter, then this might be it. But what we really need to look at is the things that are going behind the scene.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56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What if the </a:t>
            </a:r>
            <a:r>
              <a:rPr lang="en-US" altLang="ko-KR" dirty="0" err="1" smtClean="0"/>
              <a:t>ttp</a:t>
            </a:r>
            <a:r>
              <a:rPr lang="en-US" altLang="ko-KR" dirty="0" smtClean="0"/>
              <a:t> goes</a:t>
            </a:r>
            <a:r>
              <a:rPr lang="en-US" altLang="ko-KR" baseline="0" dirty="0" smtClean="0"/>
              <a:t> rogue, gets corrupted, and doesn’t follow the rules correctly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There is a group of people doing all those work. By trusting this group, we can get much of the hassle done by removing repeated works and overall trust the </a:t>
            </a:r>
            <a:r>
              <a:rPr lang="en-US" altLang="ko-KR" baseline="0" dirty="0" err="1" smtClean="0"/>
              <a:t>validty</a:t>
            </a:r>
            <a:r>
              <a:rPr lang="en-US" altLang="ko-KR" baseline="0" dirty="0" smtClean="0"/>
              <a:t> of the voting system.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731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is an example of people not trusting</a:t>
            </a:r>
            <a:r>
              <a:rPr lang="en-US" altLang="ko-KR" baseline="0" dirty="0" smtClean="0"/>
              <a:t> the </a:t>
            </a:r>
            <a:r>
              <a:rPr lang="en-US" altLang="ko-KR" baseline="0" dirty="0" err="1" smtClean="0"/>
              <a:t>ttp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If I have doubt, yeah, I can ask them to reopen all the ballots and count them by myself.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Even if I’m satisfied with the result, say someone else comes and say they can’t trust the result, and they recount the ballots… you see what I mean.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Maybe </a:t>
            </a:r>
            <a:r>
              <a:rPr lang="en-US" altLang="ko-KR" dirty="0" smtClean="0"/>
              <a:t>consider removing this slide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Even the party was honest after all, there is always a suspicion that</a:t>
            </a:r>
            <a:r>
              <a:rPr lang="en-US" altLang="ko-KR" baseline="0" dirty="0" smtClean="0"/>
              <a:t> the party is not honest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This is one possible argument you can make about an election being a fraud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By</a:t>
            </a:r>
            <a:r>
              <a:rPr lang="en-US" altLang="ko-KR" baseline="0" dirty="0" smtClean="0"/>
              <a:t> having all the participants to share this electronic ledger and monitor the block mining process, transactions, </a:t>
            </a:r>
            <a:r>
              <a:rPr lang="en-US" altLang="ko-KR" baseline="0" dirty="0" err="1" smtClean="0"/>
              <a:t>etc</a:t>
            </a:r>
            <a:r>
              <a:rPr lang="en-US" altLang="ko-KR" baseline="0" dirty="0" smtClean="0"/>
              <a:t>, we can remove the need of the trusted party. The network will be the trusted party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451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 want to do something to the</a:t>
            </a:r>
            <a:r>
              <a:rPr lang="en-US" altLang="ko-KR" baseline="0" dirty="0" smtClean="0"/>
              <a:t> raw data before sending it to the blockchain server so that the results are stored intact before the counting begins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Raw data being an integer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227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</a:t>
            </a:r>
            <a:r>
              <a:rPr lang="en-US" altLang="ko-KR" baseline="0" dirty="0" smtClean="0"/>
              <a:t> brains of the era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5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3717032"/>
            <a:ext cx="5525566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2020-08-21(Fri)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979712" y="1844824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C00000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428" y="98519"/>
            <a:ext cx="8496944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A40000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2020-08-21(Fri)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195736" y="2413337"/>
            <a:ext cx="51845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2020-08-21(Fri)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979712" y="3861048"/>
            <a:ext cx="5525566" cy="1440160"/>
          </a:xfrm>
        </p:spPr>
        <p:txBody>
          <a:bodyPr/>
          <a:lstStyle/>
          <a:p>
            <a:r>
              <a:rPr lang="en-US" altLang="ko-KR" b="1" dirty="0" smtClean="0">
                <a:latin typeface="Comfortaa" panose="020F0603070000060003" pitchFamily="34" charset="0"/>
              </a:rPr>
              <a:t>GIST College, 7</a:t>
            </a:r>
            <a:r>
              <a:rPr lang="en-US" altLang="ko-KR" b="1" baseline="30000" dirty="0" smtClean="0">
                <a:latin typeface="Comfortaa" panose="020F0603070000060003" pitchFamily="34" charset="0"/>
              </a:rPr>
              <a:t>th</a:t>
            </a:r>
            <a:r>
              <a:rPr lang="en-US" altLang="ko-KR" b="1" dirty="0" smtClean="0">
                <a:latin typeface="Comfortaa" panose="020F0603070000060003" pitchFamily="34" charset="0"/>
              </a:rPr>
              <a:t> Semester</a:t>
            </a:r>
          </a:p>
          <a:p>
            <a:r>
              <a:rPr lang="en-US" altLang="ko-KR" b="1" dirty="0" smtClean="0">
                <a:latin typeface="Comfortaa" panose="020F0603070000060003" pitchFamily="34" charset="0"/>
              </a:rPr>
              <a:t>School of EECS</a:t>
            </a:r>
            <a:endParaRPr lang="en-US" altLang="ko-KR" b="1" dirty="0">
              <a:latin typeface="Comfortaa" panose="020F0603070000060003" pitchFamily="34" charset="0"/>
            </a:endParaRPr>
          </a:p>
          <a:p>
            <a:r>
              <a:rPr lang="en-US" altLang="ko-KR" b="1" dirty="0" err="1" smtClean="0">
                <a:latin typeface="Comfortaa" panose="020F0603070000060003" pitchFamily="34" charset="0"/>
              </a:rPr>
              <a:t>Suwhoan</a:t>
            </a:r>
            <a:r>
              <a:rPr lang="en-US" altLang="ko-KR" b="1" dirty="0" smtClean="0">
                <a:latin typeface="Comfortaa" panose="020F0603070000060003" pitchFamily="34" charset="0"/>
              </a:rPr>
              <a:t> Lim (</a:t>
            </a:r>
            <a:r>
              <a:rPr lang="ko-KR" altLang="en-US" b="1" dirty="0" smtClean="0">
                <a:latin typeface="Comfortaa" panose="020F0603070000060003" pitchFamily="34" charset="0"/>
              </a:rPr>
              <a:t>임수환</a:t>
            </a:r>
            <a:r>
              <a:rPr lang="en-US" altLang="ko-KR" b="1" dirty="0" smtClean="0">
                <a:latin typeface="Comfortaa" panose="020F0603070000060003" pitchFamily="34" charset="0"/>
              </a:rPr>
              <a:t>)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979712" y="1844824"/>
            <a:ext cx="5525566" cy="1938992"/>
          </a:xfrm>
        </p:spPr>
        <p:txBody>
          <a:bodyPr/>
          <a:lstStyle/>
          <a:p>
            <a:r>
              <a:rPr lang="en-US" altLang="ko-KR" dirty="0" smtClean="0"/>
              <a:t>U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ML</a:t>
            </a:r>
            <a:r>
              <a:rPr lang="en-US" altLang="ko-KR" dirty="0" smtClean="0"/>
              <a:t>C 2020</a:t>
            </a:r>
            <a:br>
              <a:rPr lang="en-US" altLang="ko-KR" dirty="0" smtClean="0"/>
            </a:br>
            <a:r>
              <a:rPr lang="en-US" altLang="ko-KR" sz="3000" dirty="0" smtClean="0"/>
              <a:t>x Blockchain</a:t>
            </a:r>
            <a:br>
              <a:rPr lang="en-US" altLang="ko-KR" sz="3000" dirty="0" smtClean="0"/>
            </a:br>
            <a:r>
              <a:rPr lang="en-US" altLang="ko-KR" sz="3500" dirty="0" smtClean="0"/>
              <a:t>Interim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</a:t>
            </a:r>
            <a:r>
              <a:rPr lang="en-US" altLang="ko-KR" sz="2800" dirty="0" smtClean="0"/>
              <a:t>Shamir’s Secret Sharing Scheme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536" y="1556792"/>
            <a:ext cx="8352928" cy="38164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mfortaa" panose="020F0603070000060003" pitchFamily="34" charset="0"/>
              </a:rPr>
              <a:t>Axiom 1: There exists </a:t>
            </a:r>
            <a:r>
              <a:rPr lang="en-US" altLang="ko-KR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one</a:t>
            </a:r>
            <a:r>
              <a:rPr lang="en-US" altLang="ko-KR" dirty="0" smtClean="0">
                <a:latin typeface="Comfortaa" panose="020F0603070000060003" pitchFamily="34" charset="0"/>
              </a:rPr>
              <a:t> and </a:t>
            </a:r>
            <a:r>
              <a:rPr lang="en-US" altLang="ko-KR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only </a:t>
            </a:r>
            <a:r>
              <a:rPr lang="en-US" altLang="ko-KR" dirty="0" smtClean="0">
                <a:solidFill>
                  <a:srgbClr val="003399"/>
                </a:solidFill>
                <a:latin typeface="Comfortaa" panose="020F0603070000060003" pitchFamily="34" charset="0"/>
              </a:rPr>
              <a:t>one degree n polynomial</a:t>
            </a:r>
            <a:r>
              <a:rPr lang="en-US" altLang="ko-KR" dirty="0" smtClean="0">
                <a:latin typeface="Comfortaa" panose="020F0603070000060003" pitchFamily="34" charset="0"/>
              </a:rPr>
              <a:t> that goes through </a:t>
            </a:r>
            <a:r>
              <a:rPr lang="en-US" altLang="ko-KR" dirty="0" smtClean="0">
                <a:solidFill>
                  <a:srgbClr val="003399"/>
                </a:solidFill>
                <a:latin typeface="Comfortaa" panose="020F0603070000060003" pitchFamily="34" charset="0"/>
              </a:rPr>
              <a:t>n+1 distinct 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>
              <a:latin typeface="Comfortaa" panose="020F0603070000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mfortaa" panose="020F0603070000060003" pitchFamily="34" charset="0"/>
              </a:rPr>
              <a:t>Axiom 2: Given </a:t>
            </a:r>
            <a:r>
              <a:rPr lang="en-US" altLang="ko-KR" dirty="0" smtClean="0">
                <a:solidFill>
                  <a:srgbClr val="003399"/>
                </a:solidFill>
                <a:latin typeface="Comfortaa" panose="020F0603070000060003" pitchFamily="34" charset="0"/>
              </a:rPr>
              <a:t>n+1 points</a:t>
            </a:r>
            <a:r>
              <a:rPr lang="en-US" altLang="ko-KR" dirty="0" smtClean="0">
                <a:latin typeface="Comfortaa" panose="020F0603070000060003" pitchFamily="34" charset="0"/>
              </a:rPr>
              <a:t>, one can find an </a:t>
            </a:r>
            <a:r>
              <a:rPr lang="en-US" altLang="ko-KR" dirty="0" smtClean="0">
                <a:solidFill>
                  <a:srgbClr val="003399"/>
                </a:solidFill>
                <a:latin typeface="Comfortaa" panose="020F0603070000060003" pitchFamily="34" charset="0"/>
              </a:rPr>
              <a:t>unique degree n polynomial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Comfortaa" panose="020F0603070000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mfortaa" panose="020F0603070000060003" pitchFamily="34" charset="0"/>
              </a:rPr>
              <a:t>Corollary 1: Given </a:t>
            </a:r>
            <a:r>
              <a:rPr lang="en-US" altLang="ko-KR" dirty="0" smtClean="0">
                <a:solidFill>
                  <a:srgbClr val="003399"/>
                </a:solidFill>
                <a:latin typeface="Comfortaa" panose="020F0603070000060003" pitchFamily="34" charset="0"/>
              </a:rPr>
              <a:t>less than n+1 points</a:t>
            </a:r>
            <a:r>
              <a:rPr lang="en-US" altLang="ko-KR" dirty="0" smtClean="0">
                <a:latin typeface="Comfortaa" panose="020F0603070000060003" pitchFamily="34" charset="0"/>
              </a:rPr>
              <a:t>, one gets </a:t>
            </a:r>
            <a:r>
              <a:rPr lang="en-US" altLang="ko-KR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no information</a:t>
            </a:r>
            <a:r>
              <a:rPr lang="en-US" altLang="ko-KR" dirty="0" smtClean="0">
                <a:latin typeface="Comfortaa" panose="020F0603070000060003" pitchFamily="34" charset="0"/>
              </a:rPr>
              <a:t> about the </a:t>
            </a:r>
            <a:r>
              <a:rPr lang="en-US" altLang="ko-KR" dirty="0" smtClean="0">
                <a:solidFill>
                  <a:srgbClr val="003399"/>
                </a:solidFill>
                <a:latin typeface="Comfortaa" panose="020F0603070000060003" pitchFamily="34" charset="0"/>
              </a:rPr>
              <a:t>degree n polynomial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085184"/>
            <a:ext cx="1556792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2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</a:t>
            </a:r>
            <a:r>
              <a:rPr lang="en-US" altLang="ko-KR" sz="2800" dirty="0" smtClean="0"/>
              <a:t>Shamir’s Secret Sharing Scheme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12201" r="12201" b="12201"/>
          <a:stretch/>
        </p:blipFill>
        <p:spPr>
          <a:xfrm>
            <a:off x="1691680" y="1844824"/>
            <a:ext cx="5472608" cy="4104456"/>
          </a:xfrm>
          <a:prstGeom prst="rect">
            <a:avLst/>
          </a:prstGeom>
        </p:spPr>
      </p:pic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85428" y="2564904"/>
            <a:ext cx="2949996" cy="57606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1. Set the secret on (0, y)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683568" y="4653136"/>
            <a:ext cx="2952328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2. Find </a:t>
            </a:r>
            <a:r>
              <a:rPr lang="en-US" altLang="ko-KR" sz="2000" dirty="0" smtClean="0">
                <a:latin typeface="Comfortaa" panose="020F0603070000060003" pitchFamily="34" charset="0"/>
              </a:rPr>
              <a:t>a degree n </a:t>
            </a:r>
            <a:r>
              <a:rPr lang="en-US" altLang="ko-KR" sz="2000" dirty="0" smtClean="0">
                <a:latin typeface="Comfortaa" panose="020F0603070000060003" pitchFamily="34" charset="0"/>
              </a:rPr>
              <a:t>polynomial </a:t>
            </a:r>
            <a:r>
              <a:rPr lang="en-US" altLang="ko-KR" sz="2000" dirty="0" smtClean="0">
                <a:latin typeface="Comfortaa" panose="020F0603070000060003" pitchFamily="34" charset="0"/>
              </a:rPr>
              <a:t>f</a:t>
            </a:r>
            <a:endParaRPr lang="en-US" altLang="ko-KR" sz="2000" dirty="0" smtClean="0">
              <a:latin typeface="Comfortaa" panose="020F0603070000060003" pitchFamily="34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4524433" y="2708920"/>
            <a:ext cx="4464496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3. Find n+1 points on the function f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106044" y="5661248"/>
            <a:ext cx="4464496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4. Distribute n+1 points to n+1 people</a:t>
            </a:r>
          </a:p>
        </p:txBody>
      </p:sp>
    </p:spTree>
    <p:extLst>
      <p:ext uri="{BB962C8B-B14F-4D97-AF65-F5344CB8AC3E}">
        <p14:creationId xmlns:p14="http://schemas.microsoft.com/office/powerpoint/2010/main" val="205755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12201" r="12201" b="12201"/>
          <a:stretch/>
        </p:blipFill>
        <p:spPr>
          <a:xfrm>
            <a:off x="1691680" y="1844824"/>
            <a:ext cx="5472608" cy="4104456"/>
          </a:xfrm>
          <a:prstGeom prst="rect">
            <a:avLst/>
          </a:prstGeom>
        </p:spPr>
      </p:pic>
      <p:sp>
        <p:nvSpPr>
          <p:cNvPr id="8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85428" y="2599634"/>
            <a:ext cx="2592288" cy="54576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1. Collect n+1 points</a:t>
            </a:r>
          </a:p>
        </p:txBody>
      </p:sp>
      <p:sp>
        <p:nvSpPr>
          <p:cNvPr id="28" name="텍스트 개체 틀 2"/>
          <p:cNvSpPr txBox="1">
            <a:spLocks/>
          </p:cNvSpPr>
          <p:nvPr/>
        </p:nvSpPr>
        <p:spPr>
          <a:xfrm>
            <a:off x="4880394" y="2924944"/>
            <a:ext cx="3888432" cy="1044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2. Find the function f using </a:t>
            </a:r>
            <a:r>
              <a:rPr lang="en-US" altLang="ko-KR" sz="2000" dirty="0" smtClean="0">
                <a:solidFill>
                  <a:srgbClr val="003399"/>
                </a:solidFill>
                <a:latin typeface="Comfortaa" panose="020F0603070000060003" pitchFamily="34" charset="0"/>
              </a:rPr>
              <a:t>Lagrange Interpolation</a:t>
            </a:r>
          </a:p>
        </p:txBody>
      </p:sp>
      <p:sp>
        <p:nvSpPr>
          <p:cNvPr id="29" name="텍스트 개체 틀 2"/>
          <p:cNvSpPr txBox="1">
            <a:spLocks/>
          </p:cNvSpPr>
          <p:nvPr/>
        </p:nvSpPr>
        <p:spPr>
          <a:xfrm>
            <a:off x="683568" y="4941168"/>
            <a:ext cx="2246511" cy="551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3. Find f(0) = y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85428" y="98519"/>
            <a:ext cx="8496944" cy="738193"/>
          </a:xfrm>
        </p:spPr>
        <p:txBody>
          <a:bodyPr/>
          <a:lstStyle/>
          <a:p>
            <a:r>
              <a:rPr lang="en-US" altLang="ko-KR" sz="2800" dirty="0" smtClean="0"/>
              <a:t>3.1 </a:t>
            </a:r>
            <a:r>
              <a:rPr lang="en-US" altLang="ko-KR" sz="2800" dirty="0" smtClean="0"/>
              <a:t>Shamir’s Secret Sharing Scheme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417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3.2 </a:t>
            </a:r>
            <a:r>
              <a:rPr lang="en-US" altLang="ko-KR" sz="2800" dirty="0" smtClean="0"/>
              <a:t>Why do we need a such scheme?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57436" y="1556792"/>
            <a:ext cx="8352928" cy="50405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mfortaa" panose="020F0603070000060003" pitchFamily="34" charset="0"/>
              </a:rPr>
              <a:t>We do not wish to put the raw data on the blockchain – Everyone can see it!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>
              <a:latin typeface="Comfortaa" panose="020F0603070000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3399"/>
                </a:solidFill>
                <a:latin typeface="Comfortaa" panose="020F0603070000060003" pitchFamily="34" charset="0"/>
              </a:rPr>
              <a:t>Break the secret </a:t>
            </a:r>
            <a:r>
              <a:rPr lang="en-US" altLang="ko-KR" dirty="0" smtClean="0">
                <a:latin typeface="Comfortaa" panose="020F0603070000060003" pitchFamily="34" charset="0"/>
              </a:rPr>
              <a:t>into piece and the upload it, so that </a:t>
            </a:r>
            <a:r>
              <a:rPr lang="en-US" altLang="ko-KR" dirty="0" smtClean="0">
                <a:solidFill>
                  <a:srgbClr val="003399"/>
                </a:solidFill>
                <a:latin typeface="Comfortaa" panose="020F0603070000060003" pitchFamily="34" charset="0"/>
              </a:rPr>
              <a:t>additional measure is needed </a:t>
            </a:r>
            <a:r>
              <a:rPr lang="en-US" altLang="ko-KR" dirty="0" smtClean="0">
                <a:latin typeface="Comfortaa" panose="020F0603070000060003" pitchFamily="34" charset="0"/>
              </a:rPr>
              <a:t>when trying to decode the </a:t>
            </a:r>
            <a:r>
              <a:rPr lang="en-US" altLang="ko-KR" dirty="0" smtClean="0">
                <a:latin typeface="Comfortaa" panose="020F0603070000060003" pitchFamily="34" charset="0"/>
              </a:rPr>
              <a:t>secret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Comfortaa" panose="020F0603070000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mfortaa" panose="020F0603070000060003" pitchFamily="34" charset="0"/>
              </a:rPr>
              <a:t>Do the </a:t>
            </a:r>
            <a:r>
              <a:rPr lang="en-US" altLang="ko-KR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heav</a:t>
            </a:r>
            <a:r>
              <a:rPr lang="en-US" altLang="ko-KR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y work in python </a:t>
            </a:r>
            <a:r>
              <a:rPr lang="en-US" altLang="ko-KR" dirty="0" smtClean="0">
                <a:latin typeface="Comfortaa" panose="020F0603070000060003" pitchFamily="34" charset="0"/>
              </a:rPr>
              <a:t>/ local machine &amp; only </a:t>
            </a:r>
            <a:r>
              <a:rPr lang="en-US" altLang="ko-KR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upload the result</a:t>
            </a:r>
            <a:r>
              <a:rPr lang="en-US" altLang="ko-KR" dirty="0" smtClean="0">
                <a:latin typeface="Comfortaa" panose="020F0603070000060003" pitchFamily="34" charset="0"/>
              </a:rPr>
              <a:t> to the Blockchain</a:t>
            </a:r>
          </a:p>
          <a:p>
            <a:pPr marL="0" indent="0"/>
            <a:r>
              <a:rPr lang="en-US" altLang="ko-KR" dirty="0">
                <a:latin typeface="Comfortaa" panose="020F0603070000060003" pitchFamily="34" charset="0"/>
              </a:rPr>
              <a:t>	</a:t>
            </a:r>
            <a:r>
              <a:rPr lang="en-US" altLang="ko-KR" dirty="0" smtClean="0">
                <a:latin typeface="Comfortaa" panose="020F0603070000060003" pitchFamily="34" charset="0"/>
              </a:rPr>
              <a:t>-&gt; Cost efficient (In terms of Computing Power)</a:t>
            </a:r>
          </a:p>
          <a:p>
            <a:pPr marL="0" indent="0"/>
            <a:r>
              <a:rPr lang="en-US" altLang="ko-KR" dirty="0">
                <a:latin typeface="Comfortaa" panose="020F0603070000060003" pitchFamily="34" charset="0"/>
              </a:rPr>
              <a:t>	</a:t>
            </a:r>
            <a:r>
              <a:rPr lang="en-US" altLang="ko-KR" dirty="0" smtClean="0">
                <a:latin typeface="Comfortaa" panose="020F0603070000060003" pitchFamily="34" charset="0"/>
              </a:rPr>
              <a:t>-&gt; Scalable (More data can be stored in a block)</a:t>
            </a:r>
          </a:p>
        </p:txBody>
      </p:sp>
    </p:spTree>
    <p:extLst>
      <p:ext uri="{BB962C8B-B14F-4D97-AF65-F5344CB8AC3E}">
        <p14:creationId xmlns:p14="http://schemas.microsoft.com/office/powerpoint/2010/main" val="394638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4716016" y="1124744"/>
            <a:ext cx="3816424" cy="4680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1124744"/>
            <a:ext cx="3816424" cy="46805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4. Roadmap</a:t>
            </a:r>
            <a:endParaRPr lang="ko-KR" altLang="en-US" sz="2800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673578704"/>
              </p:ext>
            </p:extLst>
          </p:nvPr>
        </p:nvGraphicFramePr>
        <p:xfrm>
          <a:off x="770434" y="1340768"/>
          <a:ext cx="7526932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437556" y="5949280"/>
            <a:ext cx="1910308" cy="50405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/>
            <a:r>
              <a:rPr lang="en-US" altLang="ko-KR" dirty="0" smtClean="0">
                <a:latin typeface="Comfortaa" panose="020F0603070000060003" pitchFamily="34" charset="0"/>
              </a:rPr>
              <a:t>So far done</a:t>
            </a:r>
          </a:p>
        </p:txBody>
      </p:sp>
      <p:sp>
        <p:nvSpPr>
          <p:cNvPr id="26" name="텍스트 개체 틀 3"/>
          <p:cNvSpPr txBox="1">
            <a:spLocks/>
          </p:cNvSpPr>
          <p:nvPr/>
        </p:nvSpPr>
        <p:spPr>
          <a:xfrm>
            <a:off x="5724128" y="5949280"/>
            <a:ext cx="1910308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dirty="0" smtClean="0">
                <a:latin typeface="Comfortaa" panose="020F0603070000060003" pitchFamily="34" charset="0"/>
              </a:rPr>
              <a:t>To do</a:t>
            </a:r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3353550" y="5666934"/>
            <a:ext cx="567063" cy="429677"/>
          </a:xfrm>
          <a:prstGeom prst="rightArrow">
            <a:avLst/>
          </a:prstGeom>
          <a:solidFill>
            <a:srgbClr val="FCD5B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6200000">
            <a:off x="5153750" y="5657934"/>
            <a:ext cx="567063" cy="429677"/>
          </a:xfrm>
          <a:prstGeom prst="rightArrow">
            <a:avLst/>
          </a:prstGeom>
          <a:solidFill>
            <a:srgbClr val="B9CDE5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4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195736" y="2413337"/>
            <a:ext cx="5184576" cy="2246769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Thank You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sz="4000" dirty="0" smtClean="0"/>
              <a:t>For Your Attention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26282"/>
            <a:ext cx="3024336" cy="30243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283968" y="2060848"/>
            <a:ext cx="3888432" cy="396044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Comfortaa" panose="020F0603070000060003" pitchFamily="34" charset="0"/>
              </a:rPr>
              <a:t>Research Topic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Comfortaa" panose="020F0603070000060003" pitchFamily="34" charset="0"/>
              </a:rPr>
              <a:t>Background Knowledge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Comfortaa" panose="020F0603070000060003" pitchFamily="34" charset="0"/>
              </a:rPr>
              <a:t>Secret Sharing Scheme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Comfortaa" panose="020F0603070000060003" pitchFamily="34" charset="0"/>
              </a:rPr>
              <a:t>Roadmap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latin typeface="Comfortaa" panose="020F0603070000060003" pitchFamily="34" charset="0"/>
              </a:rPr>
              <a:t>What I have done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latin typeface="Comfortaa" panose="020F0603070000060003" pitchFamily="34" charset="0"/>
              </a:rPr>
              <a:t>What I will be working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Research Topic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539552" y="1340768"/>
            <a:ext cx="7704856" cy="1440160"/>
          </a:xfrm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Comfortaa" panose="020F0603070000060003" pitchFamily="34" charset="0"/>
              </a:rPr>
              <a:t>Python-Solidity</a:t>
            </a:r>
            <a:r>
              <a:rPr lang="en-US" altLang="ko-KR" b="1" dirty="0">
                <a:latin typeface="Comfortaa" panose="020F0603070000060003" pitchFamily="34" charset="0"/>
              </a:rPr>
              <a:t> interaction via </a:t>
            </a:r>
            <a:r>
              <a:rPr lang="en-US" altLang="ko-KR" b="1" dirty="0">
                <a:solidFill>
                  <a:srgbClr val="FF0000"/>
                </a:solidFill>
                <a:latin typeface="Comfortaa" panose="020F0603070000060003" pitchFamily="34" charset="0"/>
              </a:rPr>
              <a:t>web3py</a:t>
            </a:r>
            <a:r>
              <a:rPr lang="en-US" altLang="ko-KR" b="1" dirty="0">
                <a:latin typeface="Comfortaa" panose="020F0603070000060003" pitchFamily="34" charset="0"/>
              </a:rPr>
              <a:t> python library - Implementation of </a:t>
            </a:r>
            <a:r>
              <a:rPr lang="en-US" altLang="ko-KR" b="1" dirty="0">
                <a:solidFill>
                  <a:srgbClr val="003399"/>
                </a:solidFill>
                <a:latin typeface="Comfortaa" panose="020F0603070000060003" pitchFamily="34" charset="0"/>
              </a:rPr>
              <a:t>Shamir's Secret Sharing Scheme</a:t>
            </a:r>
            <a:endParaRPr lang="en-US" altLang="ko-KR" b="1" dirty="0" smtClean="0">
              <a:solidFill>
                <a:srgbClr val="003399"/>
              </a:solidFill>
              <a:latin typeface="Comfortaa" panose="020F0603070000060003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5400000">
            <a:off x="3743908" y="2168860"/>
            <a:ext cx="1080120" cy="2592288"/>
          </a:xfrm>
          <a:prstGeom prst="rightArrow">
            <a:avLst/>
          </a:prstGeom>
          <a:noFill/>
          <a:ln w="38100">
            <a:solidFill>
              <a:srgbClr val="58615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539552" y="4149080"/>
            <a:ext cx="7704856" cy="1440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Comfortaa" panose="020F0603070000060003" pitchFamily="34" charset="0"/>
              </a:rPr>
              <a:t>Blockchain Voting – In terms of </a:t>
            </a:r>
            <a:r>
              <a:rPr lang="en-US" altLang="ko-KR" b="1" dirty="0" smtClean="0">
                <a:solidFill>
                  <a:srgbClr val="EE8800"/>
                </a:solidFill>
                <a:latin typeface="Comfortaa" panose="020F0603070000060003" pitchFamily="34" charset="0"/>
              </a:rPr>
              <a:t>Confidentiality</a:t>
            </a:r>
            <a:r>
              <a:rPr lang="en-US" altLang="ko-KR" b="1" dirty="0" smtClean="0">
                <a:solidFill>
                  <a:schemeClr val="tx1"/>
                </a:solidFill>
                <a:latin typeface="Comfortaa" panose="020F0603070000060003" pitchFamily="34" charset="0"/>
              </a:rPr>
              <a:t> and </a:t>
            </a:r>
            <a:r>
              <a:rPr lang="en-US" altLang="ko-KR" b="1" dirty="0" smtClean="0">
                <a:solidFill>
                  <a:srgbClr val="EE8800"/>
                </a:solidFill>
                <a:latin typeface="Comfortaa" panose="020F0603070000060003" pitchFamily="34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495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Traditional Voting Scheme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60848"/>
            <a:ext cx="3649588" cy="3649588"/>
          </a:xfrm>
          <a:prstGeom prst="rect">
            <a:avLst/>
          </a:prstGeom>
        </p:spPr>
      </p:pic>
      <p:sp>
        <p:nvSpPr>
          <p:cNvPr id="8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3888432" cy="57606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1. Bob receives a plane ballot 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5004048" y="1628800"/>
            <a:ext cx="3888432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2. Without showing anyone, Bob put a marker next to the option he wants to choose.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310560" y="3333072"/>
            <a:ext cx="3347864" cy="11051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3. Bob puts his ballot into a secure, protected box/volt 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5390748" y="5373217"/>
            <a:ext cx="3347864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4. Finished!</a:t>
            </a: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5400600" y="5805264"/>
            <a:ext cx="3347864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… Or is it?</a:t>
            </a:r>
          </a:p>
        </p:txBody>
      </p:sp>
    </p:spTree>
    <p:extLst>
      <p:ext uri="{BB962C8B-B14F-4D97-AF65-F5344CB8AC3E}">
        <p14:creationId xmlns:p14="http://schemas.microsoft.com/office/powerpoint/2010/main" val="63641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1" grpId="0" animBg="1"/>
      <p:bldP spid="12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14" y="2204864"/>
            <a:ext cx="769268" cy="7692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204864"/>
            <a:ext cx="769268" cy="7692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88" y="2204864"/>
            <a:ext cx="769268" cy="7692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769268" cy="7692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14" y="2924944"/>
            <a:ext cx="769268" cy="76926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24944"/>
            <a:ext cx="769268" cy="7692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88" y="2924944"/>
            <a:ext cx="769268" cy="76926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24944"/>
            <a:ext cx="769268" cy="7692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14" y="3645024"/>
            <a:ext cx="769268" cy="76926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645024"/>
            <a:ext cx="769268" cy="7692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88" y="3645024"/>
            <a:ext cx="769268" cy="76926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645024"/>
            <a:ext cx="769268" cy="7692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14" y="4365104"/>
            <a:ext cx="769268" cy="76926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365104"/>
            <a:ext cx="769268" cy="76926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88" y="4365104"/>
            <a:ext cx="769268" cy="76926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365104"/>
            <a:ext cx="769268" cy="7692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Traditional Voting </a:t>
            </a:r>
            <a:r>
              <a:rPr lang="en-US" altLang="ko-KR" dirty="0" smtClean="0"/>
              <a:t>Scheme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15134" y="1477961"/>
            <a:ext cx="3888432" cy="104411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5. Ballots are </a:t>
            </a:r>
            <a:r>
              <a:rPr lang="en-US" altLang="ko-KR" sz="2000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collected</a:t>
            </a:r>
            <a:r>
              <a:rPr lang="en-US" altLang="ko-KR" sz="2000" dirty="0" smtClean="0">
                <a:latin typeface="Comfortaa" panose="020F0603070000060003" pitchFamily="34" charset="0"/>
              </a:rPr>
              <a:t> and </a:t>
            </a:r>
            <a:r>
              <a:rPr lang="en-US" altLang="ko-KR" sz="2000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taken</a:t>
            </a:r>
            <a:r>
              <a:rPr lang="en-US" altLang="ko-KR" sz="2000" dirty="0" smtClean="0">
                <a:latin typeface="Comfortaa" panose="020F0603070000060003" pitchFamily="34" charset="0"/>
              </a:rPr>
              <a:t> to one place for counting</a:t>
            </a:r>
          </a:p>
        </p:txBody>
      </p:sp>
      <p:sp>
        <p:nvSpPr>
          <p:cNvPr id="28" name="텍스트 개체 틀 2"/>
          <p:cNvSpPr txBox="1">
            <a:spLocks/>
          </p:cNvSpPr>
          <p:nvPr/>
        </p:nvSpPr>
        <p:spPr>
          <a:xfrm>
            <a:off x="4880394" y="2924944"/>
            <a:ext cx="3888432" cy="1044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6. Ballots are </a:t>
            </a:r>
            <a:r>
              <a:rPr lang="en-US" altLang="ko-KR" sz="2000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counted</a:t>
            </a:r>
            <a:r>
              <a:rPr lang="en-US" altLang="ko-KR" sz="2000" dirty="0" smtClean="0">
                <a:latin typeface="Comfortaa" panose="020F0603070000060003" pitchFamily="34" charset="0"/>
              </a:rPr>
              <a:t> either by hand or machine </a:t>
            </a:r>
          </a:p>
        </p:txBody>
      </p:sp>
      <p:sp>
        <p:nvSpPr>
          <p:cNvPr id="29" name="텍스트 개체 틀 2"/>
          <p:cNvSpPr txBox="1">
            <a:spLocks/>
          </p:cNvSpPr>
          <p:nvPr/>
        </p:nvSpPr>
        <p:spPr>
          <a:xfrm>
            <a:off x="381273" y="4749738"/>
            <a:ext cx="3888432" cy="1044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7. Results are </a:t>
            </a:r>
            <a:r>
              <a:rPr lang="en-US" altLang="ko-KR" sz="2000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recorded</a:t>
            </a:r>
            <a:r>
              <a:rPr lang="en-US" altLang="ko-KR" sz="2000" dirty="0" smtClean="0">
                <a:latin typeface="Comfortaa" panose="020F0603070000060003" pitchFamily="34" charset="0"/>
              </a:rPr>
              <a:t> &amp; </a:t>
            </a:r>
            <a:r>
              <a:rPr lang="en-US" altLang="ko-KR" sz="2000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announced</a:t>
            </a:r>
            <a:r>
              <a:rPr lang="en-US" altLang="ko-KR" sz="2000" dirty="0" smtClean="0">
                <a:latin typeface="Comfortaa" panose="020F0603070000060003" pitchFamily="34" charset="0"/>
              </a:rPr>
              <a:t> to the public</a:t>
            </a:r>
          </a:p>
        </p:txBody>
      </p:sp>
      <p:sp>
        <p:nvSpPr>
          <p:cNvPr id="30" name="텍스트 개체 틀 2"/>
          <p:cNvSpPr txBox="1">
            <a:spLocks/>
          </p:cNvSpPr>
          <p:nvPr/>
        </p:nvSpPr>
        <p:spPr>
          <a:xfrm>
            <a:off x="1884884" y="2630830"/>
            <a:ext cx="4896544" cy="936104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4000" dirty="0" smtClean="0">
                <a:solidFill>
                  <a:schemeClr val="bg1"/>
                </a:solidFill>
                <a:latin typeface="Comfortaa" panose="020F0603070000060003" pitchFamily="34" charset="0"/>
              </a:rPr>
              <a:t>Trusted Third Party</a:t>
            </a: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1884884" y="3494926"/>
            <a:ext cx="4896544" cy="1273324"/>
          </a:xfrm>
          <a:prstGeom prst="rect">
            <a:avLst/>
          </a:prstGeom>
          <a:solidFill>
            <a:srgbClr val="FF0000"/>
          </a:solid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Comfortaa" panose="020F0603070000060003" pitchFamily="34" charset="0"/>
              </a:rPr>
              <a:t>Its existence may sabotage the voting process!</a:t>
            </a:r>
            <a:endParaRPr lang="en-US" altLang="ko-KR" b="1" dirty="0" smtClean="0">
              <a:solidFill>
                <a:schemeClr val="bg1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3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28" grpId="0" animBg="1"/>
      <p:bldP spid="29" grpId="0" animBg="1"/>
      <p:bldP spid="30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7699607" cy="3899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42798"/>
          <a:stretch/>
        </p:blipFill>
        <p:spPr>
          <a:xfrm>
            <a:off x="2195736" y="1700808"/>
            <a:ext cx="6192688" cy="5020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b="20243"/>
          <a:stretch/>
        </p:blipFill>
        <p:spPr>
          <a:xfrm>
            <a:off x="395536" y="2323834"/>
            <a:ext cx="7260792" cy="4201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85428" y="98519"/>
            <a:ext cx="8496944" cy="738193"/>
          </a:xfrm>
        </p:spPr>
        <p:txBody>
          <a:bodyPr/>
          <a:lstStyle/>
          <a:p>
            <a:r>
              <a:rPr lang="en-US" altLang="ko-KR" dirty="0" smtClean="0"/>
              <a:t>2.1 Traditional Voting </a:t>
            </a:r>
            <a:r>
              <a:rPr lang="en-US" altLang="ko-KR" dirty="0" smtClean="0"/>
              <a:t>Scheme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9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To get rid of the TTP…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1600" y="1988840"/>
            <a:ext cx="2520280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Problem:</a:t>
            </a:r>
          </a:p>
          <a:p>
            <a:pPr algn="ctr"/>
            <a:r>
              <a:rPr lang="en-US" altLang="ko-KR" dirty="0" smtClean="0"/>
              <a:t>Voting data can be fabricated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364088" y="1988840"/>
            <a:ext cx="2520280" cy="12241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Solution: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Let’s </a:t>
            </a:r>
            <a:r>
              <a:rPr lang="en-US" altLang="ko-KR" dirty="0"/>
              <a:t>store data on a </a:t>
            </a:r>
            <a:r>
              <a:rPr lang="en-US" altLang="ko-KR" dirty="0" smtClean="0"/>
              <a:t>blockchain</a:t>
            </a:r>
            <a:endParaRPr lang="en-US" altLang="ko-KR" dirty="0"/>
          </a:p>
        </p:txBody>
      </p:sp>
      <p:sp>
        <p:nvSpPr>
          <p:cNvPr id="33" name="오른쪽 화살표 32"/>
          <p:cNvSpPr/>
          <p:nvPr/>
        </p:nvSpPr>
        <p:spPr>
          <a:xfrm>
            <a:off x="3815916" y="2420888"/>
            <a:ext cx="1224136" cy="360040"/>
          </a:xfrm>
          <a:prstGeom prst="rightArrow">
            <a:avLst/>
          </a:prstGeom>
          <a:noFill/>
          <a:ln w="38100">
            <a:solidFill>
              <a:srgbClr val="58615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427984" y="3573016"/>
            <a:ext cx="3888432" cy="1944216"/>
          </a:xfrm>
          <a:noFill/>
        </p:spPr>
        <p:txBody>
          <a:bodyPr/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Comfortaa" panose="020F0603070000060003" pitchFamily="34" charset="0"/>
              </a:rPr>
              <a:t>Immutable</a:t>
            </a: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Comfortaa" panose="020F0603070000060003" pitchFamily="34" charset="0"/>
              </a:rPr>
              <a:t>Public</a:t>
            </a: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Comfortaa" panose="020F0603070000060003" pitchFamily="34" charset="0"/>
              </a:rPr>
              <a:t>Transparent</a:t>
            </a: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Comfortaa" panose="020F0603070000060003" pitchFamily="34" charset="0"/>
              </a:rPr>
              <a:t>Decentralized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10800000">
            <a:off x="4211960" y="4830270"/>
            <a:ext cx="934008" cy="614955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텍스트 개체 틀 2"/>
          <p:cNvSpPr txBox="1">
            <a:spLocks/>
          </p:cNvSpPr>
          <p:nvPr/>
        </p:nvSpPr>
        <p:spPr>
          <a:xfrm>
            <a:off x="539552" y="4357903"/>
            <a:ext cx="3888432" cy="1944216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2000" dirty="0" smtClean="0">
                <a:latin typeface="Comfortaa" panose="020F0603070000060003" pitchFamily="34" charset="0"/>
              </a:rPr>
              <a:t>Blockchain can replace the position of a TTP!</a:t>
            </a:r>
          </a:p>
        </p:txBody>
      </p:sp>
    </p:spTree>
    <p:extLst>
      <p:ext uri="{BB962C8B-B14F-4D97-AF65-F5344CB8AC3E}">
        <p14:creationId xmlns:p14="http://schemas.microsoft.com/office/powerpoint/2010/main" val="239984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2.3 How to securely store the data?</a:t>
            </a:r>
            <a:endParaRPr lang="ko-KR" altLang="en-US" sz="2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4077072"/>
            <a:ext cx="2520280" cy="12241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Problem 2: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Blockchain is public (Everyone can access the data)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92080" y="4077072"/>
            <a:ext cx="2520280" cy="12241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Solution 2: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Encrypt the data before sending it to the blockchain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743908" y="4509120"/>
            <a:ext cx="1224136" cy="360040"/>
          </a:xfrm>
          <a:prstGeom prst="rightArrow">
            <a:avLst/>
          </a:prstGeom>
          <a:noFill/>
          <a:ln w="38100">
            <a:solidFill>
              <a:srgbClr val="58615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763688" y="3057827"/>
            <a:ext cx="5184576" cy="515189"/>
          </a:xfrm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indent="0" algn="ctr"/>
            <a:r>
              <a:rPr lang="en-US" altLang="ko-KR" b="1" dirty="0" smtClean="0">
                <a:latin typeface="Comfortaa" panose="020F0603070000060003" pitchFamily="34" charset="0"/>
              </a:rPr>
              <a:t>Shamir’s Secret Sharing Scheme.</a:t>
            </a:r>
            <a:endParaRPr lang="en-US" altLang="ko-KR" b="1" dirty="0">
              <a:latin typeface="Comfortaa" panose="020F06030700000600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935596" y="1315897"/>
                <a:ext cx="6840760" cy="1944216"/>
              </a:xfrm>
              <a:prstGeom prst="rect">
                <a:avLst/>
              </a:prstGeom>
              <a:noFill/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lang="ko-KR" altLang="en-US" sz="2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lang="ko-KR" alt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lang="ko-KR" alt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lang="ko-KR" alt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lang="ko-KR" alt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</a:pPr>
                <a:r>
                  <a:rPr lang="en-US" altLang="ko-KR" sz="2000" dirty="0" smtClean="0">
                    <a:solidFill>
                      <a:schemeClr val="tx2">
                        <a:lumMod val="75000"/>
                      </a:schemeClr>
                    </a:solidFill>
                    <a:latin typeface="Comfortaa" panose="020F0603070000060003" pitchFamily="34" charset="0"/>
                  </a:rPr>
                  <a:t>Split the raw data into </a:t>
                </a:r>
                <a:r>
                  <a:rPr lang="en-US" altLang="ko-KR" sz="2000" dirty="0" smtClean="0">
                    <a:solidFill>
                      <a:srgbClr val="FF0000"/>
                    </a:solidFill>
                    <a:latin typeface="Comfortaa" panose="020F0603070000060003" pitchFamily="34" charset="0"/>
                  </a:rPr>
                  <a:t>N pieces</a:t>
                </a:r>
                <a:r>
                  <a:rPr lang="en-US" altLang="ko-KR" sz="2000" dirty="0" smtClean="0">
                    <a:solidFill>
                      <a:schemeClr val="tx2">
                        <a:lumMod val="75000"/>
                      </a:schemeClr>
                    </a:solidFill>
                    <a:latin typeface="Comfortaa" panose="020F0603070000060003" pitchFamily="34" charset="0"/>
                  </a:rPr>
                  <a:t>, and if and only if more than </a:t>
                </a:r>
                <a:r>
                  <a:rPr lang="en-US" altLang="ko-KR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mfortaa" panose="020F0603070000060003" pitchFamily="34" charset="0"/>
                  </a:rPr>
                  <a:t>K pieces ( K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mfortaa" panose="020F0603070000060003" pitchFamily="34" charset="0"/>
                  </a:rPr>
                  <a:t>N) </a:t>
                </a:r>
                <a:r>
                  <a:rPr lang="en-US" altLang="ko-KR" sz="2000" dirty="0" smtClean="0">
                    <a:solidFill>
                      <a:schemeClr val="tx2">
                        <a:lumMod val="75000"/>
                      </a:schemeClr>
                    </a:solidFill>
                    <a:latin typeface="Comfortaa" panose="020F0603070000060003" pitchFamily="34" charset="0"/>
                  </a:rPr>
                  <a:t>come together, we can retrieve the raw data. Else nothing is </a:t>
                </a:r>
                <a:r>
                  <a:rPr lang="en-US" altLang="ko-KR" sz="2000" dirty="0" smtClean="0">
                    <a:solidFill>
                      <a:schemeClr val="tx2">
                        <a:lumMod val="75000"/>
                      </a:schemeClr>
                    </a:solidFill>
                    <a:latin typeface="Comfortaa" panose="020F0603070000060003" pitchFamily="34" charset="0"/>
                  </a:rPr>
                  <a:t>known.</a:t>
                </a:r>
                <a:endParaRPr lang="en-US" altLang="ko-KR" sz="2000" dirty="0" smtClean="0">
                  <a:solidFill>
                    <a:schemeClr val="tx2">
                      <a:lumMod val="75000"/>
                    </a:schemeClr>
                  </a:solidFill>
                  <a:latin typeface="Comfortaa" panose="020F0603070000060003" pitchFamily="34" charset="0"/>
                </a:endParaRPr>
              </a:p>
            </p:txBody>
          </p:sp>
        </mc:Choice>
        <mc:Fallback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1315897"/>
                <a:ext cx="6840760" cy="1944216"/>
              </a:xfrm>
              <a:prstGeom prst="rect">
                <a:avLst/>
              </a:prstGeom>
              <a:blipFill>
                <a:blip r:embed="rId3"/>
                <a:stretch>
                  <a:fillRect r="-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2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</a:t>
            </a:r>
            <a:r>
              <a:rPr lang="en-US" altLang="ko-KR" sz="2800" dirty="0" smtClean="0"/>
              <a:t>Shamir’s Secret Sharing Scheme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2855218" cy="42828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067944" y="2474069"/>
            <a:ext cx="4464496" cy="216024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Comfortaa" panose="020F0603070000060003" pitchFamily="34" charset="0"/>
              </a:rPr>
              <a:t>Adi</a:t>
            </a:r>
            <a:r>
              <a:rPr lang="en-US" altLang="ko-KR" sz="2000" b="1" dirty="0" smtClean="0">
                <a:latin typeface="Comfortaa" panose="020F0603070000060003" pitchFamily="34" charset="0"/>
              </a:rPr>
              <a:t> Shamir (1952 ~ 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Comfortaa" panose="020F0603070000060003" pitchFamily="34" charset="0"/>
              </a:rPr>
              <a:t>Israel Cryptographer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Comfortaa" panose="020F0603070000060003" pitchFamily="34" charset="0"/>
              </a:rPr>
              <a:t>Developer of RSA Algorithm (1977)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Comfortaa" panose="020F0603070000060003" pitchFamily="34" charset="0"/>
              </a:rPr>
              <a:t>(</a:t>
            </a:r>
            <a:r>
              <a:rPr lang="en-US" altLang="ko-KR" b="1" dirty="0" err="1" smtClean="0">
                <a:latin typeface="Comfortaa" panose="020F0603070000060003" pitchFamily="34" charset="0"/>
              </a:rPr>
              <a:t>Rivest</a:t>
            </a:r>
            <a:r>
              <a:rPr lang="en-US" altLang="ko-KR" b="1" dirty="0" smtClean="0">
                <a:latin typeface="Comfortaa" panose="020F0603070000060003" pitchFamily="34" charset="0"/>
              </a:rPr>
              <a:t>–Shamir–</a:t>
            </a:r>
            <a:r>
              <a:rPr lang="en-US" altLang="ko-KR" b="1" dirty="0" err="1" smtClean="0">
                <a:latin typeface="Comfortaa" panose="020F0603070000060003" pitchFamily="34" charset="0"/>
              </a:rPr>
              <a:t>Adleman</a:t>
            </a:r>
            <a:r>
              <a:rPr lang="en-US" altLang="ko-KR" b="1" dirty="0" smtClean="0">
                <a:latin typeface="Comfortaa" panose="020F0603070000060003" pitchFamily="34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1029</Words>
  <Application>Microsoft Office PowerPoint</Application>
  <PresentationFormat>화면 슬라이드 쇼(4:3)</PresentationFormat>
  <Paragraphs>129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Comfortaa</vt:lpstr>
      <vt:lpstr>HY견고딕</vt:lpstr>
      <vt:lpstr>굴림체</vt:lpstr>
      <vt:lpstr>맑은 고딕</vt:lpstr>
      <vt:lpstr>Arial</vt:lpstr>
      <vt:lpstr>Cambria Math</vt:lpstr>
      <vt:lpstr>Office 테마</vt:lpstr>
      <vt:lpstr>UMLC 2020 x Blockchain Interim Presentation</vt:lpstr>
      <vt:lpstr>Table of Contents</vt:lpstr>
      <vt:lpstr>1. Research Topic</vt:lpstr>
      <vt:lpstr>2.1 Traditional Voting Scheme</vt:lpstr>
      <vt:lpstr>2.1 Traditional Voting Scheme</vt:lpstr>
      <vt:lpstr>2.1 Traditional Voting Scheme</vt:lpstr>
      <vt:lpstr>2.2 To get rid of the TTP…</vt:lpstr>
      <vt:lpstr>2.3 How to securely store the data?</vt:lpstr>
      <vt:lpstr>3.1 Shamir’s Secret Sharing Scheme</vt:lpstr>
      <vt:lpstr>3.1 Shamir’s Secret Sharing Scheme</vt:lpstr>
      <vt:lpstr>3.1 Shamir’s Secret Sharing Scheme</vt:lpstr>
      <vt:lpstr>3.1 Shamir’s Secret Sharing Scheme</vt:lpstr>
      <vt:lpstr>3.2 Why do we need a such scheme?</vt:lpstr>
      <vt:lpstr>4. Roadmap</vt:lpstr>
      <vt:lpstr>Thank You  For Your Attention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임 수환</cp:lastModifiedBy>
  <cp:revision>417</cp:revision>
  <dcterms:created xsi:type="dcterms:W3CDTF">2010-02-01T08:03:16Z</dcterms:created>
  <dcterms:modified xsi:type="dcterms:W3CDTF">2020-08-21T08:15:25Z</dcterms:modified>
</cp:coreProperties>
</file>