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7" r:id="rId3"/>
    <p:sldId id="269" r:id="rId4"/>
    <p:sldId id="287" r:id="rId5"/>
    <p:sldId id="288" r:id="rId6"/>
    <p:sldId id="286" r:id="rId7"/>
    <p:sldId id="280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85" r:id="rId16"/>
    <p:sldId id="262" r:id="rId17"/>
    <p:sldId id="289" r:id="rId18"/>
    <p:sldId id="290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Y견고딕" panose="02030600000101010101" pitchFamily="18" charset="-127"/>
      <p:regular r:id="rId23"/>
    </p:embeddedFont>
    <p:embeddedFont>
      <p:font typeface="배달의민족 도현" panose="020B0600000101010101" pitchFamily="50" charset="-127"/>
      <p:regular r:id="rId24"/>
    </p:embeddedFont>
    <p:embeddedFont>
      <p:font typeface="Comfortaa" panose="020F0603070000060003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08CAB"/>
    <a:srgbClr val="953735"/>
    <a:srgbClr val="B9CDE5"/>
    <a:srgbClr val="FCD5B5"/>
    <a:srgbClr val="EE8800"/>
    <a:srgbClr val="DF3327"/>
    <a:srgbClr val="58615C"/>
    <a:srgbClr val="A40000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088" autoAdjust="0"/>
  </p:normalViewPr>
  <p:slideViewPr>
    <p:cSldViewPr>
      <p:cViewPr>
        <p:scale>
          <a:sx n="75" d="100"/>
          <a:sy n="75" d="100"/>
        </p:scale>
        <p:origin x="1925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952B-6968-4D2F-8572-81849B13C85D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BF4E960-61DD-4FB4-A039-48EE5EA1C44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1. </a:t>
          </a:r>
          <a:r>
            <a:rPr lang="en-US" altLang="ko-KR" dirty="0" smtClean="0">
              <a:latin typeface="Comfortaa" panose="020F0603070000060003" pitchFamily="34" charset="0"/>
            </a:rPr>
            <a:t>Clean up &amp; Upload to </a:t>
          </a:r>
          <a:r>
            <a:rPr lang="en-US" altLang="ko-KR" dirty="0" err="1" smtClean="0">
              <a:latin typeface="Comfortaa" panose="020F0603070000060003" pitchFamily="34" charset="0"/>
            </a:rPr>
            <a:t>Github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FF9597C6-705A-4A90-8C54-B79C738E7BE0}" type="parTrans" cxnId="{1748C69B-162F-4C06-94CC-783493F2E807}">
      <dgm:prSet/>
      <dgm:spPr/>
      <dgm:t>
        <a:bodyPr/>
        <a:lstStyle/>
        <a:p>
          <a:pPr latinLnBrk="1"/>
          <a:endParaRPr lang="ko-KR" altLang="en-US"/>
        </a:p>
      </dgm:t>
    </dgm:pt>
    <dgm:pt modelId="{DA56819A-89C5-4E10-869A-55C24D4FE255}" type="sibTrans" cxnId="{1748C69B-162F-4C06-94CC-783493F2E807}">
      <dgm:prSet/>
      <dgm:spPr>
        <a:solidFill>
          <a:srgbClr val="953735"/>
        </a:solidFill>
      </dgm:spPr>
      <dgm:t>
        <a:bodyPr/>
        <a:lstStyle/>
        <a:p>
          <a:pPr latinLnBrk="1"/>
          <a:endParaRPr lang="ko-KR" altLang="en-US"/>
        </a:p>
      </dgm:t>
    </dgm:pt>
    <dgm:pt modelId="{7B3CF341-8140-4310-B097-61F7EEF41BBC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2. </a:t>
          </a:r>
          <a:r>
            <a:rPr lang="en-US" altLang="ko-KR" dirty="0" smtClean="0">
              <a:latin typeface="Comfortaa" panose="020F0603070000060003" pitchFamily="34" charset="0"/>
            </a:rPr>
            <a:t>Update the Smart Contract to support floating point expression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AB84F553-508B-48A0-A9CC-EFE0F63E086C}" type="parTrans" cxnId="{709666A0-26A5-4DBB-B131-A83ECA8FC1B6}">
      <dgm:prSet/>
      <dgm:spPr/>
      <dgm:t>
        <a:bodyPr/>
        <a:lstStyle/>
        <a:p>
          <a:pPr latinLnBrk="1"/>
          <a:endParaRPr lang="ko-KR" altLang="en-US"/>
        </a:p>
      </dgm:t>
    </dgm:pt>
    <dgm:pt modelId="{165D12A9-1D34-4FCE-A790-0BA76AF77A9F}" type="sibTrans" cxnId="{709666A0-26A5-4DBB-B131-A83ECA8FC1B6}">
      <dgm:prSet/>
      <dgm:spPr>
        <a:solidFill>
          <a:srgbClr val="608CAB"/>
        </a:solidFill>
      </dgm:spPr>
      <dgm:t>
        <a:bodyPr/>
        <a:lstStyle/>
        <a:p>
          <a:pPr latinLnBrk="1"/>
          <a:endParaRPr lang="ko-KR" altLang="en-US"/>
        </a:p>
      </dgm:t>
    </dgm:pt>
    <dgm:pt modelId="{344C0F81-8AC4-4B18-8B52-8BF3A1FAB46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3. </a:t>
          </a:r>
          <a:r>
            <a:rPr lang="en-US" altLang="ko-KR" dirty="0" smtClean="0">
              <a:latin typeface="Comfortaa" panose="020F0603070000060003" pitchFamily="34" charset="0"/>
            </a:rPr>
            <a:t>Update Smart Contract for interactive support for SSSS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88FF8282-49F2-4AF4-A2DE-FBF7A177B717}" type="par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0BD99A75-CBF4-4FF3-853A-77B44BA259F2}" type="sib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77ACE960-D0B7-497D-8259-290F718C91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4. </a:t>
          </a:r>
          <a:r>
            <a:rPr lang="en-US" altLang="ko-KR" dirty="0" smtClean="0">
              <a:latin typeface="Comfortaa" panose="020F0603070000060003" pitchFamily="34" charset="0"/>
            </a:rPr>
            <a:t>Wrap up / Upload everything to </a:t>
          </a:r>
          <a:r>
            <a:rPr lang="en-US" altLang="ko-KR" dirty="0" err="1" smtClean="0">
              <a:latin typeface="Comfortaa" panose="020F0603070000060003" pitchFamily="34" charset="0"/>
            </a:rPr>
            <a:t>Github</a:t>
          </a:r>
          <a:r>
            <a:rPr lang="en-US" altLang="ko-KR" dirty="0" smtClean="0">
              <a:latin typeface="Comfortaa" panose="020F0603070000060003" pitchFamily="34" charset="0"/>
            </a:rPr>
            <a:t> 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96DBDE08-ED7D-452D-85A9-E3C6984953E9}" type="par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083CC7FC-FCC3-4E08-A86D-6E2B841057EA}" type="sib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86D0AE19-9D66-409D-BB6C-3F073D1D2451}" type="pres">
      <dgm:prSet presAssocID="{282B952B-6968-4D2F-8572-81849B13C85D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AC036-9A23-4FB4-B1B0-7016AA9BD264}" type="pres">
      <dgm:prSet presAssocID="{3BF4E960-61DD-4FB4-A039-48EE5EA1C44F}" presName="compNode" presStyleCnt="0"/>
      <dgm:spPr/>
    </dgm:pt>
    <dgm:pt modelId="{69889219-7BD2-4C70-BD3F-8F59CE4343B0}" type="pres">
      <dgm:prSet presAssocID="{3BF4E960-61DD-4FB4-A039-48EE5EA1C44F}" presName="dummyConnPt" presStyleCnt="0"/>
      <dgm:spPr/>
    </dgm:pt>
    <dgm:pt modelId="{12F9E800-396A-4EEF-970B-36A80B68B791}" type="pres">
      <dgm:prSet presAssocID="{3BF4E960-61DD-4FB4-A039-48EE5EA1C44F}" presName="node" presStyleLbl="node1" presStyleIdx="0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8D51D7-F2CF-4442-AE39-E7C25EE7ABCA}" type="pres">
      <dgm:prSet presAssocID="{DA56819A-89C5-4E10-869A-55C24D4FE255}" presName="sib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55F24C3-D7F2-4A02-B69E-DF4451D51B38}" type="pres">
      <dgm:prSet presAssocID="{7B3CF341-8140-4310-B097-61F7EEF41BBC}" presName="compNode" presStyleCnt="0"/>
      <dgm:spPr/>
    </dgm:pt>
    <dgm:pt modelId="{D32488AD-65AE-4C8D-BECC-DF2C851F1B54}" type="pres">
      <dgm:prSet presAssocID="{7B3CF341-8140-4310-B097-61F7EEF41BBC}" presName="dummyConnPt" presStyleCnt="0"/>
      <dgm:spPr/>
    </dgm:pt>
    <dgm:pt modelId="{EC86EDD8-2B66-4865-B3EE-C51E1ADF96C0}" type="pres">
      <dgm:prSet presAssocID="{7B3CF341-8140-4310-B097-61F7EEF41BBC}" presName="node" presStyleLbl="node1" presStyleIdx="1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C3506D-1E72-4443-A160-02E3472940CC}" type="pres">
      <dgm:prSet presAssocID="{165D12A9-1D34-4FCE-A790-0BA76AF77A9F}" presName="sibTrans" presStyleLbl="bgSibTrans2D1" presStyleIdx="1" presStyleCnt="3" custLinFactY="100000" custLinFactNeighborY="198262"/>
      <dgm:spPr/>
      <dgm:t>
        <a:bodyPr/>
        <a:lstStyle/>
        <a:p>
          <a:pPr latinLnBrk="1"/>
          <a:endParaRPr lang="ko-KR" altLang="en-US"/>
        </a:p>
      </dgm:t>
    </dgm:pt>
    <dgm:pt modelId="{5AEF5159-10EA-465E-B5AE-3CD5B363103A}" type="pres">
      <dgm:prSet presAssocID="{344C0F81-8AC4-4B18-8B52-8BF3A1FAB46B}" presName="compNode" presStyleCnt="0"/>
      <dgm:spPr/>
    </dgm:pt>
    <dgm:pt modelId="{802A07DB-DE2B-42D2-A88E-5ACDE9A87D72}" type="pres">
      <dgm:prSet presAssocID="{344C0F81-8AC4-4B18-8B52-8BF3A1FAB46B}" presName="dummyConnPt" presStyleCnt="0"/>
      <dgm:spPr/>
    </dgm:pt>
    <dgm:pt modelId="{E55DCCAC-AD4C-4417-8323-4BBA06F35EED}" type="pres">
      <dgm:prSet presAssocID="{344C0F81-8AC4-4B18-8B52-8BF3A1FAB46B}" presName="node" presStyleLbl="node1" presStyleIdx="2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B7E695-9052-4DA7-A8C0-C71C7F7D9B48}" type="pres">
      <dgm:prSet presAssocID="{0BD99A75-CBF4-4FF3-853A-77B44BA259F2}" presName="sibTrans" presStyleLbl="bgSibTrans2D1" presStyleIdx="2" presStyleCnt="3" custLinFactNeighborX="79843"/>
      <dgm:spPr/>
      <dgm:t>
        <a:bodyPr/>
        <a:lstStyle/>
        <a:p>
          <a:pPr latinLnBrk="1"/>
          <a:endParaRPr lang="ko-KR" altLang="en-US"/>
        </a:p>
      </dgm:t>
    </dgm:pt>
    <dgm:pt modelId="{09BA2187-4FFE-4499-AE6B-6315D22D2236}" type="pres">
      <dgm:prSet presAssocID="{77ACE960-D0B7-497D-8259-290F718C9169}" presName="compNode" presStyleCnt="0"/>
      <dgm:spPr/>
    </dgm:pt>
    <dgm:pt modelId="{593F2B27-B9A9-4E01-9C25-38C0BF44DF3C}" type="pres">
      <dgm:prSet presAssocID="{77ACE960-D0B7-497D-8259-290F718C9169}" presName="dummyConnPt" presStyleCnt="0"/>
      <dgm:spPr/>
    </dgm:pt>
    <dgm:pt modelId="{65F63D7E-DF41-4BF9-9174-1AA8248B856D}" type="pres">
      <dgm:prSet presAssocID="{77ACE960-D0B7-497D-8259-290F718C9169}" presName="node" presStyleLbl="node1" presStyleIdx="3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538A78-9877-4C35-A34A-D41AFD31619B}" srcId="{282B952B-6968-4D2F-8572-81849B13C85D}" destId="{77ACE960-D0B7-497D-8259-290F718C9169}" srcOrd="3" destOrd="0" parTransId="{96DBDE08-ED7D-452D-85A9-E3C6984953E9}" sibTransId="{083CC7FC-FCC3-4E08-A86D-6E2B841057EA}"/>
    <dgm:cxn modelId="{6B050BAB-7ACE-475E-B931-300F64305675}" type="presOf" srcId="{165D12A9-1D34-4FCE-A790-0BA76AF77A9F}" destId="{F3C3506D-1E72-4443-A160-02E3472940CC}" srcOrd="0" destOrd="0" presId="urn:microsoft.com/office/officeart/2005/8/layout/bProcess4"/>
    <dgm:cxn modelId="{028B711F-191C-45A5-A3CF-F198517EEE8E}" type="presOf" srcId="{7B3CF341-8140-4310-B097-61F7EEF41BBC}" destId="{EC86EDD8-2B66-4865-B3EE-C51E1ADF96C0}" srcOrd="0" destOrd="0" presId="urn:microsoft.com/office/officeart/2005/8/layout/bProcess4"/>
    <dgm:cxn modelId="{709666A0-26A5-4DBB-B131-A83ECA8FC1B6}" srcId="{282B952B-6968-4D2F-8572-81849B13C85D}" destId="{7B3CF341-8140-4310-B097-61F7EEF41BBC}" srcOrd="1" destOrd="0" parTransId="{AB84F553-508B-48A0-A9CC-EFE0F63E086C}" sibTransId="{165D12A9-1D34-4FCE-A790-0BA76AF77A9F}"/>
    <dgm:cxn modelId="{837B1607-AC33-4A30-8298-E81266266E6C}" type="presOf" srcId="{DA56819A-89C5-4E10-869A-55C24D4FE255}" destId="{C78D51D7-F2CF-4442-AE39-E7C25EE7ABCA}" srcOrd="0" destOrd="0" presId="urn:microsoft.com/office/officeart/2005/8/layout/bProcess4"/>
    <dgm:cxn modelId="{2A37B59C-9C62-4574-BC9E-22FD9B10D834}" type="presOf" srcId="{344C0F81-8AC4-4B18-8B52-8BF3A1FAB46B}" destId="{E55DCCAC-AD4C-4417-8323-4BBA06F35EED}" srcOrd="0" destOrd="0" presId="urn:microsoft.com/office/officeart/2005/8/layout/bProcess4"/>
    <dgm:cxn modelId="{C18D3043-3352-4041-98D6-7B4820DD10D2}" type="presOf" srcId="{282B952B-6968-4D2F-8572-81849B13C85D}" destId="{86D0AE19-9D66-409D-BB6C-3F073D1D2451}" srcOrd="0" destOrd="0" presId="urn:microsoft.com/office/officeart/2005/8/layout/bProcess4"/>
    <dgm:cxn modelId="{6961FA51-E533-47E0-B2C1-B10FEFB24468}" type="presOf" srcId="{77ACE960-D0B7-497D-8259-290F718C9169}" destId="{65F63D7E-DF41-4BF9-9174-1AA8248B856D}" srcOrd="0" destOrd="0" presId="urn:microsoft.com/office/officeart/2005/8/layout/bProcess4"/>
    <dgm:cxn modelId="{711BFD02-67C9-44B3-89F9-238352E27C66}" type="presOf" srcId="{3BF4E960-61DD-4FB4-A039-48EE5EA1C44F}" destId="{12F9E800-396A-4EEF-970B-36A80B68B791}" srcOrd="0" destOrd="0" presId="urn:microsoft.com/office/officeart/2005/8/layout/bProcess4"/>
    <dgm:cxn modelId="{39EF2DB6-7F1D-4D5E-A3C8-C8A0BE9284D9}" type="presOf" srcId="{0BD99A75-CBF4-4FF3-853A-77B44BA259F2}" destId="{F7B7E695-9052-4DA7-A8C0-C71C7F7D9B48}" srcOrd="0" destOrd="0" presId="urn:microsoft.com/office/officeart/2005/8/layout/bProcess4"/>
    <dgm:cxn modelId="{C3B5560A-2D96-4FC2-972B-E90686597528}" srcId="{282B952B-6968-4D2F-8572-81849B13C85D}" destId="{344C0F81-8AC4-4B18-8B52-8BF3A1FAB46B}" srcOrd="2" destOrd="0" parTransId="{88FF8282-49F2-4AF4-A2DE-FBF7A177B717}" sibTransId="{0BD99A75-CBF4-4FF3-853A-77B44BA259F2}"/>
    <dgm:cxn modelId="{1748C69B-162F-4C06-94CC-783493F2E807}" srcId="{282B952B-6968-4D2F-8572-81849B13C85D}" destId="{3BF4E960-61DD-4FB4-A039-48EE5EA1C44F}" srcOrd="0" destOrd="0" parTransId="{FF9597C6-705A-4A90-8C54-B79C738E7BE0}" sibTransId="{DA56819A-89C5-4E10-869A-55C24D4FE255}"/>
    <dgm:cxn modelId="{DA972822-2976-4374-96AD-1CA29FE98C81}" type="presParOf" srcId="{86D0AE19-9D66-409D-BB6C-3F073D1D2451}" destId="{D18AC036-9A23-4FB4-B1B0-7016AA9BD264}" srcOrd="0" destOrd="0" presId="urn:microsoft.com/office/officeart/2005/8/layout/bProcess4"/>
    <dgm:cxn modelId="{234B50EF-A9D3-4EE4-A98C-6D3B3518B93D}" type="presParOf" srcId="{D18AC036-9A23-4FB4-B1B0-7016AA9BD264}" destId="{69889219-7BD2-4C70-BD3F-8F59CE4343B0}" srcOrd="0" destOrd="0" presId="urn:microsoft.com/office/officeart/2005/8/layout/bProcess4"/>
    <dgm:cxn modelId="{98FC6433-78DB-4A48-86E1-3CFB529164B3}" type="presParOf" srcId="{D18AC036-9A23-4FB4-B1B0-7016AA9BD264}" destId="{12F9E800-396A-4EEF-970B-36A80B68B791}" srcOrd="1" destOrd="0" presId="urn:microsoft.com/office/officeart/2005/8/layout/bProcess4"/>
    <dgm:cxn modelId="{B9C3A3D3-003D-4D8B-A905-7BD986AD810F}" type="presParOf" srcId="{86D0AE19-9D66-409D-BB6C-3F073D1D2451}" destId="{C78D51D7-F2CF-4442-AE39-E7C25EE7ABCA}" srcOrd="1" destOrd="0" presId="urn:microsoft.com/office/officeart/2005/8/layout/bProcess4"/>
    <dgm:cxn modelId="{B8768163-4E1C-42A0-80B6-71242898F96D}" type="presParOf" srcId="{86D0AE19-9D66-409D-BB6C-3F073D1D2451}" destId="{055F24C3-D7F2-4A02-B69E-DF4451D51B38}" srcOrd="2" destOrd="0" presId="urn:microsoft.com/office/officeart/2005/8/layout/bProcess4"/>
    <dgm:cxn modelId="{38D319D5-C104-4FE6-8DA1-5F4204A3E9C6}" type="presParOf" srcId="{055F24C3-D7F2-4A02-B69E-DF4451D51B38}" destId="{D32488AD-65AE-4C8D-BECC-DF2C851F1B54}" srcOrd="0" destOrd="0" presId="urn:microsoft.com/office/officeart/2005/8/layout/bProcess4"/>
    <dgm:cxn modelId="{F24352E7-DA3B-42F0-AEEE-B70EC0BE35F3}" type="presParOf" srcId="{055F24C3-D7F2-4A02-B69E-DF4451D51B38}" destId="{EC86EDD8-2B66-4865-B3EE-C51E1ADF96C0}" srcOrd="1" destOrd="0" presId="urn:microsoft.com/office/officeart/2005/8/layout/bProcess4"/>
    <dgm:cxn modelId="{60932829-25AF-490C-B388-02779103A77E}" type="presParOf" srcId="{86D0AE19-9D66-409D-BB6C-3F073D1D2451}" destId="{F3C3506D-1E72-4443-A160-02E3472940CC}" srcOrd="3" destOrd="0" presId="urn:microsoft.com/office/officeart/2005/8/layout/bProcess4"/>
    <dgm:cxn modelId="{62183C4C-26BA-4D96-A911-39F8DE44903A}" type="presParOf" srcId="{86D0AE19-9D66-409D-BB6C-3F073D1D2451}" destId="{5AEF5159-10EA-465E-B5AE-3CD5B363103A}" srcOrd="4" destOrd="0" presId="urn:microsoft.com/office/officeart/2005/8/layout/bProcess4"/>
    <dgm:cxn modelId="{F5EC719D-ECBF-4B8B-9D71-4B71CF07948F}" type="presParOf" srcId="{5AEF5159-10EA-465E-B5AE-3CD5B363103A}" destId="{802A07DB-DE2B-42D2-A88E-5ACDE9A87D72}" srcOrd="0" destOrd="0" presId="urn:microsoft.com/office/officeart/2005/8/layout/bProcess4"/>
    <dgm:cxn modelId="{8F64EEA5-2902-48EC-934A-B0794FCA2A4B}" type="presParOf" srcId="{5AEF5159-10EA-465E-B5AE-3CD5B363103A}" destId="{E55DCCAC-AD4C-4417-8323-4BBA06F35EED}" srcOrd="1" destOrd="0" presId="urn:microsoft.com/office/officeart/2005/8/layout/bProcess4"/>
    <dgm:cxn modelId="{EECFA690-D2DC-4843-8BA6-60083918F6CF}" type="presParOf" srcId="{86D0AE19-9D66-409D-BB6C-3F073D1D2451}" destId="{F7B7E695-9052-4DA7-A8C0-C71C7F7D9B48}" srcOrd="5" destOrd="0" presId="urn:microsoft.com/office/officeart/2005/8/layout/bProcess4"/>
    <dgm:cxn modelId="{3B255E36-0404-4D95-B3E8-72CA2C71C379}" type="presParOf" srcId="{86D0AE19-9D66-409D-BB6C-3F073D1D2451}" destId="{09BA2187-4FFE-4499-AE6B-6315D22D2236}" srcOrd="6" destOrd="0" presId="urn:microsoft.com/office/officeart/2005/8/layout/bProcess4"/>
    <dgm:cxn modelId="{85E6ECA2-9DDF-43B7-AB82-EA28BF988410}" type="presParOf" srcId="{09BA2187-4FFE-4499-AE6B-6315D22D2236}" destId="{593F2B27-B9A9-4E01-9C25-38C0BF44DF3C}" srcOrd="0" destOrd="0" presId="urn:microsoft.com/office/officeart/2005/8/layout/bProcess4"/>
    <dgm:cxn modelId="{ED934AB7-33AD-4ED3-8D79-52D6C7B6F58E}" type="presParOf" srcId="{09BA2187-4FFE-4499-AE6B-6315D22D2236}" destId="{65F63D7E-DF41-4BF9-9174-1AA8248B856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D51D7-F2CF-4442-AE39-E7C25EE7ABCA}">
      <dsp:nvSpPr>
        <dsp:cNvPr id="0" name=""/>
        <dsp:cNvSpPr/>
      </dsp:nvSpPr>
      <dsp:spPr>
        <a:xfrm rot="5400000">
          <a:off x="-424716" y="1477444"/>
          <a:ext cx="2303386" cy="278180"/>
        </a:xfrm>
        <a:prstGeom prst="rect">
          <a:avLst/>
        </a:prstGeom>
        <a:solidFill>
          <a:srgbClr val="9537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9E800-396A-4EEF-970B-36A80B68B791}">
      <dsp:nvSpPr>
        <dsp:cNvPr id="0" name=""/>
        <dsp:cNvSpPr/>
      </dsp:nvSpPr>
      <dsp:spPr>
        <a:xfrm>
          <a:off x="101406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1. </a:t>
          </a:r>
          <a:r>
            <a:rPr lang="en-US" altLang="ko-KR" sz="2600" kern="1200" dirty="0" smtClean="0">
              <a:latin typeface="Comfortaa" panose="020F0603070000060003" pitchFamily="34" charset="0"/>
            </a:rPr>
            <a:t>Clean up &amp; Upload to </a:t>
          </a:r>
          <a:r>
            <a:rPr lang="en-US" altLang="ko-KR" sz="2600" kern="1200" dirty="0" err="1" smtClean="0">
              <a:latin typeface="Comfortaa" panose="020F0603070000060003" pitchFamily="34" charset="0"/>
            </a:rPr>
            <a:t>Github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155724" y="56196"/>
        <a:ext cx="2982257" cy="1745900"/>
      </dsp:txXfrm>
    </dsp:sp>
    <dsp:sp modelId="{F3C3506D-1E72-4443-A160-02E3472940CC}">
      <dsp:nvSpPr>
        <dsp:cNvPr id="0" name=""/>
        <dsp:cNvSpPr/>
      </dsp:nvSpPr>
      <dsp:spPr>
        <a:xfrm>
          <a:off x="734368" y="3466236"/>
          <a:ext cx="4096105" cy="278180"/>
        </a:xfrm>
        <a:prstGeom prst="rect">
          <a:avLst/>
        </a:prstGeom>
        <a:solidFill>
          <a:srgbClr val="608CA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EDD8-2B66-4865-B3EE-C51E1ADF96C0}">
      <dsp:nvSpPr>
        <dsp:cNvPr id="0" name=""/>
        <dsp:cNvSpPr/>
      </dsp:nvSpPr>
      <dsp:spPr>
        <a:xfrm>
          <a:off x="101406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2. </a:t>
          </a:r>
          <a:r>
            <a:rPr lang="en-US" altLang="ko-KR" sz="2600" kern="1200" dirty="0" smtClean="0">
              <a:latin typeface="Comfortaa" panose="020F0603070000060003" pitchFamily="34" charset="0"/>
            </a:rPr>
            <a:t>Update the Smart Contract to support floating point expression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155724" y="2374367"/>
        <a:ext cx="2982257" cy="1745900"/>
      </dsp:txXfrm>
    </dsp:sp>
    <dsp:sp modelId="{F7B7E695-9052-4DA7-A8C0-C71C7F7D9B48}">
      <dsp:nvSpPr>
        <dsp:cNvPr id="0" name=""/>
        <dsp:cNvSpPr/>
      </dsp:nvSpPr>
      <dsp:spPr>
        <a:xfrm rot="16200000">
          <a:off x="5525264" y="1477444"/>
          <a:ext cx="2303386" cy="27818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DCCAC-AD4C-4417-8323-4BBA06F35EED}">
      <dsp:nvSpPr>
        <dsp:cNvPr id="0" name=""/>
        <dsp:cNvSpPr/>
      </dsp:nvSpPr>
      <dsp:spPr>
        <a:xfrm>
          <a:off x="4212294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3. </a:t>
          </a:r>
          <a:r>
            <a:rPr lang="en-US" altLang="ko-KR" sz="2600" kern="1200" dirty="0" smtClean="0">
              <a:latin typeface="Comfortaa" panose="020F0603070000060003" pitchFamily="34" charset="0"/>
            </a:rPr>
            <a:t>Update Smart Contract for interactive support for SSSS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4266612" y="2374367"/>
        <a:ext cx="2982257" cy="1745900"/>
      </dsp:txXfrm>
    </dsp:sp>
    <dsp:sp modelId="{65F63D7E-DF41-4BF9-9174-1AA8248B856D}">
      <dsp:nvSpPr>
        <dsp:cNvPr id="0" name=""/>
        <dsp:cNvSpPr/>
      </dsp:nvSpPr>
      <dsp:spPr>
        <a:xfrm>
          <a:off x="4212294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4. </a:t>
          </a:r>
          <a:r>
            <a:rPr lang="en-US" altLang="ko-KR" sz="2600" kern="1200" dirty="0" smtClean="0">
              <a:latin typeface="Comfortaa" panose="020F0603070000060003" pitchFamily="34" charset="0"/>
            </a:rPr>
            <a:t>Wrap up / Upload everything to </a:t>
          </a:r>
          <a:r>
            <a:rPr lang="en-US" altLang="ko-KR" sz="2600" kern="1200" dirty="0" err="1" smtClean="0">
              <a:latin typeface="Comfortaa" panose="020F0603070000060003" pitchFamily="34" charset="0"/>
            </a:rPr>
            <a:t>Github</a:t>
          </a:r>
          <a:r>
            <a:rPr lang="en-US" altLang="ko-KR" sz="2600" kern="1200" dirty="0" smtClean="0">
              <a:latin typeface="Comfortaa" panose="020F0603070000060003" pitchFamily="34" charset="0"/>
            </a:rPr>
            <a:t> 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4266612" y="56196"/>
        <a:ext cx="2982257" cy="174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Restate</a:t>
            </a:r>
            <a:r>
              <a:rPr lang="en-US" altLang="ko-KR" baseline="0" dirty="0" smtClean="0"/>
              <a:t> the research topic.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Explain why we need this, why we need blockchain in an e-voting scheme and why we need this secreting sharing scheme in the protocol.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What is secret sharing scheme and how it works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I have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preparid</a:t>
            </a:r>
            <a:r>
              <a:rPr lang="en-US" altLang="ko-KR" baseline="0" dirty="0" smtClean="0"/>
              <a:t> today’s presentation to give you more background information about what this is all about.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7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quite niche. In a bigger picture,</a:t>
            </a:r>
            <a:r>
              <a:rPr lang="en-US" altLang="ko-KR" baseline="0" dirty="0" smtClean="0"/>
              <a:t> I am trying to implement a blockchain voting scheme focused on confidentiality and security. Let’s look at how it works out.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2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Method</a:t>
            </a:r>
            <a:r>
              <a:rPr lang="en-US" altLang="ko-KR" baseline="0" dirty="0" smtClean="0"/>
              <a:t> 1</a:t>
            </a:r>
          </a:p>
          <a:p>
            <a:pPr marL="0" indent="0">
              <a:buNone/>
            </a:pPr>
            <a:r>
              <a:rPr lang="en-US" altLang="ko-KR" baseline="0" dirty="0" smtClean="0"/>
              <a:t>We only need to consider the coefficients of the polynomial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Axiom 1 works In both ways, both encryption and decryption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7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Method</a:t>
            </a:r>
            <a:r>
              <a:rPr lang="en-US" altLang="ko-KR" baseline="0" dirty="0" smtClean="0"/>
              <a:t> 1</a:t>
            </a:r>
          </a:p>
          <a:p>
            <a:pPr marL="0" indent="0">
              <a:buNone/>
            </a:pPr>
            <a:r>
              <a:rPr lang="en-US" altLang="ko-KR" baseline="0" dirty="0" smtClean="0"/>
              <a:t>We only need to consider the coefficients of the polynomial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Axiom 1 works In both ways, both encryption and decryption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5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수식 소개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N+1</a:t>
            </a:r>
            <a:r>
              <a:rPr lang="ko-KR" altLang="en-US" dirty="0" smtClean="0"/>
              <a:t>개의 점을 지나는 다항식은 유일하다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Have</a:t>
            </a:r>
            <a:r>
              <a:rPr lang="en-US" altLang="ko-KR" baseline="0" dirty="0" smtClean="0"/>
              <a:t> the data stored inside the solidity program</a:t>
            </a:r>
          </a:p>
          <a:p>
            <a:r>
              <a:rPr lang="en-US" altLang="ko-KR" baseline="0" dirty="0" smtClean="0"/>
              <a:t>Make a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page</a:t>
            </a:r>
            <a:r>
              <a:rPr lang="en-US" altLang="ko-KR" baseline="0" smtClean="0"/>
              <a:t>, write readme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5525566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A4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0852"/>
            <a:ext cx="7886700" cy="97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28" y="1747777"/>
            <a:ext cx="7751421" cy="4236334"/>
          </a:xfrm>
        </p:spPr>
        <p:txBody>
          <a:bodyPr>
            <a:normAutofit/>
          </a:bodyPr>
          <a:lstStyle>
            <a:lvl1pPr marL="266700" indent="-266700">
              <a:defRPr sz="3600">
                <a:latin typeface="+mj-lt"/>
              </a:defRPr>
            </a:lvl1pPr>
            <a:lvl2pPr marL="625475" indent="-358775">
              <a:buFont typeface="Calibri Light" panose="020F0302020204030204" pitchFamily="34" charset="0"/>
              <a:buChar char="‒"/>
              <a:tabLst>
                <a:tab pos="531813" algn="l"/>
              </a:tabLst>
              <a:defRPr sz="32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2020-08-26(Wed)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979712" y="3861048"/>
            <a:ext cx="5525566" cy="1440160"/>
          </a:xfrm>
        </p:spPr>
        <p:txBody>
          <a:bodyPr/>
          <a:lstStyle/>
          <a:p>
            <a:r>
              <a:rPr lang="en-US" altLang="ko-KR" b="1" dirty="0" smtClean="0">
                <a:latin typeface="Comfortaa" panose="020F0603070000060003" pitchFamily="34" charset="0"/>
              </a:rPr>
              <a:t>GIST College, 7</a:t>
            </a:r>
            <a:r>
              <a:rPr lang="en-US" altLang="ko-KR" b="1" baseline="30000" dirty="0" smtClean="0">
                <a:latin typeface="Comfortaa" panose="020F0603070000060003" pitchFamily="34" charset="0"/>
              </a:rPr>
              <a:t>th</a:t>
            </a:r>
            <a:r>
              <a:rPr lang="en-US" altLang="ko-KR" b="1" dirty="0" smtClean="0">
                <a:latin typeface="Comfortaa" panose="020F0603070000060003" pitchFamily="34" charset="0"/>
              </a:rPr>
              <a:t> Semester</a:t>
            </a:r>
          </a:p>
          <a:p>
            <a:r>
              <a:rPr lang="en-US" altLang="ko-KR" b="1" dirty="0" smtClean="0">
                <a:latin typeface="Comfortaa" panose="020F0603070000060003" pitchFamily="34" charset="0"/>
              </a:rPr>
              <a:t>School of EECS</a:t>
            </a:r>
            <a:endParaRPr lang="en-US" altLang="ko-KR" b="1" dirty="0">
              <a:latin typeface="Comfortaa" panose="020F0603070000060003" pitchFamily="34" charset="0"/>
            </a:endParaRPr>
          </a:p>
          <a:p>
            <a:r>
              <a:rPr lang="en-US" altLang="ko-KR" b="1" dirty="0" err="1" smtClean="0">
                <a:latin typeface="Comfortaa" panose="020F0603070000060003" pitchFamily="34" charset="0"/>
              </a:rPr>
              <a:t>Suwhoan</a:t>
            </a:r>
            <a:r>
              <a:rPr lang="en-US" altLang="ko-KR" b="1" dirty="0" smtClean="0">
                <a:latin typeface="Comfortaa" panose="020F0603070000060003" pitchFamily="34" charset="0"/>
              </a:rPr>
              <a:t> Lim (</a:t>
            </a:r>
            <a:r>
              <a:rPr lang="ko-KR" altLang="en-US" b="1" dirty="0" smtClean="0">
                <a:latin typeface="Comfortaa" panose="020F0603070000060003" pitchFamily="34" charset="0"/>
              </a:rPr>
              <a:t>임수환</a:t>
            </a:r>
            <a:r>
              <a:rPr lang="en-US" altLang="ko-KR" b="1" dirty="0" smtClean="0">
                <a:latin typeface="Comfortaa" panose="020F0603070000060003" pitchFamily="34" charset="0"/>
              </a:rPr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1938992"/>
          </a:xfrm>
        </p:spPr>
        <p:txBody>
          <a:bodyPr/>
          <a:lstStyle/>
          <a:p>
            <a:r>
              <a:rPr lang="en-US" altLang="ko-KR" dirty="0" smtClean="0"/>
              <a:t>U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ML</a:t>
            </a:r>
            <a:r>
              <a:rPr lang="en-US" altLang="ko-KR" dirty="0" smtClean="0"/>
              <a:t>C 2020</a:t>
            </a:r>
            <a:br>
              <a:rPr lang="en-US" altLang="ko-KR" dirty="0" smtClean="0"/>
            </a:br>
            <a:r>
              <a:rPr lang="en-US" altLang="ko-KR" sz="3000" dirty="0" smtClean="0"/>
              <a:t>x Blockchain</a:t>
            </a:r>
            <a:br>
              <a:rPr lang="en-US" altLang="ko-KR" sz="3000" dirty="0" smtClean="0"/>
            </a:br>
            <a:r>
              <a:rPr lang="en-US" altLang="ko-KR" sz="3500" dirty="0" smtClean="0"/>
              <a:t>Final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1" y="980728"/>
            <a:ext cx="8676456" cy="520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1556792"/>
            <a:ext cx="2088232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5" y="2560120"/>
            <a:ext cx="8057681" cy="346116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7" y="1052736"/>
            <a:ext cx="8748464" cy="49190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72374" y="3068960"/>
            <a:ext cx="868951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80312" y="3068960"/>
            <a:ext cx="15815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78113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980728"/>
            <a:ext cx="8858572" cy="4980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87843" y="3068960"/>
            <a:ext cx="8774041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80312" y="3068960"/>
            <a:ext cx="15815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3600"/>
            <a:ext cx="7524328" cy="4230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772816"/>
            <a:ext cx="6948264" cy="39068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4832" y="4005064"/>
            <a:ext cx="648072" cy="432048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8068" y="4581128"/>
            <a:ext cx="64807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9" b="74324"/>
          <a:stretch/>
        </p:blipFill>
        <p:spPr>
          <a:xfrm>
            <a:off x="2915816" y="2204864"/>
            <a:ext cx="5328592" cy="13681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33900" y="2924944"/>
            <a:ext cx="83018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75136" y="2934072"/>
            <a:ext cx="751832" cy="42292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716016" y="1124744"/>
            <a:ext cx="3816424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24744"/>
            <a:ext cx="3816424" cy="4680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smtClean="0"/>
              <a:t>Future Work</a:t>
            </a:r>
            <a:endParaRPr lang="ko-KR" altLang="en-US" sz="2800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178117816"/>
              </p:ext>
            </p:extLst>
          </p:nvPr>
        </p:nvGraphicFramePr>
        <p:xfrm>
          <a:off x="770434" y="1340768"/>
          <a:ext cx="75269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4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224676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Thank You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sz="4000" dirty="0" smtClean="0"/>
              <a:t>For Your Attention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0F764141-27F0-4693-A669-6283EF0B3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A28FE-670F-4478-8C2B-37A32FC4685A}"/>
              </a:ext>
            </a:extLst>
          </p:cNvPr>
          <p:cNvSpPr txBox="1"/>
          <p:nvPr/>
        </p:nvSpPr>
        <p:spPr>
          <a:xfrm>
            <a:off x="3888960" y="3136612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46791A-2A9A-4508-848D-663D5FE2B7EF}"/>
              </a:ext>
            </a:extLst>
          </p:cNvPr>
          <p:cNvSpPr/>
          <p:nvPr/>
        </p:nvSpPr>
        <p:spPr>
          <a:xfrm>
            <a:off x="1021295" y="307726"/>
            <a:ext cx="6503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Link: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github.com/</a:t>
            </a:r>
            <a:r>
              <a:rPr lang="en-US" altLang="ko-KR" sz="3200" i="1" dirty="0" err="1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suwhoanlim</a:t>
            </a:r>
            <a:r>
              <a:rPr lang="en-US" altLang="ko-KR" sz="3200" i="1" dirty="0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/2020UMLC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4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A9CFCC-EE3A-44C1-BACA-2FA63EC8B8DF}"/>
              </a:ext>
            </a:extLst>
          </p:cNvPr>
          <p:cNvSpPr/>
          <p:nvPr/>
        </p:nvSpPr>
        <p:spPr>
          <a:xfrm>
            <a:off x="925830" y="1613118"/>
            <a:ext cx="7292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Partially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the works were done 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in </a:t>
            </a:r>
            <a:r>
              <a:rPr kumimoji="0" lang="en-US" altLang="ko-KR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UMLC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2020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camp supported by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1E877A-D23B-46F2-BA97-31A5B425A709}"/>
              </a:ext>
            </a:extLst>
          </p:cNvPr>
          <p:cNvGrpSpPr/>
          <p:nvPr/>
        </p:nvGrpSpPr>
        <p:grpSpPr>
          <a:xfrm>
            <a:off x="3497581" y="3792481"/>
            <a:ext cx="2212337" cy="490563"/>
            <a:chOff x="366026" y="3746745"/>
            <a:chExt cx="1152722" cy="255605"/>
          </a:xfrm>
        </p:grpSpPr>
        <p:pic>
          <p:nvPicPr>
            <p:cNvPr id="8" name="그림 7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DFC02A9-7088-417B-8C37-0DF5535F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067" y="3755706"/>
              <a:ext cx="395681" cy="2304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CA5E9C-CFF2-4B66-8C6C-4CC8BD27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26" y="3746745"/>
              <a:ext cx="723958" cy="25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1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6282"/>
            <a:ext cx="3024336" cy="30243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283968" y="1772816"/>
            <a:ext cx="3888432" cy="396044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Research Topic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Secret Sharing Scheme</a:t>
            </a: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2.1     Lagrange 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Interpolation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Implementation</a:t>
            </a: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3.1     </a:t>
            </a:r>
            <a:r>
              <a:rPr lang="en-US" altLang="ko-KR" sz="2000" b="1" dirty="0" err="1" smtClean="0">
                <a:latin typeface="Comfortaa" panose="020F0603070000060003" pitchFamily="34" charset="0"/>
              </a:rPr>
              <a:t>Jupyter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 Notebook</a:t>
            </a:r>
            <a:endParaRPr lang="en-US" altLang="ko-KR" sz="2000" b="1" dirty="0" smtClean="0">
              <a:latin typeface="Comfortaa" panose="020F0603070000060003" pitchFamily="34" charset="0"/>
            </a:endParaRP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3.2     Truffle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, Ganache, WLS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Research Topic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3743908" y="2168860"/>
            <a:ext cx="1080120" cy="2592288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39552" y="1484784"/>
            <a:ext cx="7704856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Blockchain Voting – In terms of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Confidentiality</a:t>
            </a: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 and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Security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4293096"/>
            <a:ext cx="7704856" cy="144016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Python-Solidity</a:t>
            </a:r>
            <a:r>
              <a:rPr lang="en-US" altLang="ko-KR" b="1" dirty="0">
                <a:latin typeface="Comfortaa" panose="020F0603070000060003" pitchFamily="34" charset="0"/>
              </a:rPr>
              <a:t> interaction via </a:t>
            </a: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web3py</a:t>
            </a:r>
            <a:r>
              <a:rPr lang="en-US" altLang="ko-KR" b="1" dirty="0">
                <a:latin typeface="Comfortaa" panose="020F0603070000060003" pitchFamily="34" charset="0"/>
              </a:rPr>
              <a:t> python library - Implementation of </a:t>
            </a:r>
            <a:r>
              <a:rPr lang="en-US" altLang="ko-KR" b="1" dirty="0">
                <a:solidFill>
                  <a:srgbClr val="003399"/>
                </a:solidFill>
                <a:latin typeface="Comfortaa" panose="020F0603070000060003" pitchFamily="34" charset="0"/>
              </a:rPr>
              <a:t>Shamir's Secret Sharing Scheme</a:t>
            </a:r>
            <a:endParaRPr lang="en-US" altLang="ko-KR" b="1" dirty="0" smtClean="0">
              <a:solidFill>
                <a:srgbClr val="003399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.1 </a:t>
            </a:r>
            <a:r>
              <a:rPr lang="en-US" altLang="ko-KR" sz="2800" dirty="0" smtClean="0"/>
              <a:t>SSSS - Encryption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268760"/>
            <a:ext cx="7323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Comfortaa" panose="020F0603070000060003" pitchFamily="34" charset="0"/>
              </a:rPr>
              <a:t>Axiom 1: There exists </a:t>
            </a:r>
            <a:r>
              <a:rPr lang="en-US" altLang="ko-KR" sz="2500" dirty="0">
                <a:solidFill>
                  <a:srgbClr val="FF0000"/>
                </a:solidFill>
                <a:latin typeface="Comfortaa" panose="020F0603070000060003" pitchFamily="34" charset="0"/>
              </a:rPr>
              <a:t>one</a:t>
            </a:r>
            <a:r>
              <a:rPr lang="en-US" altLang="ko-KR" sz="2500" dirty="0">
                <a:latin typeface="Comfortaa" panose="020F0603070000060003" pitchFamily="34" charset="0"/>
              </a:rPr>
              <a:t> and </a:t>
            </a:r>
            <a:r>
              <a:rPr lang="en-US" altLang="ko-KR" sz="2500" dirty="0">
                <a:solidFill>
                  <a:srgbClr val="FF0000"/>
                </a:solidFill>
                <a:latin typeface="Comfortaa" panose="020F0603070000060003" pitchFamily="34" charset="0"/>
              </a:rPr>
              <a:t>only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one degree n polynomial</a:t>
            </a:r>
            <a:r>
              <a:rPr lang="en-US" altLang="ko-KR" sz="2500" dirty="0">
                <a:latin typeface="Comfortaa" panose="020F0603070000060003" pitchFamily="34" charset="0"/>
              </a:rPr>
              <a:t> that goes through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n+1 distinct points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2348880"/>
            <a:ext cx="31683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>
                <a:latin typeface="Comfortaa" panose="020F0603070000060003" pitchFamily="34" charset="0"/>
              </a:rPr>
              <a:t>Method 1</a:t>
            </a: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Comfortaa" panose="020F0603070000060003" pitchFamily="34" charset="0"/>
              </a:rPr>
              <a:t>Decide a degree n polynomial.</a:t>
            </a: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Comfortaa" panose="020F0603070000060003" pitchFamily="34" charset="0"/>
              </a:rPr>
              <a:t>Extract n+1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1423" y="2562582"/>
                <a:ext cx="31400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23" y="2562582"/>
                <a:ext cx="3140090" cy="553998"/>
              </a:xfrm>
              <a:prstGeom prst="rect">
                <a:avLst/>
              </a:prstGeom>
              <a:blipFill>
                <a:blip r:embed="rId3"/>
                <a:stretch>
                  <a:fillRect l="-2136" t="-1099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54506" y="3334145"/>
                <a:ext cx="2841740" cy="62529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06" y="3334145"/>
                <a:ext cx="2841740" cy="625299"/>
              </a:xfrm>
              <a:prstGeom prst="rect">
                <a:avLst/>
              </a:prstGeom>
              <a:blipFill>
                <a:blip r:embed="rId4"/>
                <a:stretch>
                  <a:fillRect r="-427" b="-1142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3568" y="4077072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mfortaa" panose="020F0603070000060003" pitchFamily="34" charset="0"/>
              </a:rPr>
              <a:t>Method 2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Decide n points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Find a degree n polynomial that crosses n points + the secret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Extract one more point from the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26081" y="4496306"/>
                <a:ext cx="27363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…,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(0,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1" y="4496306"/>
                <a:ext cx="2736304" cy="553998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88024" y="5260104"/>
                <a:ext cx="286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60104"/>
                <a:ext cx="2861744" cy="276999"/>
              </a:xfrm>
              <a:prstGeom prst="rect">
                <a:avLst/>
              </a:prstGeom>
              <a:blipFill>
                <a:blip r:embed="rId6"/>
                <a:stretch>
                  <a:fillRect l="-1064" r="-106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26081" y="5746903"/>
                <a:ext cx="2736304" cy="5539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…,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(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1" y="5746903"/>
                <a:ext cx="2736304" cy="553998"/>
              </a:xfrm>
              <a:prstGeom prst="rect">
                <a:avLst/>
              </a:prstGeom>
              <a:blipFill>
                <a:blip r:embed="rId7"/>
                <a:stretch>
                  <a:fillRect b="-1720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268760"/>
            <a:ext cx="7323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Comfortaa" panose="020F0603070000060003" pitchFamily="34" charset="0"/>
              </a:rPr>
              <a:t>Axiom 2: Given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n+1 points</a:t>
            </a:r>
            <a:r>
              <a:rPr lang="en-US" altLang="ko-KR" sz="2500" dirty="0">
                <a:latin typeface="Comfortaa" panose="020F0603070000060003" pitchFamily="34" charset="0"/>
              </a:rPr>
              <a:t>, one can find an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unique degree n polynomial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634353" y="2204864"/>
            <a:ext cx="3744416" cy="515189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 algn="ctr"/>
            <a:r>
              <a:rPr lang="en-US" altLang="ko-KR" b="1" dirty="0" smtClean="0">
                <a:latin typeface="Comfortaa" panose="020F0603070000060003" pitchFamily="34" charset="0"/>
              </a:rPr>
              <a:t>Lagrange Interpolation</a:t>
            </a:r>
            <a:endParaRPr lang="en-US" altLang="ko-KR" b="1" dirty="0">
              <a:latin typeface="Comfortaa" panose="020F060307000006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2996164"/>
                <a:ext cx="4088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164"/>
                <a:ext cx="4088170" cy="276999"/>
              </a:xfrm>
              <a:prstGeom prst="rect">
                <a:avLst/>
              </a:prstGeom>
              <a:blipFill>
                <a:blip r:embed="rId3"/>
                <a:stretch>
                  <a:fillRect r="-89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45648" y="3515252"/>
                <a:ext cx="1698607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48" y="3515252"/>
                <a:ext cx="1698607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367724" y="4542303"/>
                <a:ext cx="2235740" cy="91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4" y="4542303"/>
                <a:ext cx="2235740" cy="915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4208688" y="3653890"/>
                <a:ext cx="4340162" cy="1852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88" y="3653890"/>
                <a:ext cx="4340162" cy="1852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</p:spPr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.2 </a:t>
            </a:r>
            <a:r>
              <a:rPr lang="en-US" altLang="ko-KR" sz="2800" dirty="0" smtClean="0"/>
              <a:t>SSSS – Decryption / Lagrange </a:t>
            </a:r>
            <a:r>
              <a:rPr lang="en-US" altLang="ko-KR" sz="2800" dirty="0" err="1" smtClean="0"/>
              <a:t>Intp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71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2.2 </a:t>
            </a:r>
            <a:r>
              <a:rPr lang="en-US" altLang="ko-KR" sz="2800" dirty="0" smtClean="0"/>
              <a:t>SSSS – Decryption / Lagrange </a:t>
            </a:r>
            <a:r>
              <a:rPr lang="en-US" altLang="ko-KR" sz="2800" dirty="0" err="1" smtClean="0"/>
              <a:t>Intp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203848" y="3717032"/>
                <a:ext cx="5040560" cy="2648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∙1∙ … ∙1∙1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∙1∙ … ∙1 ∙1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17032"/>
                <a:ext cx="5040560" cy="2648161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519870" y="1628800"/>
                <a:ext cx="4340162" cy="1852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0" y="1628800"/>
                <a:ext cx="4340162" cy="1852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" y="1196752"/>
            <a:ext cx="7884368" cy="48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2" y="1052736"/>
            <a:ext cx="7956376" cy="51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0" y="836712"/>
            <a:ext cx="8314140" cy="54487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1600" y="1844824"/>
            <a:ext cx="2088232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1604</Words>
  <Application>Microsoft Office PowerPoint</Application>
  <PresentationFormat>화면 슬라이드 쇼(4:3)</PresentationFormat>
  <Paragraphs>97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</vt:lpstr>
      <vt:lpstr>Cambria Math</vt:lpstr>
      <vt:lpstr>굴림체</vt:lpstr>
      <vt:lpstr>HY견고딕</vt:lpstr>
      <vt:lpstr>배달의민족 도현</vt:lpstr>
      <vt:lpstr>Comfortaa</vt:lpstr>
      <vt:lpstr>Calibri</vt:lpstr>
      <vt:lpstr>Calibri Light</vt:lpstr>
      <vt:lpstr>맑은 고딕</vt:lpstr>
      <vt:lpstr>Office 테마</vt:lpstr>
      <vt:lpstr>UMLC 2020 x Blockchain Final Presentation</vt:lpstr>
      <vt:lpstr>Table of Contents</vt:lpstr>
      <vt:lpstr>1. Research Topic</vt:lpstr>
      <vt:lpstr>2.1 SSSS - Encryption</vt:lpstr>
      <vt:lpstr>2.2 SSSS – Decryption / Lagrange Intp.</vt:lpstr>
      <vt:lpstr>2.2 SSSS – Decryption / Lagrange Intp.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4. Future Work</vt:lpstr>
      <vt:lpstr>Thank You  For Your Attention</vt:lpstr>
      <vt:lpstr>PowerPoint 프레젠테이션</vt:lpstr>
      <vt:lpstr>PowerPoint 프레젠테이션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임 수환</cp:lastModifiedBy>
  <cp:revision>484</cp:revision>
  <dcterms:created xsi:type="dcterms:W3CDTF">2010-02-01T08:03:16Z</dcterms:created>
  <dcterms:modified xsi:type="dcterms:W3CDTF">2020-08-26T07:51:37Z</dcterms:modified>
</cp:coreProperties>
</file>