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verage-regular.fntdata"/><Relationship Id="rId25" Type="http://schemas.openxmlformats.org/officeDocument/2006/relationships/slide" Target="slides/slide21.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b8d784c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b8d784c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t>
            </a:r>
            <a:r>
              <a:rPr lang="en"/>
              <a:t>compared</a:t>
            </a:r>
            <a:r>
              <a:rPr lang="en"/>
              <a:t> the relationship of Rating and Price. In terms of generating favorability among customers lower priced goods do better for the most part. Looking at the correlation between Average Price and Average Ratings the number tells us that higher priced products produce lower ratings on average. </a:t>
            </a:r>
            <a:r>
              <a:rPr lang="en"/>
              <a:t>Coincidentally</a:t>
            </a:r>
            <a:r>
              <a:rPr lang="en"/>
              <a:t> lower priced items that do well seem to be priced in the 21-29 dollar range with the mean value of $22 dollars as seen in William’s numbers. These cheap products tend to be common items as seen in the graph on the lower right.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b8d784c45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b8d784c45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b8d784c4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b8d784c4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Speaking about reviews, there were a surprising number of categories that had no reviews.  Just to look at them, I filtered out the categories with no reviews and checked to see the product offering volume in those categories.  There were 807k products with no reviews and 5246 of them were Best Sellers!  It is my hypothesis that these items may be every day items.  Given the variety of items that sell through Amazon, these could be baseballs, weights, milk, nail clippers, any everyday item.  Together we made the decision to filter these out and look at the data that had more customer interaction and </a:t>
            </a:r>
            <a:r>
              <a:rPr lang="en"/>
              <a:t>feedback</a:t>
            </a:r>
            <a:r>
              <a:rPr lang="en"/>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b8d784c45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b8d784c45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thing we were inspecting was how do other factors influence the sale of products, particularly items in categories that are ‘Best Sellers’.  First we looked at the impact of reviews on best sellers.   There was a strong correlation between reviews and best sellers (.71), however, a good number of reviews does not a best seller make.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b8d784c45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b8d784c45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best ‘Best Sellers’ must have a lot of reviews right?  To quote coach Corso, NOT SO FAST MY FRIEND! As you can see in this chart, some of the top best sellers actually have lower reviews.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b8d784c45_7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b8d784c45_7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This analysis looks at the relationship between the number of reviews a product has received and the average rating the product has received. Despite a low linear correlation, we can see that the results resemble an exponential growth curve.</a:t>
            </a:r>
            <a:endParaRPr sz="12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 </a:t>
            </a:r>
            <a:endParaRPr sz="12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For the next step, I omitted any potential outliers using the quartile method, and looked at the results broken down by category.</a:t>
            </a:r>
            <a:endParaRPr sz="1200">
              <a:solidFill>
                <a:schemeClr val="dk1"/>
              </a:solidFill>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b8d784c45_7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b8d784c45_7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We can see based on the data that the number of reviews appear to increase exponentially the higher the average rating of the product is. This could indicate that the more positive an experience a customer has with the product (as indicated by a higher-star rating), the more likely they are to write leave a review, whereas if the customer has a pointedly negative experience with a product and leaves a low-star rating, they are less likely to leave a review detailing their experience.</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 </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
                <a:solidFill>
                  <a:schemeClr val="dk1"/>
                </a:solidFill>
                <a:latin typeface="Georgia"/>
                <a:ea typeface="Georgia"/>
                <a:cs typeface="Georgia"/>
                <a:sym typeface="Georgia"/>
              </a:rPr>
              <a:t>Because of this, we can come to the conclusion that, in addition to ratings, count of reviews left on a product are a metric of customer satisfaction with that product. Therefore, the online retailer can use review count to measure how well-liked a product is, and determine whether or not to continue stocking that product.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1b8d784c45_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1b8d784c45_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8000"/>
              </a:lnSpc>
              <a:spcBef>
                <a:spcPts val="1400"/>
              </a:spcBef>
              <a:spcAft>
                <a:spcPts val="0"/>
              </a:spcAft>
              <a:buNone/>
            </a:pPr>
            <a:r>
              <a:rPr b="1" lang="en" sz="1300">
                <a:solidFill>
                  <a:schemeClr val="dk1"/>
                </a:solidFill>
              </a:rPr>
              <a:t>Slide 1: Gender-Based Analysis of Amazon Product Data</a:t>
            </a:r>
            <a:endParaRPr b="1" sz="1300">
              <a:solidFill>
                <a:schemeClr val="dk1"/>
              </a:solidFill>
            </a:endParaRPr>
          </a:p>
          <a:p>
            <a:pPr indent="0" lvl="0" marL="0" rtl="0" algn="l">
              <a:lnSpc>
                <a:spcPct val="138000"/>
              </a:lnSpc>
              <a:spcBef>
                <a:spcPts val="1200"/>
              </a:spcBef>
              <a:spcAft>
                <a:spcPts val="0"/>
              </a:spcAft>
              <a:buNone/>
            </a:pPr>
            <a:r>
              <a:rPr lang="en">
                <a:solidFill>
                  <a:schemeClr val="dk1"/>
                </a:solidFill>
              </a:rPr>
              <a:t>I'll be presenting our gender-based analysis of Amazon product data.</a:t>
            </a:r>
            <a:endParaRPr>
              <a:solidFill>
                <a:schemeClr val="dk1"/>
              </a:solidFill>
            </a:endParaRPr>
          </a:p>
          <a:p>
            <a:pPr indent="0" lvl="0" marL="0" rtl="0" algn="l">
              <a:lnSpc>
                <a:spcPct val="138000"/>
              </a:lnSpc>
              <a:spcBef>
                <a:spcPts val="1200"/>
              </a:spcBef>
              <a:spcAft>
                <a:spcPts val="0"/>
              </a:spcAft>
              <a:buNone/>
            </a:pPr>
            <a:r>
              <a:rPr lang="en">
                <a:solidFill>
                  <a:schemeClr val="dk1"/>
                </a:solidFill>
              </a:rPr>
              <a:t>Our </a:t>
            </a:r>
            <a:r>
              <a:rPr b="1" lang="en">
                <a:solidFill>
                  <a:schemeClr val="dk1"/>
                </a:solidFill>
              </a:rPr>
              <a:t>objective</a:t>
            </a:r>
            <a:r>
              <a:rPr lang="en">
                <a:solidFill>
                  <a:schemeClr val="dk1"/>
                </a:solidFill>
              </a:rPr>
              <a:t> was to uncover differences among men's, women's, and unspecified products. To achieve this, we performed </a:t>
            </a:r>
            <a:r>
              <a:rPr b="1" lang="en">
                <a:solidFill>
                  <a:schemeClr val="dk1"/>
                </a:solidFill>
              </a:rPr>
              <a:t>gender classification</a:t>
            </a:r>
            <a:r>
              <a:rPr lang="en">
                <a:solidFill>
                  <a:schemeClr val="dk1"/>
                </a:solidFill>
              </a:rPr>
              <a:t> by analyzing product titles for specific keywords.</a:t>
            </a:r>
            <a:endParaRPr>
              <a:solidFill>
                <a:schemeClr val="dk1"/>
              </a:solidFill>
            </a:endParaRPr>
          </a:p>
          <a:p>
            <a:pPr indent="0" lvl="0" marL="0" rtl="0" algn="l">
              <a:lnSpc>
                <a:spcPct val="138000"/>
              </a:lnSpc>
              <a:spcBef>
                <a:spcPts val="1200"/>
              </a:spcBef>
              <a:spcAft>
                <a:spcPts val="0"/>
              </a:spcAft>
              <a:buNone/>
            </a:pPr>
            <a:r>
              <a:rPr lang="en">
                <a:solidFill>
                  <a:schemeClr val="dk1"/>
                </a:solidFill>
              </a:rPr>
              <a:t>For </a:t>
            </a:r>
            <a:r>
              <a:rPr b="1" lang="en">
                <a:solidFill>
                  <a:schemeClr val="dk1"/>
                </a:solidFill>
              </a:rPr>
              <a:t>Men's</a:t>
            </a:r>
            <a:r>
              <a:rPr lang="en">
                <a:solidFill>
                  <a:schemeClr val="dk1"/>
                </a:solidFill>
              </a:rPr>
              <a:t> products, we used keywords like 'men', 'man', 'mens', 'male', 'gentlemen', 'boys', and 'boy'. </a:t>
            </a:r>
            <a:endParaRPr>
              <a:solidFill>
                <a:schemeClr val="dk1"/>
              </a:solidFill>
            </a:endParaRPr>
          </a:p>
          <a:p>
            <a:pPr indent="0" lvl="0" marL="0" rtl="0" algn="l">
              <a:lnSpc>
                <a:spcPct val="138000"/>
              </a:lnSpc>
              <a:spcBef>
                <a:spcPts val="1200"/>
              </a:spcBef>
              <a:spcAft>
                <a:spcPts val="1200"/>
              </a:spcAft>
              <a:buNone/>
            </a:pPr>
            <a:r>
              <a:rPr lang="en">
                <a:solidFill>
                  <a:schemeClr val="dk1"/>
                </a:solidFill>
              </a:rPr>
              <a:t>For </a:t>
            </a:r>
            <a:r>
              <a:rPr b="1" lang="en">
                <a:solidFill>
                  <a:schemeClr val="dk1"/>
                </a:solidFill>
              </a:rPr>
              <a:t>Women's</a:t>
            </a:r>
            <a:r>
              <a:rPr lang="en">
                <a:solidFill>
                  <a:schemeClr val="dk1"/>
                </a:solidFill>
              </a:rPr>
              <a:t> products, we included 'women', 'woman', 'womens', 'female', 'ladies', 'girls', 'girl', 'femme', and 'lady'."*</a:t>
            </a:r>
            <a:endParaRPr b="1" sz="13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1b8d784c45_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1b8d784c45_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8000"/>
              </a:lnSpc>
              <a:spcBef>
                <a:spcPts val="1400"/>
              </a:spcBef>
              <a:spcAft>
                <a:spcPts val="0"/>
              </a:spcAft>
              <a:buClr>
                <a:schemeClr val="dk1"/>
              </a:buClr>
              <a:buSzPts val="1100"/>
              <a:buFont typeface="Arial"/>
              <a:buNone/>
            </a:pPr>
            <a:r>
              <a:rPr b="1" lang="en" sz="1300">
                <a:solidFill>
                  <a:schemeClr val="dk1"/>
                </a:solidFill>
              </a:rPr>
              <a:t>Slide 2: Gender-Based Analysis Results</a:t>
            </a:r>
            <a:endParaRPr b="1" sz="1300">
              <a:solidFill>
                <a:schemeClr val="dk1"/>
              </a:solidFill>
            </a:endParaRPr>
          </a:p>
          <a:p>
            <a:pPr indent="0" lvl="0" marL="0" rtl="0" algn="l">
              <a:lnSpc>
                <a:spcPct val="138000"/>
              </a:lnSpc>
              <a:spcBef>
                <a:spcPts val="1200"/>
              </a:spcBef>
              <a:spcAft>
                <a:spcPts val="0"/>
              </a:spcAft>
              <a:buClr>
                <a:schemeClr val="dk1"/>
              </a:buClr>
              <a:buSzPts val="1100"/>
              <a:buFont typeface="Arial"/>
              <a:buNone/>
            </a:pPr>
            <a:r>
              <a:rPr lang="en">
                <a:solidFill>
                  <a:schemeClr val="dk1"/>
                </a:solidFill>
              </a:rPr>
              <a:t>Our analysis revealed notable differences in product distribution and customer ratings.</a:t>
            </a:r>
            <a:endParaRPr>
              <a:solidFill>
                <a:schemeClr val="dk1"/>
              </a:solidFill>
            </a:endParaRPr>
          </a:p>
          <a:p>
            <a:pPr indent="0" lvl="0" marL="0" rtl="0" algn="l">
              <a:lnSpc>
                <a:spcPct val="138000"/>
              </a:lnSpc>
              <a:spcBef>
                <a:spcPts val="1200"/>
              </a:spcBef>
              <a:spcAft>
                <a:spcPts val="1200"/>
              </a:spcAft>
              <a:buNone/>
            </a:pPr>
            <a:r>
              <a:rPr lang="en">
                <a:solidFill>
                  <a:schemeClr val="dk1"/>
                </a:solidFill>
              </a:rPr>
              <a:t>These results indicate that women's products are significantly underrepresented and have slightly lower average ratings compared to men's and unspecified products.</a:t>
            </a:r>
            <a:endParaRPr b="1" sz="13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b8d784c45_9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b8d784c45_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8000"/>
              </a:lnSpc>
              <a:spcBef>
                <a:spcPts val="1400"/>
              </a:spcBef>
              <a:spcAft>
                <a:spcPts val="0"/>
              </a:spcAft>
              <a:buNone/>
            </a:pPr>
            <a:r>
              <a:rPr b="1" lang="en" sz="1300">
                <a:solidFill>
                  <a:schemeClr val="dk1"/>
                </a:solidFill>
              </a:rPr>
              <a:t>Slide 3: Gender-Based Analysis Insights</a:t>
            </a:r>
            <a:endParaRPr b="1" sz="1300">
              <a:solidFill>
                <a:schemeClr val="dk1"/>
              </a:solidFill>
            </a:endParaRPr>
          </a:p>
          <a:p>
            <a:pPr indent="0" lvl="0" marL="0" rtl="0" algn="l">
              <a:lnSpc>
                <a:spcPct val="138000"/>
              </a:lnSpc>
              <a:spcBef>
                <a:spcPts val="1200"/>
              </a:spcBef>
              <a:spcAft>
                <a:spcPts val="0"/>
              </a:spcAft>
              <a:buNone/>
            </a:pPr>
            <a:r>
              <a:rPr lang="en">
                <a:solidFill>
                  <a:schemeClr val="dk1"/>
                </a:solidFill>
              </a:rPr>
              <a:t>Diving deeper, we examined the number of best-sellers in each category.</a:t>
            </a:r>
            <a:endParaRPr>
              <a:solidFill>
                <a:schemeClr val="dk1"/>
              </a:solidFill>
            </a:endParaRPr>
          </a:p>
          <a:p>
            <a:pPr indent="0" lvl="0" marL="0" rtl="0" algn="l">
              <a:lnSpc>
                <a:spcPct val="138000"/>
              </a:lnSpc>
              <a:spcBef>
                <a:spcPts val="1200"/>
              </a:spcBef>
              <a:spcAft>
                <a:spcPts val="0"/>
              </a:spcAft>
              <a:buNone/>
            </a:pPr>
            <a:r>
              <a:rPr lang="en">
                <a:solidFill>
                  <a:schemeClr val="dk1"/>
                </a:solidFill>
              </a:rPr>
              <a:t>The underrepresentation of women's products suggests a potential opportunity to expand this category.</a:t>
            </a:r>
            <a:endParaRPr>
              <a:solidFill>
                <a:schemeClr val="dk1"/>
              </a:solidFill>
            </a:endParaRPr>
          </a:p>
          <a:p>
            <a:pPr indent="0" lvl="0" marL="0" rtl="0" algn="l">
              <a:lnSpc>
                <a:spcPct val="138000"/>
              </a:lnSpc>
              <a:spcBef>
                <a:spcPts val="1200"/>
              </a:spcBef>
              <a:spcAft>
                <a:spcPts val="0"/>
              </a:spcAft>
              <a:buNone/>
            </a:pPr>
            <a:r>
              <a:rPr lang="en">
                <a:solidFill>
                  <a:schemeClr val="dk1"/>
                </a:solidFill>
              </a:rPr>
              <a:t>Men's products not only have a higher presence but also slightly better average ratings.</a:t>
            </a:r>
            <a:endParaRPr>
              <a:solidFill>
                <a:schemeClr val="dk1"/>
              </a:solidFill>
            </a:endParaRPr>
          </a:p>
          <a:p>
            <a:pPr indent="0" lvl="0" marL="0" rtl="0" algn="l">
              <a:lnSpc>
                <a:spcPct val="138000"/>
              </a:lnSpc>
              <a:spcBef>
                <a:spcPts val="1200"/>
              </a:spcBef>
              <a:spcAft>
                <a:spcPts val="0"/>
              </a:spcAft>
              <a:buNone/>
            </a:pPr>
            <a:r>
              <a:rPr lang="en">
                <a:solidFill>
                  <a:schemeClr val="dk1"/>
                </a:solidFill>
              </a:rPr>
              <a:t>The dominance of best-sellers in the Unspecified category indicates a broader market appeal for non-gender-specific products.</a:t>
            </a:r>
            <a:endParaRPr>
              <a:solidFill>
                <a:schemeClr val="dk1"/>
              </a:solidFill>
            </a:endParaRPr>
          </a:p>
          <a:p>
            <a:pPr indent="0" lvl="0" marL="0" rtl="0" algn="l">
              <a:lnSpc>
                <a:spcPct val="138000"/>
              </a:lnSpc>
              <a:spcBef>
                <a:spcPts val="1200"/>
              </a:spcBef>
              <a:spcAft>
                <a:spcPts val="1200"/>
              </a:spcAft>
              <a:buNone/>
            </a:pPr>
            <a:r>
              <a:rPr lang="en">
                <a:solidFill>
                  <a:schemeClr val="dk1"/>
                </a:solidFill>
              </a:rPr>
              <a:t>These insights can inform strategic decisions for the new e-commerce platform, such as diversifying product offerings and targeting underserved markets."*</a:t>
            </a:r>
            <a:endParaRPr b="1" sz="13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b8d784c45_7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b8d784c45_7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b8d784c45_7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1b8d784c45_7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giving a </a:t>
            </a:r>
            <a:r>
              <a:rPr lang="en"/>
              <a:t>recommendation</a:t>
            </a:r>
            <a:r>
              <a:rPr lang="en"/>
              <a:t> to the </a:t>
            </a:r>
            <a:r>
              <a:rPr lang="en"/>
              <a:t>entrepreneur</a:t>
            </a:r>
            <a:r>
              <a:rPr lang="en"/>
              <a:t> client on what they should focus their online retail in. Pricing wise, as Will's data showed pricing should </a:t>
            </a:r>
            <a:r>
              <a:rPr lang="en"/>
              <a:t>focus</a:t>
            </a:r>
            <a:r>
              <a:rPr lang="en"/>
              <a:t> on categories and products that average between 22-29 dollars ideally averaging $24. Categories to focus would be either Kitchen &amp; Dining or Heath &amp; Household products given Heath and Household's </a:t>
            </a:r>
            <a:r>
              <a:rPr lang="en"/>
              <a:t>profitability</a:t>
            </a:r>
            <a:r>
              <a:rPr lang="en"/>
              <a:t> and Kitchen and </a:t>
            </a:r>
            <a:r>
              <a:rPr lang="en"/>
              <a:t>Dining’s</a:t>
            </a:r>
            <a:r>
              <a:rPr lang="en"/>
              <a:t> rising popularity.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1b8d784c45_7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1b8d784c45_7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b8d784c45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b8d784c45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My analytics looked at the total sales for each categories as well as the categories by percentage of sales.</a:t>
            </a:r>
            <a:endParaRPr/>
          </a:p>
          <a:p>
            <a:pPr indent="0" lvl="0" marL="0" rtl="0" algn="l">
              <a:spcBef>
                <a:spcPts val="0"/>
              </a:spcBef>
              <a:spcAft>
                <a:spcPts val="0"/>
              </a:spcAft>
              <a:buClr>
                <a:schemeClr val="dk1"/>
              </a:buClr>
              <a:buSzPts val="1100"/>
              <a:buFont typeface="Arial"/>
              <a:buNone/>
            </a:pPr>
            <a:r>
              <a:rPr lang="en"/>
              <a:t>Fine tuning the data, we used our data analysis skills and whittle down the data to the top 10 in these categories. We saw that kitchen and dining was significantly outperforming the other categories. Hair care products and toys and games were strong performers as well regarding total sales.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Sunil Williams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bd6151b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bd6151b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After seeing Sunil's graphs I looked a profits for each category. Profits being calculated by multiplying the price of the products by the total sold in the last month. Here we can see Health &amp; Household is dominant. On the other hand when looking at the second graph we see still categories measured by average profits but organized left to right by which category had the largest total purchases in the last month. So while one might consider Heath and Household as the category to start in it ranks 6th in popularity, while Kitchen and Dining seems to be on the rise in popularity holding the number 1 spot while still maintaining high profits potentially with room to grow.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b8d784c45_7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b8d784c45_7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0E0E0E"/>
                </a:solidFill>
              </a:rPr>
              <a:t>(Jan) In analyzing the product distribution between categories, I noticed a clear distinction between categories with high and low product counts. The </a:t>
            </a:r>
            <a:r>
              <a:rPr b="1" lang="en" sz="1050">
                <a:solidFill>
                  <a:srgbClr val="0E0E0E"/>
                </a:solidFill>
              </a:rPr>
              <a:t>Top 10 Categories</a:t>
            </a:r>
            <a:r>
              <a:rPr lang="en" sz="1050">
                <a:solidFill>
                  <a:srgbClr val="0E0E0E"/>
                </a:solidFill>
              </a:rPr>
              <a:t> have the largest inventories, likely catering to broader markets with a focus on volume-driven revenue. These categories require careful inventory management and pricing strategies to remain competitive and efficient.</a:t>
            </a:r>
            <a:endParaRPr sz="1050">
              <a:solidFill>
                <a:srgbClr val="0E0E0E"/>
              </a:solidFill>
            </a:endParaRPr>
          </a:p>
          <a:p>
            <a:pPr indent="0" lvl="0" marL="0" rtl="0" algn="l">
              <a:lnSpc>
                <a:spcPct val="115000"/>
              </a:lnSpc>
              <a:spcBef>
                <a:spcPts val="0"/>
              </a:spcBef>
              <a:spcAft>
                <a:spcPts val="0"/>
              </a:spcAft>
              <a:buNone/>
            </a:pPr>
            <a:r>
              <a:rPr lang="en" sz="1050">
                <a:solidFill>
                  <a:srgbClr val="0E0E0E"/>
                </a:solidFill>
              </a:rPr>
              <a:t>On the other hand, the </a:t>
            </a:r>
            <a:r>
              <a:rPr b="1" lang="en" sz="1050">
                <a:solidFill>
                  <a:srgbClr val="0E0E0E"/>
                </a:solidFill>
              </a:rPr>
              <a:t>Bottom 10 Categories</a:t>
            </a:r>
            <a:r>
              <a:rPr lang="en" sz="1050">
                <a:solidFill>
                  <a:srgbClr val="0E0E0E"/>
                </a:solidFill>
              </a:rPr>
              <a:t> have fewer products, which may reflect their specialization or niche focus. While smaller in scope, these categories could offer higher margins or cater to targeted customer segments, providing an opportunity for differentiation and profitability.</a:t>
            </a:r>
            <a:endParaRPr sz="1050">
              <a:solidFill>
                <a:srgbClr val="0E0E0E"/>
              </a:solidFill>
            </a:endParaRPr>
          </a:p>
          <a:p>
            <a:pPr indent="0" lvl="0" marL="0" rtl="0" algn="l">
              <a:lnSpc>
                <a:spcPct val="115000"/>
              </a:lnSpc>
              <a:spcBef>
                <a:spcPts val="0"/>
              </a:spcBef>
              <a:spcAft>
                <a:spcPts val="0"/>
              </a:spcAft>
              <a:buNone/>
            </a:pPr>
            <a:r>
              <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0E0E0E"/>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b8d784c45_7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b8d784c45_7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b8d784c45_8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b8d784c45_8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b8d784c45_8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b8d784c45_8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b8d784c4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1b8d784c4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topics our employer</a:t>
            </a:r>
            <a:r>
              <a:rPr lang="en"/>
              <a:t> is most interested in is generating the most feedback through reviews received on the products. To research this, we</a:t>
            </a:r>
            <a:r>
              <a:rPr lang="en"/>
              <a:t> </a:t>
            </a:r>
            <a:r>
              <a:rPr lang="en"/>
              <a:t>analyzed</a:t>
            </a:r>
            <a:r>
              <a:rPr lang="en"/>
              <a:t> the relationship between the product price and the number of reviews within the dataset. While no linear relationship was found, we did note that the data was left skewed with the mean product price being approximately $35 and the majority of reviews </a:t>
            </a:r>
            <a:r>
              <a:rPr lang="en"/>
              <a:t>occurring</a:t>
            </a:r>
            <a:r>
              <a:rPr lang="en"/>
              <a:t> with products less than this amount. We would recommend in order to have the most reviews posted on Amazon, the desired product price point should be targeted to be </a:t>
            </a:r>
            <a:r>
              <a:rPr lang="en"/>
              <a:t>about</a:t>
            </a:r>
            <a:r>
              <a:rPr lang="en"/>
              <a:t> $24, which was the median value noted.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9.png"/><Relationship Id="rId4" Type="http://schemas.openxmlformats.org/officeDocument/2006/relationships/image" Target="../media/image32.png"/><Relationship Id="rId5"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8.jpg"/><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3.jpg"/><Relationship Id="rId4" Type="http://schemas.openxmlformats.org/officeDocument/2006/relationships/image" Target="../media/image3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0.jpg"/><Relationship Id="rId4" Type="http://schemas.openxmlformats.org/officeDocument/2006/relationships/image" Target="../media/image2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23.png"/><Relationship Id="rId6"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E-Commerce Trends and Analysis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Team Epsilon</a:t>
            </a:r>
            <a:endParaRPr/>
          </a:p>
          <a:p>
            <a:pPr indent="0" lvl="0" marL="0" rtl="0" algn="ctr">
              <a:spcBef>
                <a:spcPts val="0"/>
              </a:spcBef>
              <a:spcAft>
                <a:spcPts val="0"/>
              </a:spcAft>
              <a:buNone/>
            </a:pPr>
            <a:r>
              <a:t/>
            </a:r>
            <a:endParaRPr/>
          </a:p>
        </p:txBody>
      </p:sp>
      <p:sp>
        <p:nvSpPr>
          <p:cNvPr id="61" name="Google Shape;61;p13"/>
          <p:cNvSpPr txBox="1"/>
          <p:nvPr/>
        </p:nvSpPr>
        <p:spPr>
          <a:xfrm>
            <a:off x="671250" y="3637025"/>
            <a:ext cx="79863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accent3"/>
                </a:solidFill>
                <a:latin typeface="Average"/>
                <a:ea typeface="Average"/>
                <a:cs typeface="Average"/>
                <a:sym typeface="Average"/>
              </a:rPr>
              <a:t>(Sunil Williams, </a:t>
            </a:r>
            <a:r>
              <a:rPr lang="en" sz="1600">
                <a:solidFill>
                  <a:schemeClr val="accent3"/>
                </a:solidFill>
                <a:latin typeface="Average"/>
                <a:ea typeface="Average"/>
                <a:cs typeface="Average"/>
                <a:sym typeface="Average"/>
              </a:rPr>
              <a:t>Jake Weiss, </a:t>
            </a:r>
            <a:r>
              <a:rPr lang="en" sz="1600">
                <a:solidFill>
                  <a:schemeClr val="accent3"/>
                </a:solidFill>
                <a:latin typeface="Average"/>
                <a:ea typeface="Average"/>
                <a:cs typeface="Average"/>
                <a:sym typeface="Average"/>
              </a:rPr>
              <a:t>Jan Lelie, Rumani Kafle, Xavier Walsh, William Fetter, </a:t>
            </a:r>
            <a:r>
              <a:rPr lang="en" sz="1600">
                <a:solidFill>
                  <a:schemeClr val="accent3"/>
                </a:solidFill>
                <a:latin typeface="Average"/>
                <a:ea typeface="Average"/>
                <a:cs typeface="Average"/>
                <a:sym typeface="Average"/>
              </a:rPr>
              <a:t>Myat Minn Khant, </a:t>
            </a:r>
            <a:r>
              <a:rPr lang="en" sz="1600">
                <a:solidFill>
                  <a:schemeClr val="accent3"/>
                </a:solidFill>
                <a:latin typeface="Average"/>
                <a:ea typeface="Average"/>
                <a:cs typeface="Average"/>
                <a:sym typeface="Average"/>
              </a:rPr>
              <a:t>Chris Bushelman, Molly Pfefferkorn, Chorrkin Chin)</a:t>
            </a:r>
            <a:endParaRPr sz="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238850" y="25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Entry Analytics on Price and Ratings </a:t>
            </a:r>
            <a:r>
              <a:rPr lang="en" sz="1222"/>
              <a:t>(Xavier)</a:t>
            </a:r>
            <a:endParaRPr sz="1222"/>
          </a:p>
        </p:txBody>
      </p:sp>
      <p:sp>
        <p:nvSpPr>
          <p:cNvPr id="139" name="Google Shape;139;p22"/>
          <p:cNvSpPr txBox="1"/>
          <p:nvPr>
            <p:ph idx="1" type="body"/>
          </p:nvPr>
        </p:nvSpPr>
        <p:spPr>
          <a:xfrm>
            <a:off x="311700" y="1152475"/>
            <a:ext cx="4683600" cy="3416400"/>
          </a:xfrm>
          <a:prstGeom prst="rect">
            <a:avLst/>
          </a:prstGeom>
        </p:spPr>
        <p:txBody>
          <a:bodyPr anchorCtr="0" anchor="t" bIns="91425" lIns="91425" spcFirstLastPara="1" rIns="91425" wrap="square" tIns="91425">
            <a:normAutofit fontScale="25000" lnSpcReduction="20000"/>
          </a:bodyPr>
          <a:lstStyle/>
          <a:p>
            <a:pPr indent="-317500" lvl="0" marL="457200" rtl="0" algn="l">
              <a:lnSpc>
                <a:spcPct val="200000"/>
              </a:lnSpc>
              <a:spcBef>
                <a:spcPts val="0"/>
              </a:spcBef>
              <a:spcAft>
                <a:spcPts val="0"/>
              </a:spcAft>
              <a:buSzPct val="100000"/>
              <a:buChar char="-"/>
            </a:pPr>
            <a:r>
              <a:rPr lang="en" sz="5600"/>
              <a:t>Correlation between Average Price and Average Ratings: -0.4299</a:t>
            </a:r>
            <a:endParaRPr sz="5600"/>
          </a:p>
          <a:p>
            <a:pPr indent="-317500" lvl="1" marL="914400" rtl="0" algn="l">
              <a:lnSpc>
                <a:spcPct val="200000"/>
              </a:lnSpc>
              <a:spcBef>
                <a:spcPts val="0"/>
              </a:spcBef>
              <a:spcAft>
                <a:spcPts val="0"/>
              </a:spcAft>
              <a:buSzPct val="100000"/>
              <a:buChar char="-"/>
            </a:pPr>
            <a:r>
              <a:rPr lang="en" sz="5600"/>
              <a:t>Higher priced products produce lower ratings</a:t>
            </a:r>
            <a:endParaRPr sz="5600"/>
          </a:p>
          <a:p>
            <a:pPr indent="-317500" lvl="0" marL="457200" rtl="0" algn="l">
              <a:spcBef>
                <a:spcPts val="0"/>
              </a:spcBef>
              <a:spcAft>
                <a:spcPts val="0"/>
              </a:spcAft>
              <a:buSzPct val="100000"/>
              <a:buChar char="-"/>
            </a:pPr>
            <a:r>
              <a:rPr lang="en" sz="5600"/>
              <a:t>Higher chance of success with products that are lower priced</a:t>
            </a:r>
            <a:endParaRPr sz="5600"/>
          </a:p>
          <a:p>
            <a:pPr indent="0" lvl="0" marL="457200" rtl="0" algn="l">
              <a:lnSpc>
                <a:spcPct val="100000"/>
              </a:lnSpc>
              <a:spcBef>
                <a:spcPts val="1200"/>
              </a:spcBef>
              <a:spcAft>
                <a:spcPts val="0"/>
              </a:spcAft>
              <a:buNone/>
            </a:pPr>
            <a:r>
              <a:t/>
            </a:r>
            <a:endParaRPr sz="5500"/>
          </a:p>
          <a:p>
            <a:pPr indent="-315912" lvl="0" marL="457200" rtl="0" algn="l">
              <a:lnSpc>
                <a:spcPct val="100000"/>
              </a:lnSpc>
              <a:spcBef>
                <a:spcPts val="1200"/>
              </a:spcBef>
              <a:spcAft>
                <a:spcPts val="0"/>
              </a:spcAft>
              <a:buSzPct val="100000"/>
              <a:buChar char="-"/>
            </a:pPr>
            <a:r>
              <a:rPr lang="en" sz="5500"/>
              <a:t>Common items are also more likely to be cheaper and sought after </a:t>
            </a:r>
            <a:endParaRPr sz="5600"/>
          </a:p>
          <a:p>
            <a:pPr indent="-317500" lvl="1" marL="914400" rtl="0" algn="l">
              <a:spcBef>
                <a:spcPts val="0"/>
              </a:spcBef>
              <a:spcAft>
                <a:spcPts val="0"/>
              </a:spcAft>
              <a:buSzPct val="100000"/>
              <a:buChar char="-"/>
            </a:pPr>
            <a:r>
              <a:rPr lang="en" sz="5600"/>
              <a:t>Kitchen Appliances</a:t>
            </a:r>
            <a:endParaRPr sz="5600"/>
          </a:p>
          <a:p>
            <a:pPr indent="-317500" lvl="1" marL="914400" rtl="0" algn="l">
              <a:spcBef>
                <a:spcPts val="0"/>
              </a:spcBef>
              <a:spcAft>
                <a:spcPts val="0"/>
              </a:spcAft>
              <a:buSzPct val="100000"/>
              <a:buChar char="-"/>
            </a:pPr>
            <a:r>
              <a:rPr lang="en" sz="5600"/>
              <a:t>Household items </a:t>
            </a:r>
            <a:endParaRPr sz="5600"/>
          </a:p>
          <a:p>
            <a:pPr indent="-317500" lvl="1" marL="914400" rtl="0" algn="l">
              <a:spcBef>
                <a:spcPts val="0"/>
              </a:spcBef>
              <a:spcAft>
                <a:spcPts val="0"/>
              </a:spcAft>
              <a:buSzPct val="100000"/>
              <a:buChar char="-"/>
            </a:pPr>
            <a:r>
              <a:rPr lang="en" sz="5600"/>
              <a:t>Giftcards</a:t>
            </a:r>
            <a:endParaRPr sz="5600"/>
          </a:p>
          <a:p>
            <a:pPr indent="-317500" lvl="1" marL="914400" rtl="0" algn="l">
              <a:spcBef>
                <a:spcPts val="0"/>
              </a:spcBef>
              <a:spcAft>
                <a:spcPts val="0"/>
              </a:spcAft>
              <a:buSzPct val="100000"/>
              <a:buChar char="-"/>
            </a:pPr>
            <a:r>
              <a:rPr lang="en" sz="5600"/>
              <a:t>Kids Toys</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0" name="Google Shape;140;p22"/>
          <p:cNvPicPr preferRelativeResize="0"/>
          <p:nvPr/>
        </p:nvPicPr>
        <p:blipFill>
          <a:blip r:embed="rId3">
            <a:alphaModFix/>
          </a:blip>
          <a:stretch>
            <a:fillRect/>
          </a:stretch>
        </p:blipFill>
        <p:spPr>
          <a:xfrm>
            <a:off x="5579050" y="199500"/>
            <a:ext cx="3311551" cy="2429574"/>
          </a:xfrm>
          <a:prstGeom prst="rect">
            <a:avLst/>
          </a:prstGeom>
          <a:noFill/>
          <a:ln>
            <a:noFill/>
          </a:ln>
        </p:spPr>
      </p:pic>
      <p:pic>
        <p:nvPicPr>
          <p:cNvPr id="141" name="Google Shape;141;p22"/>
          <p:cNvPicPr preferRelativeResize="0"/>
          <p:nvPr/>
        </p:nvPicPr>
        <p:blipFill>
          <a:blip r:embed="rId4">
            <a:alphaModFix/>
          </a:blip>
          <a:stretch>
            <a:fillRect/>
          </a:stretch>
        </p:blipFill>
        <p:spPr>
          <a:xfrm>
            <a:off x="5579050" y="2807450"/>
            <a:ext cx="3381475" cy="1970575"/>
          </a:xfrm>
          <a:prstGeom prst="rect">
            <a:avLst/>
          </a:prstGeom>
          <a:noFill/>
          <a:ln>
            <a:noFill/>
          </a:ln>
        </p:spPr>
      </p:pic>
      <p:pic>
        <p:nvPicPr>
          <p:cNvPr id="142" name="Google Shape;142;p22"/>
          <p:cNvPicPr preferRelativeResize="0"/>
          <p:nvPr/>
        </p:nvPicPr>
        <p:blipFill>
          <a:blip r:embed="rId5">
            <a:alphaModFix/>
          </a:blip>
          <a:stretch>
            <a:fillRect/>
          </a:stretch>
        </p:blipFill>
        <p:spPr>
          <a:xfrm>
            <a:off x="3053302" y="3528000"/>
            <a:ext cx="2345650" cy="1488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idx="1" type="body"/>
          </p:nvPr>
        </p:nvSpPr>
        <p:spPr>
          <a:xfrm>
            <a:off x="311700" y="1152475"/>
            <a:ext cx="3517500" cy="2981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Sports &amp; Fitness appears to have the highest number of best-sellers, indicating a strong market demand or consumer interest in this category.</a:t>
            </a:r>
            <a:endParaRPr/>
          </a:p>
          <a:p>
            <a:pPr indent="0" lvl="0" marL="0" rtl="0" algn="l">
              <a:spcBef>
                <a:spcPts val="1200"/>
              </a:spcBef>
              <a:spcAft>
                <a:spcPts val="1200"/>
              </a:spcAft>
              <a:buNone/>
            </a:pPr>
            <a:r>
              <a:rPr lang="en"/>
              <a:t>Industrial &amp; Scientific, Automotive Replacement Parts, and Kitchen &amp; Dining also have substantial numbers of best-sellers, suggesting these categories are highly competitive or popular.</a:t>
            </a:r>
            <a:endParaRPr/>
          </a:p>
        </p:txBody>
      </p:sp>
      <p:pic>
        <p:nvPicPr>
          <p:cNvPr id="148" name="Google Shape;148;p23"/>
          <p:cNvPicPr preferRelativeResize="0"/>
          <p:nvPr/>
        </p:nvPicPr>
        <p:blipFill>
          <a:blip r:embed="rId3">
            <a:alphaModFix/>
          </a:blip>
          <a:stretch>
            <a:fillRect/>
          </a:stretch>
        </p:blipFill>
        <p:spPr>
          <a:xfrm>
            <a:off x="3978400" y="1152475"/>
            <a:ext cx="4631999" cy="3270850"/>
          </a:xfrm>
          <a:prstGeom prst="rect">
            <a:avLst/>
          </a:prstGeom>
          <a:noFill/>
          <a:ln>
            <a:noFill/>
          </a:ln>
        </p:spPr>
      </p:pic>
      <p:sp>
        <p:nvSpPr>
          <p:cNvPr id="149" name="Google Shape;149;p23"/>
          <p:cNvSpPr txBox="1"/>
          <p:nvPr>
            <p:ph type="title"/>
          </p:nvPr>
        </p:nvSpPr>
        <p:spPr>
          <a:xfrm>
            <a:off x="311700" y="372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Categories with Top # of Best Sellers</a:t>
            </a:r>
            <a:r>
              <a:rPr lang="en"/>
              <a:t> (MMK)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nvSpPr>
        <p:spPr>
          <a:xfrm>
            <a:off x="941100" y="226250"/>
            <a:ext cx="72618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5"/>
                </a:solidFill>
                <a:latin typeface="Average"/>
                <a:ea typeface="Average"/>
                <a:cs typeface="Average"/>
                <a:sym typeface="Average"/>
              </a:rPr>
              <a:t>Products With No</a:t>
            </a:r>
            <a:r>
              <a:rPr lang="en" sz="1800">
                <a:solidFill>
                  <a:schemeClr val="accent5"/>
                </a:solidFill>
                <a:latin typeface="Average"/>
                <a:ea typeface="Average"/>
                <a:cs typeface="Average"/>
                <a:sym typeface="Average"/>
              </a:rPr>
              <a:t> </a:t>
            </a:r>
            <a:r>
              <a:rPr b="1" lang="en" sz="1800">
                <a:solidFill>
                  <a:schemeClr val="accent5"/>
                </a:solidFill>
                <a:latin typeface="Average"/>
                <a:ea typeface="Average"/>
                <a:cs typeface="Average"/>
                <a:sym typeface="Average"/>
              </a:rPr>
              <a:t>Reviews, by Category</a:t>
            </a:r>
            <a:endParaRPr b="1" sz="1800">
              <a:solidFill>
                <a:schemeClr val="accent5"/>
              </a:solidFill>
              <a:latin typeface="Average"/>
              <a:ea typeface="Average"/>
              <a:cs typeface="Average"/>
              <a:sym typeface="Average"/>
            </a:endParaRPr>
          </a:p>
        </p:txBody>
      </p:sp>
      <p:pic>
        <p:nvPicPr>
          <p:cNvPr id="155" name="Google Shape;155;p24"/>
          <p:cNvPicPr preferRelativeResize="0"/>
          <p:nvPr/>
        </p:nvPicPr>
        <p:blipFill>
          <a:blip r:embed="rId3">
            <a:alphaModFix/>
          </a:blip>
          <a:stretch>
            <a:fillRect/>
          </a:stretch>
        </p:blipFill>
        <p:spPr>
          <a:xfrm>
            <a:off x="315325" y="711050"/>
            <a:ext cx="6071757" cy="4046850"/>
          </a:xfrm>
          <a:prstGeom prst="rect">
            <a:avLst/>
          </a:prstGeom>
          <a:noFill/>
          <a:ln>
            <a:noFill/>
          </a:ln>
        </p:spPr>
      </p:pic>
      <p:sp>
        <p:nvSpPr>
          <p:cNvPr id="156" name="Google Shape;156;p24"/>
          <p:cNvSpPr txBox="1"/>
          <p:nvPr/>
        </p:nvSpPr>
        <p:spPr>
          <a:xfrm>
            <a:off x="6442075" y="711050"/>
            <a:ext cx="2639100" cy="2787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Products with no reviews: </a:t>
            </a:r>
            <a:r>
              <a:rPr lang="en" sz="1800">
                <a:solidFill>
                  <a:schemeClr val="accent3"/>
                </a:solidFill>
                <a:latin typeface="Average"/>
                <a:ea typeface="Average"/>
                <a:cs typeface="Average"/>
                <a:sym typeface="Average"/>
              </a:rPr>
              <a:t>807,116</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“Best Sellers” with no reviews: </a:t>
            </a:r>
            <a:endParaRPr>
              <a:solidFill>
                <a:schemeClr val="accent3"/>
              </a:solidFill>
              <a:latin typeface="Average"/>
              <a:ea typeface="Average"/>
              <a:cs typeface="Average"/>
              <a:sym typeface="Average"/>
            </a:endParaRPr>
          </a:p>
          <a:p>
            <a:pPr indent="457200" lvl="0" marL="0" rtl="0" algn="l">
              <a:spcBef>
                <a:spcPts val="0"/>
              </a:spcBef>
              <a:spcAft>
                <a:spcPts val="0"/>
              </a:spcAft>
              <a:buNone/>
            </a:pPr>
            <a:r>
              <a:rPr lang="en" sz="1800">
                <a:solidFill>
                  <a:schemeClr val="accent3"/>
                </a:solidFill>
                <a:latin typeface="Average"/>
                <a:ea typeface="Average"/>
                <a:cs typeface="Average"/>
                <a:sym typeface="Average"/>
              </a:rPr>
              <a:t>5246</a:t>
            </a:r>
            <a:endParaRPr sz="1800">
              <a:solidFill>
                <a:schemeClr val="accent3"/>
              </a:solidFill>
              <a:latin typeface="Average"/>
              <a:ea typeface="Average"/>
              <a:cs typeface="Average"/>
              <a:sym typeface="Average"/>
            </a:endParaRPr>
          </a:p>
          <a:p>
            <a:pPr indent="-317500" lvl="0" marL="457200" marR="0" rtl="0" algn="l">
              <a:lnSpc>
                <a:spcPct val="100000"/>
              </a:lnSpc>
              <a:spcBef>
                <a:spcPts val="0"/>
              </a:spcBef>
              <a:spcAft>
                <a:spcPts val="0"/>
              </a:spcAft>
              <a:buClr>
                <a:schemeClr val="accent3"/>
              </a:buClr>
              <a:buSzPts val="1400"/>
              <a:buFont typeface="Average"/>
              <a:buChar char="●"/>
            </a:pPr>
            <a:r>
              <a:rPr lang="en" sz="1800">
                <a:solidFill>
                  <a:schemeClr val="accent3"/>
                </a:solidFill>
                <a:latin typeface="Average"/>
                <a:ea typeface="Average"/>
                <a:cs typeface="Average"/>
                <a:sym typeface="Average"/>
              </a:rPr>
              <a:t>Everyday</a:t>
            </a:r>
            <a:r>
              <a:rPr lang="en" sz="1800">
                <a:solidFill>
                  <a:schemeClr val="accent3"/>
                </a:solidFill>
                <a:latin typeface="Average"/>
                <a:ea typeface="Average"/>
                <a:cs typeface="Average"/>
                <a:sym typeface="Average"/>
              </a:rPr>
              <a:t> Items? We think so</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p:txBody>
      </p:sp>
      <p:sp>
        <p:nvSpPr>
          <p:cNvPr id="157" name="Google Shape;157;p24"/>
          <p:cNvSpPr txBox="1"/>
          <p:nvPr/>
        </p:nvSpPr>
        <p:spPr>
          <a:xfrm>
            <a:off x="8250175" y="4615750"/>
            <a:ext cx="7182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CB</a:t>
            </a:r>
            <a:endParaRPr sz="1800">
              <a:solidFill>
                <a:schemeClr val="accent3"/>
              </a:solidFill>
              <a:latin typeface="Average"/>
              <a:ea typeface="Average"/>
              <a:cs typeface="Average"/>
              <a:sym typeface="Average"/>
            </a:endParaRPr>
          </a:p>
        </p:txBody>
      </p:sp>
      <p:pic>
        <p:nvPicPr>
          <p:cNvPr id="158" name="Google Shape;158;p24"/>
          <p:cNvPicPr preferRelativeResize="0"/>
          <p:nvPr/>
        </p:nvPicPr>
        <p:blipFill>
          <a:blip r:embed="rId4">
            <a:alphaModFix/>
          </a:blip>
          <a:stretch>
            <a:fillRect/>
          </a:stretch>
        </p:blipFill>
        <p:spPr>
          <a:xfrm>
            <a:off x="6468137" y="2964075"/>
            <a:ext cx="2586974" cy="1388700"/>
          </a:xfrm>
          <a:prstGeom prst="rect">
            <a:avLst/>
          </a:prstGeom>
          <a:noFill/>
          <a:ln>
            <a:noFill/>
          </a:ln>
        </p:spPr>
      </p:pic>
      <p:sp>
        <p:nvSpPr>
          <p:cNvPr id="159" name="Google Shape;159;p24"/>
          <p:cNvSpPr txBox="1"/>
          <p:nvPr/>
        </p:nvSpPr>
        <p:spPr>
          <a:xfrm>
            <a:off x="6562600" y="4409300"/>
            <a:ext cx="2405700" cy="20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3"/>
                </a:solidFill>
                <a:latin typeface="Average"/>
                <a:ea typeface="Average"/>
                <a:cs typeface="Average"/>
                <a:sym typeface="Average"/>
              </a:rPr>
              <a:t>Image Credit:  itsnicethat.com</a:t>
            </a:r>
            <a:endParaRPr sz="1000">
              <a:solidFill>
                <a:schemeClr val="accent3"/>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nvSpPr>
        <p:spPr>
          <a:xfrm>
            <a:off x="2215650" y="0"/>
            <a:ext cx="4587000" cy="59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Average"/>
                <a:ea typeface="Average"/>
                <a:cs typeface="Average"/>
                <a:sym typeface="Average"/>
              </a:rPr>
              <a:t>How do reviews impact ‘Best Sellers’?</a:t>
            </a:r>
            <a:endParaRPr sz="1800">
              <a:solidFill>
                <a:schemeClr val="accent5"/>
              </a:solidFill>
              <a:latin typeface="Average"/>
              <a:ea typeface="Average"/>
              <a:cs typeface="Average"/>
              <a:sym typeface="Average"/>
            </a:endParaRPr>
          </a:p>
        </p:txBody>
      </p:sp>
      <p:sp>
        <p:nvSpPr>
          <p:cNvPr id="165" name="Google Shape;165;p25"/>
          <p:cNvSpPr txBox="1"/>
          <p:nvPr/>
        </p:nvSpPr>
        <p:spPr>
          <a:xfrm>
            <a:off x="4399275" y="746900"/>
            <a:ext cx="4326600" cy="13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166" name="Google Shape;166;p25"/>
          <p:cNvPicPr preferRelativeResize="0"/>
          <p:nvPr/>
        </p:nvPicPr>
        <p:blipFill>
          <a:blip r:embed="rId3">
            <a:alphaModFix/>
          </a:blip>
          <a:stretch>
            <a:fillRect/>
          </a:stretch>
        </p:blipFill>
        <p:spPr>
          <a:xfrm>
            <a:off x="152400" y="441700"/>
            <a:ext cx="5413775" cy="4540499"/>
          </a:xfrm>
          <a:prstGeom prst="rect">
            <a:avLst/>
          </a:prstGeom>
          <a:noFill/>
          <a:ln>
            <a:noFill/>
          </a:ln>
        </p:spPr>
      </p:pic>
      <p:sp>
        <p:nvSpPr>
          <p:cNvPr id="167" name="Google Shape;167;p25"/>
          <p:cNvSpPr txBox="1"/>
          <p:nvPr/>
        </p:nvSpPr>
        <p:spPr>
          <a:xfrm>
            <a:off x="8528450" y="4714500"/>
            <a:ext cx="511800" cy="1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CB</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168" name="Google Shape;168;p25"/>
          <p:cNvSpPr txBox="1"/>
          <p:nvPr/>
        </p:nvSpPr>
        <p:spPr>
          <a:xfrm>
            <a:off x="5629250" y="441700"/>
            <a:ext cx="3411000" cy="28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Correlation: .72</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5 Categories with most reviews: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Foot, Hand and Nail Care</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Televisions and Video Products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Video Games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Girls Clothing</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Toys and Games</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169" name="Google Shape;169;p25"/>
          <p:cNvPicPr preferRelativeResize="0"/>
          <p:nvPr/>
        </p:nvPicPr>
        <p:blipFill>
          <a:blip r:embed="rId4">
            <a:alphaModFix/>
          </a:blip>
          <a:stretch>
            <a:fillRect/>
          </a:stretch>
        </p:blipFill>
        <p:spPr>
          <a:xfrm>
            <a:off x="5781200" y="3072075"/>
            <a:ext cx="1910125" cy="1910125"/>
          </a:xfrm>
          <a:prstGeom prst="rect">
            <a:avLst/>
          </a:prstGeom>
          <a:noFill/>
          <a:ln>
            <a:noFill/>
          </a:ln>
        </p:spPr>
      </p:pic>
      <p:sp>
        <p:nvSpPr>
          <p:cNvPr id="170" name="Google Shape;170;p25"/>
          <p:cNvSpPr txBox="1"/>
          <p:nvPr/>
        </p:nvSpPr>
        <p:spPr>
          <a:xfrm>
            <a:off x="7756500" y="4283625"/>
            <a:ext cx="1387500" cy="7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3"/>
                </a:solidFill>
                <a:latin typeface="Average"/>
                <a:ea typeface="Average"/>
                <a:cs typeface="Average"/>
                <a:sym typeface="Average"/>
              </a:rPr>
              <a:t>Top Seller in Foot, Hand and Nail Care</a:t>
            </a:r>
            <a:endParaRPr sz="1000">
              <a:solidFill>
                <a:schemeClr val="accent3"/>
              </a:solidFill>
              <a:latin typeface="Average"/>
              <a:ea typeface="Average"/>
              <a:cs typeface="Average"/>
              <a:sym typeface="Average"/>
            </a:endParaRPr>
          </a:p>
          <a:p>
            <a:pPr indent="0" lvl="0" marL="0" rtl="0" algn="l">
              <a:spcBef>
                <a:spcPts val="0"/>
              </a:spcBef>
              <a:spcAft>
                <a:spcPts val="0"/>
              </a:spcAft>
              <a:buNone/>
            </a:pPr>
            <a:r>
              <a:rPr lang="en" sz="1000">
                <a:solidFill>
                  <a:schemeClr val="accent3"/>
                </a:solidFill>
                <a:latin typeface="Average"/>
                <a:ea typeface="Average"/>
                <a:cs typeface="Average"/>
                <a:sym typeface="Average"/>
              </a:rPr>
              <a:t>(image Amazon.com)</a:t>
            </a:r>
            <a:endParaRPr sz="1000">
              <a:solidFill>
                <a:schemeClr val="accent3"/>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nvSpPr>
        <p:spPr>
          <a:xfrm>
            <a:off x="1302400" y="0"/>
            <a:ext cx="6876000" cy="59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Average"/>
                <a:ea typeface="Average"/>
                <a:cs typeface="Average"/>
                <a:sym typeface="Average"/>
              </a:rPr>
              <a:t>Do the top ‘Best Sellers’ have the most reviews?</a:t>
            </a:r>
            <a:endParaRPr sz="1800">
              <a:solidFill>
                <a:schemeClr val="accent5"/>
              </a:solidFill>
              <a:latin typeface="Average"/>
              <a:ea typeface="Average"/>
              <a:cs typeface="Average"/>
              <a:sym typeface="Average"/>
            </a:endParaRPr>
          </a:p>
        </p:txBody>
      </p:sp>
      <p:sp>
        <p:nvSpPr>
          <p:cNvPr id="176" name="Google Shape;176;p26"/>
          <p:cNvSpPr txBox="1"/>
          <p:nvPr/>
        </p:nvSpPr>
        <p:spPr>
          <a:xfrm>
            <a:off x="4399275" y="746900"/>
            <a:ext cx="4326600" cy="13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177" name="Google Shape;177;p26"/>
          <p:cNvSpPr txBox="1"/>
          <p:nvPr/>
        </p:nvSpPr>
        <p:spPr>
          <a:xfrm>
            <a:off x="8528450" y="4714500"/>
            <a:ext cx="511800" cy="1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CB</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178" name="Google Shape;178;p26"/>
          <p:cNvSpPr txBox="1"/>
          <p:nvPr/>
        </p:nvSpPr>
        <p:spPr>
          <a:xfrm>
            <a:off x="5557600" y="2203000"/>
            <a:ext cx="3411000" cy="28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Top </a:t>
            </a:r>
            <a:r>
              <a:rPr lang="en" sz="1800">
                <a:solidFill>
                  <a:schemeClr val="accent3"/>
                </a:solidFill>
                <a:latin typeface="Average"/>
                <a:ea typeface="Average"/>
                <a:cs typeface="Average"/>
                <a:sym typeface="Average"/>
              </a:rPr>
              <a:t>5 Categories with most ‘Best Sellers’:</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Automotive &amp; Equipment</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Girls Clothing</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Automotive Exterior Accessories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Toys &amp; Games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Foot Hand &amp; Nail Care</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179" name="Google Shape;179;p26"/>
          <p:cNvPicPr preferRelativeResize="0"/>
          <p:nvPr/>
        </p:nvPicPr>
        <p:blipFill>
          <a:blip r:embed="rId3">
            <a:alphaModFix/>
          </a:blip>
          <a:stretch>
            <a:fillRect/>
          </a:stretch>
        </p:blipFill>
        <p:spPr>
          <a:xfrm>
            <a:off x="152400" y="504550"/>
            <a:ext cx="5359949" cy="4486550"/>
          </a:xfrm>
          <a:prstGeom prst="rect">
            <a:avLst/>
          </a:prstGeom>
          <a:noFill/>
          <a:ln>
            <a:noFill/>
          </a:ln>
        </p:spPr>
      </p:pic>
      <p:pic>
        <p:nvPicPr>
          <p:cNvPr id="180" name="Google Shape;180;p26"/>
          <p:cNvPicPr preferRelativeResize="0"/>
          <p:nvPr/>
        </p:nvPicPr>
        <p:blipFill>
          <a:blip r:embed="rId4">
            <a:alphaModFix/>
          </a:blip>
          <a:stretch>
            <a:fillRect/>
          </a:stretch>
        </p:blipFill>
        <p:spPr>
          <a:xfrm>
            <a:off x="6010737" y="416975"/>
            <a:ext cx="2648025" cy="1692525"/>
          </a:xfrm>
          <a:prstGeom prst="rect">
            <a:avLst/>
          </a:prstGeom>
          <a:noFill/>
          <a:ln>
            <a:noFill/>
          </a:ln>
        </p:spPr>
      </p:pic>
      <p:sp>
        <p:nvSpPr>
          <p:cNvPr id="181" name="Google Shape;181;p26"/>
          <p:cNvSpPr txBox="1"/>
          <p:nvPr/>
        </p:nvSpPr>
        <p:spPr>
          <a:xfrm>
            <a:off x="5629250" y="2016100"/>
            <a:ext cx="3411000" cy="18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accent3"/>
                </a:solidFill>
                <a:latin typeface="Average"/>
                <a:ea typeface="Average"/>
                <a:cs typeface="Average"/>
                <a:sym typeface="Average"/>
              </a:rPr>
              <a:t>*Image Courtesy of ESPN.com</a:t>
            </a:r>
            <a:endParaRPr sz="800">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Count vs Average Rating For All Sales Data (Molly)</a:t>
            </a:r>
            <a:endParaRPr/>
          </a:p>
        </p:txBody>
      </p:sp>
      <p:pic>
        <p:nvPicPr>
          <p:cNvPr id="187" name="Google Shape;187;p27"/>
          <p:cNvPicPr preferRelativeResize="0"/>
          <p:nvPr/>
        </p:nvPicPr>
        <p:blipFill>
          <a:blip r:embed="rId3">
            <a:alphaModFix/>
          </a:blip>
          <a:stretch>
            <a:fillRect/>
          </a:stretch>
        </p:blipFill>
        <p:spPr>
          <a:xfrm>
            <a:off x="3507200" y="1088500"/>
            <a:ext cx="5370276" cy="3820975"/>
          </a:xfrm>
          <a:prstGeom prst="rect">
            <a:avLst/>
          </a:prstGeom>
          <a:noFill/>
          <a:ln>
            <a:noFill/>
          </a:ln>
        </p:spPr>
      </p:pic>
      <p:sp>
        <p:nvSpPr>
          <p:cNvPr id="188" name="Google Shape;188;p27"/>
          <p:cNvSpPr txBox="1"/>
          <p:nvPr/>
        </p:nvSpPr>
        <p:spPr>
          <a:xfrm>
            <a:off x="222650" y="1083625"/>
            <a:ext cx="3117300" cy="3821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This graph displays the relationship between the number of written </a:t>
            </a:r>
            <a:r>
              <a:rPr lang="en" sz="1500">
                <a:solidFill>
                  <a:schemeClr val="accent3"/>
                </a:solidFill>
                <a:latin typeface="Average"/>
                <a:ea typeface="Average"/>
                <a:cs typeface="Average"/>
                <a:sym typeface="Average"/>
              </a:rPr>
              <a:t>reviews</a:t>
            </a:r>
            <a:r>
              <a:rPr lang="en" sz="1500">
                <a:solidFill>
                  <a:schemeClr val="accent3"/>
                </a:solidFill>
                <a:latin typeface="Average"/>
                <a:ea typeface="Average"/>
                <a:cs typeface="Average"/>
                <a:sym typeface="Average"/>
              </a:rPr>
              <a:t> a product received vs the average rating of the product on a scale of 1-5 stars.</a:t>
            </a:r>
            <a:endParaRPr sz="15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500">
              <a:solidFill>
                <a:schemeClr val="accent3"/>
              </a:solidFill>
              <a:latin typeface="Average"/>
              <a:ea typeface="Average"/>
              <a:cs typeface="Average"/>
              <a:sym typeface="Average"/>
            </a:endParaRPr>
          </a:p>
          <a:p>
            <a:pPr indent="-323850" lvl="0" marL="4572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To prevent data skew, products with zero written reviews were omitted.</a:t>
            </a:r>
            <a:endParaRPr sz="15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500">
              <a:solidFill>
                <a:schemeClr val="accent3"/>
              </a:solidFill>
              <a:latin typeface="Average"/>
              <a:ea typeface="Average"/>
              <a:cs typeface="Average"/>
              <a:sym typeface="Average"/>
            </a:endParaRPr>
          </a:p>
          <a:p>
            <a:pPr indent="-323850" lvl="0" marL="4572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Results resemble an exponential growth curve.</a:t>
            </a:r>
            <a:endParaRPr sz="1500">
              <a:solidFill>
                <a:schemeClr val="accent3"/>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Count vs Average Rating By Category (Molly)</a:t>
            </a:r>
            <a:endParaRPr/>
          </a:p>
        </p:txBody>
      </p:sp>
      <p:pic>
        <p:nvPicPr>
          <p:cNvPr id="194" name="Google Shape;194;p28"/>
          <p:cNvPicPr preferRelativeResize="0"/>
          <p:nvPr/>
        </p:nvPicPr>
        <p:blipFill>
          <a:blip r:embed="rId3">
            <a:alphaModFix/>
          </a:blip>
          <a:stretch>
            <a:fillRect/>
          </a:stretch>
        </p:blipFill>
        <p:spPr>
          <a:xfrm>
            <a:off x="3631700" y="936075"/>
            <a:ext cx="2596051" cy="1965950"/>
          </a:xfrm>
          <a:prstGeom prst="rect">
            <a:avLst/>
          </a:prstGeom>
          <a:noFill/>
          <a:ln>
            <a:noFill/>
          </a:ln>
        </p:spPr>
      </p:pic>
      <p:pic>
        <p:nvPicPr>
          <p:cNvPr id="195" name="Google Shape;195;p28"/>
          <p:cNvPicPr preferRelativeResize="0"/>
          <p:nvPr/>
        </p:nvPicPr>
        <p:blipFill>
          <a:blip r:embed="rId4">
            <a:alphaModFix/>
          </a:blip>
          <a:stretch>
            <a:fillRect/>
          </a:stretch>
        </p:blipFill>
        <p:spPr>
          <a:xfrm>
            <a:off x="3631700" y="3013825"/>
            <a:ext cx="2596050" cy="1965950"/>
          </a:xfrm>
          <a:prstGeom prst="rect">
            <a:avLst/>
          </a:prstGeom>
          <a:noFill/>
          <a:ln>
            <a:noFill/>
          </a:ln>
        </p:spPr>
      </p:pic>
      <p:pic>
        <p:nvPicPr>
          <p:cNvPr id="196" name="Google Shape;196;p28"/>
          <p:cNvPicPr preferRelativeResize="0"/>
          <p:nvPr/>
        </p:nvPicPr>
        <p:blipFill>
          <a:blip r:embed="rId5">
            <a:alphaModFix/>
          </a:blip>
          <a:stretch>
            <a:fillRect/>
          </a:stretch>
        </p:blipFill>
        <p:spPr>
          <a:xfrm>
            <a:off x="6411475" y="3034475"/>
            <a:ext cx="2596050" cy="1965950"/>
          </a:xfrm>
          <a:prstGeom prst="rect">
            <a:avLst/>
          </a:prstGeom>
          <a:noFill/>
          <a:ln>
            <a:noFill/>
          </a:ln>
        </p:spPr>
      </p:pic>
      <p:pic>
        <p:nvPicPr>
          <p:cNvPr id="197" name="Google Shape;197;p28"/>
          <p:cNvPicPr preferRelativeResize="0"/>
          <p:nvPr/>
        </p:nvPicPr>
        <p:blipFill>
          <a:blip r:embed="rId6">
            <a:alphaModFix/>
          </a:blip>
          <a:stretch>
            <a:fillRect/>
          </a:stretch>
        </p:blipFill>
        <p:spPr>
          <a:xfrm>
            <a:off x="6411475" y="936075"/>
            <a:ext cx="2538525" cy="1965950"/>
          </a:xfrm>
          <a:prstGeom prst="rect">
            <a:avLst/>
          </a:prstGeom>
          <a:noFill/>
          <a:ln>
            <a:noFill/>
          </a:ln>
        </p:spPr>
      </p:pic>
      <p:sp>
        <p:nvSpPr>
          <p:cNvPr id="198" name="Google Shape;198;p28"/>
          <p:cNvSpPr txBox="1"/>
          <p:nvPr/>
        </p:nvSpPr>
        <p:spPr>
          <a:xfrm>
            <a:off x="222650" y="1083625"/>
            <a:ext cx="3117300" cy="382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In a survey of four product categories within the data set,  the number of written reviews of a product increased exponentially with the average rating of that product. </a:t>
            </a:r>
            <a:endParaRPr>
              <a:solidFill>
                <a:schemeClr val="accent3"/>
              </a:solidFill>
              <a:latin typeface="Average"/>
              <a:ea typeface="Average"/>
              <a:cs typeface="Average"/>
              <a:sym typeface="Average"/>
            </a:endParaRPr>
          </a:p>
          <a:p>
            <a:pPr indent="0" lvl="0" marL="457200" rtl="0" algn="l">
              <a:spcBef>
                <a:spcPts val="0"/>
              </a:spcBef>
              <a:spcAft>
                <a:spcPts val="0"/>
              </a:spcAft>
              <a:buNone/>
            </a:pPr>
            <a:r>
              <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These results indicate a customer is more likely to leave a review if they have a positive impression of the product (as indicated by the rating).</a:t>
            </a:r>
            <a:endParaRPr>
              <a:solidFill>
                <a:schemeClr val="accent3"/>
              </a:solidFill>
              <a:latin typeface="Average"/>
              <a:ea typeface="Average"/>
              <a:cs typeface="Average"/>
              <a:sym typeface="Average"/>
            </a:endParaRPr>
          </a:p>
          <a:p>
            <a:pPr indent="0" lvl="0" marL="457200" rtl="0" algn="l">
              <a:spcBef>
                <a:spcPts val="0"/>
              </a:spcBef>
              <a:spcAft>
                <a:spcPts val="0"/>
              </a:spcAft>
              <a:buNone/>
            </a:pPr>
            <a:r>
              <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We can advise the online retailer that review count can be used as an additional metric on how well-liked a product is.</a:t>
            </a:r>
            <a:endParaRPr>
              <a:solidFill>
                <a:schemeClr val="accent3"/>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Gender-Based Analysis of Amazon Product Data (Chorrkin)</a:t>
            </a:r>
            <a:endParaRPr/>
          </a:p>
          <a:p>
            <a:pPr indent="0" lvl="0" marL="0" rtl="0" algn="l">
              <a:spcBef>
                <a:spcPts val="0"/>
              </a:spcBef>
              <a:spcAft>
                <a:spcPts val="0"/>
              </a:spcAft>
              <a:buNone/>
            </a:pPr>
            <a:r>
              <a:t/>
            </a:r>
            <a:endParaRPr/>
          </a:p>
        </p:txBody>
      </p:sp>
      <p:sp>
        <p:nvSpPr>
          <p:cNvPr id="204" name="Google Shape;20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Objective:</a:t>
            </a:r>
            <a:r>
              <a:rPr lang="en"/>
              <a:t> Analyze Amazon product data to uncover differences between men's, women's, and unspecified products.</a:t>
            </a:r>
            <a:endParaRPr/>
          </a:p>
          <a:p>
            <a:pPr indent="0" lvl="0" marL="0" rtl="0" algn="l">
              <a:spcBef>
                <a:spcPts val="1200"/>
              </a:spcBef>
              <a:spcAft>
                <a:spcPts val="0"/>
              </a:spcAft>
              <a:buNone/>
            </a:pPr>
            <a:r>
              <a:rPr lang="en"/>
              <a:t>Methodology:</a:t>
            </a:r>
            <a:endParaRPr/>
          </a:p>
          <a:p>
            <a:pPr indent="-317500" lvl="1" marL="914400" rtl="0" algn="l">
              <a:spcBef>
                <a:spcPts val="1200"/>
              </a:spcBef>
              <a:spcAft>
                <a:spcPts val="0"/>
              </a:spcAft>
              <a:buSzPts val="1400"/>
              <a:buChar char="○"/>
            </a:pPr>
            <a:r>
              <a:rPr lang="en"/>
              <a:t>Gender Classification:</a:t>
            </a:r>
            <a:endParaRPr/>
          </a:p>
          <a:p>
            <a:pPr indent="-317500" lvl="2" marL="1371600" rtl="0" algn="l">
              <a:spcBef>
                <a:spcPts val="0"/>
              </a:spcBef>
              <a:spcAft>
                <a:spcPts val="0"/>
              </a:spcAft>
              <a:buSzPts val="1400"/>
              <a:buChar char="■"/>
            </a:pPr>
            <a:r>
              <a:rPr lang="en"/>
              <a:t>Classified products based on keywords in titles.</a:t>
            </a:r>
            <a:endParaRPr/>
          </a:p>
          <a:p>
            <a:pPr indent="-317500" lvl="2" marL="1371600" rtl="0" algn="l">
              <a:spcBef>
                <a:spcPts val="0"/>
              </a:spcBef>
              <a:spcAft>
                <a:spcPts val="0"/>
              </a:spcAft>
              <a:buSzPts val="1400"/>
              <a:buChar char="■"/>
            </a:pPr>
            <a:r>
              <a:rPr lang="en"/>
              <a:t>Men's Keywords: men, man, mens, male, gentlemen, boys, boy.</a:t>
            </a:r>
            <a:endParaRPr/>
          </a:p>
          <a:p>
            <a:pPr indent="-317500" lvl="2" marL="1371600" rtl="0" algn="l">
              <a:spcBef>
                <a:spcPts val="0"/>
              </a:spcBef>
              <a:spcAft>
                <a:spcPts val="0"/>
              </a:spcAft>
              <a:buSzPts val="1400"/>
              <a:buChar char="■"/>
            </a:pPr>
            <a:r>
              <a:rPr lang="en"/>
              <a:t>Women's Keywords: women, woman, womens, female, ladies, girls, girl, femme, lady.</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Gender-Based Analysis</a:t>
            </a:r>
            <a:r>
              <a:rPr lang="en"/>
              <a:t> Results </a:t>
            </a:r>
            <a:r>
              <a:rPr lang="en"/>
              <a:t>(Chorrkin)</a:t>
            </a:r>
            <a:endParaRPr/>
          </a:p>
        </p:txBody>
      </p:sp>
      <p:sp>
        <p:nvSpPr>
          <p:cNvPr id="210" name="Google Shape;210;p30"/>
          <p:cNvSpPr txBox="1"/>
          <p:nvPr>
            <p:ph idx="1" type="body"/>
          </p:nvPr>
        </p:nvSpPr>
        <p:spPr>
          <a:xfrm>
            <a:off x="311700" y="1152475"/>
            <a:ext cx="4265100" cy="187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A. </a:t>
            </a:r>
            <a:r>
              <a:rPr lang="en"/>
              <a:t>Product Distribution by Gender Category</a:t>
            </a:r>
            <a:endParaRPr/>
          </a:p>
          <a:p>
            <a:pPr indent="-334327" lvl="0" marL="457200" rtl="0" algn="l">
              <a:spcBef>
                <a:spcPts val="1200"/>
              </a:spcBef>
              <a:spcAft>
                <a:spcPts val="0"/>
              </a:spcAft>
              <a:buSzPct val="100000"/>
              <a:buChar char="●"/>
            </a:pPr>
            <a:r>
              <a:rPr lang="en"/>
              <a:t>Total Products:</a:t>
            </a:r>
            <a:endParaRPr/>
          </a:p>
          <a:p>
            <a:pPr indent="-310832" lvl="1" marL="914400" rtl="0" algn="l">
              <a:spcBef>
                <a:spcPts val="0"/>
              </a:spcBef>
              <a:spcAft>
                <a:spcPts val="0"/>
              </a:spcAft>
              <a:buSzPct val="100000"/>
              <a:buChar char="○"/>
            </a:pPr>
            <a:r>
              <a:rPr lang="en"/>
              <a:t>Men's: 434,660 (30.6%)</a:t>
            </a:r>
            <a:endParaRPr/>
          </a:p>
          <a:p>
            <a:pPr indent="-310832" lvl="1" marL="914400" rtl="0" algn="l">
              <a:spcBef>
                <a:spcPts val="0"/>
              </a:spcBef>
              <a:spcAft>
                <a:spcPts val="0"/>
              </a:spcAft>
              <a:buSzPct val="100000"/>
              <a:buChar char="○"/>
            </a:pPr>
            <a:r>
              <a:rPr lang="en"/>
              <a:t>Women's: 54,647 (3.8%)</a:t>
            </a:r>
            <a:endParaRPr/>
          </a:p>
          <a:p>
            <a:pPr indent="-310832" lvl="1" marL="914400" rtl="0" algn="l">
              <a:spcBef>
                <a:spcPts val="0"/>
              </a:spcBef>
              <a:spcAft>
                <a:spcPts val="0"/>
              </a:spcAft>
              <a:buSzPct val="100000"/>
              <a:buChar char="○"/>
            </a:pPr>
            <a:r>
              <a:rPr lang="en"/>
              <a:t>Unspecified: 937,030 (65.6%)</a:t>
            </a:r>
            <a:endParaRPr/>
          </a:p>
          <a:p>
            <a:pPr indent="0" lvl="0" marL="0" rtl="0" algn="l">
              <a:spcBef>
                <a:spcPts val="1200"/>
              </a:spcBef>
              <a:spcAft>
                <a:spcPts val="1200"/>
              </a:spcAft>
              <a:buNone/>
            </a:pPr>
            <a:r>
              <a:t/>
            </a:r>
            <a:endParaRPr/>
          </a:p>
        </p:txBody>
      </p:sp>
      <p:sp>
        <p:nvSpPr>
          <p:cNvPr id="211" name="Google Shape;211;p30"/>
          <p:cNvSpPr txBox="1"/>
          <p:nvPr>
            <p:ph idx="1" type="body"/>
          </p:nvPr>
        </p:nvSpPr>
        <p:spPr>
          <a:xfrm>
            <a:off x="4576800" y="1152475"/>
            <a:ext cx="4265100" cy="170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B.</a:t>
            </a:r>
            <a:r>
              <a:rPr lang="en" sz="1600"/>
              <a:t> Average Ratings</a:t>
            </a:r>
            <a:endParaRPr sz="1600"/>
          </a:p>
          <a:p>
            <a:pPr indent="-304800" lvl="0" marL="457200" rtl="0" algn="l">
              <a:spcBef>
                <a:spcPts val="1200"/>
              </a:spcBef>
              <a:spcAft>
                <a:spcPts val="0"/>
              </a:spcAft>
              <a:buSzPts val="1200"/>
              <a:buChar char="●"/>
            </a:pPr>
            <a:r>
              <a:rPr lang="en" sz="1200"/>
              <a:t>Men's Products: 4.02</a:t>
            </a:r>
            <a:endParaRPr sz="1200"/>
          </a:p>
          <a:p>
            <a:pPr indent="-304800" lvl="0" marL="457200" rtl="0" algn="l">
              <a:spcBef>
                <a:spcPts val="0"/>
              </a:spcBef>
              <a:spcAft>
                <a:spcPts val="0"/>
              </a:spcAft>
              <a:buSzPts val="1200"/>
              <a:buChar char="●"/>
            </a:pPr>
            <a:r>
              <a:rPr lang="en" sz="1200"/>
              <a:t>Women's Products: 3.94</a:t>
            </a:r>
            <a:endParaRPr sz="1200"/>
          </a:p>
          <a:p>
            <a:pPr indent="-304800" lvl="0" marL="457200" rtl="0" algn="l">
              <a:spcBef>
                <a:spcPts val="0"/>
              </a:spcBef>
              <a:spcAft>
                <a:spcPts val="0"/>
              </a:spcAft>
              <a:buSzPts val="1200"/>
              <a:buChar char="●"/>
            </a:pPr>
            <a:r>
              <a:rPr lang="en" sz="1200"/>
              <a:t>Unspecified: 3.99</a:t>
            </a:r>
            <a:endParaRPr sz="1200"/>
          </a:p>
          <a:p>
            <a:pPr indent="0" lvl="0" marL="0" rtl="0" algn="l">
              <a:spcBef>
                <a:spcPts val="1200"/>
              </a:spcBef>
              <a:spcAft>
                <a:spcPts val="1200"/>
              </a:spcAft>
              <a:buNone/>
            </a:pPr>
            <a:r>
              <a:t/>
            </a:r>
            <a:endParaRPr/>
          </a:p>
        </p:txBody>
      </p:sp>
      <p:pic>
        <p:nvPicPr>
          <p:cNvPr id="212" name="Google Shape;212;p30"/>
          <p:cNvPicPr preferRelativeResize="0"/>
          <p:nvPr/>
        </p:nvPicPr>
        <p:blipFill>
          <a:blip r:embed="rId3">
            <a:alphaModFix/>
          </a:blip>
          <a:stretch>
            <a:fillRect/>
          </a:stretch>
        </p:blipFill>
        <p:spPr>
          <a:xfrm>
            <a:off x="979999" y="2499325"/>
            <a:ext cx="2539349" cy="2542550"/>
          </a:xfrm>
          <a:prstGeom prst="rect">
            <a:avLst/>
          </a:prstGeom>
          <a:noFill/>
          <a:ln>
            <a:noFill/>
          </a:ln>
        </p:spPr>
      </p:pic>
      <p:pic>
        <p:nvPicPr>
          <p:cNvPr id="213" name="Google Shape;213;p30"/>
          <p:cNvPicPr preferRelativeResize="0"/>
          <p:nvPr/>
        </p:nvPicPr>
        <p:blipFill>
          <a:blip r:embed="rId4">
            <a:alphaModFix/>
          </a:blip>
          <a:stretch>
            <a:fillRect/>
          </a:stretch>
        </p:blipFill>
        <p:spPr>
          <a:xfrm>
            <a:off x="4576800" y="2407425"/>
            <a:ext cx="3527474" cy="2634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Gender-Based Analysis </a:t>
            </a:r>
            <a:r>
              <a:rPr lang="en"/>
              <a:t>Insights </a:t>
            </a:r>
            <a:r>
              <a:rPr lang="en"/>
              <a:t>(Chorrkin)</a:t>
            </a:r>
            <a:endParaRPr/>
          </a:p>
        </p:txBody>
      </p:sp>
      <p:sp>
        <p:nvSpPr>
          <p:cNvPr id="219" name="Google Shape;219;p31"/>
          <p:cNvSpPr txBox="1"/>
          <p:nvPr>
            <p:ph idx="1" type="body"/>
          </p:nvPr>
        </p:nvSpPr>
        <p:spPr>
          <a:xfrm>
            <a:off x="311700" y="1152475"/>
            <a:ext cx="42567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055"/>
              <a:t>Number of Best-Sellers:</a:t>
            </a:r>
            <a:endParaRPr b="1" sz="1055"/>
          </a:p>
          <a:p>
            <a:pPr indent="-283527" lvl="0" marL="457200" rtl="0" algn="l">
              <a:lnSpc>
                <a:spcPct val="95000"/>
              </a:lnSpc>
              <a:spcBef>
                <a:spcPts val="1200"/>
              </a:spcBef>
              <a:spcAft>
                <a:spcPts val="0"/>
              </a:spcAft>
              <a:buSzPts val="865"/>
              <a:buChar char="-"/>
            </a:pPr>
            <a:r>
              <a:rPr lang="en" sz="864"/>
              <a:t>Men's: 2,411</a:t>
            </a:r>
            <a:endParaRPr sz="864"/>
          </a:p>
          <a:p>
            <a:pPr indent="-283527" lvl="0" marL="457200" rtl="0" algn="l">
              <a:lnSpc>
                <a:spcPct val="95000"/>
              </a:lnSpc>
              <a:spcBef>
                <a:spcPts val="0"/>
              </a:spcBef>
              <a:spcAft>
                <a:spcPts val="0"/>
              </a:spcAft>
              <a:buSzPts val="865"/>
              <a:buChar char="-"/>
            </a:pPr>
            <a:r>
              <a:rPr lang="en" sz="864"/>
              <a:t>Women's: 247</a:t>
            </a:r>
            <a:endParaRPr sz="864"/>
          </a:p>
          <a:p>
            <a:pPr indent="-283527" lvl="0" marL="457200" rtl="0" algn="l">
              <a:lnSpc>
                <a:spcPct val="95000"/>
              </a:lnSpc>
              <a:spcBef>
                <a:spcPts val="0"/>
              </a:spcBef>
              <a:spcAft>
                <a:spcPts val="0"/>
              </a:spcAft>
              <a:buSzPts val="865"/>
              <a:buChar char="-"/>
            </a:pPr>
            <a:r>
              <a:rPr lang="en" sz="864"/>
              <a:t>Unspecified: 5,862</a:t>
            </a:r>
            <a:endParaRPr sz="864"/>
          </a:p>
          <a:p>
            <a:pPr indent="0" lvl="0" marL="0" rtl="0" algn="l">
              <a:lnSpc>
                <a:spcPct val="100000"/>
              </a:lnSpc>
              <a:spcBef>
                <a:spcPts val="1200"/>
              </a:spcBef>
              <a:spcAft>
                <a:spcPts val="0"/>
              </a:spcAft>
              <a:buSzPts val="523"/>
              <a:buNone/>
            </a:pPr>
            <a:r>
              <a:rPr b="1" lang="en" sz="1055"/>
              <a:t>B. Interpretations</a:t>
            </a:r>
            <a:endParaRPr b="1" sz="1055"/>
          </a:p>
          <a:p>
            <a:pPr indent="0" lvl="0" marL="0" rtl="0" algn="l">
              <a:lnSpc>
                <a:spcPct val="100000"/>
              </a:lnSpc>
              <a:spcBef>
                <a:spcPts val="1200"/>
              </a:spcBef>
              <a:spcAft>
                <a:spcPts val="0"/>
              </a:spcAft>
              <a:buNone/>
            </a:pPr>
            <a:r>
              <a:rPr lang="en" sz="900"/>
              <a:t>Market Representation:</a:t>
            </a:r>
            <a:endParaRPr sz="900"/>
          </a:p>
          <a:p>
            <a:pPr indent="-285750" lvl="0" marL="457200" rtl="0" algn="l">
              <a:lnSpc>
                <a:spcPct val="100000"/>
              </a:lnSpc>
              <a:spcBef>
                <a:spcPts val="1200"/>
              </a:spcBef>
              <a:spcAft>
                <a:spcPts val="0"/>
              </a:spcAft>
              <a:buSzPts val="900"/>
              <a:buChar char="-"/>
            </a:pPr>
            <a:r>
              <a:rPr lang="en" sz="900"/>
              <a:t>Women's products are underrepresented in the dataset.</a:t>
            </a:r>
            <a:endParaRPr sz="900"/>
          </a:p>
          <a:p>
            <a:pPr indent="0" lvl="0" marL="0" rtl="0" algn="l">
              <a:lnSpc>
                <a:spcPct val="100000"/>
              </a:lnSpc>
              <a:spcBef>
                <a:spcPts val="1200"/>
              </a:spcBef>
              <a:spcAft>
                <a:spcPts val="0"/>
              </a:spcAft>
              <a:buNone/>
            </a:pPr>
            <a:r>
              <a:rPr lang="en" sz="900"/>
              <a:t>Customer Satisfaction:</a:t>
            </a:r>
            <a:endParaRPr sz="900"/>
          </a:p>
          <a:p>
            <a:pPr indent="-285750" lvl="0" marL="457200" rtl="0" algn="l">
              <a:lnSpc>
                <a:spcPct val="100000"/>
              </a:lnSpc>
              <a:spcBef>
                <a:spcPts val="1200"/>
              </a:spcBef>
              <a:spcAft>
                <a:spcPts val="0"/>
              </a:spcAft>
              <a:buSzPts val="900"/>
              <a:buChar char="-"/>
            </a:pPr>
            <a:r>
              <a:rPr lang="en" sz="900"/>
              <a:t>Men's products have slightly higher average ratings than women's.</a:t>
            </a:r>
            <a:endParaRPr sz="900"/>
          </a:p>
          <a:p>
            <a:pPr indent="0" lvl="0" marL="0" rtl="0" algn="l">
              <a:lnSpc>
                <a:spcPct val="100000"/>
              </a:lnSpc>
              <a:spcBef>
                <a:spcPts val="1200"/>
              </a:spcBef>
              <a:spcAft>
                <a:spcPts val="0"/>
              </a:spcAft>
              <a:buNone/>
            </a:pPr>
            <a:r>
              <a:rPr lang="en" sz="900"/>
              <a:t>Best-Seller Trends:</a:t>
            </a:r>
            <a:endParaRPr sz="900"/>
          </a:p>
          <a:p>
            <a:pPr indent="-285750" lvl="0" marL="457200" rtl="0" algn="l">
              <a:lnSpc>
                <a:spcPct val="100000"/>
              </a:lnSpc>
              <a:spcBef>
                <a:spcPts val="1200"/>
              </a:spcBef>
              <a:spcAft>
                <a:spcPts val="0"/>
              </a:spcAft>
              <a:buSzPts val="900"/>
              <a:buChar char="-"/>
            </a:pPr>
            <a:r>
              <a:rPr lang="en" sz="900"/>
              <a:t>Unspecified category leads in best-sellers, indicating a broader market appeal.</a:t>
            </a:r>
            <a:endParaRPr sz="1055"/>
          </a:p>
        </p:txBody>
      </p:sp>
      <p:pic>
        <p:nvPicPr>
          <p:cNvPr id="220" name="Google Shape;220;p31"/>
          <p:cNvPicPr preferRelativeResize="0"/>
          <p:nvPr/>
        </p:nvPicPr>
        <p:blipFill>
          <a:blip r:embed="rId3">
            <a:alphaModFix/>
          </a:blip>
          <a:stretch>
            <a:fillRect/>
          </a:stretch>
        </p:blipFill>
        <p:spPr>
          <a:xfrm>
            <a:off x="4720800" y="1170125"/>
            <a:ext cx="4270801" cy="31895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E-Commerce Platform Launch</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800"/>
              </a:spcBef>
              <a:spcAft>
                <a:spcPts val="0"/>
              </a:spcAft>
              <a:buClr>
                <a:schemeClr val="dk1"/>
              </a:buClr>
              <a:buSzPts val="1700"/>
              <a:buChar char="●"/>
            </a:pPr>
            <a:r>
              <a:rPr lang="en" sz="1700">
                <a:solidFill>
                  <a:schemeClr val="dk1"/>
                </a:solidFill>
              </a:rPr>
              <a:t>Team Epsilon has been approached by an entrepreneur looking to  launch their own online retailer platform, similar to Amazon. The entrepreneur wants Team Epsilon to use our data analysis skills to generate recommendations for how the entrepreneur can make his new e-commerce platform as successful as possible.</a:t>
            </a:r>
            <a:endParaRPr sz="1700">
              <a:solidFill>
                <a:schemeClr val="dk1"/>
              </a:solidFill>
            </a:endParaRPr>
          </a:p>
          <a:p>
            <a:pPr indent="0" lvl="0" marL="457200" rtl="0" algn="l">
              <a:spcBef>
                <a:spcPts val="800"/>
              </a:spcBef>
              <a:spcAft>
                <a:spcPts val="0"/>
              </a:spcAft>
              <a:buNone/>
            </a:pPr>
            <a:r>
              <a:t/>
            </a:r>
            <a:endParaRPr sz="1700">
              <a:solidFill>
                <a:schemeClr val="dk1"/>
              </a:solidFill>
            </a:endParaRPr>
          </a:p>
          <a:p>
            <a:pPr indent="-336550" lvl="0" marL="457200" rtl="0" algn="l">
              <a:spcBef>
                <a:spcPts val="800"/>
              </a:spcBef>
              <a:spcAft>
                <a:spcPts val="0"/>
              </a:spcAft>
              <a:buClr>
                <a:schemeClr val="dk1"/>
              </a:buClr>
              <a:buSzPts val="1700"/>
              <a:buChar char="●"/>
            </a:pPr>
            <a:r>
              <a:rPr lang="en" sz="1700">
                <a:solidFill>
                  <a:schemeClr val="dk1"/>
                </a:solidFill>
              </a:rPr>
              <a:t>For this project, Team Epsilon analyzed a dataset from Kaggle.com containing data representing Amazon sales in the United States in 2023.  The dataset includes categorical data as well as review counts, average ratings, and pricing.</a:t>
            </a:r>
            <a:endParaRPr sz="1700">
              <a:solidFill>
                <a:schemeClr val="dk1"/>
              </a:solidFill>
            </a:endParaRPr>
          </a:p>
          <a:p>
            <a:pPr indent="0" lvl="0" marL="0" rtl="0" algn="l">
              <a:spcBef>
                <a:spcPts val="800"/>
              </a:spcBef>
              <a:spcAft>
                <a:spcPts val="0"/>
              </a:spcAft>
              <a:buNone/>
            </a:pPr>
            <a:r>
              <a:t/>
            </a:r>
            <a:endParaRPr sz="25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a:t>
            </a:r>
            <a:r>
              <a:rPr lang="en"/>
              <a:t> Recommendations</a:t>
            </a:r>
            <a:endParaRPr/>
          </a:p>
        </p:txBody>
      </p:sp>
      <p:sp>
        <p:nvSpPr>
          <p:cNvPr id="226" name="Google Shape;22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1787" lvl="0" marL="457200" rtl="0" algn="l">
              <a:lnSpc>
                <a:spcPct val="190000"/>
              </a:lnSpc>
              <a:spcBef>
                <a:spcPts val="0"/>
              </a:spcBef>
              <a:spcAft>
                <a:spcPts val="0"/>
              </a:spcAft>
              <a:buSzPts val="1625"/>
              <a:buChar char="-"/>
            </a:pPr>
            <a:r>
              <a:rPr lang="en" sz="1625"/>
              <a:t>Pricing</a:t>
            </a:r>
            <a:endParaRPr sz="1625"/>
          </a:p>
          <a:p>
            <a:pPr indent="-315912" lvl="1" marL="914400" rtl="0" algn="l">
              <a:lnSpc>
                <a:spcPct val="190000"/>
              </a:lnSpc>
              <a:spcBef>
                <a:spcPts val="0"/>
              </a:spcBef>
              <a:spcAft>
                <a:spcPts val="0"/>
              </a:spcAft>
              <a:buSzPts val="1375"/>
              <a:buChar char="-"/>
            </a:pPr>
            <a:r>
              <a:rPr lang="en" sz="1375"/>
              <a:t>Cheaper products do better </a:t>
            </a:r>
            <a:endParaRPr sz="1375"/>
          </a:p>
          <a:p>
            <a:pPr indent="-315912" lvl="1" marL="914400" rtl="0" algn="l">
              <a:lnSpc>
                <a:spcPct val="190000"/>
              </a:lnSpc>
              <a:spcBef>
                <a:spcPts val="0"/>
              </a:spcBef>
              <a:spcAft>
                <a:spcPts val="0"/>
              </a:spcAft>
              <a:buSzPts val="1375"/>
              <a:buChar char="-"/>
            </a:pPr>
            <a:r>
              <a:rPr lang="en" sz="1375"/>
              <a:t>Near $22, no higher than $29</a:t>
            </a:r>
            <a:endParaRPr sz="1375"/>
          </a:p>
          <a:p>
            <a:pPr indent="-331787" lvl="0" marL="457200" rtl="0" algn="l">
              <a:lnSpc>
                <a:spcPct val="190000"/>
              </a:lnSpc>
              <a:spcBef>
                <a:spcPts val="0"/>
              </a:spcBef>
              <a:spcAft>
                <a:spcPts val="0"/>
              </a:spcAft>
              <a:buSzPts val="1625"/>
              <a:buChar char="-"/>
            </a:pPr>
            <a:r>
              <a:rPr lang="en" sz="1625"/>
              <a:t>Categories</a:t>
            </a:r>
            <a:endParaRPr sz="1625"/>
          </a:p>
          <a:p>
            <a:pPr indent="-315912" lvl="1" marL="914400" rtl="0" algn="l">
              <a:lnSpc>
                <a:spcPct val="190000"/>
              </a:lnSpc>
              <a:spcBef>
                <a:spcPts val="0"/>
              </a:spcBef>
              <a:spcAft>
                <a:spcPts val="0"/>
              </a:spcAft>
              <a:buSzPts val="1375"/>
              <a:buChar char="-"/>
            </a:pPr>
            <a:r>
              <a:rPr lang="en" sz="1375"/>
              <a:t>Kitchen &amp; Dining is 2nd in average profits </a:t>
            </a:r>
            <a:endParaRPr sz="1375"/>
          </a:p>
          <a:p>
            <a:pPr indent="-315912" lvl="2" marL="1371600" rtl="0" algn="l">
              <a:lnSpc>
                <a:spcPct val="190000"/>
              </a:lnSpc>
              <a:spcBef>
                <a:spcPts val="0"/>
              </a:spcBef>
              <a:spcAft>
                <a:spcPts val="0"/>
              </a:spcAft>
              <a:buSzPts val="1375"/>
              <a:buChar char="-"/>
            </a:pPr>
            <a:r>
              <a:rPr lang="en" sz="1375"/>
              <a:t>Holds 1st purchases total purchases in the last month</a:t>
            </a:r>
            <a:endParaRPr sz="1375"/>
          </a:p>
          <a:p>
            <a:pPr indent="-315912" lvl="2" marL="1371600" rtl="0" algn="l">
              <a:lnSpc>
                <a:spcPct val="190000"/>
              </a:lnSpc>
              <a:spcBef>
                <a:spcPts val="0"/>
              </a:spcBef>
              <a:spcAft>
                <a:spcPts val="0"/>
              </a:spcAft>
              <a:buSzPts val="1375"/>
              <a:buChar char="-"/>
            </a:pPr>
            <a:r>
              <a:rPr lang="en" sz="1375"/>
              <a:t>Largest total sales of all categories </a:t>
            </a:r>
            <a:endParaRPr sz="1375"/>
          </a:p>
          <a:p>
            <a:pPr indent="-315912" lvl="1" marL="914400" rtl="0" algn="l">
              <a:lnSpc>
                <a:spcPct val="190000"/>
              </a:lnSpc>
              <a:spcBef>
                <a:spcPts val="0"/>
              </a:spcBef>
              <a:spcAft>
                <a:spcPts val="0"/>
              </a:spcAft>
              <a:buSzPts val="1375"/>
              <a:buChar char="-"/>
            </a:pPr>
            <a:r>
              <a:rPr lang="en" sz="1375"/>
              <a:t>Heath &amp; Household is greatest in average profits by a wide margin</a:t>
            </a:r>
            <a:endParaRPr sz="1375"/>
          </a:p>
          <a:p>
            <a:pPr indent="-315912" lvl="2" marL="1371600" rtl="0" algn="l">
              <a:lnSpc>
                <a:spcPct val="190000"/>
              </a:lnSpc>
              <a:spcBef>
                <a:spcPts val="0"/>
              </a:spcBef>
              <a:spcAft>
                <a:spcPts val="0"/>
              </a:spcAft>
              <a:buSzPts val="1375"/>
              <a:buChar char="-"/>
            </a:pPr>
            <a:r>
              <a:rPr lang="en" sz="1375"/>
              <a:t>Holds 6th in total purchases last month</a:t>
            </a:r>
            <a:endParaRPr sz="1375"/>
          </a:p>
          <a:p>
            <a:pPr indent="0" lvl="0" marL="0" rtl="0" algn="l">
              <a:lnSpc>
                <a:spcPct val="190000"/>
              </a:lnSpc>
              <a:spcBef>
                <a:spcPts val="1200"/>
              </a:spcBef>
              <a:spcAft>
                <a:spcPts val="0"/>
              </a:spcAft>
              <a:buSzPts val="688"/>
              <a:buNone/>
            </a:pPr>
            <a:r>
              <a:t/>
            </a:r>
            <a:endParaRPr sz="1625"/>
          </a:p>
          <a:p>
            <a:pPr indent="0" lvl="0" marL="0" rtl="0" algn="l">
              <a:lnSpc>
                <a:spcPct val="105000"/>
              </a:lnSpc>
              <a:spcBef>
                <a:spcPts val="1200"/>
              </a:spcBef>
              <a:spcAft>
                <a:spcPts val="1200"/>
              </a:spcAft>
              <a:buSzPts val="688"/>
              <a:buNone/>
            </a:pPr>
            <a:r>
              <a:t/>
            </a:r>
            <a:endParaRPr sz="1625"/>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38275" y="125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Categories by Total Sales - Sunil Williams</a:t>
            </a:r>
            <a:endParaRPr/>
          </a:p>
        </p:txBody>
      </p:sp>
      <p:sp>
        <p:nvSpPr>
          <p:cNvPr id="73" name="Google Shape;73;p15"/>
          <p:cNvSpPr txBox="1"/>
          <p:nvPr>
            <p:ph idx="1" type="body"/>
          </p:nvPr>
        </p:nvSpPr>
        <p:spPr>
          <a:xfrm>
            <a:off x="238275" y="762275"/>
            <a:ext cx="3903600" cy="42933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Reviewing</a:t>
            </a:r>
            <a:r>
              <a:rPr lang="en" sz="1100"/>
              <a:t> the data we broke down the top 10 % </a:t>
            </a:r>
            <a:r>
              <a:rPr lang="en" sz="1100"/>
              <a:t>categories</a:t>
            </a:r>
            <a:r>
              <a:rPr lang="en" sz="1100"/>
              <a:t> in total sales as well as what were the top categories by total sales.</a:t>
            </a:r>
            <a:endParaRPr sz="1100"/>
          </a:p>
          <a:p>
            <a:pPr indent="-298450" lvl="0" marL="457200" rtl="0" algn="l">
              <a:spcBef>
                <a:spcPts val="0"/>
              </a:spcBef>
              <a:spcAft>
                <a:spcPts val="0"/>
              </a:spcAft>
              <a:buSzPts val="1100"/>
              <a:buChar char="●"/>
            </a:pPr>
            <a:r>
              <a:rPr lang="en" sz="1100"/>
              <a:t>Kitchen</a:t>
            </a:r>
            <a:r>
              <a:rPr lang="en" sz="1100"/>
              <a:t> and Dining, Hair care products and Toys and games were the highest sales totals.</a:t>
            </a:r>
            <a:endParaRPr sz="1100"/>
          </a:p>
          <a:p>
            <a:pPr indent="-298450" lvl="0" marL="457200" rtl="0" algn="l">
              <a:spcBef>
                <a:spcPts val="0"/>
              </a:spcBef>
              <a:spcAft>
                <a:spcPts val="0"/>
              </a:spcAft>
              <a:buSzPts val="1100"/>
              <a:buChar char="●"/>
            </a:pPr>
            <a:r>
              <a:rPr lang="en" sz="1100"/>
              <a:t>Introduction into e-commerce market would indicate that these categories would be a good entry point in the sales market.</a:t>
            </a:r>
            <a:endParaRPr sz="1100"/>
          </a:p>
          <a:p>
            <a:pPr indent="-298450" lvl="0" marL="457200" rtl="0" algn="l">
              <a:spcBef>
                <a:spcPts val="0"/>
              </a:spcBef>
              <a:spcAft>
                <a:spcPts val="0"/>
              </a:spcAft>
              <a:buSzPts val="1100"/>
              <a:buChar char="●"/>
            </a:pPr>
            <a:r>
              <a:rPr lang="en" sz="1100"/>
              <a:t>Kitchen and </a:t>
            </a:r>
            <a:r>
              <a:rPr lang="en" sz="1100"/>
              <a:t>dining had a significantly larger sales total and with the broad variety of items could indicate we start specifically in the market entry.</a:t>
            </a:r>
            <a:r>
              <a:rPr lang="en" sz="1100"/>
              <a:t> </a:t>
            </a:r>
            <a:endParaRPr sz="1100"/>
          </a:p>
          <a:p>
            <a:pPr indent="0" lvl="0" marL="457200" rtl="0" algn="l">
              <a:spcBef>
                <a:spcPts val="1200"/>
              </a:spcBef>
              <a:spcAft>
                <a:spcPts val="1200"/>
              </a:spcAft>
              <a:buNone/>
            </a:pPr>
            <a:r>
              <a:rPr lang="en" sz="1100"/>
              <a:t> </a:t>
            </a:r>
            <a:endParaRPr sz="1100"/>
          </a:p>
        </p:txBody>
      </p:sp>
      <p:pic>
        <p:nvPicPr>
          <p:cNvPr id="74" name="Google Shape;74;p15"/>
          <p:cNvPicPr preferRelativeResize="0"/>
          <p:nvPr/>
        </p:nvPicPr>
        <p:blipFill>
          <a:blip r:embed="rId3">
            <a:alphaModFix/>
          </a:blip>
          <a:stretch>
            <a:fillRect/>
          </a:stretch>
        </p:blipFill>
        <p:spPr>
          <a:xfrm>
            <a:off x="4415050" y="762273"/>
            <a:ext cx="4343824" cy="2227599"/>
          </a:xfrm>
          <a:prstGeom prst="rect">
            <a:avLst/>
          </a:prstGeom>
          <a:noFill/>
          <a:ln>
            <a:noFill/>
          </a:ln>
        </p:spPr>
      </p:pic>
      <p:pic>
        <p:nvPicPr>
          <p:cNvPr id="75" name="Google Shape;75;p15"/>
          <p:cNvPicPr preferRelativeResize="0"/>
          <p:nvPr/>
        </p:nvPicPr>
        <p:blipFill>
          <a:blip r:embed="rId4">
            <a:alphaModFix/>
          </a:blip>
          <a:stretch>
            <a:fillRect/>
          </a:stretch>
        </p:blipFill>
        <p:spPr>
          <a:xfrm>
            <a:off x="4415050" y="2989876"/>
            <a:ext cx="4343823" cy="2119849"/>
          </a:xfrm>
          <a:prstGeom prst="rect">
            <a:avLst/>
          </a:prstGeom>
          <a:noFill/>
          <a:ln>
            <a:noFill/>
          </a:ln>
        </p:spPr>
      </p:pic>
      <p:pic>
        <p:nvPicPr>
          <p:cNvPr id="76" name="Google Shape;76;p15"/>
          <p:cNvPicPr preferRelativeResize="0"/>
          <p:nvPr/>
        </p:nvPicPr>
        <p:blipFill>
          <a:blip r:embed="rId5">
            <a:alphaModFix/>
          </a:blip>
          <a:stretch>
            <a:fillRect/>
          </a:stretch>
        </p:blipFill>
        <p:spPr>
          <a:xfrm>
            <a:off x="1009848" y="3124661"/>
            <a:ext cx="1624010" cy="1850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Category Profits - Jake Weiss</a:t>
            </a:r>
            <a:endParaRPr/>
          </a:p>
        </p:txBody>
      </p:sp>
      <p:sp>
        <p:nvSpPr>
          <p:cNvPr id="82" name="Google Shape;82;p16"/>
          <p:cNvSpPr txBox="1"/>
          <p:nvPr>
            <p:ph idx="1" type="body"/>
          </p:nvPr>
        </p:nvSpPr>
        <p:spPr>
          <a:xfrm>
            <a:off x="0" y="1207350"/>
            <a:ext cx="8520600" cy="3416400"/>
          </a:xfrm>
          <a:prstGeom prst="rect">
            <a:avLst/>
          </a:prstGeom>
        </p:spPr>
        <p:txBody>
          <a:bodyPr anchorCtr="0" anchor="t" bIns="91425" lIns="91425" spcFirstLastPara="1" rIns="91425" wrap="square" tIns="91425">
            <a:normAutofit/>
          </a:bodyPr>
          <a:lstStyle/>
          <a:p>
            <a:pPr indent="-323850" lvl="0" marL="457200" rtl="0" algn="l">
              <a:spcBef>
                <a:spcPts val="800"/>
              </a:spcBef>
              <a:spcAft>
                <a:spcPts val="0"/>
              </a:spcAft>
              <a:buClr>
                <a:schemeClr val="dk1"/>
              </a:buClr>
              <a:buSzPts val="1500"/>
              <a:buChar char="●"/>
            </a:pPr>
            <a:r>
              <a:rPr lang="en" sz="1500">
                <a:solidFill>
                  <a:schemeClr val="dk1"/>
                </a:solidFill>
              </a:rPr>
              <a:t>Top Graph: The top ten categories with</a:t>
            </a:r>
            <a:endParaRPr sz="1500">
              <a:solidFill>
                <a:schemeClr val="dk1"/>
              </a:solidFill>
            </a:endParaRPr>
          </a:p>
          <a:p>
            <a:pPr indent="0" lvl="0" marL="457200" rtl="0" algn="l">
              <a:spcBef>
                <a:spcPts val="800"/>
              </a:spcBef>
              <a:spcAft>
                <a:spcPts val="0"/>
              </a:spcAft>
              <a:buNone/>
            </a:pPr>
            <a:r>
              <a:rPr lang="en" sz="1500">
                <a:solidFill>
                  <a:schemeClr val="dk1"/>
                </a:solidFill>
              </a:rPr>
              <a:t>highest profits on average</a:t>
            </a:r>
            <a:endParaRPr sz="1500">
              <a:solidFill>
                <a:schemeClr val="dk1"/>
              </a:solidFill>
            </a:endParaRPr>
          </a:p>
          <a:p>
            <a:pPr indent="0" lvl="0" marL="457200" rtl="0" algn="l">
              <a:spcBef>
                <a:spcPts val="800"/>
              </a:spcBef>
              <a:spcAft>
                <a:spcPts val="0"/>
              </a:spcAft>
              <a:buNone/>
            </a:pPr>
            <a:r>
              <a:t/>
            </a:r>
            <a:endParaRPr sz="1500">
              <a:solidFill>
                <a:schemeClr val="dk1"/>
              </a:solidFill>
            </a:endParaRPr>
          </a:p>
          <a:p>
            <a:pPr indent="0" lvl="0" marL="0" rtl="0" algn="l">
              <a:spcBef>
                <a:spcPts val="800"/>
              </a:spcBef>
              <a:spcAft>
                <a:spcPts val="0"/>
              </a:spcAft>
              <a:buNone/>
            </a:pPr>
            <a:r>
              <a:t/>
            </a:r>
            <a:endParaRPr sz="1500">
              <a:solidFill>
                <a:schemeClr val="dk1"/>
              </a:solidFill>
            </a:endParaRPr>
          </a:p>
          <a:p>
            <a:pPr indent="0" lvl="0" marL="0" rtl="0" algn="l">
              <a:spcBef>
                <a:spcPts val="800"/>
              </a:spcBef>
              <a:spcAft>
                <a:spcPts val="0"/>
              </a:spcAft>
              <a:buNone/>
            </a:pPr>
            <a:r>
              <a:t/>
            </a:r>
            <a:endParaRPr sz="1500">
              <a:solidFill>
                <a:schemeClr val="dk1"/>
              </a:solidFill>
            </a:endParaRPr>
          </a:p>
          <a:p>
            <a:pPr indent="0" lvl="0" marL="0" rtl="0" algn="l">
              <a:spcBef>
                <a:spcPts val="800"/>
              </a:spcBef>
              <a:spcAft>
                <a:spcPts val="0"/>
              </a:spcAft>
              <a:buNone/>
            </a:pPr>
            <a:r>
              <a:t/>
            </a:r>
            <a:endParaRPr sz="1500">
              <a:solidFill>
                <a:schemeClr val="dk1"/>
              </a:solidFill>
            </a:endParaRPr>
          </a:p>
          <a:p>
            <a:pPr indent="-323850" lvl="0" marL="457200" rtl="0" algn="l">
              <a:spcBef>
                <a:spcPts val="800"/>
              </a:spcBef>
              <a:spcAft>
                <a:spcPts val="0"/>
              </a:spcAft>
              <a:buClr>
                <a:schemeClr val="dk1"/>
              </a:buClr>
              <a:buSzPts val="1500"/>
              <a:buChar char="●"/>
            </a:pPr>
            <a:r>
              <a:rPr lang="en" sz="1500">
                <a:solidFill>
                  <a:schemeClr val="dk1"/>
                </a:solidFill>
              </a:rPr>
              <a:t>Bottom Graph: Top ten categories in total</a:t>
            </a:r>
            <a:endParaRPr sz="1500">
              <a:solidFill>
                <a:schemeClr val="dk1"/>
              </a:solidFill>
            </a:endParaRPr>
          </a:p>
          <a:p>
            <a:pPr indent="0" lvl="0" marL="457200" rtl="0" algn="l">
              <a:spcBef>
                <a:spcPts val="800"/>
              </a:spcBef>
              <a:spcAft>
                <a:spcPts val="0"/>
              </a:spcAft>
              <a:buNone/>
            </a:pPr>
            <a:r>
              <a:rPr lang="en" sz="1500">
                <a:solidFill>
                  <a:schemeClr val="dk1"/>
                </a:solidFill>
              </a:rPr>
              <a:t>sales ordered left to right measured by average</a:t>
            </a:r>
            <a:endParaRPr sz="1500">
              <a:solidFill>
                <a:schemeClr val="dk1"/>
              </a:solidFill>
            </a:endParaRPr>
          </a:p>
          <a:p>
            <a:pPr indent="0" lvl="0" marL="457200" rtl="0" algn="l">
              <a:spcBef>
                <a:spcPts val="800"/>
              </a:spcBef>
              <a:spcAft>
                <a:spcPts val="0"/>
              </a:spcAft>
              <a:buNone/>
            </a:pPr>
            <a:r>
              <a:rPr lang="en" sz="1500">
                <a:solidFill>
                  <a:schemeClr val="dk1"/>
                </a:solidFill>
              </a:rPr>
              <a:t>profits</a:t>
            </a:r>
            <a:endParaRPr sz="1500">
              <a:solidFill>
                <a:schemeClr val="dk1"/>
              </a:solidFill>
            </a:endParaRPr>
          </a:p>
        </p:txBody>
      </p:sp>
      <p:pic>
        <p:nvPicPr>
          <p:cNvPr id="83" name="Google Shape;83;p16"/>
          <p:cNvPicPr preferRelativeResize="0"/>
          <p:nvPr/>
        </p:nvPicPr>
        <p:blipFill>
          <a:blip r:embed="rId3">
            <a:alphaModFix/>
          </a:blip>
          <a:stretch>
            <a:fillRect/>
          </a:stretch>
        </p:blipFill>
        <p:spPr>
          <a:xfrm>
            <a:off x="4575799" y="752425"/>
            <a:ext cx="3886074" cy="1953900"/>
          </a:xfrm>
          <a:prstGeom prst="rect">
            <a:avLst/>
          </a:prstGeom>
          <a:noFill/>
          <a:ln>
            <a:noFill/>
          </a:ln>
        </p:spPr>
      </p:pic>
      <p:pic>
        <p:nvPicPr>
          <p:cNvPr id="84" name="Google Shape;84;p16"/>
          <p:cNvPicPr preferRelativeResize="0"/>
          <p:nvPr/>
        </p:nvPicPr>
        <p:blipFill>
          <a:blip r:embed="rId4">
            <a:alphaModFix/>
          </a:blip>
          <a:stretch>
            <a:fillRect/>
          </a:stretch>
        </p:blipFill>
        <p:spPr>
          <a:xfrm>
            <a:off x="4575800" y="3022422"/>
            <a:ext cx="3886075" cy="18854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ctrTitle"/>
          </p:nvPr>
        </p:nvSpPr>
        <p:spPr>
          <a:xfrm>
            <a:off x="671250" y="101525"/>
            <a:ext cx="7801500" cy="736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a:t>
            </a:r>
            <a:r>
              <a:rPr lang="en" sz="3300"/>
              <a:t>ategories &amp; Products</a:t>
            </a:r>
            <a:r>
              <a:rPr lang="en"/>
              <a:t> </a:t>
            </a:r>
            <a:r>
              <a:rPr lang="en" sz="1800"/>
              <a:t>(Jan)</a:t>
            </a:r>
            <a:endParaRPr sz="1800"/>
          </a:p>
        </p:txBody>
      </p:sp>
      <p:sp>
        <p:nvSpPr>
          <p:cNvPr id="90" name="Google Shape;90;p17"/>
          <p:cNvSpPr txBox="1"/>
          <p:nvPr/>
        </p:nvSpPr>
        <p:spPr>
          <a:xfrm>
            <a:off x="596075" y="944900"/>
            <a:ext cx="3753600" cy="9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Top 10 Categories with the most Products.</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91" name="Google Shape;91;p17"/>
          <p:cNvSpPr txBox="1"/>
          <p:nvPr/>
        </p:nvSpPr>
        <p:spPr>
          <a:xfrm>
            <a:off x="4723200" y="978350"/>
            <a:ext cx="3840600" cy="9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10 Categories with the least Products.</a:t>
            </a:r>
            <a:endParaRPr sz="1800">
              <a:solidFill>
                <a:schemeClr val="accent3"/>
              </a:solidFill>
              <a:latin typeface="Average"/>
              <a:ea typeface="Average"/>
              <a:cs typeface="Average"/>
              <a:sym typeface="Average"/>
            </a:endParaRPr>
          </a:p>
        </p:txBody>
      </p:sp>
      <p:pic>
        <p:nvPicPr>
          <p:cNvPr id="92" name="Google Shape;92;p17"/>
          <p:cNvPicPr preferRelativeResize="0"/>
          <p:nvPr/>
        </p:nvPicPr>
        <p:blipFill>
          <a:blip r:embed="rId3">
            <a:alphaModFix/>
          </a:blip>
          <a:stretch>
            <a:fillRect/>
          </a:stretch>
        </p:blipFill>
        <p:spPr>
          <a:xfrm>
            <a:off x="596075" y="1662975"/>
            <a:ext cx="4005949" cy="3204750"/>
          </a:xfrm>
          <a:prstGeom prst="rect">
            <a:avLst/>
          </a:prstGeom>
          <a:noFill/>
          <a:ln>
            <a:noFill/>
          </a:ln>
        </p:spPr>
      </p:pic>
      <p:pic>
        <p:nvPicPr>
          <p:cNvPr id="93" name="Google Shape;93;p17"/>
          <p:cNvPicPr preferRelativeResize="0"/>
          <p:nvPr/>
        </p:nvPicPr>
        <p:blipFill>
          <a:blip r:embed="rId4">
            <a:alphaModFix/>
          </a:blip>
          <a:stretch>
            <a:fillRect/>
          </a:stretch>
        </p:blipFill>
        <p:spPr>
          <a:xfrm>
            <a:off x="4723200" y="1662975"/>
            <a:ext cx="4005945" cy="3204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289813" y="194975"/>
            <a:ext cx="4034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Highest Avg. Rated Categories </a:t>
            </a:r>
            <a:endParaRPr/>
          </a:p>
        </p:txBody>
      </p:sp>
      <p:sp>
        <p:nvSpPr>
          <p:cNvPr id="99" name="Google Shape;99;p18"/>
          <p:cNvSpPr txBox="1"/>
          <p:nvPr>
            <p:ph type="title"/>
          </p:nvPr>
        </p:nvSpPr>
        <p:spPr>
          <a:xfrm>
            <a:off x="4416663" y="194975"/>
            <a:ext cx="4034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Lowest </a:t>
            </a:r>
            <a:r>
              <a:rPr lang="en"/>
              <a:t>Avg.</a:t>
            </a:r>
            <a:r>
              <a:rPr lang="en"/>
              <a:t> Rated Categories </a:t>
            </a:r>
            <a:endParaRPr/>
          </a:p>
        </p:txBody>
      </p:sp>
      <p:sp>
        <p:nvSpPr>
          <p:cNvPr id="100" name="Google Shape;100;p18"/>
          <p:cNvSpPr txBox="1"/>
          <p:nvPr/>
        </p:nvSpPr>
        <p:spPr>
          <a:xfrm>
            <a:off x="363200" y="718775"/>
            <a:ext cx="3542100" cy="10422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Shows saturation in products → </a:t>
            </a:r>
            <a:r>
              <a:rPr lang="en" sz="1100">
                <a:solidFill>
                  <a:schemeClr val="accent3"/>
                </a:solidFill>
                <a:latin typeface="Average"/>
                <a:ea typeface="Average"/>
                <a:cs typeface="Average"/>
                <a:sym typeface="Average"/>
              </a:rPr>
              <a:t>Consistently</a:t>
            </a:r>
            <a:r>
              <a:rPr lang="en" sz="1100">
                <a:solidFill>
                  <a:schemeClr val="accent3"/>
                </a:solidFill>
                <a:latin typeface="Average"/>
                <a:ea typeface="Average"/>
                <a:cs typeface="Average"/>
                <a:sym typeface="Average"/>
              </a:rPr>
              <a:t> good products? </a:t>
            </a:r>
            <a:endParaRPr sz="1100">
              <a:solidFill>
                <a:schemeClr val="accent3"/>
              </a:solidFill>
              <a:latin typeface="Average"/>
              <a:ea typeface="Average"/>
              <a:cs typeface="Average"/>
              <a:sym typeface="Average"/>
            </a:endParaRPr>
          </a:p>
          <a:p>
            <a:pPr indent="0" lvl="0" marL="457200" rtl="0" algn="l">
              <a:lnSpc>
                <a:spcPct val="50000"/>
              </a:lnSpc>
              <a:spcBef>
                <a:spcPts val="0"/>
              </a:spcBef>
              <a:spcAft>
                <a:spcPts val="0"/>
              </a:spcAft>
              <a:buNone/>
            </a:pPr>
            <a:r>
              <a:t/>
            </a:r>
            <a:endParaRPr sz="1100">
              <a:solidFill>
                <a:schemeClr val="accent3"/>
              </a:solidFill>
              <a:latin typeface="Average"/>
              <a:ea typeface="Average"/>
              <a:cs typeface="Average"/>
              <a:sym typeface="Average"/>
            </a:endParaRPr>
          </a:p>
          <a:p>
            <a:pPr indent="0" lvl="0" marL="457200" rtl="0" algn="l">
              <a:spcBef>
                <a:spcPts val="0"/>
              </a:spcBef>
              <a:spcAft>
                <a:spcPts val="0"/>
              </a:spcAft>
              <a:buNone/>
            </a:pPr>
            <a:r>
              <a:rPr b="1" lang="en" sz="1100">
                <a:solidFill>
                  <a:schemeClr val="accent3"/>
                </a:solidFill>
                <a:latin typeface="Average"/>
                <a:ea typeface="Average"/>
                <a:cs typeface="Average"/>
                <a:sym typeface="Average"/>
              </a:rPr>
              <a:t>OR</a:t>
            </a:r>
            <a:r>
              <a:rPr lang="en" sz="1100">
                <a:solidFill>
                  <a:schemeClr val="accent3"/>
                </a:solidFill>
                <a:latin typeface="Average"/>
                <a:ea typeface="Average"/>
                <a:cs typeface="Average"/>
                <a:sym typeface="Average"/>
              </a:rPr>
              <a:t> </a:t>
            </a:r>
            <a:endParaRPr sz="1100">
              <a:solidFill>
                <a:schemeClr val="accent3"/>
              </a:solidFill>
              <a:latin typeface="Average"/>
              <a:ea typeface="Average"/>
              <a:cs typeface="Average"/>
              <a:sym typeface="Average"/>
            </a:endParaRPr>
          </a:p>
          <a:p>
            <a:pPr indent="0" lvl="0" marL="457200" rtl="0" algn="l">
              <a:lnSpc>
                <a:spcPct val="50000"/>
              </a:lnSpc>
              <a:spcBef>
                <a:spcPts val="0"/>
              </a:spcBef>
              <a:spcAft>
                <a:spcPts val="0"/>
              </a:spcAft>
              <a:buNone/>
            </a:pPr>
            <a:r>
              <a:t/>
            </a:r>
            <a:endParaRPr sz="1100">
              <a:solidFill>
                <a:schemeClr val="accent3"/>
              </a:solidFill>
              <a:latin typeface="Average"/>
              <a:ea typeface="Average"/>
              <a:cs typeface="Average"/>
              <a:sym typeface="Average"/>
            </a:endParaRPr>
          </a:p>
          <a:p>
            <a:pPr indent="-298450" lvl="0" marL="45720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Generic categories result in similar customer experiences </a:t>
            </a:r>
            <a:endParaRPr sz="1100">
              <a:solidFill>
                <a:schemeClr val="accent3"/>
              </a:solidFill>
              <a:latin typeface="Average"/>
              <a:ea typeface="Average"/>
              <a:cs typeface="Average"/>
              <a:sym typeface="Average"/>
            </a:endParaRPr>
          </a:p>
          <a:p>
            <a:pPr indent="0" lvl="0" marL="0" rtl="0" algn="ctr">
              <a:spcBef>
                <a:spcPts val="0"/>
              </a:spcBef>
              <a:spcAft>
                <a:spcPts val="0"/>
              </a:spcAft>
              <a:buNone/>
            </a:pPr>
            <a:r>
              <a:t/>
            </a:r>
            <a:endParaRPr sz="1100">
              <a:solidFill>
                <a:schemeClr val="dk2"/>
              </a:solidFill>
            </a:endParaRPr>
          </a:p>
        </p:txBody>
      </p:sp>
      <p:sp>
        <p:nvSpPr>
          <p:cNvPr id="101" name="Google Shape;101;p18"/>
          <p:cNvSpPr txBox="1"/>
          <p:nvPr/>
        </p:nvSpPr>
        <p:spPr>
          <a:xfrm>
            <a:off x="4662675" y="718775"/>
            <a:ext cx="3542100" cy="1140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100">
              <a:solidFill>
                <a:schemeClr val="accent3"/>
              </a:solidFill>
              <a:latin typeface="Average"/>
              <a:ea typeface="Average"/>
              <a:cs typeface="Average"/>
              <a:sym typeface="Average"/>
            </a:endParaRPr>
          </a:p>
          <a:p>
            <a:pPr indent="-298450" lvl="0" marL="45720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Could indicate older or outdated products </a:t>
            </a:r>
            <a:endParaRPr sz="1100">
              <a:solidFill>
                <a:schemeClr val="accent3"/>
              </a:solidFill>
              <a:latin typeface="Average"/>
              <a:ea typeface="Average"/>
              <a:cs typeface="Average"/>
              <a:sym typeface="Average"/>
            </a:endParaRPr>
          </a:p>
          <a:p>
            <a:pPr indent="-298450" lvl="0" marL="45720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New emerging products </a:t>
            </a:r>
            <a:endParaRPr sz="1100">
              <a:solidFill>
                <a:schemeClr val="accent3"/>
              </a:solidFill>
              <a:latin typeface="Average"/>
              <a:ea typeface="Average"/>
              <a:cs typeface="Average"/>
              <a:sym typeface="Average"/>
            </a:endParaRPr>
          </a:p>
          <a:p>
            <a:pPr indent="-298450" lvl="0" marL="45720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High Profile Products (Availability?) </a:t>
            </a:r>
            <a:endParaRPr sz="1100">
              <a:solidFill>
                <a:schemeClr val="accent3"/>
              </a:solidFill>
              <a:latin typeface="Average"/>
              <a:ea typeface="Average"/>
              <a:cs typeface="Average"/>
              <a:sym typeface="Average"/>
            </a:endParaRPr>
          </a:p>
          <a:p>
            <a:pPr indent="-298450" lvl="0" marL="45720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Niche Products </a:t>
            </a:r>
            <a:endParaRPr sz="1100">
              <a:solidFill>
                <a:schemeClr val="accent3"/>
              </a:solidFill>
              <a:latin typeface="Average"/>
              <a:ea typeface="Average"/>
              <a:cs typeface="Average"/>
              <a:sym typeface="Average"/>
            </a:endParaRPr>
          </a:p>
          <a:p>
            <a:pPr indent="0" lvl="0" marL="914400" rtl="0" algn="l">
              <a:spcBef>
                <a:spcPts val="0"/>
              </a:spcBef>
              <a:spcAft>
                <a:spcPts val="0"/>
              </a:spcAft>
              <a:buNone/>
            </a:pPr>
            <a:r>
              <a:t/>
            </a:r>
            <a:endParaRPr sz="1200">
              <a:solidFill>
                <a:schemeClr val="accent3"/>
              </a:solidFill>
              <a:latin typeface="Average"/>
              <a:ea typeface="Average"/>
              <a:cs typeface="Average"/>
              <a:sym typeface="Average"/>
            </a:endParaRPr>
          </a:p>
          <a:p>
            <a:pPr indent="0" lvl="0" marL="0" rtl="0" algn="ctr">
              <a:spcBef>
                <a:spcPts val="0"/>
              </a:spcBef>
              <a:spcAft>
                <a:spcPts val="0"/>
              </a:spcAft>
              <a:buNone/>
            </a:pPr>
            <a:r>
              <a:t/>
            </a:r>
            <a:endParaRPr sz="1800">
              <a:solidFill>
                <a:schemeClr val="accent3"/>
              </a:solidFill>
              <a:latin typeface="Average"/>
              <a:ea typeface="Average"/>
              <a:cs typeface="Average"/>
              <a:sym typeface="Average"/>
            </a:endParaRPr>
          </a:p>
        </p:txBody>
      </p:sp>
      <p:sp>
        <p:nvSpPr>
          <p:cNvPr id="102" name="Google Shape;102;p18"/>
          <p:cNvSpPr txBox="1"/>
          <p:nvPr/>
        </p:nvSpPr>
        <p:spPr>
          <a:xfrm>
            <a:off x="8513100" y="4845850"/>
            <a:ext cx="630900" cy="2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3"/>
                </a:solidFill>
                <a:latin typeface="Average"/>
                <a:ea typeface="Average"/>
                <a:cs typeface="Average"/>
                <a:sym typeface="Average"/>
              </a:rPr>
              <a:t>Rumani</a:t>
            </a:r>
            <a:endParaRPr sz="900">
              <a:solidFill>
                <a:schemeClr val="accent3"/>
              </a:solidFill>
              <a:latin typeface="Average"/>
              <a:ea typeface="Average"/>
              <a:cs typeface="Average"/>
              <a:sym typeface="Average"/>
            </a:endParaRPr>
          </a:p>
        </p:txBody>
      </p:sp>
      <p:pic>
        <p:nvPicPr>
          <p:cNvPr id="103" name="Google Shape;103;p18"/>
          <p:cNvPicPr preferRelativeResize="0"/>
          <p:nvPr/>
        </p:nvPicPr>
        <p:blipFill>
          <a:blip r:embed="rId3">
            <a:alphaModFix/>
          </a:blip>
          <a:stretch>
            <a:fillRect/>
          </a:stretch>
        </p:blipFill>
        <p:spPr>
          <a:xfrm>
            <a:off x="326513" y="1977200"/>
            <a:ext cx="3960726" cy="2934150"/>
          </a:xfrm>
          <a:prstGeom prst="rect">
            <a:avLst/>
          </a:prstGeom>
          <a:noFill/>
          <a:ln>
            <a:noFill/>
          </a:ln>
        </p:spPr>
      </p:pic>
      <p:pic>
        <p:nvPicPr>
          <p:cNvPr id="104" name="Google Shape;104;p18"/>
          <p:cNvPicPr preferRelativeResize="0"/>
          <p:nvPr/>
        </p:nvPicPr>
        <p:blipFill>
          <a:blip r:embed="rId4">
            <a:alphaModFix/>
          </a:blip>
          <a:stretch>
            <a:fillRect/>
          </a:stretch>
        </p:blipFill>
        <p:spPr>
          <a:xfrm>
            <a:off x="4490055" y="1954313"/>
            <a:ext cx="3960725" cy="2979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14600" y="27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Ratings In Highest Rated Categories </a:t>
            </a:r>
            <a:endParaRPr/>
          </a:p>
        </p:txBody>
      </p:sp>
      <p:pic>
        <p:nvPicPr>
          <p:cNvPr id="110" name="Google Shape;110;p19"/>
          <p:cNvPicPr preferRelativeResize="0"/>
          <p:nvPr/>
        </p:nvPicPr>
        <p:blipFill>
          <a:blip r:embed="rId3">
            <a:alphaModFix/>
          </a:blip>
          <a:stretch>
            <a:fillRect/>
          </a:stretch>
        </p:blipFill>
        <p:spPr>
          <a:xfrm>
            <a:off x="164275" y="1017712"/>
            <a:ext cx="2834750" cy="2161250"/>
          </a:xfrm>
          <a:prstGeom prst="rect">
            <a:avLst/>
          </a:prstGeom>
          <a:noFill/>
          <a:ln>
            <a:noFill/>
          </a:ln>
        </p:spPr>
      </p:pic>
      <p:pic>
        <p:nvPicPr>
          <p:cNvPr id="111" name="Google Shape;111;p19"/>
          <p:cNvPicPr preferRelativeResize="0"/>
          <p:nvPr/>
        </p:nvPicPr>
        <p:blipFill>
          <a:blip r:embed="rId4">
            <a:alphaModFix/>
          </a:blip>
          <a:stretch>
            <a:fillRect/>
          </a:stretch>
        </p:blipFill>
        <p:spPr>
          <a:xfrm>
            <a:off x="3105150" y="1026588"/>
            <a:ext cx="2834750" cy="2143475"/>
          </a:xfrm>
          <a:prstGeom prst="rect">
            <a:avLst/>
          </a:prstGeom>
          <a:noFill/>
          <a:ln>
            <a:noFill/>
          </a:ln>
        </p:spPr>
      </p:pic>
      <p:pic>
        <p:nvPicPr>
          <p:cNvPr id="112" name="Google Shape;112;p19"/>
          <p:cNvPicPr preferRelativeResize="0"/>
          <p:nvPr/>
        </p:nvPicPr>
        <p:blipFill>
          <a:blip r:embed="rId5">
            <a:alphaModFix/>
          </a:blip>
          <a:stretch>
            <a:fillRect/>
          </a:stretch>
        </p:blipFill>
        <p:spPr>
          <a:xfrm>
            <a:off x="6046036" y="1017713"/>
            <a:ext cx="2908964" cy="2161250"/>
          </a:xfrm>
          <a:prstGeom prst="rect">
            <a:avLst/>
          </a:prstGeom>
          <a:noFill/>
          <a:ln>
            <a:noFill/>
          </a:ln>
        </p:spPr>
      </p:pic>
      <p:sp>
        <p:nvSpPr>
          <p:cNvPr id="113" name="Google Shape;113;p19"/>
          <p:cNvSpPr txBox="1"/>
          <p:nvPr/>
        </p:nvSpPr>
        <p:spPr>
          <a:xfrm>
            <a:off x="214600" y="3429000"/>
            <a:ext cx="8107800" cy="1357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Median Value = Middle Line → Determines that half the products are rated above 4.5 and below 4.5</a:t>
            </a:r>
            <a:endParaRPr sz="1200">
              <a:solidFill>
                <a:schemeClr val="accent3"/>
              </a:solidFill>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Height of box = </a:t>
            </a:r>
            <a:r>
              <a:rPr lang="en" sz="1200">
                <a:solidFill>
                  <a:schemeClr val="accent3"/>
                </a:solidFill>
                <a:latin typeface="Average"/>
                <a:ea typeface="Average"/>
                <a:cs typeface="Average"/>
                <a:sym typeface="Average"/>
              </a:rPr>
              <a:t>Middle</a:t>
            </a:r>
            <a:r>
              <a:rPr lang="en" sz="1200">
                <a:solidFill>
                  <a:schemeClr val="accent3"/>
                </a:solidFill>
                <a:latin typeface="Average"/>
                <a:ea typeface="Average"/>
                <a:cs typeface="Average"/>
                <a:sym typeface="Average"/>
              </a:rPr>
              <a:t> 50% of ratings → Boxes are relatively small meaning less variability in stars </a:t>
            </a:r>
            <a:endParaRPr sz="1200">
              <a:solidFill>
                <a:schemeClr val="accent3"/>
              </a:solidFill>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Whiskers display the range of most ratings, exclud</a:t>
            </a:r>
            <a:r>
              <a:rPr lang="en" sz="1200">
                <a:solidFill>
                  <a:schemeClr val="accent3"/>
                </a:solidFill>
                <a:latin typeface="Average"/>
                <a:ea typeface="Average"/>
                <a:cs typeface="Average"/>
                <a:sym typeface="Average"/>
              </a:rPr>
              <a:t>ing outliers </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	</a:t>
            </a:r>
            <a:endParaRPr sz="1800">
              <a:solidFill>
                <a:schemeClr val="accent3"/>
              </a:solidFill>
              <a:latin typeface="Average"/>
              <a:ea typeface="Average"/>
              <a:cs typeface="Average"/>
              <a:sym typeface="Average"/>
            </a:endParaRPr>
          </a:p>
        </p:txBody>
      </p:sp>
      <p:sp>
        <p:nvSpPr>
          <p:cNvPr id="114" name="Google Shape;114;p19"/>
          <p:cNvSpPr txBox="1"/>
          <p:nvPr/>
        </p:nvSpPr>
        <p:spPr>
          <a:xfrm>
            <a:off x="8248625" y="4786200"/>
            <a:ext cx="821400" cy="1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3"/>
                </a:solidFill>
                <a:latin typeface="Average"/>
                <a:ea typeface="Average"/>
                <a:cs typeface="Average"/>
                <a:sym typeface="Average"/>
              </a:rPr>
              <a:t>Rumani</a:t>
            </a:r>
            <a:endParaRPr sz="1800">
              <a:solidFill>
                <a:schemeClr val="accent3"/>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215988" y="29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Ratings In Lowest Rated Categories </a:t>
            </a:r>
            <a:endParaRPr/>
          </a:p>
        </p:txBody>
      </p:sp>
      <p:pic>
        <p:nvPicPr>
          <p:cNvPr id="120" name="Google Shape;120;p20"/>
          <p:cNvPicPr preferRelativeResize="0"/>
          <p:nvPr/>
        </p:nvPicPr>
        <p:blipFill>
          <a:blip r:embed="rId3">
            <a:alphaModFix/>
          </a:blip>
          <a:stretch>
            <a:fillRect/>
          </a:stretch>
        </p:blipFill>
        <p:spPr>
          <a:xfrm>
            <a:off x="180725" y="1017725"/>
            <a:ext cx="2778574" cy="2080300"/>
          </a:xfrm>
          <a:prstGeom prst="rect">
            <a:avLst/>
          </a:prstGeom>
          <a:noFill/>
          <a:ln>
            <a:noFill/>
          </a:ln>
        </p:spPr>
      </p:pic>
      <p:pic>
        <p:nvPicPr>
          <p:cNvPr id="121" name="Google Shape;121;p20"/>
          <p:cNvPicPr preferRelativeResize="0"/>
          <p:nvPr/>
        </p:nvPicPr>
        <p:blipFill>
          <a:blip r:embed="rId4">
            <a:alphaModFix/>
          </a:blip>
          <a:stretch>
            <a:fillRect/>
          </a:stretch>
        </p:blipFill>
        <p:spPr>
          <a:xfrm>
            <a:off x="3082250" y="1017725"/>
            <a:ext cx="2788081" cy="2080301"/>
          </a:xfrm>
          <a:prstGeom prst="rect">
            <a:avLst/>
          </a:prstGeom>
          <a:noFill/>
          <a:ln>
            <a:noFill/>
          </a:ln>
        </p:spPr>
      </p:pic>
      <p:pic>
        <p:nvPicPr>
          <p:cNvPr id="122" name="Google Shape;122;p20"/>
          <p:cNvPicPr preferRelativeResize="0"/>
          <p:nvPr/>
        </p:nvPicPr>
        <p:blipFill>
          <a:blip r:embed="rId5">
            <a:alphaModFix/>
          </a:blip>
          <a:stretch>
            <a:fillRect/>
          </a:stretch>
        </p:blipFill>
        <p:spPr>
          <a:xfrm>
            <a:off x="5993275" y="1017725"/>
            <a:ext cx="2839024" cy="2080300"/>
          </a:xfrm>
          <a:prstGeom prst="rect">
            <a:avLst/>
          </a:prstGeom>
          <a:noFill/>
          <a:ln>
            <a:noFill/>
          </a:ln>
        </p:spPr>
      </p:pic>
      <p:cxnSp>
        <p:nvCxnSpPr>
          <p:cNvPr id="123" name="Google Shape;123;p20"/>
          <p:cNvCxnSpPr>
            <a:stCxn id="120" idx="2"/>
            <a:endCxn id="121" idx="2"/>
          </p:cNvCxnSpPr>
          <p:nvPr/>
        </p:nvCxnSpPr>
        <p:spPr>
          <a:xfrm flipH="1" rot="-5400000">
            <a:off x="3022912" y="1645125"/>
            <a:ext cx="600" cy="2906400"/>
          </a:xfrm>
          <a:prstGeom prst="bentConnector3">
            <a:avLst>
              <a:gd fmla="val 39687525" name="adj1"/>
            </a:avLst>
          </a:prstGeom>
          <a:noFill/>
          <a:ln cap="flat" cmpd="sng" w="9525">
            <a:solidFill>
              <a:schemeClr val="dk2"/>
            </a:solidFill>
            <a:prstDash val="solid"/>
            <a:round/>
            <a:headEnd len="med" w="med" type="none"/>
            <a:tailEnd len="med" w="med" type="none"/>
          </a:ln>
        </p:spPr>
      </p:cxnSp>
      <p:sp>
        <p:nvSpPr>
          <p:cNvPr id="124" name="Google Shape;124;p20"/>
          <p:cNvSpPr txBox="1"/>
          <p:nvPr/>
        </p:nvSpPr>
        <p:spPr>
          <a:xfrm>
            <a:off x="1072225" y="3429000"/>
            <a:ext cx="4190400" cy="10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accent3"/>
              </a:solidFill>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Small IQR = Compressed Box  = Uniform Ratings </a:t>
            </a:r>
            <a:endParaRPr sz="1200">
              <a:solidFill>
                <a:schemeClr val="accent3"/>
              </a:solidFill>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Customer ratings are </a:t>
            </a:r>
            <a:r>
              <a:rPr lang="en" sz="1200">
                <a:solidFill>
                  <a:schemeClr val="accent3"/>
                </a:solidFill>
                <a:latin typeface="Average"/>
                <a:ea typeface="Average"/>
                <a:cs typeface="Average"/>
                <a:sym typeface="Average"/>
              </a:rPr>
              <a:t>constantly dissatisfying customers </a:t>
            </a:r>
            <a:endParaRPr sz="1200">
              <a:solidFill>
                <a:schemeClr val="accent3"/>
              </a:solidFill>
              <a:latin typeface="Average"/>
              <a:ea typeface="Average"/>
              <a:cs typeface="Average"/>
              <a:sym typeface="Average"/>
            </a:endParaRPr>
          </a:p>
        </p:txBody>
      </p:sp>
      <p:sp>
        <p:nvSpPr>
          <p:cNvPr id="125" name="Google Shape;125;p20"/>
          <p:cNvSpPr txBox="1"/>
          <p:nvPr/>
        </p:nvSpPr>
        <p:spPr>
          <a:xfrm>
            <a:off x="5993275" y="3399300"/>
            <a:ext cx="2605200" cy="1143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Higher rated in the lowest categories</a:t>
            </a:r>
            <a:endParaRPr sz="1200">
              <a:solidFill>
                <a:schemeClr val="accent3"/>
              </a:solidFill>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Large IQR = high variability in ratings</a:t>
            </a:r>
            <a:endParaRPr sz="1200">
              <a:solidFill>
                <a:schemeClr val="accent3"/>
              </a:solidFill>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Diverse customer experience</a:t>
            </a:r>
            <a:endParaRPr sz="1200">
              <a:solidFill>
                <a:schemeClr val="accent3"/>
              </a:solidFill>
              <a:latin typeface="Average"/>
              <a:ea typeface="Average"/>
              <a:cs typeface="Average"/>
              <a:sym typeface="Average"/>
            </a:endParaRPr>
          </a:p>
        </p:txBody>
      </p:sp>
      <p:sp>
        <p:nvSpPr>
          <p:cNvPr id="126" name="Google Shape;126;p20"/>
          <p:cNvSpPr txBox="1"/>
          <p:nvPr/>
        </p:nvSpPr>
        <p:spPr>
          <a:xfrm>
            <a:off x="8322600" y="4897975"/>
            <a:ext cx="821400" cy="1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3"/>
                </a:solidFill>
                <a:latin typeface="Average"/>
                <a:ea typeface="Average"/>
                <a:cs typeface="Average"/>
                <a:sym typeface="Average"/>
              </a:rPr>
              <a:t>Rumani</a:t>
            </a:r>
            <a:endParaRPr sz="1800">
              <a:solidFill>
                <a:schemeClr val="accent3"/>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of Product Price vs Reviews </a:t>
            </a:r>
            <a:r>
              <a:rPr lang="en" sz="1800"/>
              <a:t>(William)</a:t>
            </a:r>
            <a:endParaRPr sz="1800"/>
          </a:p>
          <a:p>
            <a:pPr indent="0" lvl="0" marL="0" rtl="0" algn="l">
              <a:spcBef>
                <a:spcPts val="0"/>
              </a:spcBef>
              <a:spcAft>
                <a:spcPts val="0"/>
              </a:spcAft>
              <a:buNone/>
            </a:pPr>
            <a:r>
              <a:t/>
            </a:r>
            <a:endParaRPr/>
          </a:p>
        </p:txBody>
      </p:sp>
      <p:sp>
        <p:nvSpPr>
          <p:cNvPr id="132" name="Google Shape;132;p21"/>
          <p:cNvSpPr txBox="1"/>
          <p:nvPr/>
        </p:nvSpPr>
        <p:spPr>
          <a:xfrm>
            <a:off x="109500" y="1163025"/>
            <a:ext cx="3862800" cy="31125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Clr>
                <a:schemeClr val="accent3"/>
              </a:buClr>
              <a:buSzPct val="100000"/>
              <a:buFont typeface="Average"/>
              <a:buChar char="●"/>
            </a:pPr>
            <a:r>
              <a:rPr lang="en" sz="1800">
                <a:solidFill>
                  <a:schemeClr val="accent3"/>
                </a:solidFill>
                <a:latin typeface="Average"/>
                <a:ea typeface="Average"/>
                <a:cs typeface="Average"/>
                <a:sym typeface="Average"/>
              </a:rPr>
              <a:t>No obvious linear relationship exists between </a:t>
            </a:r>
            <a:r>
              <a:rPr lang="en" sz="1800">
                <a:solidFill>
                  <a:schemeClr val="accent3"/>
                </a:solidFill>
                <a:latin typeface="Average"/>
                <a:ea typeface="Average"/>
                <a:cs typeface="Average"/>
                <a:sym typeface="Average"/>
              </a:rPr>
              <a:t>product</a:t>
            </a:r>
            <a:r>
              <a:rPr lang="en" sz="1800">
                <a:solidFill>
                  <a:schemeClr val="accent3"/>
                </a:solidFill>
                <a:latin typeface="Average"/>
                <a:ea typeface="Average"/>
                <a:cs typeface="Average"/>
                <a:sym typeface="Average"/>
              </a:rPr>
              <a:t> price and the number of reviews </a:t>
            </a:r>
            <a:r>
              <a:rPr lang="en" sz="1800">
                <a:solidFill>
                  <a:schemeClr val="accent3"/>
                </a:solidFill>
                <a:latin typeface="Average"/>
                <a:ea typeface="Average"/>
                <a:cs typeface="Average"/>
                <a:sym typeface="Average"/>
              </a:rPr>
              <a:t>received</a:t>
            </a:r>
            <a:r>
              <a:rPr lang="en" sz="1800">
                <a:solidFill>
                  <a:schemeClr val="accent3"/>
                </a:solidFill>
                <a:latin typeface="Average"/>
                <a:ea typeface="Average"/>
                <a:cs typeface="Average"/>
                <a:sym typeface="Average"/>
              </a:rPr>
              <a:t>. </a:t>
            </a:r>
            <a:endParaRPr sz="1800">
              <a:solidFill>
                <a:schemeClr val="accent3"/>
              </a:solidFill>
              <a:latin typeface="Average"/>
              <a:ea typeface="Average"/>
              <a:cs typeface="Average"/>
              <a:sym typeface="Average"/>
            </a:endParaRPr>
          </a:p>
          <a:p>
            <a:pPr indent="-334327" lvl="0" marL="457200" rtl="0" algn="l">
              <a:lnSpc>
                <a:spcPct val="115000"/>
              </a:lnSpc>
              <a:spcBef>
                <a:spcPts val="0"/>
              </a:spcBef>
              <a:spcAft>
                <a:spcPts val="0"/>
              </a:spcAft>
              <a:buClr>
                <a:schemeClr val="accent3"/>
              </a:buClr>
              <a:buSzPct val="100000"/>
              <a:buFont typeface="Average"/>
              <a:buChar char="●"/>
            </a:pPr>
            <a:r>
              <a:rPr lang="en" sz="1800">
                <a:solidFill>
                  <a:schemeClr val="accent3"/>
                </a:solidFill>
                <a:latin typeface="Average"/>
                <a:ea typeface="Average"/>
                <a:cs typeface="Average"/>
                <a:sym typeface="Average"/>
              </a:rPr>
              <a:t>The data does appear left skewed when plotted, showing that the </a:t>
            </a:r>
            <a:r>
              <a:rPr lang="en" sz="1800">
                <a:solidFill>
                  <a:schemeClr val="accent3"/>
                </a:solidFill>
                <a:latin typeface="Average"/>
                <a:ea typeface="Average"/>
                <a:cs typeface="Average"/>
                <a:sym typeface="Average"/>
              </a:rPr>
              <a:t>majority</a:t>
            </a:r>
            <a:r>
              <a:rPr lang="en" sz="1800">
                <a:solidFill>
                  <a:schemeClr val="accent3"/>
                </a:solidFill>
                <a:latin typeface="Average"/>
                <a:ea typeface="Average"/>
                <a:cs typeface="Average"/>
                <a:sym typeface="Average"/>
              </a:rPr>
              <a:t> of the reviews occur with products below the mean value of about $35</a:t>
            </a:r>
            <a:endParaRPr sz="1800">
              <a:solidFill>
                <a:schemeClr val="accent3"/>
              </a:solidFill>
              <a:latin typeface="Average"/>
              <a:ea typeface="Average"/>
              <a:cs typeface="Average"/>
              <a:sym typeface="Average"/>
            </a:endParaRPr>
          </a:p>
          <a:p>
            <a:pPr indent="-334327" lvl="0" marL="457200" rtl="0" algn="l">
              <a:lnSpc>
                <a:spcPct val="115000"/>
              </a:lnSpc>
              <a:spcBef>
                <a:spcPts val="0"/>
              </a:spcBef>
              <a:spcAft>
                <a:spcPts val="0"/>
              </a:spcAft>
              <a:buClr>
                <a:schemeClr val="accent3"/>
              </a:buClr>
              <a:buSzPct val="100000"/>
              <a:buFont typeface="Average"/>
              <a:buChar char="●"/>
            </a:pPr>
            <a:r>
              <a:rPr lang="en" sz="1800">
                <a:solidFill>
                  <a:schemeClr val="accent3"/>
                </a:solidFill>
                <a:latin typeface="Average"/>
                <a:ea typeface="Average"/>
                <a:cs typeface="Average"/>
                <a:sym typeface="Average"/>
              </a:rPr>
              <a:t>Recommend </a:t>
            </a:r>
            <a:r>
              <a:rPr lang="en" sz="1800">
                <a:solidFill>
                  <a:schemeClr val="accent3"/>
                </a:solidFill>
                <a:latin typeface="Average"/>
                <a:ea typeface="Average"/>
                <a:cs typeface="Average"/>
                <a:sym typeface="Average"/>
              </a:rPr>
              <a:t>product</a:t>
            </a:r>
            <a:r>
              <a:rPr lang="en" sz="1800">
                <a:solidFill>
                  <a:schemeClr val="accent3"/>
                </a:solidFill>
                <a:latin typeface="Average"/>
                <a:ea typeface="Average"/>
                <a:cs typeface="Average"/>
                <a:sym typeface="Average"/>
              </a:rPr>
              <a:t> price point to be near mean value of about $24 in order to generate the highest </a:t>
            </a:r>
            <a:r>
              <a:rPr lang="en" sz="1800">
                <a:solidFill>
                  <a:schemeClr val="accent3"/>
                </a:solidFill>
                <a:latin typeface="Average"/>
                <a:ea typeface="Average"/>
                <a:cs typeface="Average"/>
                <a:sym typeface="Average"/>
              </a:rPr>
              <a:t>likelihood</a:t>
            </a:r>
            <a:r>
              <a:rPr lang="en" sz="1800">
                <a:solidFill>
                  <a:schemeClr val="accent3"/>
                </a:solidFill>
                <a:latin typeface="Average"/>
                <a:ea typeface="Average"/>
                <a:cs typeface="Average"/>
                <a:sym typeface="Average"/>
              </a:rPr>
              <a:t> of user reviews</a:t>
            </a:r>
            <a:endParaRPr sz="1800">
              <a:solidFill>
                <a:schemeClr val="accent3"/>
              </a:solidFill>
              <a:latin typeface="Average"/>
              <a:ea typeface="Average"/>
              <a:cs typeface="Average"/>
              <a:sym typeface="Average"/>
            </a:endParaRPr>
          </a:p>
        </p:txBody>
      </p:sp>
      <p:pic>
        <p:nvPicPr>
          <p:cNvPr id="133" name="Google Shape;133;p21"/>
          <p:cNvPicPr preferRelativeResize="0"/>
          <p:nvPr/>
        </p:nvPicPr>
        <p:blipFill>
          <a:blip r:embed="rId3">
            <a:alphaModFix/>
          </a:blip>
          <a:stretch>
            <a:fillRect/>
          </a:stretch>
        </p:blipFill>
        <p:spPr>
          <a:xfrm>
            <a:off x="4124700" y="1163025"/>
            <a:ext cx="4866899" cy="32353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