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77" r:id="rId4"/>
    <p:sldId id="280" r:id="rId5"/>
    <p:sldId id="281" r:id="rId6"/>
    <p:sldId id="282" r:id="rId7"/>
    <p:sldId id="279" r:id="rId8"/>
    <p:sldId id="285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256"/>
            <p14:sldId id="278"/>
            <p14:sldId id="277"/>
            <p14:sldId id="280"/>
            <p14:sldId id="281"/>
            <p14:sldId id="282"/>
            <p14:sldId id="279"/>
            <p14:sldId id="28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5C"/>
    <a:srgbClr val="1DA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92" autoAdjust="0"/>
  </p:normalViewPr>
  <p:slideViewPr>
    <p:cSldViewPr snapToGrid="0">
      <p:cViewPr varScale="1">
        <p:scale>
          <a:sx n="57" d="100"/>
          <a:sy n="57" d="100"/>
        </p:scale>
        <p:origin x="102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F06-E002-4974-A5F6-4B3A678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AD281-7590-4CDA-8B96-1DA8D5CA5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7B7FF-467C-447D-A47E-C740D3D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4027-377F-418A-A1EF-B91921C6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4727-FECF-40DD-A9E4-C7F6D4C7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00E1-7573-48AF-B82D-859D73D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4AEB-8168-4F0A-BC3C-76123EA0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22C8-25BD-4AD2-8BD1-76029ED2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F7CE5-8FCF-44B8-A2CF-37D25FDF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C907-4033-4B2C-B4E9-D65878E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2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2CB9D-D8AF-4DD7-879E-387F3FDB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1605-9954-44EB-966F-B940B8B85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7662-2DDD-4B5B-B4E6-FFAB232C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B377-3CE2-4202-9EC5-4C0BE06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CF0CB-BA6B-43C3-942F-C224F58E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2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19C4-11D5-4054-8409-62647D84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E99B-2D83-4F48-A191-D9DAF0B1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7F715-5EC4-4955-9D28-976F77E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262F-E998-4A73-82FC-E23711F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D717-1D2D-44C4-8FEE-9F35EBF0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6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135F-6107-44A5-900D-F21C98B00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24091-D025-4A43-B24F-21F7FD8F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47D0-426A-48FC-A993-284EA08C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3911-0DBF-4D6F-B32B-4C31AC0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BC79-8E5F-45FA-881F-C3A76CE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1FE9-94A1-4454-8AB5-8FDEEDA7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ADD7-E697-46CB-93B1-ED03EFC7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A53BD-B2BE-4AB4-B784-2C9DD853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11C0-D008-4A67-B084-402A810D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DEBB-FC24-4F44-9966-43FB4EEA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06DB-19C1-48A8-899D-26BF190F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A433-80FB-4E33-B36A-81EBEF20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EB02-0629-4EEE-87DC-00E3BB05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D8FCB-025C-4071-A7D7-89E6D72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AE0E-8304-48E7-A947-0536A9AC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2195C-9727-40A1-B5DE-CBA61B136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20A24-6D76-45E8-AAC1-859A5272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90970-2CDD-42B8-ABBD-D7004C6A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D850B-2A06-4A89-83F1-EDA0CF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0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CB23-0F72-4E82-ABC8-5F46929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1F3A5-CD4C-4A5D-87AF-84FDD34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DEA3-535F-41F1-88A1-A6CBFD4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BB64-6039-4FF9-B9B6-5CF1833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56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3EA42-482D-406D-AC41-4577547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BC622-447C-42E4-B79E-B4B9EF7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9F55-5FC5-4523-B803-BE2C42D4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9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CFC2-914A-4F55-B497-8662FFD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0017-CBCC-46DF-9F33-549D3DA0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24B3E-738A-401F-90C5-EEC1E2864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121D-C3B7-4DA6-956F-A785A143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93E8-3505-44B0-A38B-AB261BD1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E1F87-48F0-440C-810B-02B8C07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48B-0CB2-4250-B1D7-892660FA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AD2EA-77A7-403A-A2C3-23ACFC20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74E0-64E8-430C-ACF0-0E613140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FEF2F-5C7F-40E1-B9B4-BD7FC77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E5C4-F580-4001-BD4D-480E62C4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2F0F-096E-4AA9-8AAD-A346284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E0E31-A3D0-40BE-A208-D7BB99A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6D794-2212-4FA2-B0F3-6E798F28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04E-62A5-4C14-A58D-61F5290B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8821-B520-4B76-9C2B-E45D17BC6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9B5D-FE43-4AC2-AEFF-8E41AFCD3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3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stream/Stream.html" TargetMode="External"/><Relationship Id="rId3" Type="http://schemas.openxmlformats.org/officeDocument/2006/relationships/hyperlink" Target="https://leetcode.com/problems/count-primes/" TargetMode="External"/><Relationship Id="rId7" Type="http://schemas.openxmlformats.org/officeDocument/2006/relationships/hyperlink" Target="https://archive.csfieldguide.org.nz/1.9.9/CompressionCoding.html" TargetMode="External"/><Relationship Id="rId12" Type="http://schemas.openxmlformats.org/officeDocument/2006/relationships/hyperlink" Target="https://www.geeksforgeeks.org/stream-in-java/" TargetMode="External"/><Relationship Id="rId2" Type="http://schemas.openxmlformats.org/officeDocument/2006/relationships/hyperlink" Target="https://leetcode.com/problems/trapping-rain-wa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rray-rotation/" TargetMode="External"/><Relationship Id="rId11" Type="http://schemas.openxmlformats.org/officeDocument/2006/relationships/hyperlink" Target="https://sites.google.com/a/ruknuddin.com/inqilab-patel-magazine/term-of-the-day/runlengthencoding" TargetMode="External"/><Relationship Id="rId5" Type="http://schemas.openxmlformats.org/officeDocument/2006/relationships/hyperlink" Target="https://leetcode.com/problems/decompress-run-length-encoded-list/" TargetMode="External"/><Relationship Id="rId10" Type="http://schemas.openxmlformats.org/officeDocument/2006/relationships/hyperlink" Target="https://en.wikipedia.org/wiki/Run-length_encoding" TargetMode="External"/><Relationship Id="rId4" Type="http://schemas.openxmlformats.org/officeDocument/2006/relationships/hyperlink" Target="https://leetcode.com/problems/rotate-array/" TargetMode="External"/><Relationship Id="rId9" Type="http://schemas.openxmlformats.org/officeDocument/2006/relationships/hyperlink" Target="http://www.maths.surrey.ac.uk/hosted-sites/R.Knott/runsums/triNbProof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62DE-E380-4CA9-84E9-2A912CD0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269" y="770082"/>
            <a:ext cx="10121462" cy="3108236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1DA2D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Structure </a:t>
            </a:r>
            <a:br>
              <a:rPr lang="en-GB" sz="6600" b="1" dirty="0">
                <a:solidFill>
                  <a:srgbClr val="1DA2D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6600" b="1" dirty="0">
                <a:solidFill>
                  <a:srgbClr val="1DA2D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 </a:t>
            </a:r>
            <a:br>
              <a:rPr lang="en-GB" sz="6600" b="1" dirty="0">
                <a:solidFill>
                  <a:srgbClr val="1DA2D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6600" b="1" dirty="0">
                <a:solidFill>
                  <a:srgbClr val="1DA2DD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Algorithm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F00B-B9B3-4111-9F67-88421CCD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475" y="4199081"/>
            <a:ext cx="9144000" cy="1140557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Java Implementations</a:t>
            </a:r>
          </a:p>
          <a:p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Week -1</a:t>
            </a: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8C2A8-02E3-43E3-BD6B-5E51E6B7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1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2E4CF-468C-4A2D-A6CA-862673B5B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59" y="5258336"/>
            <a:ext cx="1180431" cy="1179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DE34D5-9D0C-4FD0-82B6-EF0D852396D2}"/>
              </a:ext>
            </a:extLst>
          </p:cNvPr>
          <p:cNvSpPr/>
          <p:nvPr/>
        </p:nvSpPr>
        <p:spPr>
          <a:xfrm>
            <a:off x="2364828" y="3971526"/>
            <a:ext cx="7924800" cy="45719"/>
          </a:xfrm>
          <a:prstGeom prst="rect">
            <a:avLst/>
          </a:prstGeom>
          <a:solidFill>
            <a:srgbClr val="FFE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E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References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11. Count </a:t>
            </a:r>
            <a:endParaRPr lang="en-AU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64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401E-5142-47F4-BBEB-047D7D8C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Practice Problems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D398-ACD3-4030-8A33-AF3FA0323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44" y="1825624"/>
            <a:ext cx="5930462" cy="5032375"/>
          </a:xfrm>
        </p:spPr>
        <p:txBody>
          <a:bodyPr>
            <a:no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Concepts</a:t>
            </a:r>
            <a:r>
              <a:rPr lang="en-AU" sz="2200" dirty="0"/>
              <a:t> </a:t>
            </a:r>
          </a:p>
          <a:p>
            <a:pPr lvl="1"/>
            <a:r>
              <a:rPr lang="en-AU" sz="2200" dirty="0"/>
              <a:t>Mathematics </a:t>
            </a:r>
          </a:p>
          <a:p>
            <a:pPr lvl="1"/>
            <a:r>
              <a:rPr lang="en-AU" sz="2200" dirty="0"/>
              <a:t>Array </a:t>
            </a:r>
          </a:p>
          <a:p>
            <a:pPr lvl="1"/>
            <a:r>
              <a:rPr lang="en-AU" sz="2200" dirty="0"/>
              <a:t>Linear and Binary Search </a:t>
            </a:r>
          </a:p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Sum of n natural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Leetcode 204 : Count prime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Find the smallest and second smallest elements in an array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Leetcode 1313 : Decompress Run-Length Encoded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Leetcode 42 : Trapping Rain Water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Leetcode 189 : Rotate Array </a:t>
            </a:r>
          </a:p>
          <a:p>
            <a:pPr marL="457200" lvl="1" indent="0">
              <a:buNone/>
            </a:pPr>
            <a:endParaRPr lang="en-AU" sz="2200" dirty="0"/>
          </a:p>
          <a:p>
            <a:pPr marL="457200" lvl="1" indent="0">
              <a:buNone/>
            </a:pPr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0510D6-31D6-4CEA-8179-23587F566369}"/>
              </a:ext>
            </a:extLst>
          </p:cNvPr>
          <p:cNvSpPr txBox="1">
            <a:spLocks/>
          </p:cNvSpPr>
          <p:nvPr/>
        </p:nvSpPr>
        <p:spPr>
          <a:xfrm>
            <a:off x="6482255" y="1871662"/>
            <a:ext cx="570974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FFE05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AU" sz="2200" dirty="0"/>
              <a:t>Problems</a:t>
            </a:r>
          </a:p>
          <a:p>
            <a:pPr lvl="1"/>
            <a:r>
              <a:rPr lang="en-AU" sz="2200" dirty="0"/>
              <a:t>Searching Algorithms</a:t>
            </a:r>
          </a:p>
          <a:p>
            <a:r>
              <a:rPr lang="en-AU" sz="2200" dirty="0"/>
              <a:t>Week 1 Lessons Learned Summary </a:t>
            </a:r>
          </a:p>
          <a:p>
            <a:pPr lvl="1"/>
            <a:r>
              <a:rPr lang="en-AU" sz="2200" dirty="0"/>
              <a:t>Concepts </a:t>
            </a:r>
          </a:p>
          <a:p>
            <a:pPr lvl="1"/>
            <a:r>
              <a:rPr lang="en-AU" sz="2200" dirty="0"/>
              <a:t>Problems specific </a:t>
            </a:r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2395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Concepts</a:t>
            </a:r>
            <a:r>
              <a:rPr lang="en-AU" sz="2200" dirty="0"/>
              <a:t> </a:t>
            </a:r>
          </a:p>
          <a:p>
            <a:pPr lvl="1"/>
            <a:r>
              <a:rPr lang="en-US" sz="2200" dirty="0"/>
              <a:t>Consider many cases </a:t>
            </a:r>
          </a:p>
          <a:p>
            <a:pPr lvl="1"/>
            <a:r>
              <a:rPr lang="en-US" sz="2200" dirty="0"/>
              <a:t>Test for variety of scenario and different inputs  </a:t>
            </a:r>
          </a:p>
          <a:p>
            <a:pPr lvl="1"/>
            <a:r>
              <a:rPr lang="en-US" sz="2200" dirty="0"/>
              <a:t>Corner case (Edge case)</a:t>
            </a:r>
          </a:p>
          <a:p>
            <a:r>
              <a:rPr lang="en-US" sz="2200" dirty="0"/>
              <a:t>Sorting algorithm - Test inputs</a:t>
            </a:r>
          </a:p>
          <a:p>
            <a:pPr lvl="1"/>
            <a:r>
              <a:rPr lang="en-US" sz="2200" dirty="0"/>
              <a:t>increasing</a:t>
            </a:r>
          </a:p>
          <a:p>
            <a:pPr lvl="1"/>
            <a:r>
              <a:rPr lang="en-US" sz="2200" dirty="0"/>
              <a:t>decreasing</a:t>
            </a:r>
          </a:p>
          <a:p>
            <a:pPr lvl="1"/>
            <a:r>
              <a:rPr lang="en-US" sz="2200" dirty="0"/>
              <a:t>no input </a:t>
            </a:r>
          </a:p>
          <a:p>
            <a:pPr lvl="1"/>
            <a:r>
              <a:rPr lang="en-US" sz="2200" dirty="0"/>
              <a:t>one or two inputs</a:t>
            </a:r>
          </a:p>
          <a:p>
            <a:r>
              <a:rPr lang="en-US" sz="2200" dirty="0"/>
              <a:t>Debugging skill </a:t>
            </a:r>
          </a:p>
          <a:p>
            <a:pPr lvl="1"/>
            <a:r>
              <a:rPr lang="en-US" sz="2200" dirty="0"/>
              <a:t>Dry run - line by line implementation of code with different inputs</a:t>
            </a:r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9630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Sum of n natural numbers</a:t>
            </a:r>
          </a:p>
          <a:p>
            <a:pPr marL="914400" lvl="2" indent="0">
              <a:buNone/>
            </a:pPr>
            <a:r>
              <a:rPr lang="en-AU" sz="2200" dirty="0"/>
              <a:t>- </a:t>
            </a:r>
            <a:r>
              <a:rPr lang="en-US" sz="2200" dirty="0"/>
              <a:t>Iterative approach , Time O(n), Space O(1)</a:t>
            </a:r>
          </a:p>
          <a:p>
            <a:pPr marL="914400" lvl="2" indent="0">
              <a:buNone/>
            </a:pPr>
            <a:r>
              <a:rPr lang="en-US" sz="2200" dirty="0"/>
              <a:t>Sum of consecutive numbers - n * (n + 1)/2 , Time O(1), Space O(1)</a:t>
            </a:r>
            <a:endParaRPr lang="en-AU" sz="2200" dirty="0"/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Leetcode 204 : Count prime numbers</a:t>
            </a:r>
          </a:p>
          <a:p>
            <a:pPr lvl="2"/>
            <a:r>
              <a:rPr lang="pt-BR" sz="2200" dirty="0"/>
              <a:t>n</a:t>
            </a:r>
          </a:p>
          <a:p>
            <a:pPr lvl="2"/>
            <a:r>
              <a:rPr lang="pt-BR" sz="2200" dirty="0"/>
              <a:t>n/2</a:t>
            </a:r>
          </a:p>
          <a:p>
            <a:pPr lvl="2"/>
            <a:r>
              <a:rPr lang="pt-BR" sz="2200" dirty="0"/>
              <a:t>sqrt(n)</a:t>
            </a:r>
          </a:p>
          <a:p>
            <a:pPr lvl="2"/>
            <a:r>
              <a:rPr lang="pt-BR" sz="2200" dirty="0"/>
              <a:t>i * i &lt;= n </a:t>
            </a:r>
            <a:endParaRPr lang="en-AU" sz="2200" dirty="0"/>
          </a:p>
          <a:p>
            <a:pPr marL="914400" lvl="1" indent="-457200">
              <a:buFont typeface="+mj-lt"/>
              <a:buAutoNum type="arabicPeriod"/>
            </a:pPr>
            <a:r>
              <a:rPr lang="en-AU" sz="2200" dirty="0"/>
              <a:t>Find the smallest and second smallest elements in an array </a:t>
            </a:r>
          </a:p>
          <a:p>
            <a:pPr marL="457200" lvl="1" indent="0">
              <a:buNone/>
            </a:pPr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1819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262937" cy="5317957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457200" lvl="1" indent="0">
              <a:buNone/>
            </a:pPr>
            <a:r>
              <a:rPr lang="en-AU" sz="2200" dirty="0"/>
              <a:t>4. Leetcode 1313 : Decompress Run-Length Encoded List</a:t>
            </a:r>
          </a:p>
          <a:p>
            <a:pPr marL="457200" lvl="1" indent="0">
              <a:buNone/>
            </a:pPr>
            <a:r>
              <a:rPr lang="en-US" sz="2200" dirty="0"/>
              <a:t>Approach 1 </a:t>
            </a:r>
          </a:p>
          <a:p>
            <a:pPr lvl="2"/>
            <a:r>
              <a:rPr lang="en-US" sz="2200" dirty="0"/>
              <a:t>Time and Space complexities </a:t>
            </a:r>
          </a:p>
          <a:p>
            <a:pPr marL="457200" lvl="1" indent="0">
              <a:buNone/>
            </a:pPr>
            <a:r>
              <a:rPr lang="en-US" sz="2200" dirty="0"/>
              <a:t>Approach 2 </a:t>
            </a:r>
          </a:p>
          <a:p>
            <a:pPr lvl="2"/>
            <a:r>
              <a:rPr lang="en-US" sz="2200" dirty="0"/>
              <a:t>Java collections </a:t>
            </a:r>
          </a:p>
          <a:p>
            <a:pPr lvl="2"/>
            <a:r>
              <a:rPr lang="en-US" sz="2200" dirty="0"/>
              <a:t>List</a:t>
            </a:r>
          </a:p>
          <a:p>
            <a:pPr marL="457200" lvl="1" indent="0">
              <a:buNone/>
            </a:pPr>
            <a:r>
              <a:rPr lang="en-US" sz="2200" dirty="0"/>
              <a:t>Approach 3 </a:t>
            </a:r>
          </a:p>
          <a:p>
            <a:pPr lvl="2"/>
            <a:r>
              <a:rPr lang="en-US" sz="2200" dirty="0"/>
              <a:t>stream()</a:t>
            </a:r>
          </a:p>
          <a:p>
            <a:pPr lvl="2"/>
            <a:r>
              <a:rPr lang="en-US" sz="2200" dirty="0"/>
              <a:t>Intermediate operations</a:t>
            </a:r>
          </a:p>
          <a:p>
            <a:pPr lvl="2"/>
            <a:r>
              <a:rPr lang="en-US" sz="2200" dirty="0"/>
              <a:t>Terminal operations </a:t>
            </a:r>
          </a:p>
          <a:p>
            <a:pPr lvl="2"/>
            <a:r>
              <a:rPr lang="en-US" sz="2200" dirty="0"/>
              <a:t>Production code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6518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457200" lvl="1" indent="0">
              <a:buNone/>
            </a:pPr>
            <a:r>
              <a:rPr lang="en-AU" sz="2200" dirty="0"/>
              <a:t>4. Leetcode 1313 : Decompress Run-Length Encoded List</a:t>
            </a:r>
          </a:p>
          <a:p>
            <a:pPr lvl="2"/>
            <a:r>
              <a:rPr lang="en-US" sz="2200" dirty="0"/>
              <a:t>Run length encoding </a:t>
            </a:r>
          </a:p>
          <a:p>
            <a:pPr lvl="2"/>
            <a:r>
              <a:rPr lang="en-US" sz="2200" dirty="0"/>
              <a:t>decompressed (uncompressed)</a:t>
            </a:r>
          </a:p>
          <a:p>
            <a:pPr lvl="2"/>
            <a:r>
              <a:rPr lang="en-US" sz="2200" dirty="0"/>
              <a:t>compressed </a:t>
            </a:r>
          </a:p>
          <a:p>
            <a:pPr lvl="2"/>
            <a:r>
              <a:rPr lang="en-US" sz="2200" dirty="0"/>
              <a:t>Real life application </a:t>
            </a:r>
          </a:p>
          <a:p>
            <a:pPr lvl="2"/>
            <a:r>
              <a:rPr lang="en-US" sz="2200" dirty="0"/>
              <a:t>Photos</a:t>
            </a:r>
          </a:p>
          <a:p>
            <a:pPr lvl="2"/>
            <a:r>
              <a:rPr lang="en-US" sz="2200" dirty="0"/>
              <a:t>zip files </a:t>
            </a:r>
          </a:p>
          <a:p>
            <a:pPr lvl="2"/>
            <a:r>
              <a:rPr lang="en-US" sz="2200" dirty="0"/>
              <a:t>Amount of space take reduction , computer, power consumption and cooling required. </a:t>
            </a:r>
          </a:p>
          <a:p>
            <a:pPr lvl="2"/>
            <a:r>
              <a:rPr lang="en-US" sz="2200" dirty="0"/>
              <a:t>Trade off </a:t>
            </a:r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2111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457200" lvl="1" indent="0">
              <a:buNone/>
            </a:pPr>
            <a:r>
              <a:rPr lang="en-AU" sz="2200" dirty="0"/>
              <a:t>5. Leetcode 42 : Trapping Rain Water</a:t>
            </a:r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18659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Week -1 Lesson Learned Summary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AU" sz="2200" dirty="0">
                <a:solidFill>
                  <a:srgbClr val="FFE05C"/>
                </a:solidFill>
              </a:rPr>
              <a:t>Problems</a:t>
            </a:r>
            <a:r>
              <a:rPr lang="en-AU" sz="2200" dirty="0"/>
              <a:t> </a:t>
            </a:r>
          </a:p>
          <a:p>
            <a:pPr marL="457200" lvl="1" indent="0">
              <a:buNone/>
            </a:pPr>
            <a:r>
              <a:rPr lang="en-AU" sz="2200" dirty="0"/>
              <a:t>6. Leetcode 189 : Rotate Array </a:t>
            </a:r>
          </a:p>
          <a:p>
            <a:pPr marL="457200" lvl="1" indent="0">
              <a:buNone/>
            </a:pPr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AU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2030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>
                <a:solidFill>
                  <a:srgbClr val="1DA2DD"/>
                </a:solidFill>
              </a:rPr>
              <a:t>References</a:t>
            </a:r>
            <a:endParaRPr lang="en-GB" dirty="0">
              <a:solidFill>
                <a:srgbClr val="1DA2DD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145884-7C61-4D72-81FC-67F63651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0009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E05C"/>
                </a:solidFill>
              </a:rPr>
              <a:t>Leetcode Problems and Coding Problems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42. Trapping rain water, </a:t>
            </a:r>
            <a:r>
              <a:rPr lang="en-US" dirty="0">
                <a:hlinkClick r:id="rId2"/>
              </a:rPr>
              <a:t>https://leetcode.com/problems/trapping-rain-water/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204. Count Primes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https://leetcode.com/problems/count-primes/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189. Rotate Array, </a:t>
            </a:r>
            <a:r>
              <a:rPr lang="en-GB" dirty="0">
                <a:hlinkClick r:id="rId4"/>
              </a:rPr>
              <a:t>https://leetcode.com/problems/rotate-array/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1313. Decompress Run-Length Encoded List, </a:t>
            </a:r>
            <a:r>
              <a:rPr lang="en-US" dirty="0">
                <a:hlinkClick r:id="rId5"/>
              </a:rPr>
              <a:t>https://leetcode.com/problems/decompress-run-length-encoded-list/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E05C"/>
                </a:solidFill>
              </a:rPr>
              <a:t>References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Rotation, </a:t>
            </a:r>
            <a:r>
              <a:rPr lang="en-US" dirty="0">
                <a:hlinkClick r:id="rId6"/>
              </a:rPr>
              <a:t>https://www.geeksforgeeks.org/array-rotation/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Compression coding, </a:t>
            </a:r>
            <a:r>
              <a:rPr lang="en-US" dirty="0">
                <a:hlinkClick r:id="rId7"/>
              </a:rPr>
              <a:t>https://archive.csfieldguide.org.nz/1.9.9/CompressionCoding.html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smallest and second smallest elements in an array, https://www.geeksforgeeks.org/to-find-smallest-and-second-smallest-element-in-an-array/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mapToInt, toArray, </a:t>
            </a:r>
            <a:r>
              <a:rPr lang="en-US" dirty="0">
                <a:hlinkClick r:id="rId8"/>
              </a:rPr>
              <a:t>https://docs.oracle.com/javase/8/docs/api/java/util/stream/Stream.html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Proving that 1+2+3+...+n is n(n+1)/2, </a:t>
            </a:r>
            <a:r>
              <a:rPr lang="en-US" dirty="0">
                <a:hlinkClick r:id="rId9"/>
              </a:rPr>
              <a:t>http://www.maths.surrey.ac.uk/hosted-sites/R.Knott/runsums/triNbProof.html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Run-length encoding, </a:t>
            </a:r>
            <a:r>
              <a:rPr lang="en-US" dirty="0">
                <a:hlinkClick r:id="rId10"/>
              </a:rPr>
              <a:t>https://en.wikipedia.org/wiki/Run-length_encoding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Length Encoding, </a:t>
            </a:r>
            <a:r>
              <a:rPr lang="en-US" dirty="0">
                <a:hlinkClick r:id="rId11"/>
              </a:rPr>
              <a:t>https://sites.google.com/a/ruknuddin.com/inqilab-patel-magazine/term-of-the-day/runlengthencoding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Stream In Java, </a:t>
            </a:r>
            <a:r>
              <a:rPr lang="en-US" dirty="0">
                <a:hlinkClick r:id="rId12"/>
              </a:rPr>
              <a:t>https://www.geeksforgeeks.org/stream-in-java/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574</Words>
  <Application>Microsoft Office PowerPoint</Application>
  <PresentationFormat>Widescreen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Lucida Sans Unicode</vt:lpstr>
      <vt:lpstr>Segoe UI</vt:lpstr>
      <vt:lpstr>Office Theme</vt:lpstr>
      <vt:lpstr>Data Structure  and  Algorithm Practice</vt:lpstr>
      <vt:lpstr>Week -1 Practice Problems</vt:lpstr>
      <vt:lpstr>Week -1 Lesson Learned Summary</vt:lpstr>
      <vt:lpstr>Week -1 Lesson Learned Summary</vt:lpstr>
      <vt:lpstr>Week -1 Lesson Learned Summary</vt:lpstr>
      <vt:lpstr>Week -1 Lesson Learned Summary</vt:lpstr>
      <vt:lpstr>Week -1 Lesson Learned Summary</vt:lpstr>
      <vt:lpstr>Week -1 Lesson Learned Summary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31</cp:revision>
  <dcterms:created xsi:type="dcterms:W3CDTF">2020-11-06T02:23:37Z</dcterms:created>
  <dcterms:modified xsi:type="dcterms:W3CDTF">2020-11-30T08:26:07Z</dcterms:modified>
</cp:coreProperties>
</file>