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  <p:sldMasterId id="2147483685" r:id="rId3"/>
    <p:sldMasterId id="214748370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30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2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9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7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47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1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20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9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48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032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5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85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67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54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09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91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9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429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9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611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67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815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8560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883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5581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43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759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401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6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724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10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62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069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51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654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03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12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939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092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496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578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197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35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1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63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0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52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k.wikipedia.org/wiki/%D0%90%D0%BD%D0%B3%D0%BB%D1%96%D0%B9%D1%81%D1%8C%D0%BA%D0%B0_%D0%BC%D0%BE%D0%B2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uk.wikipedia.org/wiki/%D0%A1%D0%B8%D1%81%D1%82%D0%B5%D0%BC%D0%B0_%D1%87%D0%B8%D1%81%D0%BB%D0%B5%D0%BD%D0%BD%D1%8F" TargetMode="Externa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E845A-A3EE-483B-B29B-5E565EC21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293" y="1782698"/>
            <a:ext cx="7766936" cy="1646302"/>
          </a:xfrm>
        </p:spPr>
        <p:txBody>
          <a:bodyPr/>
          <a:lstStyle/>
          <a:p>
            <a:r>
              <a:rPr lang="ru-RU" sz="4400" dirty="0" err="1"/>
              <a:t>Огляд</a:t>
            </a:r>
            <a:r>
              <a:rPr lang="ru-RU" sz="4400" dirty="0"/>
              <a:t> </a:t>
            </a:r>
            <a:r>
              <a:rPr lang="ru-RU" sz="4400" dirty="0" err="1"/>
              <a:t>арифметичних</a:t>
            </a:r>
            <a:r>
              <a:rPr lang="ru-RU" sz="4400" dirty="0"/>
              <a:t> </a:t>
            </a:r>
            <a:r>
              <a:rPr lang="uk-UA" sz="4400" dirty="0"/>
              <a:t>дій над числами з фіксованою крапкою</a:t>
            </a:r>
            <a:endParaRPr lang="ru-UA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565D91-416D-40DE-AAF0-D152CBBE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293" y="3683088"/>
            <a:ext cx="7766936" cy="2389724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Підготував:</a:t>
            </a:r>
          </a:p>
          <a:p>
            <a:r>
              <a:rPr lang="uk-UA" dirty="0"/>
              <a:t>Студент 1-го курсу групи КН-Б</a:t>
            </a:r>
          </a:p>
          <a:p>
            <a:r>
              <a:rPr lang="uk-UA" dirty="0"/>
              <a:t>Суханов Андрій Олександрович</a:t>
            </a:r>
          </a:p>
          <a:p>
            <a:endParaRPr lang="uk-UA" dirty="0"/>
          </a:p>
          <a:p>
            <a:r>
              <a:rPr lang="uk-UA" dirty="0"/>
              <a:t>Керівник:</a:t>
            </a:r>
          </a:p>
          <a:p>
            <a:r>
              <a:rPr lang="uk-UA" dirty="0"/>
              <a:t>Доцент кафедри КТ</a:t>
            </a:r>
          </a:p>
          <a:p>
            <a:r>
              <a:rPr lang="uk-UA" dirty="0"/>
              <a:t>Парамонов А.І.</a:t>
            </a:r>
            <a:endParaRPr lang="ru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9FACD-FEAE-4528-9CFB-80A9A7F37CB7}"/>
              </a:ext>
            </a:extLst>
          </p:cNvPr>
          <p:cNvSpPr txBox="1"/>
          <p:nvPr/>
        </p:nvSpPr>
        <p:spPr>
          <a:xfrm>
            <a:off x="7434468" y="785188"/>
            <a:ext cx="459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solidFill>
                  <a:schemeClr val="bg1">
                    <a:lumMod val="65000"/>
                  </a:schemeClr>
                </a:solidFill>
              </a:rPr>
              <a:t>Тема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lang="ru-UA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C40BD-C1D4-405E-A2D6-0CD02AB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952" y="639417"/>
            <a:ext cx="9905998" cy="1905000"/>
          </a:xfrm>
        </p:spPr>
        <p:txBody>
          <a:bodyPr/>
          <a:lstStyle/>
          <a:p>
            <a:r>
              <a:rPr lang="uk-UA" dirty="0"/>
              <a:t>КІНЕЦЬ ПРЕЗЕНТАЦІЇ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99C8B-0032-4330-9846-DD75C5A36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332" y="2751483"/>
            <a:ext cx="722733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6000" b="1" dirty="0"/>
              <a:t>ДЯКУЮ ЗА УВАГУ!</a:t>
            </a:r>
            <a:endParaRPr lang="ru-UA" sz="6000" b="1" dirty="0"/>
          </a:p>
        </p:txBody>
      </p:sp>
    </p:spTree>
    <p:extLst>
      <p:ext uri="{BB962C8B-B14F-4D97-AF65-F5344CB8AC3E}">
        <p14:creationId xmlns:p14="http://schemas.microsoft.com/office/powerpoint/2010/main" val="591837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DA641-BD1A-4200-A1E0-08A6B1AE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544" y="167574"/>
            <a:ext cx="5500116" cy="8225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uk-UA" sz="6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Подання чисел</a:t>
            </a:r>
            <a:endParaRPr lang="en-US" sz="6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71794-ABCA-4C7B-92F4-19B322FF2EE0}"/>
              </a:ext>
            </a:extLst>
          </p:cNvPr>
          <p:cNvSpPr txBox="1"/>
          <p:nvPr/>
        </p:nvSpPr>
        <p:spPr>
          <a:xfrm>
            <a:off x="4079672" y="1043889"/>
            <a:ext cx="7549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У десятковій системі існує багато форм подання чисел. Ми, користуючись цим, самі вибираємо ту або іншу форму. Наприклад, число 25 можна подати в одному з таких виглядів:</a:t>
            </a:r>
            <a:endParaRPr lang="ru-UA" sz="2800" dirty="0"/>
          </a:p>
        </p:txBody>
      </p:sp>
      <p:pic>
        <p:nvPicPr>
          <p:cNvPr id="6" name="Рисунок 5" descr="Изображение выглядит как снимок экран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DBB01A3C-E585-4A9F-AF27-EF65C163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92" y="3611564"/>
            <a:ext cx="6481878" cy="292553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0E04F89-3969-4AEF-944F-4614BA2B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37" y="3717009"/>
            <a:ext cx="6451083" cy="2911631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стол, знак&#10;&#10;Автоматически созданное описание">
            <a:extLst>
              <a:ext uri="{FF2B5EF4-FFF2-40B4-BE49-F238E27FC236}">
                <a16:creationId xmlns:a16="http://schemas.microsoft.com/office/drawing/2014/main" id="{BC169891-D245-4589-B998-E5D76C1C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037" y="5925606"/>
            <a:ext cx="581529" cy="335679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836F8A1-7BB4-4220-BCC2-40C8E4CE1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883" y="5916539"/>
            <a:ext cx="1610332" cy="328737"/>
          </a:xfrm>
          <a:prstGeom prst="rect">
            <a:avLst/>
          </a:prstGeom>
        </p:spPr>
      </p:pic>
      <p:pic>
        <p:nvPicPr>
          <p:cNvPr id="35" name="Рисунок 34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E69D8D4-EB53-4863-9B77-D59CBB8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151" y="5916539"/>
            <a:ext cx="1063772" cy="33567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7DFB6FE-A380-4E7D-9451-2264787F3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374" y="5952852"/>
            <a:ext cx="1337933" cy="2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32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EB989-C9A5-4803-9980-01FFD0B3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76335"/>
            <a:ext cx="8596668" cy="1320800"/>
          </a:xfrm>
        </p:spPr>
        <p:txBody>
          <a:bodyPr/>
          <a:lstStyle/>
          <a:p>
            <a:r>
              <a:rPr lang="uk-UA" dirty="0"/>
              <a:t>Що таке «фіксована крапка (кома)»?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BF2FD-F426-4FD8-99BB-86794B26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55" y="1171373"/>
            <a:ext cx="8596668" cy="3880773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Число з </a:t>
            </a:r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нерухомою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комою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(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hlinkClick r:id="rId2" tooltip="Англійська мов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fixed-point number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 —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це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представлення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дійсного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числа,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що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має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фіксовану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кількість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чисел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після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іноді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перед)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відокремлювальної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коми. </a:t>
            </a:r>
            <a:endParaRPr lang="ru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1197-1C3C-4919-930F-A54230C11DD0}"/>
              </a:ext>
            </a:extLst>
          </p:cNvPr>
          <p:cNvSpPr txBox="1"/>
          <p:nvPr/>
        </p:nvSpPr>
        <p:spPr>
          <a:xfrm>
            <a:off x="711579" y="2169007"/>
            <a:ext cx="82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Наприклад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1,23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можна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подати як 1230 з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множником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1/1000,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також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1230000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можна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представити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як 1230 з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множником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1000.</a:t>
            </a:r>
            <a:endParaRPr lang="ru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FD0A8-EF06-485D-9AD5-D2732C55075B}"/>
              </a:ext>
            </a:extLst>
          </p:cNvPr>
          <p:cNvSpPr txBox="1"/>
          <p:nvPr/>
        </p:nvSpPr>
        <p:spPr>
          <a:xfrm>
            <a:off x="711579" y="3017022"/>
            <a:ext cx="8098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Зазвичай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множник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це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ступінь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10 (для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зручності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сприймання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людиною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або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ступінь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 (для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швидкості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обчислень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Однак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іноді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можуть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використовуватись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й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інші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значення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наприклад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час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можна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представити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як тип з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нерухомою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точкою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із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множником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1/3600 з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ціллю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обчислення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значень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точністю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секунди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Рисунок 6" descr="Изображение выглядит как окно, сидит, белый, передний&#10;&#10;Автоматически созданное описание">
            <a:extLst>
              <a:ext uri="{FF2B5EF4-FFF2-40B4-BE49-F238E27FC236}">
                <a16:creationId xmlns:a16="http://schemas.microsoft.com/office/drawing/2014/main" id="{E3CC5CA1-634B-47ED-AC4B-339C2F6F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73" y="4790034"/>
            <a:ext cx="1524000" cy="15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9AB52A-2D2D-49C8-8E35-C83087C2F10B}"/>
              </a:ext>
            </a:extLst>
          </p:cNvPr>
          <p:cNvSpPr txBox="1"/>
          <p:nvPr/>
        </p:nvSpPr>
        <p:spPr>
          <a:xfrm>
            <a:off x="2981739" y="5052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E3059E-7A1C-49BB-B32F-51DAEC27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897" y="4688170"/>
            <a:ext cx="4465346" cy="16745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BD2D65-07FF-4881-8086-192EFC505FD2}"/>
              </a:ext>
            </a:extLst>
          </p:cNvPr>
          <p:cNvSpPr txBox="1"/>
          <p:nvPr/>
        </p:nvSpPr>
        <p:spPr>
          <a:xfrm>
            <a:off x="2505563" y="4741678"/>
            <a:ext cx="257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1,23</a:t>
            </a:r>
            <a:r>
              <a:rPr lang="en-US" dirty="0"/>
              <a:t> </a:t>
            </a:r>
            <a:r>
              <a:rPr lang="uk-UA" dirty="0"/>
              <a:t>=</a:t>
            </a:r>
            <a:r>
              <a:rPr lang="en-US" dirty="0"/>
              <a:t> </a:t>
            </a:r>
            <a:r>
              <a:rPr lang="uk-UA" dirty="0"/>
              <a:t>1230</a:t>
            </a:r>
            <a:r>
              <a:rPr lang="en-US" dirty="0"/>
              <a:t> </a:t>
            </a:r>
            <a:r>
              <a:rPr lang="uk-UA" dirty="0"/>
              <a:t>*</a:t>
            </a:r>
            <a:r>
              <a:rPr lang="en-US" dirty="0"/>
              <a:t> </a:t>
            </a:r>
            <a:r>
              <a:rPr lang="uk-UA" dirty="0"/>
              <a:t>1</a:t>
            </a:r>
            <a:r>
              <a:rPr lang="en-US" dirty="0"/>
              <a:t>/1000</a:t>
            </a:r>
            <a:endParaRPr lang="ru-UA" dirty="0"/>
          </a:p>
          <a:p>
            <a:endParaRPr lang="ru-U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4CF59-CD08-4DDE-8C93-5B959572D3E7}"/>
              </a:ext>
            </a:extLst>
          </p:cNvPr>
          <p:cNvSpPr txBox="1"/>
          <p:nvPr/>
        </p:nvSpPr>
        <p:spPr>
          <a:xfrm>
            <a:off x="2505563" y="5069164"/>
            <a:ext cx="2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1230000 = 1230*1000</a:t>
            </a:r>
            <a:endParaRPr lang="ru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ED8E3-BAC7-4098-A8A6-35B51DAF9AF0}"/>
              </a:ext>
            </a:extLst>
          </p:cNvPr>
          <p:cNvSpPr txBox="1"/>
          <p:nvPr/>
        </p:nvSpPr>
        <p:spPr>
          <a:xfrm>
            <a:off x="2505563" y="536114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Або ж, як ступінь числа 10:</a:t>
            </a:r>
            <a:endParaRPr lang="ru-UA" dirty="0"/>
          </a:p>
        </p:txBody>
      </p:sp>
      <p:pic>
        <p:nvPicPr>
          <p:cNvPr id="22" name="Рисунок 21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BFBD413-57EC-4ADF-A636-E86B54226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271" y="5703635"/>
            <a:ext cx="1571544" cy="24129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7BF4A96-B5FF-4BA7-AB0E-04162981D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271" y="6020287"/>
            <a:ext cx="1897277" cy="2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86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05D0A-C7A1-443C-BD4D-39D6F015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280" y="800611"/>
            <a:ext cx="8015748" cy="15633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1" dirty="0" err="1">
                <a:solidFill>
                  <a:srgbClr val="FFFFFF"/>
                </a:solidFill>
              </a:rPr>
              <a:t>Існують</a:t>
            </a:r>
            <a:r>
              <a:rPr lang="en-US" sz="4200" b="1" dirty="0">
                <a:solidFill>
                  <a:srgbClr val="FFFFFF"/>
                </a:solidFill>
              </a:rPr>
              <a:t> </a:t>
            </a:r>
            <a:r>
              <a:rPr lang="en-US" sz="4200" b="1" dirty="0" err="1">
                <a:solidFill>
                  <a:srgbClr val="FFFFFF"/>
                </a:solidFill>
              </a:rPr>
              <a:t>такі</a:t>
            </a:r>
            <a:r>
              <a:rPr lang="en-US" sz="4200" b="1" dirty="0">
                <a:solidFill>
                  <a:srgbClr val="FFFFFF"/>
                </a:solidFill>
              </a:rPr>
              <a:t> </a:t>
            </a:r>
            <a:r>
              <a:rPr lang="en-US" sz="4200" b="1" dirty="0" err="1">
                <a:solidFill>
                  <a:srgbClr val="FFFFFF"/>
                </a:solidFill>
              </a:rPr>
              <a:t>арифметичні</a:t>
            </a:r>
            <a:r>
              <a:rPr lang="en-US" sz="4200" b="1" dirty="0">
                <a:solidFill>
                  <a:srgbClr val="FFFFFF"/>
                </a:solidFill>
              </a:rPr>
              <a:t> </a:t>
            </a:r>
            <a:r>
              <a:rPr lang="en-US" sz="4200" b="1" dirty="0" err="1">
                <a:solidFill>
                  <a:srgbClr val="FFFFFF"/>
                </a:solidFill>
              </a:rPr>
              <a:t>операції</a:t>
            </a:r>
            <a:r>
              <a:rPr lang="en-US" sz="4200" b="1" dirty="0">
                <a:solidFill>
                  <a:srgbClr val="FFFFFF"/>
                </a:solidFill>
              </a:rPr>
              <a:t> </a:t>
            </a:r>
            <a:r>
              <a:rPr lang="en-US" sz="4200" b="1" dirty="0" err="1">
                <a:solidFill>
                  <a:srgbClr val="FFFFFF"/>
                </a:solidFill>
              </a:rPr>
              <a:t>над</a:t>
            </a:r>
            <a:r>
              <a:rPr lang="en-US" sz="4200" b="1" dirty="0">
                <a:solidFill>
                  <a:srgbClr val="FFFFFF"/>
                </a:solidFill>
              </a:rPr>
              <a:t> </a:t>
            </a:r>
            <a:r>
              <a:rPr lang="en-US" sz="4200" b="1" dirty="0" err="1">
                <a:solidFill>
                  <a:srgbClr val="FFFFFF"/>
                </a:solidFill>
              </a:rPr>
              <a:t>числами</a:t>
            </a:r>
            <a:r>
              <a:rPr lang="en-US" sz="4200" b="1" dirty="0">
                <a:solidFill>
                  <a:srgbClr val="FFFFFF"/>
                </a:solidFill>
              </a:rPr>
              <a:t> з </a:t>
            </a:r>
            <a:r>
              <a:rPr lang="en-US" sz="4200" b="1" dirty="0" err="1">
                <a:solidFill>
                  <a:srgbClr val="FFFFFF"/>
                </a:solidFill>
              </a:rPr>
              <a:t>фіксованою</a:t>
            </a:r>
            <a:r>
              <a:rPr lang="en-US" sz="4200" b="1" dirty="0">
                <a:solidFill>
                  <a:srgbClr val="FFFFFF"/>
                </a:solidFill>
              </a:rPr>
              <a:t> </a:t>
            </a:r>
            <a:r>
              <a:rPr lang="en-US" sz="4200" b="1" dirty="0" err="1">
                <a:solidFill>
                  <a:srgbClr val="FFFFFF"/>
                </a:solidFill>
              </a:rPr>
              <a:t>крапкою</a:t>
            </a:r>
            <a:r>
              <a:rPr lang="en-US" sz="4200" b="1" dirty="0">
                <a:solidFill>
                  <a:srgbClr val="FFFFFF"/>
                </a:solidFill>
              </a:rPr>
              <a:t>: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11C8-46A3-452C-AF01-F566E6D6D251}"/>
              </a:ext>
            </a:extLst>
          </p:cNvPr>
          <p:cNvSpPr txBox="1"/>
          <p:nvPr/>
        </p:nvSpPr>
        <p:spPr>
          <a:xfrm>
            <a:off x="4498542" y="1895741"/>
            <a:ext cx="6747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2800" dirty="0" err="1"/>
              <a:t>Додавання</a:t>
            </a:r>
            <a:r>
              <a:rPr lang="ru-UA" sz="2800" dirty="0"/>
              <a:t> і </a:t>
            </a:r>
            <a:r>
              <a:rPr lang="ru-UA" sz="2800" dirty="0" err="1"/>
              <a:t>віднімання</a:t>
            </a:r>
            <a:r>
              <a:rPr lang="ru-UA" sz="2800" dirty="0"/>
              <a:t> чисел з </a:t>
            </a:r>
            <a:r>
              <a:rPr lang="ru-UA" sz="2800" dirty="0" err="1"/>
              <a:t>нерухомою</a:t>
            </a:r>
            <a:r>
              <a:rPr lang="ru-UA" sz="2800" dirty="0"/>
              <a:t> комою — </a:t>
            </a:r>
            <a:r>
              <a:rPr lang="ru-UA" sz="2800" dirty="0" err="1"/>
              <a:t>це</a:t>
            </a:r>
            <a:r>
              <a:rPr lang="uk-UA" sz="2800" dirty="0"/>
              <a:t> </a:t>
            </a:r>
            <a:r>
              <a:rPr lang="ru-UA" sz="2800" dirty="0" err="1"/>
              <a:t>звичайні</a:t>
            </a:r>
            <a:r>
              <a:rPr lang="ru-UA" sz="2800" dirty="0"/>
              <a:t> </a:t>
            </a:r>
            <a:r>
              <a:rPr lang="ru-UA" sz="2800" dirty="0" err="1"/>
              <a:t>додавання</a:t>
            </a:r>
            <a:r>
              <a:rPr lang="ru-UA" sz="2800" dirty="0"/>
              <a:t> і </a:t>
            </a:r>
            <a:r>
              <a:rPr lang="ru-UA" sz="2800" dirty="0" err="1"/>
              <a:t>віднімання</a:t>
            </a:r>
            <a:r>
              <a:rPr lang="uk-UA" sz="2800" dirty="0"/>
              <a:t>.</a:t>
            </a:r>
            <a:endParaRPr lang="ru-U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2800" dirty="0" err="1"/>
              <a:t>Аналогічно</a:t>
            </a:r>
            <a:r>
              <a:rPr lang="ru-UA" sz="2800" dirty="0"/>
              <a:t> з </a:t>
            </a:r>
            <a:r>
              <a:rPr lang="ru-UA" sz="2800" dirty="0" err="1"/>
              <a:t>множенням</a:t>
            </a:r>
            <a:r>
              <a:rPr lang="ru-UA" sz="2800" dirty="0"/>
              <a:t> і </a:t>
            </a:r>
            <a:r>
              <a:rPr lang="ru-UA" sz="2800" dirty="0" err="1"/>
              <a:t>діленням</a:t>
            </a:r>
            <a:r>
              <a:rPr lang="ru-UA" sz="2800" dirty="0"/>
              <a:t> на </a:t>
            </a:r>
            <a:r>
              <a:rPr lang="ru-UA" sz="2800" dirty="0" err="1"/>
              <a:t>цілочисельну</a:t>
            </a:r>
            <a:r>
              <a:rPr lang="ru-UA" sz="2800" dirty="0"/>
              <a:t> константу</a:t>
            </a:r>
            <a:r>
              <a:rPr lang="uk-UA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/>
              <a:t>Множення і ділення на константу, що відрізняється від </a:t>
            </a:r>
            <a:r>
              <a:rPr lang="uk-UA" sz="2800" dirty="0" err="1"/>
              <a:t>цілочисельної</a:t>
            </a:r>
            <a:r>
              <a:rPr lang="uk-UA" sz="2800" dirty="0"/>
              <a:t>.</a:t>
            </a:r>
            <a:endParaRPr lang="ru-UA" sz="2800" dirty="0"/>
          </a:p>
        </p:txBody>
      </p:sp>
      <p:pic>
        <p:nvPicPr>
          <p:cNvPr id="27" name="Рисунок 2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BC0583-B8A1-4E7B-A734-B3C884EA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29" y="5004284"/>
            <a:ext cx="5233420" cy="17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8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10506-EDE2-4106-8BD3-947B67FA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Арифметичні операції над числами у комп’ютері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20783-F165-4F7D-B48A-8C7589BE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5084"/>
            <a:ext cx="8596668" cy="1667340"/>
          </a:xfrm>
        </p:spPr>
        <p:txBody>
          <a:bodyPr/>
          <a:lstStyle/>
          <a:p>
            <a:r>
              <a:rPr lang="uk-UA" dirty="0"/>
              <a:t>У сучасних комп’ютерах здебільшого застосовуються два формати зображення чисел: числа з фіксованою комою (</a:t>
            </a:r>
            <a:r>
              <a:rPr lang="en-US" dirty="0"/>
              <a:t>fixed point</a:t>
            </a:r>
            <a:r>
              <a:rPr lang="uk-UA" dirty="0"/>
              <a:t>) і плаваючою комою (</a:t>
            </a:r>
            <a:r>
              <a:rPr lang="en-US" dirty="0"/>
              <a:t>floating point</a:t>
            </a:r>
            <a:r>
              <a:rPr lang="uk-UA" dirty="0"/>
              <a:t>).</a:t>
            </a:r>
            <a:endParaRPr lang="ru-UA" dirty="0"/>
          </a:p>
          <a:p>
            <a:r>
              <a:rPr lang="uk-UA" dirty="0"/>
              <a:t>Числа з фіксованою комою – це формат з незмінним розташуванням коми, що відокремлює цілу частину числа від дробової.</a:t>
            </a:r>
            <a:endParaRPr lang="ru-UA" dirty="0"/>
          </a:p>
          <a:p>
            <a:endParaRPr lang="ru-UA" dirty="0"/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6273D2B-2932-4011-A0BB-5DE6F85F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6" y="4128668"/>
            <a:ext cx="7642977" cy="21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4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F5073-8F42-48B9-AC23-EBA9009D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91" y="351182"/>
            <a:ext cx="8596668" cy="1320800"/>
          </a:xfrm>
        </p:spPr>
        <p:txBody>
          <a:bodyPr/>
          <a:lstStyle/>
          <a:p>
            <a:r>
              <a:rPr lang="uk-UA" b="1" dirty="0"/>
              <a:t>Множення та ділення двійкових чисел із фіксованою комою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66722-7457-48AC-8238-70D45B82E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92" y="1831775"/>
            <a:ext cx="4563621" cy="4746921"/>
          </a:xfrm>
        </p:spPr>
        <p:txBody>
          <a:bodyPr>
            <a:normAutofit/>
          </a:bodyPr>
          <a:lstStyle/>
          <a:p>
            <a:r>
              <a:rPr lang="uk-UA" dirty="0"/>
              <a:t>Ми вже знаємо, що всі дані у комп’ютері подаються у вигляді двійкового коду. Множення та ділення чисел у двійковому коді відбувається аналогічно звичайному діленню та множенню, але щоб виконати таку операцію потрібно спочатку перевести звичайне число у двійкове.</a:t>
            </a:r>
          </a:p>
          <a:p>
            <a:r>
              <a:rPr lang="uk-UA" dirty="0"/>
              <a:t>Другий крок здійснюється так само як звичайне множення: кожна цифра числа, на яке множиться число – перемножуються між собою. А далі додавання.</a:t>
            </a:r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E6DBC5-D936-4697-8674-F24D7283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189" y="2009913"/>
            <a:ext cx="2008035" cy="18250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42BCFE-20D6-4D77-B5E6-015BED16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084" y="4013095"/>
            <a:ext cx="2008209" cy="192599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зеленый, ведет автомобиль, белый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1BD0FA55-6E11-4088-A8CF-B5B3F7E8B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085" y="2009913"/>
            <a:ext cx="1691829" cy="18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3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9FD90D9-0777-4927-90C9-E837E677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A74DE7-91F6-452F-8661-2115A35E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9" y="637830"/>
            <a:ext cx="3252313" cy="3217333"/>
          </a:xfrm>
          <a:prstGeom prst="rect">
            <a:avLst/>
          </a:prstGeom>
        </p:spPr>
      </p:pic>
      <p:pic>
        <p:nvPicPr>
          <p:cNvPr id="5" name="Рисунок 4" descr="Изображение выглядит как зеленый, красный, зна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24B04B27-F566-430E-AF08-9283F767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861" y="646150"/>
            <a:ext cx="2982491" cy="3217333"/>
          </a:xfrm>
          <a:prstGeom prst="rect">
            <a:avLst/>
          </a:prstGeom>
        </p:spPr>
      </p:pic>
      <p:pic>
        <p:nvPicPr>
          <p:cNvPr id="7" name="Рисунок 6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480D6B59-6EE0-4BF3-A795-D6506B69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426" y="637830"/>
            <a:ext cx="2982491" cy="3217333"/>
          </a:xfrm>
          <a:prstGeom prst="rect">
            <a:avLst/>
          </a:prstGeom>
        </p:spPr>
      </p:pic>
      <p:sp>
        <p:nvSpPr>
          <p:cNvPr id="34" name="Parallelogram 33">
            <a:extLst>
              <a:ext uri="{FF2B5EF4-FFF2-40B4-BE49-F238E27FC236}">
                <a16:creationId xmlns:a16="http://schemas.microsoft.com/office/drawing/2014/main" id="{F92D073F-0FE7-41B7-ADCD-5CE16DEE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062" y="4181364"/>
            <a:ext cx="11519876" cy="2177879"/>
          </a:xfrm>
          <a:prstGeom prst="parallelogram">
            <a:avLst>
              <a:gd name="adj" fmla="val 29000"/>
            </a:avLst>
          </a:prstGeom>
          <a:solidFill>
            <a:schemeClr val="tx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0772C-86B1-4CE6-9EB9-1D2AF914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38" y="4441621"/>
            <a:ext cx="4626707" cy="156251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uk-UA" sz="2700" dirty="0"/>
              <a:t>Ділення чисел з фіксованою комою у двійковій системі числення</a:t>
            </a:r>
            <a:endParaRPr lang="ru-UA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2D9BB-3E68-4E30-99D8-6E39AA75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402" y="4441621"/>
            <a:ext cx="5082106" cy="159974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uk-UA" sz="1400" dirty="0">
                <a:solidFill>
                  <a:schemeClr val="bg1"/>
                </a:solidFill>
              </a:rPr>
              <a:t>Ділення двійкових чисел з фіксованою комою також відбувається як і звичайне ділення натуральних чисел. </a:t>
            </a:r>
          </a:p>
          <a:p>
            <a:pPr>
              <a:lnSpc>
                <a:spcPct val="90000"/>
              </a:lnSpc>
            </a:pPr>
            <a:r>
              <a:rPr lang="uk-UA" sz="1400" dirty="0">
                <a:solidFill>
                  <a:schemeClr val="bg1"/>
                </a:solidFill>
              </a:rPr>
              <a:t>Але для віднімання часткових множників є деякі нюанси. Наприклад, 0 – 1 = 11. Ми «позичаємо» у старшого розряду додаткову одиницю. А далі звичайна процедура ділення.</a:t>
            </a:r>
            <a:endParaRPr lang="ru-U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803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98A48-EFFB-4205-8878-466B5418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ТА ДЕ ЗАСТОСОВУЮТЬСЯ ЧИСЛА З ФІКСОВАНОЮ КРАПКОЮ?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00338-DA75-4846-857F-54F0687A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96" y="1930400"/>
            <a:ext cx="4191445" cy="4577095"/>
          </a:xfrm>
        </p:spPr>
        <p:txBody>
          <a:bodyPr>
            <a:normAutofit fontScale="92500"/>
          </a:bodyPr>
          <a:lstStyle/>
          <a:p>
            <a:r>
              <a:rPr lang="ru-UA" dirty="0" err="1"/>
              <a:t>Деякі</a:t>
            </a:r>
            <a:r>
              <a:rPr lang="ru-UA" dirty="0"/>
              <a:t> </a:t>
            </a:r>
            <a:r>
              <a:rPr lang="ru-UA" dirty="0" err="1"/>
              <a:t>мови</a:t>
            </a:r>
            <a:r>
              <a:rPr lang="ru-UA" dirty="0"/>
              <a:t> </a:t>
            </a:r>
            <a:r>
              <a:rPr lang="ru-UA" dirty="0" err="1"/>
              <a:t>програмування</a:t>
            </a:r>
            <a:r>
              <a:rPr lang="ru-UA" dirty="0"/>
              <a:t> </a:t>
            </a:r>
            <a:r>
              <a:rPr lang="ru-UA" dirty="0" err="1"/>
              <a:t>надають</a:t>
            </a:r>
            <a:r>
              <a:rPr lang="ru-UA" dirty="0"/>
              <a:t> </a:t>
            </a:r>
            <a:r>
              <a:rPr lang="ru-UA" dirty="0" err="1"/>
              <a:t>вбудовану</a:t>
            </a:r>
            <a:r>
              <a:rPr lang="ru-UA" dirty="0"/>
              <a:t> </a:t>
            </a:r>
            <a:r>
              <a:rPr lang="ru-UA" dirty="0" err="1"/>
              <a:t>підтримку</a:t>
            </a:r>
            <a:r>
              <a:rPr lang="ru-UA" dirty="0"/>
              <a:t> чисел з </a:t>
            </a:r>
            <a:r>
              <a:rPr lang="ru-UA" dirty="0" err="1"/>
              <a:t>фіксованою</a:t>
            </a:r>
            <a:r>
              <a:rPr lang="ru-UA" dirty="0"/>
              <a:t> комою, </a:t>
            </a:r>
            <a:r>
              <a:rPr lang="ru-UA" dirty="0" err="1"/>
              <a:t>оскільки</a:t>
            </a:r>
            <a:r>
              <a:rPr lang="ru-UA" dirty="0"/>
              <a:t> для </a:t>
            </a:r>
            <a:r>
              <a:rPr lang="ru-UA" dirty="0" err="1"/>
              <a:t>більшості</a:t>
            </a:r>
            <a:r>
              <a:rPr lang="ru-UA" dirty="0"/>
              <a:t> </a:t>
            </a:r>
            <a:r>
              <a:rPr lang="ru-UA" dirty="0" err="1"/>
              <a:t>застосувань</a:t>
            </a:r>
            <a:r>
              <a:rPr lang="ru-UA" dirty="0"/>
              <a:t> </a:t>
            </a:r>
            <a:r>
              <a:rPr lang="ru-UA" dirty="0" err="1"/>
              <a:t>двійкове</a:t>
            </a:r>
            <a:r>
              <a:rPr lang="ru-UA" dirty="0"/>
              <a:t> </a:t>
            </a:r>
            <a:r>
              <a:rPr lang="ru-UA" dirty="0" err="1"/>
              <a:t>або</a:t>
            </a:r>
            <a:r>
              <a:rPr lang="ru-UA" dirty="0"/>
              <a:t> </a:t>
            </a:r>
            <a:r>
              <a:rPr lang="ru-UA" dirty="0" err="1"/>
              <a:t>десяткове</a:t>
            </a:r>
            <a:r>
              <a:rPr lang="ru-UA" dirty="0"/>
              <a:t> </a:t>
            </a:r>
            <a:r>
              <a:rPr lang="ru-UA" dirty="0" err="1"/>
              <a:t>представлення</a:t>
            </a:r>
            <a:r>
              <a:rPr lang="ru-UA" dirty="0"/>
              <a:t> чисел з </a:t>
            </a:r>
            <a:r>
              <a:rPr lang="ru-UA" dirty="0" err="1"/>
              <a:t>рухомою</a:t>
            </a:r>
            <a:r>
              <a:rPr lang="ru-UA" dirty="0"/>
              <a:t> комою </a:t>
            </a:r>
            <a:r>
              <a:rPr lang="ru-UA" dirty="0" err="1"/>
              <a:t>простіше</a:t>
            </a:r>
            <a:r>
              <a:rPr lang="ru-UA" dirty="0"/>
              <a:t> і </a:t>
            </a:r>
            <a:r>
              <a:rPr lang="ru-UA" dirty="0" err="1"/>
              <a:t>досить</a:t>
            </a:r>
            <a:r>
              <a:rPr lang="ru-UA" dirty="0"/>
              <a:t> точно. Числа з </a:t>
            </a:r>
            <a:r>
              <a:rPr lang="ru-UA" dirty="0" err="1"/>
              <a:t>рухомою</a:t>
            </a:r>
            <a:r>
              <a:rPr lang="ru-UA" dirty="0"/>
              <a:t> комою </a:t>
            </a:r>
            <a:r>
              <a:rPr lang="ru-UA" dirty="0" err="1"/>
              <a:t>простіше</a:t>
            </a:r>
            <a:r>
              <a:rPr lang="ru-UA" dirty="0"/>
              <a:t> </a:t>
            </a:r>
            <a:r>
              <a:rPr lang="ru-UA" dirty="0" err="1"/>
              <a:t>використовувати</a:t>
            </a:r>
            <a:r>
              <a:rPr lang="ru-UA" dirty="0"/>
              <a:t> через </a:t>
            </a:r>
            <a:r>
              <a:rPr lang="ru-UA" dirty="0" err="1"/>
              <a:t>їх</a:t>
            </a:r>
            <a:r>
              <a:rPr lang="ru-UA" dirty="0"/>
              <a:t> </a:t>
            </a:r>
            <a:r>
              <a:rPr lang="ru-UA" dirty="0" err="1"/>
              <a:t>більший</a:t>
            </a:r>
            <a:r>
              <a:rPr lang="ru-UA" dirty="0"/>
              <a:t> </a:t>
            </a:r>
            <a:r>
              <a:rPr lang="ru-UA" dirty="0" err="1"/>
              <a:t>динамічний</a:t>
            </a:r>
            <a:r>
              <a:rPr lang="ru-UA" dirty="0"/>
              <a:t> </a:t>
            </a:r>
            <a:r>
              <a:rPr lang="ru-UA" dirty="0" err="1"/>
              <a:t>діапазон</a:t>
            </a:r>
            <a:r>
              <a:rPr lang="ru-UA" dirty="0"/>
              <a:t>, для них не </a:t>
            </a:r>
            <a:r>
              <a:rPr lang="ru-UA" dirty="0" err="1"/>
              <a:t>потрібно</a:t>
            </a:r>
            <a:r>
              <a:rPr lang="ru-UA" dirty="0"/>
              <a:t> </a:t>
            </a:r>
            <a:r>
              <a:rPr lang="ru-UA" dirty="0" err="1"/>
              <a:t>попередньо</a:t>
            </a:r>
            <a:r>
              <a:rPr lang="ru-UA" dirty="0"/>
              <a:t> </a:t>
            </a:r>
            <a:r>
              <a:rPr lang="ru-UA" dirty="0" err="1"/>
              <a:t>задавати</a:t>
            </a:r>
            <a:r>
              <a:rPr lang="ru-UA" dirty="0"/>
              <a:t> </a:t>
            </a:r>
            <a:r>
              <a:rPr lang="ru-UA" dirty="0" err="1"/>
              <a:t>кількість</a:t>
            </a:r>
            <a:r>
              <a:rPr lang="ru-UA" dirty="0"/>
              <a:t> цифр </a:t>
            </a:r>
            <a:r>
              <a:rPr lang="ru-UA" dirty="0" err="1"/>
              <a:t>після</a:t>
            </a:r>
            <a:r>
              <a:rPr lang="ru-UA" dirty="0"/>
              <a:t> коми. </a:t>
            </a:r>
            <a:r>
              <a:rPr lang="ru-UA" dirty="0" err="1"/>
              <a:t>Якщо</a:t>
            </a:r>
            <a:r>
              <a:rPr lang="ru-UA" dirty="0"/>
              <a:t> ж буде </a:t>
            </a:r>
            <a:r>
              <a:rPr lang="ru-UA" dirty="0" err="1"/>
              <a:t>потрібно</a:t>
            </a:r>
            <a:r>
              <a:rPr lang="ru-UA" dirty="0"/>
              <a:t> </a:t>
            </a:r>
            <a:r>
              <a:rPr lang="ru-UA" dirty="0" err="1"/>
              <a:t>арифметиці</a:t>
            </a:r>
            <a:r>
              <a:rPr lang="ru-UA" dirty="0"/>
              <a:t> з </a:t>
            </a:r>
            <a:r>
              <a:rPr lang="ru-UA" dirty="0" err="1"/>
              <a:t>фіксованою</a:t>
            </a:r>
            <a:r>
              <a:rPr lang="ru-UA" dirty="0"/>
              <a:t> комою, вона </a:t>
            </a:r>
            <a:r>
              <a:rPr lang="ru-UA" dirty="0" err="1"/>
              <a:t>може</a:t>
            </a:r>
            <a:r>
              <a:rPr lang="ru-UA" dirty="0"/>
              <a:t> бути </a:t>
            </a:r>
            <a:r>
              <a:rPr lang="ru-UA" dirty="0" err="1"/>
              <a:t>реалізована</a:t>
            </a:r>
            <a:r>
              <a:rPr lang="ru-UA" dirty="0"/>
              <a:t> </a:t>
            </a:r>
            <a:r>
              <a:rPr lang="ru-UA" dirty="0" err="1"/>
              <a:t>програмістом</a:t>
            </a:r>
            <a:r>
              <a:rPr lang="ru-UA" dirty="0"/>
              <a:t> </a:t>
            </a:r>
            <a:r>
              <a:rPr lang="ru-UA" dirty="0" err="1"/>
              <a:t>навіть</a:t>
            </a:r>
            <a:r>
              <a:rPr lang="ru-UA" dirty="0"/>
              <a:t> на </a:t>
            </a:r>
            <a:r>
              <a:rPr lang="ru-UA" dirty="0" err="1"/>
              <a:t>мовах</a:t>
            </a:r>
            <a:r>
              <a:rPr lang="ru-UA" dirty="0"/>
              <a:t> типу C і C++, </a:t>
            </a:r>
            <a:r>
              <a:rPr lang="ru-UA" dirty="0" err="1"/>
              <a:t>які</a:t>
            </a:r>
            <a:r>
              <a:rPr lang="ru-UA" dirty="0"/>
              <a:t> </a:t>
            </a:r>
            <a:r>
              <a:rPr lang="ru-UA" dirty="0" err="1"/>
              <a:t>зазвичай</a:t>
            </a:r>
            <a:r>
              <a:rPr lang="ru-UA" dirty="0"/>
              <a:t> не </a:t>
            </a:r>
            <a:r>
              <a:rPr lang="ru-UA" dirty="0" err="1"/>
              <a:t>включають</a:t>
            </a:r>
            <a:r>
              <a:rPr lang="ru-UA" dirty="0"/>
              <a:t> в себе </a:t>
            </a:r>
            <a:r>
              <a:rPr lang="ru-UA" dirty="0" err="1"/>
              <a:t>такої</a:t>
            </a:r>
            <a:r>
              <a:rPr lang="ru-UA" dirty="0"/>
              <a:t> арифметики.</a:t>
            </a:r>
          </a:p>
          <a:p>
            <a:endParaRPr lang="ru-UA" dirty="0"/>
          </a:p>
        </p:txBody>
      </p:sp>
      <p:pic>
        <p:nvPicPr>
          <p:cNvPr id="5" name="Рисунок 4" descr="Изображение выглядит как счетчик&#10;&#10;Автоматически созданное описание">
            <a:extLst>
              <a:ext uri="{FF2B5EF4-FFF2-40B4-BE49-F238E27FC236}">
                <a16:creationId xmlns:a16="http://schemas.microsoft.com/office/drawing/2014/main" id="{28E9FD0A-E51C-4DD2-9BB4-8D5B5876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68" y="2400957"/>
            <a:ext cx="4577013" cy="30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96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EBCDB-52C2-406B-82E3-8DF2B16F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513" y="344904"/>
            <a:ext cx="2972245" cy="753979"/>
          </a:xfrm>
        </p:spPr>
        <p:txBody>
          <a:bodyPr/>
          <a:lstStyle/>
          <a:p>
            <a:r>
              <a:rPr lang="uk-UA" dirty="0"/>
              <a:t>ВИСНОВКИ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8165A-FFC3-4AA0-8B35-0D926EE2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60" y="1709530"/>
            <a:ext cx="8639952" cy="4684296"/>
          </a:xfrm>
        </p:spPr>
        <p:txBody>
          <a:bodyPr>
            <a:normAutofit/>
          </a:bodyPr>
          <a:lstStyle/>
          <a:p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Числа з фіксованою комою – це формат з незмінним розташуванням коми, що відокремлює цілу частину числа від дробової.</a:t>
            </a:r>
          </a:p>
          <a:p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переведення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чисел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із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формату з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нерухомою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комою у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звичайний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формат і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навпаки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застосовуються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звичайні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правила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переведення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десяткових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чисел з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однієї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позиційної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2" tooltip="Система численн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системи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2" tooltip="Система численн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2" tooltip="Система численн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числення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в </a:t>
            </a:r>
            <a:r>
              <a:rPr lang="ru-UA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іншу</a:t>
            </a:r>
            <a:r>
              <a:rPr lang="ru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uk-U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Вибір форми подання чисел з фіксованою комою може відбуватися багатьма шляхами.</a:t>
            </a:r>
          </a:p>
          <a:p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Арифметичні операції над числами двійкової системи такі як ділення та множення відбуваються аналогічно звичайному діленню та множенню чисел.</a:t>
            </a:r>
          </a:p>
          <a:p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додавання та віднімання чисел двійкової системи існують деякі винятки та правила.</a:t>
            </a:r>
          </a:p>
          <a:p>
            <a:endParaRPr lang="uk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endParaRPr lang="ru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AC4D03-A4C5-4DCE-9592-15031413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" y="149087"/>
            <a:ext cx="9559236" cy="53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32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2_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610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Trebuchet MS</vt:lpstr>
      <vt:lpstr>Wingdings 3</vt:lpstr>
      <vt:lpstr>Аспект</vt:lpstr>
      <vt:lpstr>1_Аспект</vt:lpstr>
      <vt:lpstr>2_Аспект</vt:lpstr>
      <vt:lpstr>Сетка</vt:lpstr>
      <vt:lpstr>Огляд арифметичних дій над числами з фіксованою крапкою</vt:lpstr>
      <vt:lpstr>Подання чисел</vt:lpstr>
      <vt:lpstr>Що таке «фіксована крапка (кома)»?</vt:lpstr>
      <vt:lpstr>Існують такі арифметичні операції над числами з фіксованою крапкою: </vt:lpstr>
      <vt:lpstr>Арифметичні операції над числами у комп’ютері</vt:lpstr>
      <vt:lpstr>Множення та ділення двійкових чисел із фіксованою комою </vt:lpstr>
      <vt:lpstr>Ділення чисел з фіксованою комою у двійковій системі числення</vt:lpstr>
      <vt:lpstr>РЕАЛІЗАЦІЯ ТА ДЕ ЗАСТОСОВУЮТЬСЯ ЧИСЛА З ФІКСОВАНОЮ КРАПКОЮ?</vt:lpstr>
      <vt:lpstr>ВИСНОВКИ</vt:lpstr>
      <vt:lpstr>КІНЕЦЬ ПРЕЗЕНТАЦІЇ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Огляд арифметичних дій над числами з фіксованою крапкою</dc:title>
  <dc:creator>Суханов Андрей</dc:creator>
  <cp:lastModifiedBy>Суханов Андрей</cp:lastModifiedBy>
  <cp:revision>4</cp:revision>
  <dcterms:created xsi:type="dcterms:W3CDTF">2020-02-02T14:55:39Z</dcterms:created>
  <dcterms:modified xsi:type="dcterms:W3CDTF">2020-02-02T15:33:44Z</dcterms:modified>
</cp:coreProperties>
</file>