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7" r:id="rId2"/>
  </p:sldMasterIdLst>
  <p:sldIdLst>
    <p:sldId id="257" r:id="rId3"/>
    <p:sldId id="256"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39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32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705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257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22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217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49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293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2/9/2020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630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6622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47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830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523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4620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178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58724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42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2967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410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3991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2270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941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2/9/2020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778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89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8629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926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61078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4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348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102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76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98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665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2/9/2020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58966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2/9/2020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760598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E8874E-45FB-4876-AA30-A89550933259}"/>
              </a:ext>
            </a:extLst>
          </p:cNvPr>
          <p:cNvSpPr>
            <a:spLocks noGrp="1"/>
          </p:cNvSpPr>
          <p:nvPr>
            <p:ph type="title"/>
          </p:nvPr>
        </p:nvSpPr>
        <p:spPr>
          <a:xfrm>
            <a:off x="2846439" y="1668940"/>
            <a:ext cx="8610600" cy="1293028"/>
          </a:xfrm>
        </p:spPr>
        <p:txBody>
          <a:bodyPr/>
          <a:lstStyle/>
          <a:p>
            <a:r>
              <a:rPr lang="en-US" dirty="0"/>
              <a:t>THEME</a:t>
            </a:r>
            <a:r>
              <a:rPr lang="uk-UA" dirty="0"/>
              <a:t>:</a:t>
            </a:r>
            <a:endParaRPr lang="ru-UA" dirty="0"/>
          </a:p>
        </p:txBody>
      </p:sp>
      <p:sp>
        <p:nvSpPr>
          <p:cNvPr id="3" name="Объект 2">
            <a:extLst>
              <a:ext uri="{FF2B5EF4-FFF2-40B4-BE49-F238E27FC236}">
                <a16:creationId xmlns:a16="http://schemas.microsoft.com/office/drawing/2014/main" id="{46FA4650-F496-470D-81FE-7B7F5EFC380B}"/>
              </a:ext>
            </a:extLst>
          </p:cNvPr>
          <p:cNvSpPr>
            <a:spLocks noGrp="1"/>
          </p:cNvSpPr>
          <p:nvPr>
            <p:ph idx="1"/>
          </p:nvPr>
        </p:nvSpPr>
        <p:spPr>
          <a:xfrm>
            <a:off x="7390181" y="3072028"/>
            <a:ext cx="4896016" cy="1033670"/>
          </a:xfrm>
        </p:spPr>
        <p:txBody>
          <a:bodyPr>
            <a:noAutofit/>
          </a:bodyPr>
          <a:lstStyle/>
          <a:p>
            <a:pPr marL="0" indent="0">
              <a:buNone/>
            </a:pPr>
            <a:r>
              <a:rPr lang="en-US" sz="7200" dirty="0"/>
              <a:t>CUSTOMS</a:t>
            </a:r>
            <a:endParaRPr lang="ru-UA" sz="7200" dirty="0"/>
          </a:p>
        </p:txBody>
      </p:sp>
      <p:sp>
        <p:nvSpPr>
          <p:cNvPr id="4" name="TextBox 3">
            <a:extLst>
              <a:ext uri="{FF2B5EF4-FFF2-40B4-BE49-F238E27FC236}">
                <a16:creationId xmlns:a16="http://schemas.microsoft.com/office/drawing/2014/main" id="{69895D9F-F5B2-4D43-9B9D-9E5D7549BCC0}"/>
              </a:ext>
            </a:extLst>
          </p:cNvPr>
          <p:cNvSpPr txBox="1"/>
          <p:nvPr/>
        </p:nvSpPr>
        <p:spPr>
          <a:xfrm>
            <a:off x="7409397" y="4777480"/>
            <a:ext cx="4630310" cy="646331"/>
          </a:xfrm>
          <a:prstGeom prst="rect">
            <a:avLst/>
          </a:prstGeom>
          <a:noFill/>
        </p:spPr>
        <p:txBody>
          <a:bodyPr wrap="square" rtlCol="0">
            <a:spAutoFit/>
          </a:bodyPr>
          <a:lstStyle/>
          <a:p>
            <a:r>
              <a:rPr lang="en-US" dirty="0"/>
              <a:t>Prepared by</a:t>
            </a:r>
            <a:r>
              <a:rPr lang="uk-UA" dirty="0"/>
              <a:t>:</a:t>
            </a:r>
          </a:p>
          <a:p>
            <a:r>
              <a:rPr lang="en-US" dirty="0" err="1"/>
              <a:t>Sukhanov</a:t>
            </a:r>
            <a:r>
              <a:rPr lang="en-US" dirty="0"/>
              <a:t> Denis </a:t>
            </a:r>
            <a:r>
              <a:rPr lang="en-US" dirty="0" err="1"/>
              <a:t>Yuriyovich</a:t>
            </a:r>
            <a:endParaRPr lang="ru-UA" dirty="0"/>
          </a:p>
        </p:txBody>
      </p:sp>
      <p:pic>
        <p:nvPicPr>
          <p:cNvPr id="8" name="Рисунок 7" descr="Изображение выглядит как дорога, знак, внешний, здание&#10;&#10;Автоматически созданное описание">
            <a:extLst>
              <a:ext uri="{FF2B5EF4-FFF2-40B4-BE49-F238E27FC236}">
                <a16:creationId xmlns:a16="http://schemas.microsoft.com/office/drawing/2014/main" id="{DBDA96EA-59C0-4B4E-B760-2229D99B4448}"/>
              </a:ext>
            </a:extLst>
          </p:cNvPr>
          <p:cNvPicPr>
            <a:picLocks noChangeAspect="1"/>
          </p:cNvPicPr>
          <p:nvPr/>
        </p:nvPicPr>
        <p:blipFill>
          <a:blip r:embed="rId2"/>
          <a:stretch>
            <a:fillRect/>
          </a:stretch>
        </p:blipFill>
        <p:spPr>
          <a:xfrm>
            <a:off x="540775" y="2154318"/>
            <a:ext cx="6096000" cy="3483429"/>
          </a:xfrm>
          <a:prstGeom prst="rect">
            <a:avLst/>
          </a:prstGeom>
        </p:spPr>
      </p:pic>
    </p:spTree>
    <p:extLst>
      <p:ext uri="{BB962C8B-B14F-4D97-AF65-F5344CB8AC3E}">
        <p14:creationId xmlns:p14="http://schemas.microsoft.com/office/powerpoint/2010/main" val="25071178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34EF-EE8A-4FBD-A690-70B9D2D0DE9A}"/>
              </a:ext>
            </a:extLst>
          </p:cNvPr>
          <p:cNvSpPr>
            <a:spLocks noGrp="1"/>
          </p:cNvSpPr>
          <p:nvPr>
            <p:ph type="ctrTitle"/>
          </p:nvPr>
        </p:nvSpPr>
        <p:spPr>
          <a:xfrm>
            <a:off x="4310215" y="-308439"/>
            <a:ext cx="9448800" cy="1825096"/>
          </a:xfrm>
        </p:spPr>
        <p:txBody>
          <a:bodyPr/>
          <a:lstStyle/>
          <a:p>
            <a:r>
              <a:rPr lang="en-US" dirty="0">
                <a:solidFill>
                  <a:schemeClr val="accent2"/>
                </a:solidFill>
              </a:rPr>
              <a:t>CUSTOMS</a:t>
            </a:r>
            <a:endParaRPr lang="ru-UA" dirty="0">
              <a:solidFill>
                <a:schemeClr val="accent2"/>
              </a:solidFill>
            </a:endParaRPr>
          </a:p>
        </p:txBody>
      </p:sp>
      <p:sp>
        <p:nvSpPr>
          <p:cNvPr id="5" name="Подзаголовок 4">
            <a:extLst>
              <a:ext uri="{FF2B5EF4-FFF2-40B4-BE49-F238E27FC236}">
                <a16:creationId xmlns:a16="http://schemas.microsoft.com/office/drawing/2014/main" id="{FBBA8D79-9986-484D-B703-8AFE44B22214}"/>
              </a:ext>
            </a:extLst>
          </p:cNvPr>
          <p:cNvSpPr>
            <a:spLocks noGrp="1"/>
          </p:cNvSpPr>
          <p:nvPr>
            <p:ph type="subTitle" idx="1"/>
          </p:nvPr>
        </p:nvSpPr>
        <p:spPr>
          <a:xfrm>
            <a:off x="5646840" y="1807940"/>
            <a:ext cx="5817573" cy="2665737"/>
          </a:xfrm>
        </p:spPr>
        <p:txBody>
          <a:bodyPr>
            <a:noAutofit/>
          </a:bodyPr>
          <a:lstStyle/>
          <a:p>
            <a:r>
              <a:rPr lang="en-US" sz="2400" dirty="0">
                <a:latin typeface="Times New Roman" panose="02020603050405020304" pitchFamily="18" charset="0"/>
                <a:cs typeface="Times New Roman" panose="02020603050405020304" pitchFamily="18" charset="0"/>
              </a:rPr>
              <a:t>Is a system of public authorities of the country that provides for the collection of customs duties and control  over the transportation of items, including goods, animals and dangerous items, across its border.</a:t>
            </a:r>
            <a:endParaRPr lang="ru-UA" sz="2400" dirty="0">
              <a:latin typeface="Times New Roman" panose="02020603050405020304" pitchFamily="18" charset="0"/>
              <a:cs typeface="Times New Roman" panose="02020603050405020304" pitchFamily="18" charset="0"/>
            </a:endParaRPr>
          </a:p>
        </p:txBody>
      </p:sp>
      <p:pic>
        <p:nvPicPr>
          <p:cNvPr id="9" name="Рисунок 8" descr="Изображение выглядит как знак, внешний, рисунок, красный&#10;&#10;Автоматически созданное описание">
            <a:extLst>
              <a:ext uri="{FF2B5EF4-FFF2-40B4-BE49-F238E27FC236}">
                <a16:creationId xmlns:a16="http://schemas.microsoft.com/office/drawing/2014/main" id="{B7A246ED-E0B0-4822-BD0D-B80F86C58D69}"/>
              </a:ext>
            </a:extLst>
          </p:cNvPr>
          <p:cNvPicPr>
            <a:picLocks noChangeAspect="1"/>
          </p:cNvPicPr>
          <p:nvPr/>
        </p:nvPicPr>
        <p:blipFill>
          <a:blip r:embed="rId2"/>
          <a:stretch>
            <a:fillRect/>
          </a:stretch>
        </p:blipFill>
        <p:spPr>
          <a:xfrm>
            <a:off x="1425831" y="1589293"/>
            <a:ext cx="2884384" cy="2884384"/>
          </a:xfrm>
          <a:prstGeom prst="rect">
            <a:avLst/>
          </a:prstGeom>
        </p:spPr>
      </p:pic>
    </p:spTree>
    <p:extLst>
      <p:ext uri="{BB962C8B-B14F-4D97-AF65-F5344CB8AC3E}">
        <p14:creationId xmlns:p14="http://schemas.microsoft.com/office/powerpoint/2010/main" val="17302456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AD1C6E45-249F-44BE-B727-2B6F280630CA}"/>
              </a:ext>
            </a:extLst>
          </p:cNvPr>
          <p:cNvPicPr>
            <a:picLocks noGrp="1" noChangeAspect="1"/>
          </p:cNvPicPr>
          <p:nvPr>
            <p:ph idx="1"/>
          </p:nvPr>
        </p:nvPicPr>
        <p:blipFill>
          <a:blip r:embed="rId2"/>
          <a:stretch>
            <a:fillRect/>
          </a:stretch>
        </p:blipFill>
        <p:spPr>
          <a:xfrm>
            <a:off x="459381" y="2380739"/>
            <a:ext cx="6305212" cy="3411120"/>
          </a:xfrm>
        </p:spPr>
      </p:pic>
      <p:sp>
        <p:nvSpPr>
          <p:cNvPr id="6" name="TextBox 5">
            <a:extLst>
              <a:ext uri="{FF2B5EF4-FFF2-40B4-BE49-F238E27FC236}">
                <a16:creationId xmlns:a16="http://schemas.microsoft.com/office/drawing/2014/main" id="{4A861EB8-3DF8-4C37-899E-A3D94C023239}"/>
              </a:ext>
            </a:extLst>
          </p:cNvPr>
          <p:cNvSpPr txBox="1"/>
          <p:nvPr/>
        </p:nvSpPr>
        <p:spPr>
          <a:xfrm>
            <a:off x="7020231" y="2380738"/>
            <a:ext cx="4847304"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Customs subordinates to the State Fiscal Service</a:t>
            </a:r>
          </a:p>
          <a:p>
            <a:r>
              <a:rPr lang="en-US" dirty="0">
                <a:latin typeface="Times New Roman" panose="02020603050405020304" pitchFamily="18" charset="0"/>
                <a:cs typeface="Times New Roman" panose="02020603050405020304" pitchFamily="18" charset="0"/>
              </a:rPr>
              <a:t>Of Ukraine.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Customs is a legal entity, there must be a balance,</a:t>
            </a:r>
          </a:p>
          <a:p>
            <a:r>
              <a:rPr lang="en-US" dirty="0">
                <a:latin typeface="Times New Roman" panose="02020603050405020304" pitchFamily="18" charset="0"/>
                <a:cs typeface="Times New Roman" panose="02020603050405020304" pitchFamily="18" charset="0"/>
              </a:rPr>
              <a:t>sure of the bodies appointed by the service, first and a form on the image of the State Emblem of Ukraine and with its name</a:t>
            </a:r>
          </a:p>
          <a:p>
            <a:r>
              <a:rPr lang="en-US" dirty="0">
                <a:latin typeface="Times New Roman" panose="02020603050405020304" pitchFamily="18" charset="0"/>
                <a:cs typeface="Times New Roman" panose="02020603050405020304" pitchFamily="18" charset="0"/>
              </a:rPr>
              <a:t>adheres to the Constitution of Ukraine, the Customs Code</a:t>
            </a:r>
          </a:p>
          <a:p>
            <a:r>
              <a:rPr lang="en-US" dirty="0">
                <a:latin typeface="Times New Roman" panose="02020603050405020304" pitchFamily="18" charset="0"/>
                <a:cs typeface="Times New Roman" panose="02020603050405020304" pitchFamily="18" charset="0"/>
              </a:rPr>
              <a:t>Ukraine, other regulatory actions and representatives,</a:t>
            </a:r>
          </a:p>
          <a:p>
            <a:r>
              <a:rPr lang="en-US" dirty="0">
                <a:latin typeface="Times New Roman" panose="02020603050405020304" pitchFamily="18" charset="0"/>
                <a:cs typeface="Times New Roman" panose="02020603050405020304" pitchFamily="18" charset="0"/>
              </a:rPr>
              <a:t>which is confirmed by the DFS order.</a:t>
            </a:r>
            <a:endParaRPr lang="ru-UA" dirty="0">
              <a:latin typeface="Times New Roman" panose="02020603050405020304" pitchFamily="18" charset="0"/>
              <a:cs typeface="Times New Roman" panose="02020603050405020304" pitchFamily="18" charset="0"/>
            </a:endParaRPr>
          </a:p>
        </p:txBody>
      </p:sp>
      <p:sp>
        <p:nvSpPr>
          <p:cNvPr id="8" name="Заголовок 7">
            <a:extLst>
              <a:ext uri="{FF2B5EF4-FFF2-40B4-BE49-F238E27FC236}">
                <a16:creationId xmlns:a16="http://schemas.microsoft.com/office/drawing/2014/main" id="{F5656044-07E8-4394-8898-74978EF96C11}"/>
              </a:ext>
            </a:extLst>
          </p:cNvPr>
          <p:cNvSpPr>
            <a:spLocks noGrp="1"/>
          </p:cNvSpPr>
          <p:nvPr>
            <p:ph type="title"/>
          </p:nvPr>
        </p:nvSpPr>
        <p:spPr>
          <a:xfrm>
            <a:off x="2728451" y="902025"/>
            <a:ext cx="8971935" cy="1293028"/>
          </a:xfrm>
        </p:spPr>
        <p:txBody>
          <a:bodyPr>
            <a:normAutofit/>
          </a:bodyPr>
          <a:lstStyle/>
          <a:p>
            <a:r>
              <a:rPr lang="en-US" sz="2800" dirty="0">
                <a:solidFill>
                  <a:schemeClr val="accent2"/>
                </a:solidFill>
              </a:rPr>
              <a:t>Customs is subject to the State Fiscal Service</a:t>
            </a:r>
            <a:br>
              <a:rPr lang="en-US" sz="2800" dirty="0">
                <a:solidFill>
                  <a:schemeClr val="accent2"/>
                </a:solidFill>
              </a:rPr>
            </a:br>
            <a:r>
              <a:rPr lang="en-US" sz="2800" dirty="0">
                <a:solidFill>
                  <a:schemeClr val="accent2"/>
                </a:solidFill>
              </a:rPr>
              <a:t>Of Ukraine</a:t>
            </a:r>
            <a:endParaRPr lang="ru-UA" sz="2800" dirty="0">
              <a:solidFill>
                <a:schemeClr val="accent2"/>
              </a:solidFill>
            </a:endParaRPr>
          </a:p>
        </p:txBody>
      </p:sp>
    </p:spTree>
    <p:extLst>
      <p:ext uri="{BB962C8B-B14F-4D97-AF65-F5344CB8AC3E}">
        <p14:creationId xmlns:p14="http://schemas.microsoft.com/office/powerpoint/2010/main" val="3116581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5BF40-3D11-45DE-ADC2-DB7F3E7678ED}"/>
              </a:ext>
            </a:extLst>
          </p:cNvPr>
          <p:cNvSpPr>
            <a:spLocks noGrp="1"/>
          </p:cNvSpPr>
          <p:nvPr>
            <p:ph type="title"/>
          </p:nvPr>
        </p:nvSpPr>
        <p:spPr>
          <a:xfrm>
            <a:off x="3133725" y="964790"/>
            <a:ext cx="8610600" cy="1293028"/>
          </a:xfrm>
        </p:spPr>
        <p:txBody>
          <a:bodyPr>
            <a:normAutofit fontScale="90000"/>
          </a:bodyPr>
          <a:lstStyle/>
          <a:p>
            <a:r>
              <a:rPr lang="en-US" dirty="0">
                <a:solidFill>
                  <a:schemeClr val="accent2"/>
                </a:solidFill>
              </a:rPr>
              <a:t>Customs operates throughout the territory of Ukraine</a:t>
            </a:r>
            <a:endParaRPr lang="ru-UA" dirty="0">
              <a:solidFill>
                <a:schemeClr val="accent2"/>
              </a:solidFill>
            </a:endParaRPr>
          </a:p>
        </p:txBody>
      </p:sp>
      <p:sp>
        <p:nvSpPr>
          <p:cNvPr id="3" name="Объект 2">
            <a:extLst>
              <a:ext uri="{FF2B5EF4-FFF2-40B4-BE49-F238E27FC236}">
                <a16:creationId xmlns:a16="http://schemas.microsoft.com/office/drawing/2014/main" id="{4B85091F-9339-4320-A8DF-BF6C078875FB}"/>
              </a:ext>
            </a:extLst>
          </p:cNvPr>
          <p:cNvSpPr>
            <a:spLocks noGrp="1"/>
          </p:cNvSpPr>
          <p:nvPr>
            <p:ph idx="1"/>
          </p:nvPr>
        </p:nvSpPr>
        <p:spPr>
          <a:xfrm>
            <a:off x="380144" y="2616610"/>
            <a:ext cx="5715856" cy="402412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In settlements, at railway stations, at airports,</a:t>
            </a:r>
          </a:p>
          <a:p>
            <a:pPr marL="0" indent="0">
              <a:buNone/>
            </a:pPr>
            <a:r>
              <a:rPr lang="en-US" sz="1800" dirty="0">
                <a:latin typeface="Times New Roman" panose="02020603050405020304" pitchFamily="18" charset="0"/>
                <a:cs typeface="Times New Roman" panose="02020603050405020304" pitchFamily="18" charset="0"/>
              </a:rPr>
              <a:t>seaports and river ports and other sites within the area</a:t>
            </a:r>
          </a:p>
          <a:p>
            <a:pPr marL="0" indent="0">
              <a:buNone/>
            </a:pPr>
            <a:r>
              <a:rPr lang="en-US" sz="1800" dirty="0">
                <a:latin typeface="Times New Roman" panose="02020603050405020304" pitchFamily="18" charset="0"/>
                <a:cs typeface="Times New Roman" panose="02020603050405020304" pitchFamily="18" charset="0"/>
              </a:rPr>
              <a:t>activities of the customs, if necessary, create its separate</a:t>
            </a:r>
          </a:p>
          <a:p>
            <a:pPr marL="0" indent="0">
              <a:buNone/>
            </a:pPr>
            <a:r>
              <a:rPr lang="en-US" sz="1800" dirty="0">
                <a:latin typeface="Times New Roman" panose="02020603050405020304" pitchFamily="18" charset="0"/>
                <a:cs typeface="Times New Roman" panose="02020603050405020304" pitchFamily="18" charset="0"/>
              </a:rPr>
              <a:t>structural units (customs posts).</a:t>
            </a:r>
          </a:p>
          <a:p>
            <a:pPr marL="0" indent="0">
              <a:buNone/>
            </a:pPr>
            <a:r>
              <a:rPr lang="en-US" sz="1800" dirty="0">
                <a:latin typeface="Times New Roman" panose="02020603050405020304" pitchFamily="18" charset="0"/>
                <a:cs typeface="Times New Roman" panose="02020603050405020304" pitchFamily="18" charset="0"/>
              </a:rPr>
              <a:t>Customs post is a customs body that is a part of</a:t>
            </a:r>
          </a:p>
          <a:p>
            <a:pPr marL="0" indent="0">
              <a:buNone/>
            </a:pPr>
            <a:r>
              <a:rPr lang="en-US" sz="1800" dirty="0">
                <a:latin typeface="Times New Roman" panose="02020603050405020304" pitchFamily="18" charset="0"/>
                <a:cs typeface="Times New Roman" panose="02020603050405020304" pitchFamily="18" charset="0"/>
              </a:rPr>
              <a:t>Customs as a separate structural unit and in its area</a:t>
            </a:r>
          </a:p>
          <a:p>
            <a:pPr marL="0" indent="0">
              <a:buNone/>
            </a:pPr>
            <a:r>
              <a:rPr lang="en-US" sz="1800" dirty="0">
                <a:latin typeface="Times New Roman" panose="02020603050405020304" pitchFamily="18" charset="0"/>
                <a:cs typeface="Times New Roman" panose="02020603050405020304" pitchFamily="18" charset="0"/>
              </a:rPr>
              <a:t>activity ensures the fulfillment of the tasks assigned to customs</a:t>
            </a:r>
          </a:p>
          <a:p>
            <a:pPr marL="0" indent="0">
              <a:buNone/>
            </a:pPr>
            <a:r>
              <a:rPr lang="en-US" sz="1800" dirty="0">
                <a:latin typeface="Times New Roman" panose="02020603050405020304" pitchFamily="18" charset="0"/>
                <a:cs typeface="Times New Roman" panose="02020603050405020304" pitchFamily="18" charset="0"/>
              </a:rPr>
              <a:t>service of Ukraine.</a:t>
            </a:r>
            <a:endParaRPr lang="ru-UA" sz="1800" dirty="0">
              <a:latin typeface="Times New Roman" panose="02020603050405020304" pitchFamily="18" charset="0"/>
              <a:cs typeface="Times New Roman" panose="02020603050405020304" pitchFamily="18" charset="0"/>
            </a:endParaRPr>
          </a:p>
        </p:txBody>
      </p:sp>
      <p:pic>
        <p:nvPicPr>
          <p:cNvPr id="7" name="Рисунок 6" descr="Изображение выглядит как внешний, автомобиль, дорога, грузовик&#10;&#10;Автоматически созданное описание">
            <a:extLst>
              <a:ext uri="{FF2B5EF4-FFF2-40B4-BE49-F238E27FC236}">
                <a16:creationId xmlns:a16="http://schemas.microsoft.com/office/drawing/2014/main" id="{B5CAEE25-77B0-46C6-BD95-7AB358577076}"/>
              </a:ext>
            </a:extLst>
          </p:cNvPr>
          <p:cNvPicPr>
            <a:picLocks noChangeAspect="1"/>
          </p:cNvPicPr>
          <p:nvPr/>
        </p:nvPicPr>
        <p:blipFill>
          <a:blip r:embed="rId2"/>
          <a:stretch>
            <a:fillRect/>
          </a:stretch>
        </p:blipFill>
        <p:spPr>
          <a:xfrm>
            <a:off x="5934075" y="2714933"/>
            <a:ext cx="5810250" cy="3276600"/>
          </a:xfrm>
          <a:prstGeom prst="rect">
            <a:avLst/>
          </a:prstGeom>
        </p:spPr>
      </p:pic>
    </p:spTree>
    <p:extLst>
      <p:ext uri="{BB962C8B-B14F-4D97-AF65-F5344CB8AC3E}">
        <p14:creationId xmlns:p14="http://schemas.microsoft.com/office/powerpoint/2010/main" val="3340214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1230FE-049F-474E-8C7B-23A6285944B1}"/>
              </a:ext>
            </a:extLst>
          </p:cNvPr>
          <p:cNvSpPr>
            <a:spLocks noGrp="1"/>
          </p:cNvSpPr>
          <p:nvPr>
            <p:ph type="title"/>
          </p:nvPr>
        </p:nvSpPr>
        <p:spPr>
          <a:xfrm>
            <a:off x="1424608" y="901532"/>
            <a:ext cx="8610600" cy="1293028"/>
          </a:xfrm>
        </p:spPr>
        <p:txBody>
          <a:bodyPr/>
          <a:lstStyle/>
          <a:p>
            <a:r>
              <a:rPr lang="en-US" dirty="0">
                <a:solidFill>
                  <a:schemeClr val="accent2"/>
                </a:solidFill>
              </a:rPr>
              <a:t>Main tasks and Functions</a:t>
            </a:r>
            <a:r>
              <a:rPr lang="uk-UA" dirty="0">
                <a:solidFill>
                  <a:schemeClr val="accent2"/>
                </a:solidFill>
              </a:rPr>
              <a:t>:</a:t>
            </a:r>
            <a:endParaRPr lang="ru-UA" dirty="0">
              <a:solidFill>
                <a:schemeClr val="accent2"/>
              </a:solidFill>
            </a:endParaRPr>
          </a:p>
        </p:txBody>
      </p:sp>
      <p:sp>
        <p:nvSpPr>
          <p:cNvPr id="3" name="Объект 2">
            <a:extLst>
              <a:ext uri="{FF2B5EF4-FFF2-40B4-BE49-F238E27FC236}">
                <a16:creationId xmlns:a16="http://schemas.microsoft.com/office/drawing/2014/main" id="{2A328052-880A-4D42-A18D-0D1EC3A2363C}"/>
              </a:ext>
            </a:extLst>
          </p:cNvPr>
          <p:cNvSpPr>
            <a:spLocks noGrp="1"/>
          </p:cNvSpPr>
          <p:nvPr>
            <p:ph idx="1"/>
          </p:nvPr>
        </p:nvSpPr>
        <p:spPr>
          <a:xfrm>
            <a:off x="445273" y="1940118"/>
            <a:ext cx="10909852" cy="4405023"/>
          </a:xfrm>
        </p:spPr>
        <p:txBody>
          <a:bodyPr>
            <a:noAutofit/>
          </a:bodyPr>
          <a:lstStyle/>
          <a:p>
            <a:pPr>
              <a:lnSpc>
                <a:spcPct val="110000"/>
              </a:lnSpc>
            </a:pPr>
            <a:r>
              <a:rPr lang="en-US" sz="2000" dirty="0">
                <a:latin typeface="Times New Roman" panose="02020603050405020304" pitchFamily="18" charset="0"/>
                <a:cs typeface="Times New Roman" panose="02020603050405020304" pitchFamily="18" charset="0"/>
              </a:rPr>
              <a:t>direct implementation of customs, control over compliance with all</a:t>
            </a:r>
          </a:p>
          <a:p>
            <a:pPr marL="0" indent="0">
              <a:lnSpc>
                <a:spcPct val="110000"/>
              </a:lnSpc>
              <a:buNone/>
            </a:pPr>
            <a:r>
              <a:rPr lang="en-US" sz="2000" dirty="0">
                <a:latin typeface="Times New Roman" panose="02020603050405020304" pitchFamily="18" charset="0"/>
                <a:cs typeface="Times New Roman" panose="02020603050405020304" pitchFamily="18" charset="0"/>
              </a:rPr>
              <a:t>legal and natural persons of the customs legislation of Ukraine</a:t>
            </a:r>
          </a:p>
          <a:p>
            <a:pPr marL="0" indent="0">
              <a:lnSpc>
                <a:spcPct val="110000"/>
              </a:lnSpc>
              <a:buNone/>
            </a:pPr>
            <a:r>
              <a:rPr lang="en-US" sz="2000" dirty="0">
                <a:latin typeface="Times New Roman" panose="02020603050405020304" pitchFamily="18" charset="0"/>
                <a:cs typeface="Times New Roman" panose="02020603050405020304" pitchFamily="18" charset="0"/>
              </a:rPr>
              <a:t>affairs;</a:t>
            </a:r>
          </a:p>
          <a:p>
            <a:pPr>
              <a:lnSpc>
                <a:spcPct val="110000"/>
              </a:lnSpc>
            </a:pPr>
            <a:r>
              <a:rPr lang="en-US" sz="2000" dirty="0">
                <a:latin typeface="Times New Roman" panose="02020603050405020304" pitchFamily="18" charset="0"/>
                <a:cs typeface="Times New Roman" panose="02020603050405020304" pitchFamily="18" charset="0"/>
              </a:rPr>
              <a:t>application of tariff and non-tariff measures in accordance with the laws of Ukraine</a:t>
            </a:r>
          </a:p>
          <a:p>
            <a:pPr marL="0" indent="0">
              <a:lnSpc>
                <a:spcPct val="110000"/>
              </a:lnSpc>
              <a:buNone/>
            </a:pPr>
            <a:r>
              <a:rPr lang="en-US" sz="2000" dirty="0">
                <a:latin typeface="Times New Roman" panose="02020603050405020304" pitchFamily="18" charset="0"/>
                <a:cs typeface="Times New Roman" panose="02020603050405020304" pitchFamily="18" charset="0"/>
              </a:rPr>
              <a:t>regulation, complete and timely collection of taxes, fees (other</a:t>
            </a:r>
          </a:p>
          <a:p>
            <a:pPr marL="0" indent="0">
              <a:lnSpc>
                <a:spcPct val="110000"/>
              </a:lnSpc>
              <a:buNone/>
            </a:pPr>
            <a:r>
              <a:rPr lang="en-US" sz="2000" dirty="0">
                <a:latin typeface="Times New Roman" panose="02020603050405020304" pitchFamily="18" charset="0"/>
                <a:cs typeface="Times New Roman" panose="02020603050405020304" pitchFamily="18" charset="0"/>
              </a:rPr>
              <a:t>mandatory payments) when moving goods and vehicles through</a:t>
            </a:r>
          </a:p>
          <a:p>
            <a:pPr marL="0" indent="0">
              <a:lnSpc>
                <a:spcPct val="110000"/>
              </a:lnSpc>
              <a:buNone/>
            </a:pPr>
            <a:r>
              <a:rPr lang="en-US" sz="2000" dirty="0">
                <a:latin typeface="Times New Roman" panose="02020603050405020304" pitchFamily="18" charset="0"/>
                <a:cs typeface="Times New Roman" panose="02020603050405020304" pitchFamily="18" charset="0"/>
              </a:rPr>
              <a:t>customs border of Ukraine or customs procedures;</a:t>
            </a:r>
          </a:p>
          <a:p>
            <a:pPr>
              <a:lnSpc>
                <a:spcPct val="110000"/>
              </a:lnSpc>
            </a:pPr>
            <a:r>
              <a:rPr lang="en-US" sz="2000" dirty="0">
                <a:latin typeface="Times New Roman" panose="02020603050405020304" pitchFamily="18" charset="0"/>
                <a:cs typeface="Times New Roman" panose="02020603050405020304" pitchFamily="18" charset="0"/>
              </a:rPr>
              <a:t> taking measures to protect the interests of consumers of goods, preventing imports</a:t>
            </a:r>
          </a:p>
          <a:p>
            <a:pPr marL="0" indent="0">
              <a:lnSpc>
                <a:spcPct val="110000"/>
              </a:lnSpc>
              <a:buNone/>
            </a:pPr>
            <a:r>
              <a:rPr lang="en-US" sz="2000" dirty="0">
                <a:latin typeface="Times New Roman" panose="02020603050405020304" pitchFamily="18" charset="0"/>
                <a:cs typeface="Times New Roman" panose="02020603050405020304" pitchFamily="18" charset="0"/>
              </a:rPr>
              <a:t>to the territory of Ukraine and release into free circulation of defective goods and goods</a:t>
            </a:r>
            <a:r>
              <a:rPr lang="uk-UA"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cause damage to the environment and do not comply with existing ones</a:t>
            </a:r>
            <a:r>
              <a:rPr lang="uk-UA"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Ukraine standards and requirements.</a:t>
            </a:r>
            <a:endParaRPr lang="ru-U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137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CFCE4B-61C3-413E-A8AB-F6BD16172773}"/>
              </a:ext>
            </a:extLst>
          </p:cNvPr>
          <p:cNvSpPr>
            <a:spLocks noGrp="1"/>
          </p:cNvSpPr>
          <p:nvPr>
            <p:ph type="title"/>
          </p:nvPr>
        </p:nvSpPr>
        <p:spPr>
          <a:xfrm>
            <a:off x="919119" y="1730477"/>
            <a:ext cx="10353762" cy="970450"/>
          </a:xfrm>
        </p:spPr>
        <p:txBody>
          <a:bodyPr>
            <a:normAutofit/>
          </a:bodyPr>
          <a:lstStyle/>
          <a:p>
            <a:r>
              <a:rPr lang="en-US" sz="2800" dirty="0"/>
              <a:t>THE END OF PRESENTATION</a:t>
            </a:r>
            <a:endParaRPr lang="ru-UA" sz="2800" dirty="0"/>
          </a:p>
        </p:txBody>
      </p:sp>
      <p:sp>
        <p:nvSpPr>
          <p:cNvPr id="3" name="Объект 2">
            <a:extLst>
              <a:ext uri="{FF2B5EF4-FFF2-40B4-BE49-F238E27FC236}">
                <a16:creationId xmlns:a16="http://schemas.microsoft.com/office/drawing/2014/main" id="{F64BCD6D-BC07-4E90-9449-5F9BAB346D89}"/>
              </a:ext>
            </a:extLst>
          </p:cNvPr>
          <p:cNvSpPr>
            <a:spLocks noGrp="1"/>
          </p:cNvSpPr>
          <p:nvPr>
            <p:ph idx="1"/>
          </p:nvPr>
        </p:nvSpPr>
        <p:spPr>
          <a:xfrm>
            <a:off x="835742" y="3895545"/>
            <a:ext cx="11523405" cy="4058751"/>
          </a:xfrm>
        </p:spPr>
        <p:txBody>
          <a:bodyPr>
            <a:normAutofit/>
          </a:bodyPr>
          <a:lstStyle/>
          <a:p>
            <a:pPr marL="36900" indent="0">
              <a:buNone/>
            </a:pPr>
            <a:r>
              <a:rPr lang="en-US" sz="5400" dirty="0"/>
              <a:t>THANK YOU FOR ATTENTION</a:t>
            </a:r>
            <a:endParaRPr lang="ru-UA" sz="5400" dirty="0"/>
          </a:p>
        </p:txBody>
      </p:sp>
    </p:spTree>
    <p:extLst>
      <p:ext uri="{BB962C8B-B14F-4D97-AF65-F5344CB8AC3E}">
        <p14:creationId xmlns:p14="http://schemas.microsoft.com/office/powerpoint/2010/main" val="963828293"/>
      </p:ext>
    </p:extLst>
  </p:cSld>
  <p:clrMapOvr>
    <a:masterClrMapping/>
  </p:clrMapOvr>
  <p:transition spd="slow">
    <p:wipe/>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TM04033929[[fn=Сланец]]</Template>
  <TotalTime>59</TotalTime>
  <Words>334</Words>
  <Application>Microsoft Office PowerPoint</Application>
  <PresentationFormat>Широкоэкранный</PresentationFormat>
  <Paragraphs>36</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6</vt:i4>
      </vt:variant>
    </vt:vector>
  </HeadingPairs>
  <TitlesOfParts>
    <vt:vector size="13" baseType="lpstr">
      <vt:lpstr>Arial</vt:lpstr>
      <vt:lpstr>Calisto MT</vt:lpstr>
      <vt:lpstr>Century Gothic</vt:lpstr>
      <vt:lpstr>Times New Roman</vt:lpstr>
      <vt:lpstr>Wingdings 2</vt:lpstr>
      <vt:lpstr>След самолета</vt:lpstr>
      <vt:lpstr>Сланец</vt:lpstr>
      <vt:lpstr>THEME:</vt:lpstr>
      <vt:lpstr>CUSTOMS</vt:lpstr>
      <vt:lpstr>Customs is subject to the State Fiscal Service Of Ukraine</vt:lpstr>
      <vt:lpstr>Customs operates throughout the territory of Ukraine</vt:lpstr>
      <vt:lpstr>Main tasks and Functions:</vt:lpstr>
      <vt:lpstr>THE 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dc:title>
  <dc:creator>Андрій Суханов</dc:creator>
  <cp:lastModifiedBy>Суханов Андрій Олександрович</cp:lastModifiedBy>
  <cp:revision>6</cp:revision>
  <dcterms:created xsi:type="dcterms:W3CDTF">2020-02-09T12:34:39Z</dcterms:created>
  <dcterms:modified xsi:type="dcterms:W3CDTF">2020-02-09T13:34:17Z</dcterms:modified>
</cp:coreProperties>
</file>