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51"/>
  </p:notesMasterIdLst>
  <p:sldIdLst>
    <p:sldId id="256" r:id="rId2"/>
    <p:sldId id="260" r:id="rId3"/>
    <p:sldId id="321" r:id="rId4"/>
    <p:sldId id="285" r:id="rId5"/>
    <p:sldId id="288" r:id="rId6"/>
    <p:sldId id="322" r:id="rId7"/>
    <p:sldId id="289" r:id="rId8"/>
    <p:sldId id="265" r:id="rId9"/>
    <p:sldId id="291" r:id="rId10"/>
    <p:sldId id="267" r:id="rId11"/>
    <p:sldId id="298" r:id="rId12"/>
    <p:sldId id="323" r:id="rId13"/>
    <p:sldId id="259" r:id="rId14"/>
    <p:sldId id="299" r:id="rId15"/>
    <p:sldId id="324" r:id="rId16"/>
    <p:sldId id="296" r:id="rId17"/>
    <p:sldId id="272" r:id="rId18"/>
    <p:sldId id="297" r:id="rId19"/>
    <p:sldId id="268" r:id="rId20"/>
    <p:sldId id="269" r:id="rId21"/>
    <p:sldId id="270" r:id="rId22"/>
    <p:sldId id="327" r:id="rId23"/>
    <p:sldId id="271" r:id="rId24"/>
    <p:sldId id="325" r:id="rId25"/>
    <p:sldId id="300" r:id="rId26"/>
    <p:sldId id="301" r:id="rId27"/>
    <p:sldId id="337" r:id="rId28"/>
    <p:sldId id="302" r:id="rId29"/>
    <p:sldId id="328" r:id="rId30"/>
    <p:sldId id="281" r:id="rId31"/>
    <p:sldId id="310" r:id="rId32"/>
    <p:sldId id="303" r:id="rId33"/>
    <p:sldId id="304" r:id="rId34"/>
    <p:sldId id="306" r:id="rId35"/>
    <p:sldId id="305" r:id="rId36"/>
    <p:sldId id="284" r:id="rId37"/>
    <p:sldId id="316" r:id="rId38"/>
    <p:sldId id="318" r:id="rId39"/>
    <p:sldId id="317" r:id="rId40"/>
    <p:sldId id="329" r:id="rId41"/>
    <p:sldId id="331" r:id="rId42"/>
    <p:sldId id="277" r:id="rId43"/>
    <p:sldId id="279" r:id="rId44"/>
    <p:sldId id="330" r:id="rId45"/>
    <p:sldId id="319" r:id="rId46"/>
    <p:sldId id="336" r:id="rId47"/>
    <p:sldId id="338" r:id="rId48"/>
    <p:sldId id="332" r:id="rId49"/>
    <p:sldId id="32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DF150F20-95A7-4108-A318-8619ECA267ED}">
          <p14:sldIdLst>
            <p14:sldId id="256"/>
            <p14:sldId id="260"/>
          </p14:sldIdLst>
        </p14:section>
        <p14:section name="Term project" id="{70340331-E19D-463A-B882-95CC548AF0CF}">
          <p14:sldIdLst>
            <p14:sldId id="321"/>
            <p14:sldId id="285"/>
            <p14:sldId id="288"/>
            <p14:sldId id="322"/>
            <p14:sldId id="289"/>
            <p14:sldId id="265"/>
            <p14:sldId id="291"/>
            <p14:sldId id="267"/>
            <p14:sldId id="298"/>
          </p14:sldIdLst>
        </p14:section>
        <p14:section name="Paper introduction" id="{B2641E94-2189-4664-9F06-55A2D8F7F095}">
          <p14:sldIdLst>
            <p14:sldId id="323"/>
            <p14:sldId id="259"/>
            <p14:sldId id="299"/>
          </p14:sldIdLst>
        </p14:section>
        <p14:section name="Preparation" id="{50271921-A057-439C-BB7F-ACDEB9162EB5}">
          <p14:sldIdLst>
            <p14:sldId id="324"/>
            <p14:sldId id="296"/>
            <p14:sldId id="272"/>
            <p14:sldId id="297"/>
            <p14:sldId id="268"/>
            <p14:sldId id="269"/>
            <p14:sldId id="270"/>
            <p14:sldId id="327"/>
            <p14:sldId id="271"/>
          </p14:sldIdLst>
        </p14:section>
        <p14:section name="Experiments" id="{C8E80A12-666F-401F-9BCD-8AE4A0D7E578}">
          <p14:sldIdLst>
            <p14:sldId id="325"/>
            <p14:sldId id="300"/>
            <p14:sldId id="301"/>
            <p14:sldId id="337"/>
            <p14:sldId id="302"/>
          </p14:sldIdLst>
        </p14:section>
        <p14:section name="Results" id="{6F8B7E06-BF55-4C50-9107-2FCCFA19DBC6}">
          <p14:sldIdLst>
            <p14:sldId id="328"/>
            <p14:sldId id="281"/>
            <p14:sldId id="310"/>
            <p14:sldId id="303"/>
            <p14:sldId id="304"/>
            <p14:sldId id="306"/>
            <p14:sldId id="305"/>
            <p14:sldId id="284"/>
            <p14:sldId id="316"/>
            <p14:sldId id="318"/>
            <p14:sldId id="317"/>
          </p14:sldIdLst>
        </p14:section>
        <p14:section name="Conclusion" id="{2BD6A580-9A75-425F-AAFA-3D718B7BB83B}">
          <p14:sldIdLst>
            <p14:sldId id="329"/>
            <p14:sldId id="331"/>
            <p14:sldId id="277"/>
            <p14:sldId id="279"/>
          </p14:sldIdLst>
        </p14:section>
        <p14:section name="Future works" id="{43C4BB48-C58F-4D0D-A722-1E045BA803EA}">
          <p14:sldIdLst>
            <p14:sldId id="330"/>
            <p14:sldId id="319"/>
            <p14:sldId id="336"/>
            <p14:sldId id="338"/>
            <p14:sldId id="332"/>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varScale="1">
        <p:scale>
          <a:sx n="82" d="100"/>
          <a:sy n="82" d="100"/>
        </p:scale>
        <p:origin x="7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363F-3C52-4DAF-9BA5-624E2DBAA300}" type="datetimeFigureOut">
              <a:rPr lang="zh-TW" altLang="en-US" smtClean="0"/>
              <a:t>2023/5/21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6C42A-19FA-4E1C-9AB1-3065B76D14D3}" type="slidenum">
              <a:rPr lang="zh-TW" altLang="en-US" smtClean="0"/>
              <a:t>‹#›</a:t>
            </a:fld>
            <a:endParaRPr lang="zh-TW" altLang="en-US"/>
          </a:p>
        </p:txBody>
      </p:sp>
    </p:spTree>
    <p:extLst>
      <p:ext uri="{BB962C8B-B14F-4D97-AF65-F5344CB8AC3E}">
        <p14:creationId xmlns:p14="http://schemas.microsoft.com/office/powerpoint/2010/main" val="60800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CB6C42A-19FA-4E1C-9AB1-3065B76D14D3}" type="slidenum">
              <a:rPr lang="zh-TW" altLang="en-US" smtClean="0"/>
              <a:t>8</a:t>
            </a:fld>
            <a:endParaRPr lang="zh-TW" altLang="en-US"/>
          </a:p>
        </p:txBody>
      </p:sp>
    </p:spTree>
    <p:extLst>
      <p:ext uri="{BB962C8B-B14F-4D97-AF65-F5344CB8AC3E}">
        <p14:creationId xmlns:p14="http://schemas.microsoft.com/office/powerpoint/2010/main" val="308390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5B572EE-9D7B-4399-94AA-132D9E695945}"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162592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A9067B-D3ED-43F6-BF4A-100D48C1B9D8}"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346803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76F711AC-49DE-4540-8101-8410469462FD}"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7586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9F9AD45-B01E-492B-BEFE-170567F4F0F4}"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125748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BD4B10D-7593-4624-A9F9-0A6255B93753}" type="datetime1">
              <a:rPr lang="zh-TW" altLang="en-US" smtClean="0"/>
              <a:t>2023/5/21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264985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736FDBF-52A1-4019-975D-D02051C4C468}" type="datetime1">
              <a:rPr lang="zh-TW" altLang="en-US" smtClean="0"/>
              <a:t>2023/5/21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19335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D73CE689-5D0C-4E65-860D-24EB83D135C6}" type="datetime1">
              <a:rPr lang="zh-TW" altLang="en-US" smtClean="0"/>
              <a:t>2023/5/21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715BA69-909B-4E12-95A9-DC30D0A4282E}"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66069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32EECA-73B6-4258-97CE-BD467E0D10FF}" type="datetime1">
              <a:rPr lang="zh-TW" altLang="en-US" smtClean="0"/>
              <a:t>2023/5/21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715BA69-909B-4E12-95A9-DC30D0A4282E}"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29769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AD79C-F384-46AA-AF40-8060B2C7D5A0}" type="datetime1">
              <a:rPr lang="zh-TW" altLang="en-US" smtClean="0"/>
              <a:t>2023/5/21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103807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EAFB4D1-6322-4D5A-B917-91A5B143096B}" type="datetime1">
              <a:rPr lang="zh-TW" altLang="en-US" smtClean="0"/>
              <a:t>2023/5/21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217436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5FDD334-F8AB-49AB-A174-3A04CF5823E7}" type="datetime1">
              <a:rPr lang="zh-TW" altLang="en-US" smtClean="0"/>
              <a:t>2023/5/21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203321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D8217FF-7A64-400D-97A8-48CD1DBE11DD}" type="datetime1">
              <a:rPr lang="zh-TW" altLang="en-US" smtClean="0"/>
              <a:t>2023/5/21</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715BA69-909B-4E12-95A9-DC30D0A4282E}" type="slidenum">
              <a:rPr lang="zh-TW" altLang="en-US" smtClean="0"/>
              <a:t>‹#›</a:t>
            </a:fld>
            <a:endParaRPr lang="zh-TW" altLang="en-US"/>
          </a:p>
        </p:txBody>
      </p:sp>
    </p:spTree>
    <p:extLst>
      <p:ext uri="{BB962C8B-B14F-4D97-AF65-F5344CB8AC3E}">
        <p14:creationId xmlns:p14="http://schemas.microsoft.com/office/powerpoint/2010/main" val="255010713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2079-9292/10/24/314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dpi.com/2079-9292/10/24/3147"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mdpi.com/2079-9292/10/24/314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mdpi.com/2079-9292/10/24/3147"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FA80A-099A-46C6-901B-5999B78B0ECF}"/>
              </a:ext>
            </a:extLst>
          </p:cNvPr>
          <p:cNvSpPr>
            <a:spLocks noGrp="1"/>
          </p:cNvSpPr>
          <p:nvPr>
            <p:ph type="ctrTitle"/>
          </p:nvPr>
        </p:nvSpPr>
        <p:spPr/>
        <p:txBody>
          <a:bodyPr>
            <a:normAutofit/>
          </a:bodyPr>
          <a:lstStyle/>
          <a:p>
            <a:r>
              <a:rPr lang="en-US" altLang="zh-TW" b="1" dirty="0"/>
              <a:t>Selected Genetic Algorithms for Vehicle Routing</a:t>
            </a:r>
            <a:r>
              <a:rPr lang="zh-TW" altLang="en-US" b="1" dirty="0"/>
              <a:t> </a:t>
            </a:r>
            <a:r>
              <a:rPr lang="en-US" altLang="zh-TW" b="1" dirty="0"/>
              <a:t>Problem</a:t>
            </a:r>
            <a:endParaRPr lang="zh-TW" altLang="en-US" dirty="0"/>
          </a:p>
        </p:txBody>
      </p:sp>
      <p:sp>
        <p:nvSpPr>
          <p:cNvPr id="3" name="副標題 2">
            <a:extLst>
              <a:ext uri="{FF2B5EF4-FFF2-40B4-BE49-F238E27FC236}">
                <a16:creationId xmlns:a16="http://schemas.microsoft.com/office/drawing/2014/main" id="{B9A93FC4-A416-4671-9575-54AFF734AE9B}"/>
              </a:ext>
            </a:extLst>
          </p:cNvPr>
          <p:cNvSpPr>
            <a:spLocks noGrp="1"/>
          </p:cNvSpPr>
          <p:nvPr>
            <p:ph type="subTitle" idx="1"/>
          </p:nvPr>
        </p:nvSpPr>
        <p:spPr/>
        <p:txBody>
          <a:bodyPr/>
          <a:lstStyle/>
          <a:p>
            <a:endParaRPr lang="en-US" altLang="zh-TW" dirty="0">
              <a:solidFill>
                <a:schemeClr val="tx1"/>
              </a:solidFill>
              <a:cs typeface="Times New Roman" panose="02020603050405020304" pitchFamily="18" charset="0"/>
            </a:endParaRPr>
          </a:p>
          <a:p>
            <a:r>
              <a:rPr lang="en-US" altLang="zh-TW" dirty="0">
                <a:solidFill>
                  <a:schemeClr val="tx1"/>
                </a:solidFill>
                <a:cs typeface="Times New Roman" panose="02020603050405020304" pitchFamily="18" charset="0"/>
              </a:rPr>
              <a:t>Group 6</a:t>
            </a:r>
          </a:p>
          <a:p>
            <a:r>
              <a:rPr lang="en-US" altLang="zh-TW" dirty="0">
                <a:solidFill>
                  <a:schemeClr val="tx1"/>
                </a:solidFill>
                <a:cs typeface="Times New Roman" panose="02020603050405020304" pitchFamily="18" charset="0"/>
              </a:rPr>
              <a:t>108062226 </a:t>
            </a:r>
            <a:r>
              <a:rPr lang="zh-TW" altLang="en-US" dirty="0">
                <a:solidFill>
                  <a:schemeClr val="tx1"/>
                </a:solidFill>
                <a:cs typeface="Times New Roman" panose="02020603050405020304" pitchFamily="18" charset="0"/>
              </a:rPr>
              <a:t>蘇志翔</a:t>
            </a:r>
          </a:p>
        </p:txBody>
      </p:sp>
      <p:sp>
        <p:nvSpPr>
          <p:cNvPr id="4" name="投影片編號版面配置區 3">
            <a:extLst>
              <a:ext uri="{FF2B5EF4-FFF2-40B4-BE49-F238E27FC236}">
                <a16:creationId xmlns:a16="http://schemas.microsoft.com/office/drawing/2014/main" id="{9FD18EE2-698B-416C-939C-EFBA26817B16}"/>
              </a:ext>
            </a:extLst>
          </p:cNvPr>
          <p:cNvSpPr>
            <a:spLocks noGrp="1"/>
          </p:cNvSpPr>
          <p:nvPr>
            <p:ph type="sldNum" sz="quarter" idx="12"/>
          </p:nvPr>
        </p:nvSpPr>
        <p:spPr/>
        <p:txBody>
          <a:bodyPr/>
          <a:lstStyle/>
          <a:p>
            <a:fld id="{0715BA69-909B-4E12-95A9-DC30D0A4282E}" type="slidenum">
              <a:rPr lang="zh-TW" altLang="en-US" smtClean="0"/>
              <a:pPr/>
              <a:t>1</a:t>
            </a:fld>
            <a:endParaRPr lang="zh-TW" altLang="en-US"/>
          </a:p>
        </p:txBody>
      </p:sp>
    </p:spTree>
    <p:extLst>
      <p:ext uri="{BB962C8B-B14F-4D97-AF65-F5344CB8AC3E}">
        <p14:creationId xmlns:p14="http://schemas.microsoft.com/office/powerpoint/2010/main" val="2073566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D8D6EC-E8F5-4466-A3D4-97FBE21118AE}"/>
              </a:ext>
            </a:extLst>
          </p:cNvPr>
          <p:cNvSpPr>
            <a:spLocks noGrp="1"/>
          </p:cNvSpPr>
          <p:nvPr>
            <p:ph type="title"/>
          </p:nvPr>
        </p:nvSpPr>
        <p:spPr/>
        <p:txBody>
          <a:bodyPr/>
          <a:lstStyle/>
          <a:p>
            <a:r>
              <a:rPr lang="en-US" altLang="zh-TW" dirty="0"/>
              <a:t>Characteristics</a:t>
            </a:r>
            <a:endParaRPr lang="zh-TW" altLang="en-US" dirty="0"/>
          </a:p>
        </p:txBody>
      </p:sp>
      <p:sp>
        <p:nvSpPr>
          <p:cNvPr id="3" name="內容版面配置區 2">
            <a:extLst>
              <a:ext uri="{FF2B5EF4-FFF2-40B4-BE49-F238E27FC236}">
                <a16:creationId xmlns:a16="http://schemas.microsoft.com/office/drawing/2014/main" id="{6C5EB95D-4740-4AB5-B2EA-2A79EF973536}"/>
              </a:ext>
            </a:extLst>
          </p:cNvPr>
          <p:cNvSpPr>
            <a:spLocks noGrp="1"/>
          </p:cNvSpPr>
          <p:nvPr>
            <p:ph idx="1"/>
          </p:nvPr>
        </p:nvSpPr>
        <p:spPr/>
        <p:txBody>
          <a:bodyPr/>
          <a:lstStyle/>
          <a:p>
            <a:r>
              <a:rPr lang="en-US" altLang="zh-TW" dirty="0"/>
              <a:t>VRP is </a:t>
            </a:r>
            <a:r>
              <a:rPr lang="en-US" altLang="zh-TW" b="1" dirty="0"/>
              <a:t>NP-hard</a:t>
            </a:r>
            <a:r>
              <a:rPr lang="en-US" altLang="zh-TW" b="1" dirty="0">
                <a:solidFill>
                  <a:schemeClr val="accent1"/>
                </a:solidFill>
              </a:rPr>
              <a:t> </a:t>
            </a:r>
            <a:r>
              <a:rPr lang="en-US" altLang="zh-TW" dirty="0"/>
              <a:t>(TSP can be derived into VRP in polynomial time).</a:t>
            </a:r>
          </a:p>
          <a:p>
            <a:r>
              <a:rPr lang="en-US" altLang="zh-TW" dirty="0"/>
              <a:t>Can be </a:t>
            </a:r>
            <a:r>
              <a:rPr lang="en-US" altLang="zh-TW" b="1" dirty="0"/>
              <a:t>represented using permutation</a:t>
            </a:r>
            <a:r>
              <a:rPr lang="en-US" altLang="zh-TW" dirty="0"/>
              <a:t>.</a:t>
            </a:r>
          </a:p>
          <a:p>
            <a:r>
              <a:rPr lang="en-US" altLang="zh-TW" dirty="0"/>
              <a:t>Needs some heuristic algorithm to get near-optimal solution.</a:t>
            </a:r>
          </a:p>
          <a:p>
            <a:pPr marL="457200" lvl="1" indent="0">
              <a:buNone/>
            </a:pPr>
            <a:r>
              <a:rPr lang="en-US" altLang="zh-TW" dirty="0"/>
              <a:t>=&gt; Genetic Algorithm</a:t>
            </a:r>
            <a:endParaRPr lang="zh-TW" altLang="en-US" dirty="0"/>
          </a:p>
        </p:txBody>
      </p:sp>
      <p:sp>
        <p:nvSpPr>
          <p:cNvPr id="4" name="投影片編號版面配置區 3">
            <a:extLst>
              <a:ext uri="{FF2B5EF4-FFF2-40B4-BE49-F238E27FC236}">
                <a16:creationId xmlns:a16="http://schemas.microsoft.com/office/drawing/2014/main" id="{8B55AC22-902E-4828-ACB7-85403637394C}"/>
              </a:ext>
            </a:extLst>
          </p:cNvPr>
          <p:cNvSpPr>
            <a:spLocks noGrp="1"/>
          </p:cNvSpPr>
          <p:nvPr>
            <p:ph type="sldNum" sz="quarter" idx="12"/>
          </p:nvPr>
        </p:nvSpPr>
        <p:spPr/>
        <p:txBody>
          <a:bodyPr/>
          <a:lstStyle/>
          <a:p>
            <a:fld id="{0715BA69-909B-4E12-95A9-DC30D0A4282E}" type="slidenum">
              <a:rPr lang="zh-TW" altLang="en-US" smtClean="0"/>
              <a:t>10</a:t>
            </a:fld>
            <a:endParaRPr lang="zh-TW" altLang="en-US"/>
          </a:p>
        </p:txBody>
      </p:sp>
    </p:spTree>
    <p:extLst>
      <p:ext uri="{BB962C8B-B14F-4D97-AF65-F5344CB8AC3E}">
        <p14:creationId xmlns:p14="http://schemas.microsoft.com/office/powerpoint/2010/main" val="297847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1D71C-A42D-44CD-AEDD-050154EA82DE}"/>
              </a:ext>
            </a:extLst>
          </p:cNvPr>
          <p:cNvSpPr>
            <a:spLocks noGrp="1"/>
          </p:cNvSpPr>
          <p:nvPr>
            <p:ph type="title"/>
          </p:nvPr>
        </p:nvSpPr>
        <p:spPr/>
        <p:txBody>
          <a:bodyPr/>
          <a:lstStyle/>
          <a:p>
            <a:r>
              <a:rPr lang="en-US" altLang="zh-TW" dirty="0"/>
              <a:t>Related works</a:t>
            </a:r>
            <a:endParaRPr lang="zh-TW" altLang="en-US" dirty="0"/>
          </a:p>
        </p:txBody>
      </p:sp>
      <p:sp>
        <p:nvSpPr>
          <p:cNvPr id="3" name="內容版面配置區 2">
            <a:extLst>
              <a:ext uri="{FF2B5EF4-FFF2-40B4-BE49-F238E27FC236}">
                <a16:creationId xmlns:a16="http://schemas.microsoft.com/office/drawing/2014/main" id="{75BB7883-83CD-464D-AAA0-0BF8C968FBC4}"/>
              </a:ext>
            </a:extLst>
          </p:cNvPr>
          <p:cNvSpPr>
            <a:spLocks noGrp="1"/>
          </p:cNvSpPr>
          <p:nvPr>
            <p:ph idx="1"/>
          </p:nvPr>
        </p:nvSpPr>
        <p:spPr/>
        <p:txBody>
          <a:bodyPr/>
          <a:lstStyle/>
          <a:p>
            <a:r>
              <a:rPr lang="en-US" altLang="zh-TW" dirty="0"/>
              <a:t>VRP with time windows, VRPTW: </a:t>
            </a:r>
          </a:p>
          <a:p>
            <a:pPr lvl="1"/>
            <a:r>
              <a:rPr lang="en-US" altLang="zh-TW" dirty="0"/>
              <a:t>Customers have their deadline =&gt; time spent on serving the customers is also need to be in consideration.</a:t>
            </a:r>
          </a:p>
          <a:p>
            <a:pPr lvl="1"/>
            <a:r>
              <a:rPr lang="en-US" altLang="zh-TW" dirty="0" err="1"/>
              <a:t>GENEtic</a:t>
            </a:r>
            <a:r>
              <a:rPr lang="en-US" altLang="zh-TW" dirty="0"/>
              <a:t> </a:t>
            </a:r>
            <a:r>
              <a:rPr lang="en-US" altLang="zh-TW" dirty="0" err="1"/>
              <a:t>ROUting</a:t>
            </a:r>
            <a:r>
              <a:rPr lang="en-US" altLang="zh-TW" dirty="0"/>
              <a:t> System (GENEROUS): the first implementation for VRPTW, which focuses on </a:t>
            </a:r>
            <a:r>
              <a:rPr lang="en-US" altLang="zh-TW" b="1" dirty="0"/>
              <a:t>merging two vehicle routes into one.</a:t>
            </a:r>
          </a:p>
          <a:p>
            <a:r>
              <a:rPr lang="en-US" altLang="zh-TW" dirty="0"/>
              <a:t>Capacitated Vehicle Routing Problem (CVRP)</a:t>
            </a:r>
          </a:p>
          <a:p>
            <a:pPr lvl="1"/>
            <a:r>
              <a:rPr lang="en-US" altLang="zh-TW" dirty="0"/>
              <a:t>Capacity has limits.</a:t>
            </a:r>
          </a:p>
          <a:p>
            <a:r>
              <a:rPr lang="en-US" altLang="zh-TW" dirty="0"/>
              <a:t>Hybrid Vehicle Routing Problem </a:t>
            </a:r>
          </a:p>
          <a:p>
            <a:pPr lvl="1"/>
            <a:r>
              <a:rPr lang="en-US" altLang="zh-TW" dirty="0"/>
              <a:t>Including alternative delivery, pickup, and time window.</a:t>
            </a:r>
            <a:endParaRPr lang="zh-TW" altLang="en-US" dirty="0"/>
          </a:p>
        </p:txBody>
      </p:sp>
      <p:sp>
        <p:nvSpPr>
          <p:cNvPr id="4" name="投影片編號版面配置區 3">
            <a:extLst>
              <a:ext uri="{FF2B5EF4-FFF2-40B4-BE49-F238E27FC236}">
                <a16:creationId xmlns:a16="http://schemas.microsoft.com/office/drawing/2014/main" id="{F4ED69A4-8539-479F-B572-EB02CC5E069E}"/>
              </a:ext>
            </a:extLst>
          </p:cNvPr>
          <p:cNvSpPr>
            <a:spLocks noGrp="1"/>
          </p:cNvSpPr>
          <p:nvPr>
            <p:ph type="sldNum" sz="quarter" idx="12"/>
          </p:nvPr>
        </p:nvSpPr>
        <p:spPr/>
        <p:txBody>
          <a:bodyPr/>
          <a:lstStyle/>
          <a:p>
            <a:fld id="{0715BA69-909B-4E12-95A9-DC30D0A4282E}" type="slidenum">
              <a:rPr lang="zh-TW" altLang="en-US" smtClean="0"/>
              <a:t>11</a:t>
            </a:fld>
            <a:endParaRPr lang="zh-TW" altLang="en-US"/>
          </a:p>
        </p:txBody>
      </p:sp>
    </p:spTree>
    <p:extLst>
      <p:ext uri="{BB962C8B-B14F-4D97-AF65-F5344CB8AC3E}">
        <p14:creationId xmlns:p14="http://schemas.microsoft.com/office/powerpoint/2010/main" val="72937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solidFill>
                  <a:schemeClr val="bg2">
                    <a:lumMod val="75000"/>
                  </a:schemeClr>
                </a:solidFill>
              </a:rPr>
              <a:t>Term project introduction</a:t>
            </a:r>
          </a:p>
          <a:p>
            <a:r>
              <a:rPr lang="en-US" altLang="zh-TW" dirty="0"/>
              <a:t>Paper introduction</a:t>
            </a:r>
          </a:p>
          <a:p>
            <a:r>
              <a:rPr lang="en-US" altLang="zh-TW" dirty="0">
                <a:solidFill>
                  <a:schemeClr val="bg2">
                    <a:lumMod val="75000"/>
                  </a:schemeClr>
                </a:solidFill>
              </a:rPr>
              <a:t>Preparation</a:t>
            </a:r>
          </a:p>
          <a:p>
            <a:r>
              <a:rPr lang="en-US" altLang="zh-TW" dirty="0">
                <a:solidFill>
                  <a:schemeClr val="bg2">
                    <a:lumMod val="75000"/>
                  </a:schemeClr>
                </a:solidFill>
              </a:rPr>
              <a:t>Experiments</a:t>
            </a:r>
          </a:p>
          <a:p>
            <a:r>
              <a:rPr lang="en-US" altLang="zh-TW" dirty="0">
                <a:solidFill>
                  <a:schemeClr val="bg2">
                    <a:lumMod val="75000"/>
                  </a:schemeClr>
                </a:solidFill>
              </a:rPr>
              <a:t>Results </a:t>
            </a:r>
          </a:p>
          <a:p>
            <a:r>
              <a:rPr lang="en-US" altLang="zh-TW" dirty="0">
                <a:solidFill>
                  <a:schemeClr val="bg2">
                    <a:lumMod val="75000"/>
                  </a:schemeClr>
                </a:solidFill>
              </a:rPr>
              <a:t>Conclusion</a:t>
            </a:r>
          </a:p>
          <a:p>
            <a:r>
              <a:rPr lang="en-US" altLang="zh-TW" dirty="0">
                <a:solidFill>
                  <a:schemeClr val="bg2">
                    <a:lumMod val="75000"/>
                  </a:schemeClr>
                </a:solidFill>
              </a:rPr>
              <a:t>Future works</a:t>
            </a:r>
            <a:endParaRPr lang="zh-TW" altLang="en-US" dirty="0">
              <a:solidFill>
                <a:schemeClr val="bg2">
                  <a:lumMod val="75000"/>
                </a:schemeClr>
              </a:solidFill>
            </a:endParaRPr>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12</a:t>
            </a:fld>
            <a:endParaRPr lang="zh-TW" altLang="en-US"/>
          </a:p>
        </p:txBody>
      </p:sp>
    </p:spTree>
    <p:extLst>
      <p:ext uri="{BB962C8B-B14F-4D97-AF65-F5344CB8AC3E}">
        <p14:creationId xmlns:p14="http://schemas.microsoft.com/office/powerpoint/2010/main" val="299623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5FA0BA6-69EC-45CB-A454-CC75942B89D6}"/>
              </a:ext>
            </a:extLst>
          </p:cNvPr>
          <p:cNvSpPr>
            <a:spLocks noGrp="1"/>
          </p:cNvSpPr>
          <p:nvPr>
            <p:ph type="title"/>
          </p:nvPr>
        </p:nvSpPr>
        <p:spPr/>
        <p:txBody>
          <a:bodyPr/>
          <a:lstStyle/>
          <a:p>
            <a:r>
              <a:rPr lang="en-US" altLang="zh-TW" dirty="0"/>
              <a:t>Information</a:t>
            </a:r>
            <a:endParaRPr lang="zh-TW" altLang="en-US" dirty="0"/>
          </a:p>
        </p:txBody>
      </p:sp>
      <p:sp>
        <p:nvSpPr>
          <p:cNvPr id="5" name="內容版面配置區 4">
            <a:extLst>
              <a:ext uri="{FF2B5EF4-FFF2-40B4-BE49-F238E27FC236}">
                <a16:creationId xmlns:a16="http://schemas.microsoft.com/office/drawing/2014/main" id="{2D7F17B9-E09F-479D-A723-303351460951}"/>
              </a:ext>
            </a:extLst>
          </p:cNvPr>
          <p:cNvSpPr>
            <a:spLocks noGrp="1"/>
          </p:cNvSpPr>
          <p:nvPr>
            <p:ph idx="1"/>
          </p:nvPr>
        </p:nvSpPr>
        <p:spPr/>
        <p:txBody>
          <a:bodyPr/>
          <a:lstStyle/>
          <a:p>
            <a:r>
              <a:rPr lang="en-US" altLang="zh-TW" dirty="0"/>
              <a:t>Author: J. </a:t>
            </a:r>
            <a:r>
              <a:rPr lang="en-US" altLang="zh-TW" dirty="0" err="1"/>
              <a:t>Ochelska-Mierzejewska</a:t>
            </a:r>
            <a:r>
              <a:rPr lang="en-US" altLang="zh-TW" dirty="0"/>
              <a:t>, A. </a:t>
            </a:r>
            <a:r>
              <a:rPr lang="en-US" altLang="zh-TW" dirty="0" err="1"/>
              <a:t>Poniszewska</a:t>
            </a:r>
            <a:r>
              <a:rPr lang="en-US" altLang="zh-TW" dirty="0"/>
              <a:t>-Mara ´</a:t>
            </a:r>
            <a:r>
              <a:rPr lang="en-US" altLang="zh-TW" dirty="0" err="1"/>
              <a:t>nda</a:t>
            </a:r>
            <a:r>
              <a:rPr lang="en-US" altLang="zh-TW" dirty="0"/>
              <a:t>, W. </a:t>
            </a:r>
            <a:r>
              <a:rPr lang="en-US" altLang="zh-TW" dirty="0" err="1"/>
              <a:t>Mara´nda</a:t>
            </a:r>
            <a:endParaRPr lang="en-US" altLang="zh-TW" dirty="0"/>
          </a:p>
          <a:p>
            <a:r>
              <a:rPr lang="en-US" altLang="zh-TW" dirty="0"/>
              <a:t>Journal: </a:t>
            </a:r>
            <a:r>
              <a:rPr lang="en-US" altLang="zh-TW" i="1" dirty="0"/>
              <a:t>Electronics 2021, MDPI</a:t>
            </a:r>
          </a:p>
          <a:p>
            <a:r>
              <a:rPr lang="en-US" altLang="zh-TW" dirty="0"/>
              <a:t>Published date: December 17, 2021</a:t>
            </a:r>
          </a:p>
          <a:p>
            <a:r>
              <a:rPr lang="en-US" altLang="zh-TW" dirty="0"/>
              <a:t>Links: </a:t>
            </a:r>
            <a:r>
              <a:rPr lang="en-US" altLang="zh-TW" dirty="0">
                <a:hlinkClick r:id="rId2"/>
              </a:rPr>
              <a:t>https://www.mdpi.com/2079-9292/10/24/3147</a:t>
            </a:r>
            <a:endParaRPr lang="zh-TW" altLang="en-US" dirty="0"/>
          </a:p>
        </p:txBody>
      </p:sp>
      <p:sp>
        <p:nvSpPr>
          <p:cNvPr id="2" name="投影片編號版面配置區 1">
            <a:extLst>
              <a:ext uri="{FF2B5EF4-FFF2-40B4-BE49-F238E27FC236}">
                <a16:creationId xmlns:a16="http://schemas.microsoft.com/office/drawing/2014/main" id="{AEFAD760-0E18-4CD7-845E-FD5ED1F00323}"/>
              </a:ext>
            </a:extLst>
          </p:cNvPr>
          <p:cNvSpPr>
            <a:spLocks noGrp="1"/>
          </p:cNvSpPr>
          <p:nvPr>
            <p:ph type="sldNum" sz="quarter" idx="12"/>
          </p:nvPr>
        </p:nvSpPr>
        <p:spPr/>
        <p:txBody>
          <a:bodyPr/>
          <a:lstStyle/>
          <a:p>
            <a:fld id="{0715BA69-909B-4E12-95A9-DC30D0A4282E}" type="slidenum">
              <a:rPr lang="zh-TW" altLang="en-US" smtClean="0"/>
              <a:t>13</a:t>
            </a:fld>
            <a:endParaRPr lang="zh-TW" altLang="en-US"/>
          </a:p>
        </p:txBody>
      </p:sp>
    </p:spTree>
    <p:extLst>
      <p:ext uri="{BB962C8B-B14F-4D97-AF65-F5344CB8AC3E}">
        <p14:creationId xmlns:p14="http://schemas.microsoft.com/office/powerpoint/2010/main" val="1953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AB71AF-DC4A-454D-BDC4-5BB6960D5F35}"/>
              </a:ext>
            </a:extLst>
          </p:cNvPr>
          <p:cNvSpPr>
            <a:spLocks noGrp="1"/>
          </p:cNvSpPr>
          <p:nvPr>
            <p:ph type="title"/>
          </p:nvPr>
        </p:nvSpPr>
        <p:spPr/>
        <p:txBody>
          <a:bodyPr/>
          <a:lstStyle/>
          <a:p>
            <a:r>
              <a:rPr lang="en-US" altLang="zh-TW" dirty="0"/>
              <a:t>Points</a:t>
            </a:r>
            <a:endParaRPr lang="zh-TW" altLang="en-US" dirty="0"/>
          </a:p>
        </p:txBody>
      </p:sp>
      <p:sp>
        <p:nvSpPr>
          <p:cNvPr id="3" name="內容版面配置區 2">
            <a:extLst>
              <a:ext uri="{FF2B5EF4-FFF2-40B4-BE49-F238E27FC236}">
                <a16:creationId xmlns:a16="http://schemas.microsoft.com/office/drawing/2014/main" id="{09A37C11-CC98-4576-92FA-C8868ED283ED}"/>
              </a:ext>
            </a:extLst>
          </p:cNvPr>
          <p:cNvSpPr>
            <a:spLocks noGrp="1"/>
          </p:cNvSpPr>
          <p:nvPr>
            <p:ph idx="1"/>
          </p:nvPr>
        </p:nvSpPr>
        <p:spPr>
          <a:xfrm>
            <a:off x="845127" y="1828800"/>
            <a:ext cx="10515600" cy="4663440"/>
          </a:xfrm>
        </p:spPr>
        <p:txBody>
          <a:bodyPr>
            <a:normAutofit/>
          </a:bodyPr>
          <a:lstStyle/>
          <a:p>
            <a:r>
              <a:rPr lang="en-US" altLang="zh-TW" b="1" dirty="0"/>
              <a:t>Show the implementation </a:t>
            </a:r>
            <a:r>
              <a:rPr lang="en-US" altLang="zh-TW" dirty="0"/>
              <a:t>of different GA operators and </a:t>
            </a:r>
            <a:r>
              <a:rPr lang="en-US" altLang="zh-TW" b="1" dirty="0"/>
              <a:t>analyze the impact and participation</a:t>
            </a:r>
            <a:r>
              <a:rPr lang="en-US" altLang="zh-TW" dirty="0"/>
              <a:t> through simulations of the selected problem.</a:t>
            </a:r>
          </a:p>
          <a:p>
            <a:r>
              <a:rPr lang="en-US" altLang="zh-TW" b="1" dirty="0"/>
              <a:t>Conduct the experiments </a:t>
            </a:r>
            <a:r>
              <a:rPr lang="en-US" altLang="zh-TW" dirty="0"/>
              <a:t>to find an optimal solution for a large-scale real-life instance of the VRP.</a:t>
            </a:r>
            <a:endParaRPr lang="zh-TW" altLang="en-US" dirty="0"/>
          </a:p>
        </p:txBody>
      </p:sp>
      <p:sp>
        <p:nvSpPr>
          <p:cNvPr id="4" name="投影片編號版面配置區 3">
            <a:extLst>
              <a:ext uri="{FF2B5EF4-FFF2-40B4-BE49-F238E27FC236}">
                <a16:creationId xmlns:a16="http://schemas.microsoft.com/office/drawing/2014/main" id="{BC3287C8-F1D5-499E-ACA8-60AB78A8FE52}"/>
              </a:ext>
            </a:extLst>
          </p:cNvPr>
          <p:cNvSpPr>
            <a:spLocks noGrp="1"/>
          </p:cNvSpPr>
          <p:nvPr>
            <p:ph type="sldNum" sz="quarter" idx="12"/>
          </p:nvPr>
        </p:nvSpPr>
        <p:spPr/>
        <p:txBody>
          <a:bodyPr/>
          <a:lstStyle/>
          <a:p>
            <a:fld id="{0715BA69-909B-4E12-95A9-DC30D0A4282E}" type="slidenum">
              <a:rPr lang="zh-TW" altLang="en-US" smtClean="0"/>
              <a:t>14</a:t>
            </a:fld>
            <a:endParaRPr lang="zh-TW" altLang="en-US"/>
          </a:p>
        </p:txBody>
      </p:sp>
    </p:spTree>
    <p:extLst>
      <p:ext uri="{BB962C8B-B14F-4D97-AF65-F5344CB8AC3E}">
        <p14:creationId xmlns:p14="http://schemas.microsoft.com/office/powerpoint/2010/main" val="389651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solidFill>
                  <a:schemeClr val="bg2">
                    <a:lumMod val="75000"/>
                  </a:schemeClr>
                </a:solidFill>
              </a:rPr>
              <a:t>Term project introduction</a:t>
            </a:r>
          </a:p>
          <a:p>
            <a:r>
              <a:rPr lang="en-US" altLang="zh-TW" dirty="0">
                <a:solidFill>
                  <a:schemeClr val="bg2">
                    <a:lumMod val="75000"/>
                  </a:schemeClr>
                </a:solidFill>
              </a:rPr>
              <a:t>Paper introduction</a:t>
            </a:r>
          </a:p>
          <a:p>
            <a:r>
              <a:rPr lang="en-US" altLang="zh-TW" dirty="0"/>
              <a:t>Preparation</a:t>
            </a:r>
          </a:p>
          <a:p>
            <a:r>
              <a:rPr lang="en-US" altLang="zh-TW" dirty="0">
                <a:solidFill>
                  <a:schemeClr val="bg2">
                    <a:lumMod val="75000"/>
                  </a:schemeClr>
                </a:solidFill>
              </a:rPr>
              <a:t>Experiments</a:t>
            </a:r>
          </a:p>
          <a:p>
            <a:r>
              <a:rPr lang="en-US" altLang="zh-TW" dirty="0">
                <a:solidFill>
                  <a:schemeClr val="bg2">
                    <a:lumMod val="75000"/>
                  </a:schemeClr>
                </a:solidFill>
              </a:rPr>
              <a:t>Results </a:t>
            </a:r>
          </a:p>
          <a:p>
            <a:r>
              <a:rPr lang="en-US" altLang="zh-TW" dirty="0">
                <a:solidFill>
                  <a:schemeClr val="bg2">
                    <a:lumMod val="75000"/>
                  </a:schemeClr>
                </a:solidFill>
              </a:rPr>
              <a:t>Conclusion</a:t>
            </a:r>
          </a:p>
          <a:p>
            <a:r>
              <a:rPr lang="en-US" altLang="zh-TW" dirty="0">
                <a:solidFill>
                  <a:schemeClr val="bg2">
                    <a:lumMod val="75000"/>
                  </a:schemeClr>
                </a:solidFill>
              </a:rPr>
              <a:t>Future works</a:t>
            </a:r>
            <a:endParaRPr lang="zh-TW" altLang="en-US" dirty="0">
              <a:solidFill>
                <a:schemeClr val="bg2">
                  <a:lumMod val="75000"/>
                </a:schemeClr>
              </a:solidFill>
            </a:endParaRPr>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15</a:t>
            </a:fld>
            <a:endParaRPr lang="zh-TW" altLang="en-US"/>
          </a:p>
        </p:txBody>
      </p:sp>
    </p:spTree>
    <p:extLst>
      <p:ext uri="{BB962C8B-B14F-4D97-AF65-F5344CB8AC3E}">
        <p14:creationId xmlns:p14="http://schemas.microsoft.com/office/powerpoint/2010/main" val="113115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C99507-A7FD-4B9D-8E14-57162DDD0500}"/>
              </a:ext>
            </a:extLst>
          </p:cNvPr>
          <p:cNvSpPr>
            <a:spLocks noGrp="1"/>
          </p:cNvSpPr>
          <p:nvPr>
            <p:ph type="title"/>
          </p:nvPr>
        </p:nvSpPr>
        <p:spPr/>
        <p:txBody>
          <a:bodyPr/>
          <a:lstStyle/>
          <a:p>
            <a:r>
              <a:rPr lang="en-US" altLang="zh-TW" dirty="0"/>
              <a:t>Assumption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5F9FA1C-1DD9-44CF-AC79-D8C1B40A7C4D}"/>
                  </a:ext>
                </a:extLst>
              </p:cNvPr>
              <p:cNvSpPr>
                <a:spLocks noGrp="1"/>
              </p:cNvSpPr>
              <p:nvPr>
                <p:ph idx="1"/>
              </p:nvPr>
            </p:nvSpPr>
            <p:spPr/>
            <p:txBody>
              <a:bodyPr/>
              <a:lstStyle/>
              <a:p>
                <a:r>
                  <a:rPr lang="en-US" altLang="zh-TW" dirty="0"/>
                  <a:t>Every vehicle has the same capacity </a:t>
                </a:r>
                <a14:m>
                  <m:oMath xmlns:m="http://schemas.openxmlformats.org/officeDocument/2006/math">
                    <m:r>
                      <a:rPr lang="en-US" altLang="zh-TW" b="0" i="1" smtClean="0">
                        <a:latin typeface="Cambria Math" panose="02040503050406030204" pitchFamily="18" charset="0"/>
                      </a:rPr>
                      <m:t>𝑐</m:t>
                    </m:r>
                  </m:oMath>
                </a14:m>
                <a:endParaRPr lang="en-US" altLang="zh-TW" b="0" dirty="0"/>
              </a:p>
              <a:p>
                <a:r>
                  <a:rPr lang="en-US" altLang="zh-TW" dirty="0"/>
                  <a:t>There is only one depot</a:t>
                </a:r>
                <a:endParaRPr lang="zh-TW" altLang="en-US" dirty="0"/>
              </a:p>
            </p:txBody>
          </p:sp>
        </mc:Choice>
        <mc:Fallback xmlns="">
          <p:sp>
            <p:nvSpPr>
              <p:cNvPr id="3" name="內容版面配置區 2">
                <a:extLst>
                  <a:ext uri="{FF2B5EF4-FFF2-40B4-BE49-F238E27FC236}">
                    <a16:creationId xmlns:a16="http://schemas.microsoft.com/office/drawing/2014/main" id="{C5F9FA1C-1DD9-44CF-AC79-D8C1B40A7C4D}"/>
                  </a:ext>
                </a:extLst>
              </p:cNvPr>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6C82728-576A-4F14-AAA4-770CB2931ABB}"/>
              </a:ext>
            </a:extLst>
          </p:cNvPr>
          <p:cNvSpPr>
            <a:spLocks noGrp="1"/>
          </p:cNvSpPr>
          <p:nvPr>
            <p:ph type="sldNum" sz="quarter" idx="12"/>
          </p:nvPr>
        </p:nvSpPr>
        <p:spPr/>
        <p:txBody>
          <a:bodyPr/>
          <a:lstStyle/>
          <a:p>
            <a:fld id="{0715BA69-909B-4E12-95A9-DC30D0A4282E}" type="slidenum">
              <a:rPr lang="zh-TW" altLang="en-US" smtClean="0"/>
              <a:t>16</a:t>
            </a:fld>
            <a:endParaRPr lang="zh-TW" altLang="en-US"/>
          </a:p>
        </p:txBody>
      </p:sp>
    </p:spTree>
    <p:extLst>
      <p:ext uri="{BB962C8B-B14F-4D97-AF65-F5344CB8AC3E}">
        <p14:creationId xmlns:p14="http://schemas.microsoft.com/office/powerpoint/2010/main" val="3204034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F6F73FC-D49E-4157-92DF-FBF6E79D5AA0}"/>
              </a:ext>
            </a:extLst>
          </p:cNvPr>
          <p:cNvSpPr>
            <a:spLocks noGrp="1"/>
          </p:cNvSpPr>
          <p:nvPr>
            <p:ph type="title"/>
          </p:nvPr>
        </p:nvSpPr>
        <p:spPr/>
        <p:txBody>
          <a:bodyPr/>
          <a:lstStyle/>
          <a:p>
            <a:r>
              <a:rPr lang="en-US" altLang="zh-TW" dirty="0"/>
              <a:t>Mathematic modal</a:t>
            </a:r>
            <a:endParaRPr lang="zh-TW" altLang="en-US"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17B264A5-795C-4BE6-A164-C829022B29AF}"/>
                  </a:ext>
                </a:extLst>
              </p:cNvPr>
              <p:cNvSpPr>
                <a:spLocks noGrp="1"/>
              </p:cNvSpPr>
              <p:nvPr>
                <p:ph idx="1"/>
              </p:nvPr>
            </p:nvSpPr>
            <p:spPr>
              <a:xfrm>
                <a:off x="845126" y="1828800"/>
                <a:ext cx="11200693" cy="4351337"/>
              </a:xfrm>
            </p:spPr>
            <p:txBody>
              <a:bodyPr>
                <a:normAutofit/>
              </a:bodyPr>
              <a:lstStyle/>
              <a:p>
                <a14:m>
                  <m:oMath xmlns:m="http://schemas.openxmlformats.org/officeDocument/2006/math">
                    <m:sSub>
                      <m:sSubPr>
                        <m:ctrlPr>
                          <a:rPr lang="en-US" altLang="zh-TW" i="1" dirty="0" smtClean="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𝑃</m:t>
                        </m:r>
                      </m:e>
                      <m:sub>
                        <m:r>
                          <a:rPr lang="en-US" altLang="zh-TW" i="1" dirty="0">
                            <a:solidFill>
                              <a:schemeClr val="tx1"/>
                            </a:solidFill>
                            <a:latin typeface="Cambria Math" panose="02040503050406030204" pitchFamily="18" charset="0"/>
                          </a:rPr>
                          <m:t>0</m:t>
                        </m:r>
                      </m:sub>
                    </m:sSub>
                    <m:r>
                      <a:rPr lang="en-US" altLang="zh-TW" i="1" dirty="0" smtClean="0">
                        <a:solidFill>
                          <a:schemeClr val="tx1"/>
                        </a:solidFill>
                        <a:latin typeface="Cambria Math" panose="02040503050406030204" pitchFamily="18" charset="0"/>
                      </a:rPr>
                      <m:t>: </m:t>
                    </m:r>
                  </m:oMath>
                </a14:m>
                <a:r>
                  <a:rPr lang="en-US" altLang="zh-TW" dirty="0">
                    <a:solidFill>
                      <a:schemeClr val="tx1"/>
                    </a:solidFill>
                  </a:rPr>
                  <a:t>Depot</a:t>
                </a:r>
              </a:p>
              <a:p>
                <a14:m>
                  <m:oMath xmlns:m="http://schemas.openxmlformats.org/officeDocument/2006/math">
                    <m:sSub>
                      <m:sSubPr>
                        <m:ctrlPr>
                          <a:rPr lang="en-US" altLang="zh-TW" i="1" dirty="0">
                            <a:solidFill>
                              <a:schemeClr val="tx1"/>
                            </a:solidFill>
                            <a:latin typeface="Cambria Math" panose="02040503050406030204" pitchFamily="18" charset="0"/>
                          </a:rPr>
                        </m:ctrlPr>
                      </m:sSubPr>
                      <m:e>
                        <m:r>
                          <a:rPr lang="en-US" altLang="zh-TW" i="1" dirty="0">
                            <a:solidFill>
                              <a:schemeClr val="tx1"/>
                            </a:solidFill>
                            <a:latin typeface="Cambria Math" panose="02040503050406030204" pitchFamily="18" charset="0"/>
                          </a:rPr>
                          <m:t>𝑃</m:t>
                        </m:r>
                      </m:e>
                      <m:sub>
                        <m:r>
                          <a:rPr lang="en-US" altLang="zh-TW" b="0" i="1" dirty="0" smtClean="0">
                            <a:solidFill>
                              <a:schemeClr val="tx1"/>
                            </a:solidFill>
                            <a:latin typeface="Cambria Math" panose="02040503050406030204" pitchFamily="18" charset="0"/>
                          </a:rPr>
                          <m:t>1</m:t>
                        </m:r>
                      </m:sub>
                    </m:sSub>
                    <m:r>
                      <a:rPr lang="en-US" altLang="zh-TW" i="1" dirty="0"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r>
                          <a:rPr lang="en-US" altLang="zh-TW" i="1" dirty="0">
                            <a:solidFill>
                              <a:schemeClr val="tx1"/>
                            </a:solidFill>
                            <a:latin typeface="Cambria Math" panose="02040503050406030204" pitchFamily="18" charset="0"/>
                          </a:rPr>
                          <m:t>𝑃</m:t>
                        </m:r>
                      </m:e>
                      <m:sub>
                        <m:r>
                          <a:rPr lang="en-US" altLang="zh-TW" b="0" i="1" dirty="0" smtClean="0">
                            <a:solidFill>
                              <a:schemeClr val="tx1"/>
                            </a:solidFill>
                            <a:latin typeface="Cambria Math" panose="02040503050406030204" pitchFamily="18" charset="0"/>
                          </a:rPr>
                          <m:t>2</m:t>
                        </m:r>
                      </m:sub>
                    </m:sSub>
                    <m:r>
                      <a:rPr lang="en-US" altLang="zh-TW" i="1" dirty="0"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r>
                          <a:rPr lang="en-US" altLang="zh-TW" i="1" dirty="0">
                            <a:solidFill>
                              <a:schemeClr val="tx1"/>
                            </a:solidFill>
                            <a:latin typeface="Cambria Math" panose="02040503050406030204" pitchFamily="18" charset="0"/>
                          </a:rPr>
                          <m:t>𝑃</m:t>
                        </m:r>
                      </m:e>
                      <m:sub>
                        <m:r>
                          <a:rPr lang="en-US" altLang="zh-TW" b="0" i="1" dirty="0" smtClean="0">
                            <a:solidFill>
                              <a:schemeClr val="tx1"/>
                            </a:solidFill>
                            <a:latin typeface="Cambria Math" panose="02040503050406030204" pitchFamily="18" charset="0"/>
                          </a:rPr>
                          <m:t>𝑛</m:t>
                        </m:r>
                      </m:sub>
                    </m:sSub>
                    <m:r>
                      <a:rPr lang="en-US" altLang="zh-TW" i="1" dirty="0" smtClean="0">
                        <a:solidFill>
                          <a:schemeClr val="tx1"/>
                        </a:solidFill>
                        <a:latin typeface="Cambria Math" panose="02040503050406030204" pitchFamily="18" charset="0"/>
                      </a:rPr>
                      <m:t>:</m:t>
                    </m:r>
                  </m:oMath>
                </a14:m>
                <a:r>
                  <a:rPr lang="en-US" altLang="zh-TW" dirty="0">
                    <a:solidFill>
                      <a:schemeClr val="tx1"/>
                    </a:solidFill>
                  </a:rPr>
                  <a:t>Delivery locations / Points</a:t>
                </a:r>
              </a:p>
              <a:p>
                <a14:m>
                  <m:oMath xmlns:m="http://schemas.openxmlformats.org/officeDocument/2006/math">
                    <m:r>
                      <a:rPr lang="en-US" altLang="zh-TW" i="1" dirty="0">
                        <a:solidFill>
                          <a:schemeClr val="tx1"/>
                        </a:solidFill>
                        <a:latin typeface="Cambria Math" panose="02040503050406030204" pitchFamily="18" charset="0"/>
                      </a:rPr>
                      <m:t>𝐷</m:t>
                    </m:r>
                    <m:r>
                      <a:rPr lang="en-US" altLang="zh-TW" i="1" dirty="0">
                        <a:solidFill>
                          <a:schemeClr val="tx1"/>
                        </a:solidFill>
                        <a:latin typeface="Cambria Math" panose="02040503050406030204" pitchFamily="18" charset="0"/>
                      </a:rPr>
                      <m:t> = [</m:t>
                    </m:r>
                    <m:sSub>
                      <m:sSubPr>
                        <m:ctrlPr>
                          <a:rPr lang="en-US" altLang="zh-TW" i="1" dirty="0">
                            <a:solidFill>
                              <a:schemeClr val="tx1"/>
                            </a:solidFill>
                            <a:latin typeface="Cambria Math" panose="02040503050406030204" pitchFamily="18" charset="0"/>
                          </a:rPr>
                        </m:ctrlPr>
                      </m:sSubPr>
                      <m:e>
                        <m:r>
                          <a:rPr lang="en-US" altLang="zh-TW" i="1" dirty="0">
                            <a:solidFill>
                              <a:schemeClr val="tx1"/>
                            </a:solidFill>
                            <a:latin typeface="Cambria Math" panose="02040503050406030204" pitchFamily="18" charset="0"/>
                          </a:rPr>
                          <m:t>𝑑</m:t>
                        </m:r>
                      </m:e>
                      <m:sub>
                        <m:r>
                          <a:rPr lang="en-US" altLang="zh-TW" i="1" dirty="0">
                            <a:solidFill>
                              <a:schemeClr val="tx1"/>
                            </a:solidFill>
                            <a:latin typeface="Cambria Math" panose="02040503050406030204" pitchFamily="18" charset="0"/>
                          </a:rPr>
                          <m:t>𝑖𝑗</m:t>
                        </m:r>
                      </m:sub>
                    </m:sSub>
                    <m:r>
                      <a:rPr lang="en-US" altLang="zh-TW" i="1" dirty="0">
                        <a:solidFill>
                          <a:schemeClr val="tx1"/>
                        </a:solidFill>
                        <a:latin typeface="Cambria Math" panose="02040503050406030204" pitchFamily="18" charset="0"/>
                      </a:rPr>
                      <m:t>| </m:t>
                    </m:r>
                    <m:r>
                      <a:rPr lang="en-US" altLang="zh-TW" i="1" dirty="0" err="1">
                        <a:solidFill>
                          <a:schemeClr val="tx1"/>
                        </a:solidFill>
                        <a:latin typeface="Cambria Math" panose="02040503050406030204" pitchFamily="18" charset="0"/>
                      </a:rPr>
                      <m:t>𝑖</m:t>
                    </m:r>
                    <m:r>
                      <a:rPr lang="en-US" altLang="zh-TW" i="1" dirty="0">
                        <a:solidFill>
                          <a:schemeClr val="tx1"/>
                        </a:solidFill>
                        <a:latin typeface="Cambria Math" panose="02040503050406030204" pitchFamily="18" charset="0"/>
                      </a:rPr>
                      <m:t>, </m:t>
                    </m:r>
                    <m:r>
                      <a:rPr lang="en-US" altLang="zh-TW" i="1" dirty="0">
                        <a:solidFill>
                          <a:schemeClr val="tx1"/>
                        </a:solidFill>
                        <a:latin typeface="Cambria Math" panose="02040503050406030204" pitchFamily="18" charset="0"/>
                      </a:rPr>
                      <m:t>𝑗</m:t>
                    </m:r>
                    <m:r>
                      <a:rPr lang="en-US" altLang="zh-TW" i="1" dirty="0">
                        <a:solidFill>
                          <a:schemeClr val="tx1"/>
                        </a:solidFill>
                        <a:latin typeface="Cambria Math" panose="02040503050406030204" pitchFamily="18" charset="0"/>
                      </a:rPr>
                      <m:t> = 1, 2, 3…</m:t>
                    </m:r>
                    <m:r>
                      <a:rPr lang="en-US" altLang="zh-TW" i="1" dirty="0">
                        <a:solidFill>
                          <a:schemeClr val="tx1"/>
                        </a:solidFill>
                        <a:latin typeface="Cambria Math" panose="02040503050406030204" pitchFamily="18" charset="0"/>
                      </a:rPr>
                      <m:t>𝑛</m:t>
                    </m:r>
                    <m:r>
                      <a:rPr lang="en-US" altLang="zh-TW" i="1" dirty="0">
                        <a:solidFill>
                          <a:schemeClr val="tx1"/>
                        </a:solidFill>
                        <a:latin typeface="Cambria Math" panose="02040503050406030204" pitchFamily="18" charset="0"/>
                      </a:rPr>
                      <m:t>]: </m:t>
                    </m:r>
                  </m:oMath>
                </a14:m>
                <a:r>
                  <a:rPr lang="en-US" altLang="zh-TW" dirty="0">
                    <a:solidFill>
                      <a:schemeClr val="tx1"/>
                    </a:solidFill>
                  </a:rPr>
                  <a:t>Distance matrix storing distance between each customers</a:t>
                </a:r>
              </a:p>
              <a:p>
                <a14:m>
                  <m:oMath xmlns:m="http://schemas.openxmlformats.org/officeDocument/2006/math">
                    <m:r>
                      <a:rPr lang="en-US" altLang="zh-TW" b="0" i="1" dirty="0" smtClean="0">
                        <a:solidFill>
                          <a:schemeClr val="tx1"/>
                        </a:solidFill>
                        <a:latin typeface="Cambria Math" panose="02040503050406030204" pitchFamily="18" charset="0"/>
                      </a:rPr>
                      <m:t>𝑄</m:t>
                    </m:r>
                    <m:r>
                      <a:rPr lang="en-US" altLang="zh-TW" b="0" i="1" dirty="0" smtClean="0">
                        <a:solidFill>
                          <a:schemeClr val="tx1"/>
                        </a:solidFill>
                        <a:latin typeface="Cambria Math" panose="02040503050406030204" pitchFamily="18" charset="0"/>
                      </a:rPr>
                      <m:t>=</m:t>
                    </m:r>
                    <m:d>
                      <m:dPr>
                        <m:begChr m:val="["/>
                        <m:endChr m:val="]"/>
                        <m:ctrlPr>
                          <a:rPr lang="en-US" altLang="zh-TW" b="0" i="1" dirty="0" smtClean="0">
                            <a:solidFill>
                              <a:schemeClr val="tx1"/>
                            </a:solidFill>
                            <a:latin typeface="Cambria Math" panose="02040503050406030204" pitchFamily="18" charset="0"/>
                          </a:rPr>
                        </m:ctrlPr>
                      </m:dPr>
                      <m:e>
                        <m:sSub>
                          <m:sSubPr>
                            <m:ctrlPr>
                              <a:rPr lang="en-US" altLang="zh-TW" i="1" dirty="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𝑞</m:t>
                            </m:r>
                          </m:e>
                          <m:sub>
                            <m:r>
                              <a:rPr lang="en-US" altLang="zh-TW" b="0" i="1" dirty="0" smtClean="0">
                                <a:solidFill>
                                  <a:schemeClr val="tx1"/>
                                </a:solidFill>
                                <a:latin typeface="Cambria Math" panose="02040503050406030204" pitchFamily="18" charset="0"/>
                              </a:rPr>
                              <m:t>1</m:t>
                            </m:r>
                          </m:sub>
                        </m:sSub>
                        <m:r>
                          <a:rPr lang="en-US" altLang="zh-TW" b="0" i="1" dirty="0"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𝑞</m:t>
                            </m:r>
                          </m:e>
                          <m:sub>
                            <m:r>
                              <a:rPr lang="en-US" altLang="zh-TW" b="0" i="1" dirty="0" smtClean="0">
                                <a:solidFill>
                                  <a:schemeClr val="tx1"/>
                                </a:solidFill>
                                <a:latin typeface="Cambria Math" panose="02040503050406030204" pitchFamily="18" charset="0"/>
                              </a:rPr>
                              <m:t>2</m:t>
                            </m:r>
                          </m:sub>
                        </m:sSub>
                        <m:r>
                          <a:rPr lang="en-US" altLang="zh-TW" b="0" i="1" dirty="0"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𝑞</m:t>
                            </m:r>
                          </m:e>
                          <m:sub>
                            <m:r>
                              <a:rPr lang="en-US" altLang="zh-TW" b="0" i="1" dirty="0" smtClean="0">
                                <a:solidFill>
                                  <a:schemeClr val="tx1"/>
                                </a:solidFill>
                                <a:latin typeface="Cambria Math" panose="02040503050406030204" pitchFamily="18" charset="0"/>
                              </a:rPr>
                              <m:t>𝑛</m:t>
                            </m:r>
                          </m:sub>
                        </m:sSub>
                      </m:e>
                    </m:d>
                    <m:r>
                      <a:rPr lang="en-US" altLang="zh-TW" i="1" dirty="0">
                        <a:solidFill>
                          <a:schemeClr val="tx1"/>
                        </a:solidFill>
                        <a:latin typeface="Cambria Math" panose="02040503050406030204" pitchFamily="18" charset="0"/>
                      </a:rPr>
                      <m:t>:</m:t>
                    </m:r>
                  </m:oMath>
                </a14:m>
                <a:r>
                  <a:rPr lang="en-US" altLang="zh-TW" dirty="0">
                    <a:solidFill>
                      <a:schemeClr val="tx1"/>
                    </a:solidFill>
                  </a:rPr>
                  <a:t> The needs of each location.</a:t>
                </a:r>
              </a:p>
              <a:p>
                <a14:m>
                  <m:oMath xmlns:m="http://schemas.openxmlformats.org/officeDocument/2006/math">
                    <m:r>
                      <a:rPr lang="en-US" altLang="zh-TW" i="1" dirty="0" smtClean="0">
                        <a:solidFill>
                          <a:schemeClr val="tx1"/>
                        </a:solidFill>
                        <a:latin typeface="Cambria Math" panose="02040503050406030204" pitchFamily="18" charset="0"/>
                      </a:rPr>
                      <m:t>𝐶</m:t>
                    </m:r>
                  </m:oMath>
                </a14:m>
                <a:r>
                  <a:rPr lang="en-US" altLang="zh-TW" i="1" dirty="0">
                    <a:solidFill>
                      <a:schemeClr val="tx1"/>
                    </a:solidFill>
                  </a:rPr>
                  <a:t>: </a:t>
                </a:r>
                <a:r>
                  <a:rPr lang="en-US" altLang="zh-TW" i="0" dirty="0">
                    <a:solidFill>
                      <a:schemeClr val="tx1"/>
                    </a:solidFill>
                  </a:rPr>
                  <a:t>The capacity of one single vehicle, and </a:t>
                </a:r>
                <a14:m>
                  <m:oMath xmlns:m="http://schemas.openxmlformats.org/officeDocument/2006/math">
                    <m:r>
                      <a:rPr lang="en-US" altLang="zh-TW" b="0" i="1" smtClean="0">
                        <a:solidFill>
                          <a:schemeClr val="tx1"/>
                        </a:solidFill>
                        <a:latin typeface="Cambria Math" panose="02040503050406030204" pitchFamily="18" charset="0"/>
                      </a:rPr>
                      <m:t>𝐶</m:t>
                    </m:r>
                    <m:r>
                      <a:rPr lang="en-US" altLang="zh-TW" b="0" i="1" smtClean="0">
                        <a:solidFill>
                          <a:schemeClr val="tx1"/>
                        </a:solidFill>
                        <a:latin typeface="Cambria Math" panose="02040503050406030204" pitchFamily="18" charset="0"/>
                      </a:rPr>
                      <m:t>&gt;</m:t>
                    </m:r>
                    <m:r>
                      <m:rPr>
                        <m:sty m:val="p"/>
                      </m:rPr>
                      <a:rPr lang="en-US" altLang="zh-TW" b="0" i="0" smtClean="0">
                        <a:solidFill>
                          <a:schemeClr val="tx1"/>
                        </a:solidFill>
                        <a:latin typeface="Cambria Math" panose="02040503050406030204" pitchFamily="18" charset="0"/>
                      </a:rPr>
                      <m:t>max</m:t>
                    </m:r>
                    <m:r>
                      <a:rPr lang="en-US" altLang="zh-TW" b="0" i="1" smtClean="0">
                        <a:solidFill>
                          <a:schemeClr val="tx1"/>
                        </a:solidFill>
                        <a:latin typeface="Cambria Math" panose="02040503050406030204" pitchFamily="18" charset="0"/>
                      </a:rPr>
                      <m:t>(</m:t>
                    </m:r>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𝑞</m:t>
                        </m:r>
                      </m:e>
                      <m:sub>
                        <m:r>
                          <a:rPr lang="en-US" altLang="zh-TW" b="0" i="1" smtClean="0">
                            <a:solidFill>
                              <a:schemeClr val="tx1"/>
                            </a:solidFill>
                            <a:latin typeface="Cambria Math" panose="02040503050406030204" pitchFamily="18" charset="0"/>
                          </a:rPr>
                          <m:t>𝑖</m:t>
                        </m:r>
                      </m:sub>
                    </m:sSub>
                    <m:r>
                      <a:rPr lang="en-US" altLang="zh-TW" b="0" i="1" smtClean="0">
                        <a:solidFill>
                          <a:schemeClr val="tx1"/>
                        </a:solidFill>
                        <a:latin typeface="Cambria Math" panose="02040503050406030204" pitchFamily="18" charset="0"/>
                      </a:rPr>
                      <m:t>)</m:t>
                    </m:r>
                  </m:oMath>
                </a14:m>
                <a:endParaRPr lang="en-US" altLang="zh-TW" i="1" dirty="0">
                  <a:solidFill>
                    <a:schemeClr val="tx1"/>
                  </a:solidFill>
                </a:endParaRPr>
              </a:p>
            </p:txBody>
          </p:sp>
        </mc:Choice>
        <mc:Fallback xmlns="">
          <p:sp>
            <p:nvSpPr>
              <p:cNvPr id="6" name="內容版面配置區 5">
                <a:extLst>
                  <a:ext uri="{FF2B5EF4-FFF2-40B4-BE49-F238E27FC236}">
                    <a16:creationId xmlns:a16="http://schemas.microsoft.com/office/drawing/2014/main" id="{17B264A5-795C-4BE6-A164-C829022B29AF}"/>
                  </a:ext>
                </a:extLst>
              </p:cNvPr>
              <p:cNvSpPr>
                <a:spLocks noGrp="1" noRot="1" noChangeAspect="1" noMove="1" noResize="1" noEditPoints="1" noAdjustHandles="1" noChangeArrowheads="1" noChangeShapeType="1" noTextEdit="1"/>
              </p:cNvSpPr>
              <p:nvPr>
                <p:ph idx="1"/>
              </p:nvPr>
            </p:nvSpPr>
            <p:spPr>
              <a:xfrm>
                <a:off x="845126" y="1828800"/>
                <a:ext cx="11200693" cy="4351337"/>
              </a:xfrm>
              <a:blipFill>
                <a:blip r:embed="rId2"/>
                <a:stretch>
                  <a:fillRect t="-2241" r="-108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F04CECF-4F8E-49F0-9A95-12CE649B3EB1}"/>
              </a:ext>
            </a:extLst>
          </p:cNvPr>
          <p:cNvSpPr>
            <a:spLocks noGrp="1"/>
          </p:cNvSpPr>
          <p:nvPr>
            <p:ph type="sldNum" sz="quarter" idx="12"/>
          </p:nvPr>
        </p:nvSpPr>
        <p:spPr/>
        <p:txBody>
          <a:bodyPr vert="horz" lIns="91440" tIns="45720" rIns="91440" bIns="45720" rtlCol="0" anchor="ctr"/>
          <a:lstStyle/>
          <a:p>
            <a:fld id="{0715BA69-909B-4E12-95A9-DC30D0A4282E}" type="slidenum">
              <a:rPr lang="zh-TW" altLang="en-US"/>
              <a:pPr/>
              <a:t>17</a:t>
            </a:fld>
            <a:endParaRPr lang="zh-TW" altLang="en-US"/>
          </a:p>
        </p:txBody>
      </p:sp>
    </p:spTree>
    <p:extLst>
      <p:ext uri="{BB962C8B-B14F-4D97-AF65-F5344CB8AC3E}">
        <p14:creationId xmlns:p14="http://schemas.microsoft.com/office/powerpoint/2010/main" val="285608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F6F73FC-D49E-4157-92DF-FBF6E79D5AA0}"/>
              </a:ext>
            </a:extLst>
          </p:cNvPr>
          <p:cNvSpPr>
            <a:spLocks noGrp="1"/>
          </p:cNvSpPr>
          <p:nvPr>
            <p:ph type="title"/>
          </p:nvPr>
        </p:nvSpPr>
        <p:spPr/>
        <p:txBody>
          <a:bodyPr/>
          <a:lstStyle/>
          <a:p>
            <a:r>
              <a:rPr lang="en-US" altLang="zh-TW" dirty="0"/>
              <a:t>Mathematic modal</a:t>
            </a:r>
            <a:endParaRPr lang="zh-TW" altLang="en-US"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17B264A5-795C-4BE6-A164-C829022B29AF}"/>
                  </a:ext>
                </a:extLst>
              </p:cNvPr>
              <p:cNvSpPr>
                <a:spLocks noGrp="1"/>
              </p:cNvSpPr>
              <p:nvPr>
                <p:ph idx="1"/>
              </p:nvPr>
            </p:nvSpPr>
            <p:spPr>
              <a:xfrm>
                <a:off x="845126" y="1828800"/>
                <a:ext cx="11200693" cy="4351337"/>
              </a:xfrm>
            </p:spPr>
            <p:txBody>
              <a:bodyPr>
                <a:normAutofit/>
              </a:bodyPr>
              <a:lstStyle/>
              <a:p>
                <a14:m>
                  <m:oMath xmlns:m="http://schemas.openxmlformats.org/officeDocument/2006/math">
                    <m:r>
                      <a:rPr lang="en-US" altLang="zh-TW" i="1" dirty="0" smtClean="0">
                        <a:solidFill>
                          <a:schemeClr val="tx1"/>
                        </a:solidFill>
                        <a:latin typeface="Cambria Math" panose="02040503050406030204" pitchFamily="18" charset="0"/>
                      </a:rPr>
                      <m:t>𝑋</m:t>
                    </m:r>
                    <m:r>
                      <a:rPr lang="en-US" altLang="zh-TW" i="1" dirty="0" smtClean="0">
                        <a:solidFill>
                          <a:schemeClr val="tx1"/>
                        </a:solidFill>
                        <a:latin typeface="Cambria Math" panose="02040503050406030204" pitchFamily="18" charset="0"/>
                      </a:rPr>
                      <m:t> = [</m:t>
                    </m:r>
                    <m:sSub>
                      <m:sSubPr>
                        <m:ctrlPr>
                          <a:rPr lang="en-US" altLang="zh-TW" i="1" dirty="0">
                            <a:solidFill>
                              <a:schemeClr val="tx1"/>
                            </a:solidFill>
                            <a:latin typeface="Cambria Math" panose="02040503050406030204" pitchFamily="18" charset="0"/>
                          </a:rPr>
                        </m:ctrlPr>
                      </m:sSubPr>
                      <m:e>
                        <m:r>
                          <a:rPr lang="en-US" altLang="zh-TW" i="1" dirty="0">
                            <a:solidFill>
                              <a:schemeClr val="tx1"/>
                            </a:solidFill>
                            <a:latin typeface="Cambria Math" panose="02040503050406030204" pitchFamily="18" charset="0"/>
                          </a:rPr>
                          <m:t>𝑥</m:t>
                        </m:r>
                      </m:e>
                      <m:sub>
                        <m:r>
                          <a:rPr lang="en-US" altLang="zh-TW" i="1" dirty="0">
                            <a:solidFill>
                              <a:schemeClr val="tx1"/>
                            </a:solidFill>
                            <a:latin typeface="Cambria Math" panose="02040503050406030204" pitchFamily="18" charset="0"/>
                          </a:rPr>
                          <m:t>𝑖𝑗</m:t>
                        </m:r>
                      </m:sub>
                    </m:sSub>
                    <m:r>
                      <a:rPr lang="en-US" altLang="zh-TW" i="1" dirty="0">
                        <a:solidFill>
                          <a:schemeClr val="tx1"/>
                        </a:solidFill>
                        <a:latin typeface="Cambria Math" panose="02040503050406030204" pitchFamily="18" charset="0"/>
                      </a:rPr>
                      <m:t>| </m:t>
                    </m:r>
                    <m:r>
                      <a:rPr lang="en-US" altLang="zh-TW" i="1" dirty="0" err="1">
                        <a:solidFill>
                          <a:schemeClr val="tx1"/>
                        </a:solidFill>
                        <a:latin typeface="Cambria Math" panose="02040503050406030204" pitchFamily="18" charset="0"/>
                      </a:rPr>
                      <m:t>𝑖</m:t>
                    </m:r>
                    <m:r>
                      <a:rPr lang="en-US" altLang="zh-TW" i="1" dirty="0">
                        <a:solidFill>
                          <a:schemeClr val="tx1"/>
                        </a:solidFill>
                        <a:latin typeface="Cambria Math" panose="02040503050406030204" pitchFamily="18" charset="0"/>
                      </a:rPr>
                      <m:t>, </m:t>
                    </m:r>
                    <m:r>
                      <a:rPr lang="en-US" altLang="zh-TW" i="1" dirty="0">
                        <a:solidFill>
                          <a:schemeClr val="tx1"/>
                        </a:solidFill>
                        <a:latin typeface="Cambria Math" panose="02040503050406030204" pitchFamily="18" charset="0"/>
                      </a:rPr>
                      <m:t>𝑗</m:t>
                    </m:r>
                    <m:r>
                      <a:rPr lang="en-US" altLang="zh-TW" i="1" dirty="0">
                        <a:solidFill>
                          <a:schemeClr val="tx1"/>
                        </a:solidFill>
                        <a:latin typeface="Cambria Math" panose="02040503050406030204" pitchFamily="18" charset="0"/>
                      </a:rPr>
                      <m:t> = 0, 1…</m:t>
                    </m:r>
                    <m:r>
                      <a:rPr lang="en-US" altLang="zh-TW" i="1" dirty="0">
                        <a:solidFill>
                          <a:schemeClr val="tx1"/>
                        </a:solidFill>
                        <a:latin typeface="Cambria Math" panose="02040503050406030204" pitchFamily="18" charset="0"/>
                      </a:rPr>
                      <m:t>𝑛</m:t>
                    </m:r>
                    <m:r>
                      <a:rPr lang="en-US" altLang="zh-TW" i="1" dirty="0">
                        <a:solidFill>
                          <a:schemeClr val="tx1"/>
                        </a:solidFill>
                        <a:latin typeface="Cambria Math" panose="02040503050406030204" pitchFamily="18" charset="0"/>
                      </a:rPr>
                      <m:t>]: </m:t>
                    </m:r>
                  </m:oMath>
                </a14:m>
                <a:r>
                  <a:rPr lang="en-US" altLang="zh-TW" i="0" dirty="0">
                    <a:solidFill>
                      <a:schemeClr val="tx1"/>
                    </a:solidFill>
                  </a:rPr>
                  <a:t>Adjacency matrix, </a:t>
                </a:r>
                <a:endParaRPr lang="en-US" altLang="zh-TW" i="1" dirty="0">
                  <a:solidFill>
                    <a:schemeClr val="tx1"/>
                  </a:solidFill>
                </a:endParaRPr>
              </a:p>
              <a:p>
                <a:pPr lvl="1"/>
                <a:r>
                  <a:rPr lang="en-US" altLang="zh-TW" i="0" dirty="0">
                    <a:solidFill>
                      <a:schemeClr val="tx1"/>
                    </a:solidFill>
                  </a:rPr>
                  <a:t>If </a:t>
                </a:r>
                <a14:m>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𝑥</m:t>
                        </m:r>
                      </m:e>
                      <m:sub>
                        <m:r>
                          <a:rPr lang="en-US" altLang="zh-TW" b="0" i="1" smtClean="0">
                            <a:solidFill>
                              <a:schemeClr val="tx1"/>
                            </a:solidFill>
                            <a:latin typeface="Cambria Math" panose="02040503050406030204" pitchFamily="18" charset="0"/>
                          </a:rPr>
                          <m:t>𝑖𝑗</m:t>
                        </m:r>
                      </m:sub>
                    </m:sSub>
                    <m:r>
                      <a:rPr lang="en-US" altLang="zh-TW" b="0" i="1" smtClean="0">
                        <a:solidFill>
                          <a:schemeClr val="tx1"/>
                        </a:solidFill>
                        <a:latin typeface="Cambria Math" panose="02040503050406030204" pitchFamily="18" charset="0"/>
                      </a:rPr>
                      <m:t>=</m:t>
                    </m:r>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𝑥</m:t>
                        </m:r>
                      </m:e>
                      <m:sub>
                        <m:r>
                          <a:rPr lang="en-US" altLang="zh-TW" b="0" i="1" smtClean="0">
                            <a:solidFill>
                              <a:schemeClr val="tx1"/>
                            </a:solidFill>
                            <a:latin typeface="Cambria Math" panose="02040503050406030204" pitchFamily="18" charset="0"/>
                          </a:rPr>
                          <m:t>𝑗𝑖</m:t>
                        </m:r>
                      </m:sub>
                    </m:sSub>
                    <m:r>
                      <a:rPr lang="en-US" altLang="zh-TW" b="0" i="1" smtClean="0">
                        <a:solidFill>
                          <a:schemeClr val="tx1"/>
                        </a:solidFill>
                        <a:latin typeface="Cambria Math" panose="02040503050406030204" pitchFamily="18" charset="0"/>
                      </a:rPr>
                      <m:t>=1</m:t>
                    </m:r>
                  </m:oMath>
                </a14:m>
                <a:r>
                  <a:rPr lang="en-US" altLang="zh-TW" b="0" i="0" dirty="0">
                    <a:solidFill>
                      <a:schemeClr val="tx1"/>
                    </a:solidFill>
                  </a:rPr>
                  <a:t>, define points </a:t>
                </a:r>
                <a14:m>
                  <m:oMath xmlns:m="http://schemas.openxmlformats.org/officeDocument/2006/math">
                    <m:sSub>
                      <m:sSubPr>
                        <m:ctrlPr>
                          <a:rPr lang="en-US" altLang="zh-TW" i="1">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𝑃</m:t>
                        </m:r>
                      </m:e>
                      <m:sub>
                        <m:r>
                          <a:rPr lang="en-US" altLang="zh-TW" i="1">
                            <a:solidFill>
                              <a:schemeClr val="tx1"/>
                            </a:solidFill>
                            <a:latin typeface="Cambria Math" panose="02040503050406030204" pitchFamily="18" charset="0"/>
                          </a:rPr>
                          <m:t>𝑖</m:t>
                        </m:r>
                      </m:sub>
                    </m:sSub>
                    <m:r>
                      <a:rPr lang="en-US" altLang="zh-TW" b="0" i="1" smtClean="0">
                        <a:solidFill>
                          <a:schemeClr val="tx1"/>
                        </a:solidFill>
                        <a:latin typeface="Cambria Math" panose="02040503050406030204" pitchFamily="18" charset="0"/>
                      </a:rPr>
                      <m:t>,</m:t>
                    </m:r>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𝑃</m:t>
                        </m:r>
                      </m:e>
                      <m:sub>
                        <m:r>
                          <a:rPr lang="en-US" altLang="zh-TW" b="0" i="1" smtClean="0">
                            <a:solidFill>
                              <a:schemeClr val="tx1"/>
                            </a:solidFill>
                            <a:latin typeface="Cambria Math" panose="02040503050406030204" pitchFamily="18" charset="0"/>
                          </a:rPr>
                          <m:t>𝑗</m:t>
                        </m:r>
                      </m:sub>
                    </m:sSub>
                    <m:r>
                      <a:rPr lang="en-US" altLang="zh-TW" b="0" i="1" smtClean="0">
                        <a:solidFill>
                          <a:schemeClr val="tx1"/>
                        </a:solidFill>
                        <a:latin typeface="Cambria Math" panose="02040503050406030204" pitchFamily="18" charset="0"/>
                      </a:rPr>
                      <m:t> </m:t>
                    </m:r>
                  </m:oMath>
                </a14:m>
                <a:r>
                  <a:rPr lang="en-US" altLang="zh-TW" b="0" i="0" dirty="0">
                    <a:solidFill>
                      <a:schemeClr val="tx1"/>
                    </a:solidFill>
                  </a:rPr>
                  <a:t>as pair</a:t>
                </a:r>
              </a:p>
              <a:p>
                <a:pPr lvl="1"/>
                <a:r>
                  <a:rPr lang="en-US" altLang="zh-TW" dirty="0">
                    <a:solidFill>
                      <a:schemeClr val="tx1"/>
                    </a:solidFill>
                  </a:rPr>
                  <a:t>If </a:t>
                </a:r>
                <a14:m>
                  <m:oMath xmlns:m="http://schemas.openxmlformats.org/officeDocument/2006/math">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𝑥</m:t>
                        </m:r>
                      </m:e>
                      <m:sub>
                        <m:r>
                          <a:rPr lang="en-US" altLang="zh-TW" i="1">
                            <a:solidFill>
                              <a:schemeClr val="tx1"/>
                            </a:solidFill>
                            <a:latin typeface="Cambria Math" panose="02040503050406030204" pitchFamily="18" charset="0"/>
                          </a:rPr>
                          <m:t>𝑖𝑗</m:t>
                        </m:r>
                      </m:sub>
                    </m:sSub>
                    <m:r>
                      <a:rPr lang="en-US" altLang="zh-TW" i="1">
                        <a:solidFill>
                          <a:schemeClr val="tx1"/>
                        </a:solidFill>
                        <a:latin typeface="Cambria Math" panose="02040503050406030204" pitchFamily="18" charset="0"/>
                      </a:rPr>
                      <m:t>=</m:t>
                    </m:r>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𝑥</m:t>
                        </m:r>
                      </m:e>
                      <m:sub>
                        <m:r>
                          <a:rPr lang="en-US" altLang="zh-TW" i="1">
                            <a:solidFill>
                              <a:schemeClr val="tx1"/>
                            </a:solidFill>
                            <a:latin typeface="Cambria Math" panose="02040503050406030204" pitchFamily="18" charset="0"/>
                          </a:rPr>
                          <m:t>𝑗𝑖</m:t>
                        </m:r>
                      </m:sub>
                    </m:sSub>
                    <m:r>
                      <a:rPr lang="en-US" altLang="zh-TW" i="1">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0</m:t>
                    </m:r>
                  </m:oMath>
                </a14:m>
                <a:r>
                  <a:rPr lang="en-US" altLang="zh-TW" dirty="0">
                    <a:solidFill>
                      <a:schemeClr val="tx1"/>
                    </a:solidFill>
                  </a:rPr>
                  <a:t>, define points </a:t>
                </a:r>
                <a14:m>
                  <m:oMath xmlns:m="http://schemas.openxmlformats.org/officeDocument/2006/math">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𝑃</m:t>
                        </m:r>
                      </m:e>
                      <m:sub>
                        <m:r>
                          <a:rPr lang="en-US" altLang="zh-TW" i="1">
                            <a:solidFill>
                              <a:schemeClr val="tx1"/>
                            </a:solidFill>
                            <a:latin typeface="Cambria Math" panose="02040503050406030204" pitchFamily="18" charset="0"/>
                          </a:rPr>
                          <m:t>𝑖</m:t>
                        </m:r>
                      </m:sub>
                    </m:sSub>
                    <m:r>
                      <a:rPr lang="en-US" altLang="zh-TW" i="1">
                        <a:solidFill>
                          <a:schemeClr val="tx1"/>
                        </a:solidFill>
                        <a:latin typeface="Cambria Math" panose="02040503050406030204" pitchFamily="18" charset="0"/>
                      </a:rPr>
                      <m:t>,</m:t>
                    </m:r>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𝑃</m:t>
                        </m:r>
                      </m:e>
                      <m:sub>
                        <m:r>
                          <a:rPr lang="en-US" altLang="zh-TW" i="1">
                            <a:solidFill>
                              <a:schemeClr val="tx1"/>
                            </a:solidFill>
                            <a:latin typeface="Cambria Math" panose="02040503050406030204" pitchFamily="18" charset="0"/>
                          </a:rPr>
                          <m:t>𝑗</m:t>
                        </m:r>
                      </m:sub>
                    </m:sSub>
                    <m:r>
                      <a:rPr lang="en-US" altLang="zh-TW" i="1">
                        <a:solidFill>
                          <a:schemeClr val="tx1"/>
                        </a:solidFill>
                        <a:latin typeface="Cambria Math" panose="02040503050406030204" pitchFamily="18" charset="0"/>
                      </a:rPr>
                      <m:t> </m:t>
                    </m:r>
                  </m:oMath>
                </a14:m>
                <a:r>
                  <a:rPr lang="en-US" altLang="zh-TW" dirty="0">
                    <a:solidFill>
                      <a:schemeClr val="tx1"/>
                    </a:solidFill>
                  </a:rPr>
                  <a:t>as not paired</a:t>
                </a:r>
              </a:p>
              <a:p>
                <a14:m>
                  <m:oMath xmlns:m="http://schemas.openxmlformats.org/officeDocument/2006/math">
                    <m:nary>
                      <m:naryPr>
                        <m:chr m:val="∑"/>
                        <m:ctrlPr>
                          <a:rPr lang="en-US" altLang="zh-TW" i="1" smtClean="0">
                            <a:solidFill>
                              <a:schemeClr val="tx1"/>
                            </a:solidFill>
                            <a:latin typeface="Cambria Math" panose="02040503050406030204" pitchFamily="18" charset="0"/>
                          </a:rPr>
                        </m:ctrlPr>
                      </m:naryPr>
                      <m:sub>
                        <m:r>
                          <m:rPr>
                            <m:brk m:alnAt="23"/>
                          </m:rPr>
                          <a:rPr lang="en-US" altLang="zh-TW" b="0" i="1" smtClean="0">
                            <a:solidFill>
                              <a:schemeClr val="tx1"/>
                            </a:solidFill>
                            <a:latin typeface="Cambria Math" panose="02040503050406030204" pitchFamily="18" charset="0"/>
                          </a:rPr>
                          <m:t>𝑗</m:t>
                        </m:r>
                        <m:r>
                          <a:rPr lang="en-US" altLang="zh-TW" b="0" i="1" smtClean="0">
                            <a:solidFill>
                              <a:schemeClr val="tx1"/>
                            </a:solidFill>
                            <a:latin typeface="Cambria Math" panose="02040503050406030204" pitchFamily="18" charset="0"/>
                          </a:rPr>
                          <m:t>=0</m:t>
                        </m:r>
                      </m:sub>
                      <m:sup>
                        <m:r>
                          <a:rPr lang="en-US" altLang="zh-TW" b="0" i="1" smtClean="0">
                            <a:solidFill>
                              <a:schemeClr val="tx1"/>
                            </a:solidFill>
                            <a:latin typeface="Cambria Math" panose="02040503050406030204" pitchFamily="18" charset="0"/>
                          </a:rPr>
                          <m:t>𝑛</m:t>
                        </m:r>
                      </m:sup>
                      <m:e>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𝑥</m:t>
                            </m:r>
                          </m:e>
                          <m:sub>
                            <m:r>
                              <a:rPr lang="en-US" altLang="zh-TW" b="0" i="1" smtClean="0">
                                <a:solidFill>
                                  <a:schemeClr val="tx1"/>
                                </a:solidFill>
                                <a:latin typeface="Cambria Math" panose="02040503050406030204" pitchFamily="18" charset="0"/>
                              </a:rPr>
                              <m:t>𝑖𝑗</m:t>
                            </m:r>
                          </m:sub>
                        </m:sSub>
                      </m:e>
                    </m:nary>
                    <m:r>
                      <a:rPr lang="en-US" altLang="zh-TW" b="0" i="1" smtClean="0">
                        <a:solidFill>
                          <a:schemeClr val="tx1"/>
                        </a:solidFill>
                        <a:latin typeface="Cambria Math" panose="02040503050406030204" pitchFamily="18" charset="0"/>
                      </a:rPr>
                      <m:t>=1 </m:t>
                    </m:r>
                    <m:d>
                      <m:dPr>
                        <m:ctrlPr>
                          <a:rPr lang="en-US" altLang="zh-TW" b="0" i="1" smtClean="0">
                            <a:solidFill>
                              <a:schemeClr val="tx1"/>
                            </a:solidFill>
                            <a:latin typeface="Cambria Math" panose="02040503050406030204" pitchFamily="18" charset="0"/>
                          </a:rPr>
                        </m:ctrlPr>
                      </m:dPr>
                      <m:e>
                        <m:r>
                          <a:rPr lang="en-US" altLang="zh-TW" b="0" i="1" smtClean="0">
                            <a:solidFill>
                              <a:schemeClr val="tx1"/>
                            </a:solidFill>
                            <a:latin typeface="Cambria Math" panose="02040503050406030204" pitchFamily="18" charset="0"/>
                          </a:rPr>
                          <m:t>𝑖</m:t>
                        </m:r>
                        <m:r>
                          <a:rPr lang="en-US" altLang="zh-TW" b="0" i="1" smtClean="0">
                            <a:solidFill>
                              <a:schemeClr val="tx1"/>
                            </a:solidFill>
                            <a:latin typeface="Cambria Math" panose="02040503050406030204" pitchFamily="18" charset="0"/>
                          </a:rPr>
                          <m:t>=1, 2, 3…</m:t>
                        </m:r>
                        <m:r>
                          <a:rPr lang="en-US" altLang="zh-TW" b="0" i="1" smtClean="0">
                            <a:solidFill>
                              <a:schemeClr val="tx1"/>
                            </a:solidFill>
                            <a:latin typeface="Cambria Math" panose="02040503050406030204" pitchFamily="18" charset="0"/>
                          </a:rPr>
                          <m:t>𝑛</m:t>
                        </m:r>
                      </m:e>
                    </m:d>
                  </m:oMath>
                </a14:m>
                <a:endParaRPr lang="en-US" altLang="zh-TW" i="1" dirty="0"/>
              </a:p>
              <a:p>
                <a:pPr lvl="1"/>
                <a:r>
                  <a:rPr lang="en-US" altLang="zh-TW" i="0" dirty="0">
                    <a:solidFill>
                      <a:schemeClr val="tx1"/>
                    </a:solidFill>
                  </a:rPr>
                  <a:t>Every point </a:t>
                </a:r>
                <a14:m>
                  <m:oMath xmlns:m="http://schemas.openxmlformats.org/officeDocument/2006/math">
                    <m:sSub>
                      <m:sSubPr>
                        <m:ctrlPr>
                          <a:rPr lang="en-US" altLang="zh-TW" i="1" dirty="0" smtClean="0">
                            <a:latin typeface="Cambria Math" panose="02040503050406030204" pitchFamily="18" charset="0"/>
                          </a:rPr>
                        </m:ctrlPr>
                      </m:sSubPr>
                      <m:e>
                        <m:r>
                          <m:rPr>
                            <m:sty m:val="p"/>
                          </m:rPr>
                          <a:rPr lang="en-US" altLang="zh-TW" i="1" dirty="0">
                            <a:latin typeface="Cambria Math" panose="02040503050406030204" pitchFamily="18" charset="0"/>
                          </a:rPr>
                          <m:t>P</m:t>
                        </m:r>
                      </m:e>
                      <m:sub>
                        <m:r>
                          <a:rPr lang="en-US" altLang="zh-TW" b="0" i="1" dirty="0" smtClean="0">
                            <a:latin typeface="Cambria Math" panose="02040503050406030204" pitchFamily="18" charset="0"/>
                          </a:rPr>
                          <m:t>𝑖</m:t>
                        </m:r>
                      </m:sub>
                    </m:sSub>
                  </m:oMath>
                </a14:m>
                <a:r>
                  <a:rPr lang="en-US" altLang="zh-TW" i="0" dirty="0">
                    <a:solidFill>
                      <a:schemeClr val="tx1"/>
                    </a:solidFill>
                  </a:rPr>
                  <a:t> is connected with </a:t>
                </a:r>
                <a14:m>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𝑃</m:t>
                        </m:r>
                      </m:e>
                      <m:sub>
                        <m:r>
                          <a:rPr lang="en-US" altLang="zh-TW" b="0" i="1" smtClean="0">
                            <a:solidFill>
                              <a:schemeClr val="tx1"/>
                            </a:solidFill>
                            <a:latin typeface="Cambria Math" panose="02040503050406030204" pitchFamily="18" charset="0"/>
                          </a:rPr>
                          <m:t>0</m:t>
                        </m:r>
                      </m:sub>
                    </m:sSub>
                  </m:oMath>
                </a14:m>
                <a:r>
                  <a:rPr lang="en-US" altLang="zh-TW" i="0" dirty="0">
                    <a:solidFill>
                      <a:schemeClr val="tx1"/>
                    </a:solidFill>
                  </a:rPr>
                  <a:t> or at most only one other point</a:t>
                </a:r>
                <a:endParaRPr lang="en-US" altLang="zh-TW" i="1" dirty="0">
                  <a:solidFill>
                    <a:schemeClr val="tx1"/>
                  </a:solidFill>
                </a:endParaRPr>
              </a:p>
            </p:txBody>
          </p:sp>
        </mc:Choice>
        <mc:Fallback xmlns="">
          <p:sp>
            <p:nvSpPr>
              <p:cNvPr id="6" name="內容版面配置區 5">
                <a:extLst>
                  <a:ext uri="{FF2B5EF4-FFF2-40B4-BE49-F238E27FC236}">
                    <a16:creationId xmlns:a16="http://schemas.microsoft.com/office/drawing/2014/main" id="{17B264A5-795C-4BE6-A164-C829022B29AF}"/>
                  </a:ext>
                </a:extLst>
              </p:cNvPr>
              <p:cNvSpPr>
                <a:spLocks noGrp="1" noRot="1" noChangeAspect="1" noMove="1" noResize="1" noEditPoints="1" noAdjustHandles="1" noChangeArrowheads="1" noChangeShapeType="1" noTextEdit="1"/>
              </p:cNvSpPr>
              <p:nvPr>
                <p:ph idx="1"/>
              </p:nvPr>
            </p:nvSpPr>
            <p:spPr>
              <a:xfrm>
                <a:off x="845126" y="1828800"/>
                <a:ext cx="11200693" cy="4351337"/>
              </a:xfrm>
              <a:blipFill>
                <a:blip r:embed="rId2"/>
                <a:stretch>
                  <a:fillRect t="-196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F04CECF-4F8E-49F0-9A95-12CE649B3EB1}"/>
              </a:ext>
            </a:extLst>
          </p:cNvPr>
          <p:cNvSpPr>
            <a:spLocks noGrp="1"/>
          </p:cNvSpPr>
          <p:nvPr>
            <p:ph type="sldNum" sz="quarter" idx="12"/>
          </p:nvPr>
        </p:nvSpPr>
        <p:spPr/>
        <p:txBody>
          <a:bodyPr vert="horz" lIns="91440" tIns="45720" rIns="91440" bIns="45720" rtlCol="0" anchor="ctr"/>
          <a:lstStyle/>
          <a:p>
            <a:fld id="{0715BA69-909B-4E12-95A9-DC30D0A4282E}" type="slidenum">
              <a:rPr lang="zh-TW" altLang="en-US"/>
              <a:pPr/>
              <a:t>18</a:t>
            </a:fld>
            <a:endParaRPr lang="zh-TW" altLang="en-US"/>
          </a:p>
        </p:txBody>
      </p:sp>
    </p:spTree>
    <p:extLst>
      <p:ext uri="{BB962C8B-B14F-4D97-AF65-F5344CB8AC3E}">
        <p14:creationId xmlns:p14="http://schemas.microsoft.com/office/powerpoint/2010/main" val="899282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E9A4327-3C23-40BC-8C8C-CEA8E47C1D13}"/>
              </a:ext>
            </a:extLst>
          </p:cNvPr>
          <p:cNvSpPr>
            <a:spLocks noGrp="1"/>
          </p:cNvSpPr>
          <p:nvPr>
            <p:ph type="title"/>
          </p:nvPr>
        </p:nvSpPr>
        <p:spPr/>
        <p:txBody>
          <a:bodyPr/>
          <a:lstStyle/>
          <a:p>
            <a:r>
              <a:rPr lang="en-US" altLang="zh-TW" dirty="0"/>
              <a:t>Representation</a:t>
            </a:r>
            <a:endParaRPr lang="zh-TW" altLang="en-US" dirty="0"/>
          </a:p>
        </p:txBody>
      </p:sp>
      <p:sp>
        <p:nvSpPr>
          <p:cNvPr id="5" name="內容版面配置區 4">
            <a:extLst>
              <a:ext uri="{FF2B5EF4-FFF2-40B4-BE49-F238E27FC236}">
                <a16:creationId xmlns:a16="http://schemas.microsoft.com/office/drawing/2014/main" id="{BAE4FAAC-AD77-4FED-8458-284EF3D71514}"/>
              </a:ext>
            </a:extLst>
          </p:cNvPr>
          <p:cNvSpPr>
            <a:spLocks noGrp="1"/>
          </p:cNvSpPr>
          <p:nvPr>
            <p:ph idx="1"/>
          </p:nvPr>
        </p:nvSpPr>
        <p:spPr>
          <a:xfrm>
            <a:off x="677333" y="1488613"/>
            <a:ext cx="10683393" cy="3880773"/>
          </a:xfrm>
        </p:spPr>
        <p:txBody>
          <a:bodyPr/>
          <a:lstStyle/>
          <a:p>
            <a:r>
              <a:rPr lang="en-US" altLang="zh-TW" b="1" dirty="0"/>
              <a:t>0</a:t>
            </a:r>
            <a:r>
              <a:rPr lang="en-US" altLang="zh-TW" dirty="0"/>
              <a:t>: Represent the starting point(depot) in a graph (Can be skipped to increase readability)</a:t>
            </a:r>
          </a:p>
          <a:p>
            <a:r>
              <a:rPr lang="en-US" altLang="zh-TW" b="1" dirty="0"/>
              <a:t>1~n</a:t>
            </a:r>
            <a:r>
              <a:rPr lang="en-US" altLang="zh-TW" dirty="0"/>
              <a:t>: Represent n customers.</a:t>
            </a:r>
          </a:p>
          <a:p>
            <a:r>
              <a:rPr lang="en-US" altLang="zh-TW" b="1" dirty="0"/>
              <a:t>n+1~m-1</a:t>
            </a:r>
            <a:r>
              <a:rPr lang="en-US" altLang="zh-TW" dirty="0"/>
              <a:t>: Represent vehicles, where n+1 represent </a:t>
            </a:r>
            <a:r>
              <a:rPr lang="en-US" altLang="zh-TW" dirty="0" err="1"/>
              <a:t>vehhicle</a:t>
            </a:r>
            <a:r>
              <a:rPr lang="en-US" altLang="zh-TW" dirty="0"/>
              <a:t> 1…, m-1 represent vehicle m-n-1</a:t>
            </a:r>
          </a:p>
          <a:p>
            <a:pPr lvl="1"/>
            <a:r>
              <a:rPr lang="en-US" altLang="zh-TW" dirty="0"/>
              <a:t>Vehicle non-used can be removed from representation</a:t>
            </a:r>
          </a:p>
          <a:p>
            <a:pPr lvl="1"/>
            <a:r>
              <a:rPr lang="en-US" altLang="zh-TW" dirty="0"/>
              <a:t>But There are m-n vehicles =&gt; 1 vehicle is always skipped (default to use)</a:t>
            </a:r>
          </a:p>
        </p:txBody>
      </p:sp>
      <p:grpSp>
        <p:nvGrpSpPr>
          <p:cNvPr id="3" name="群組 2">
            <a:extLst>
              <a:ext uri="{FF2B5EF4-FFF2-40B4-BE49-F238E27FC236}">
                <a16:creationId xmlns:a16="http://schemas.microsoft.com/office/drawing/2014/main" id="{EA0A9B5D-C645-49A5-AA6F-9D52711C14F4}"/>
              </a:ext>
            </a:extLst>
          </p:cNvPr>
          <p:cNvGrpSpPr/>
          <p:nvPr/>
        </p:nvGrpSpPr>
        <p:grpSpPr>
          <a:xfrm>
            <a:off x="3760236" y="4648083"/>
            <a:ext cx="7053943" cy="1890829"/>
            <a:chOff x="1539551" y="4391781"/>
            <a:chExt cx="7053943" cy="1890829"/>
          </a:xfrm>
        </p:grpSpPr>
        <p:pic>
          <p:nvPicPr>
            <p:cNvPr id="8" name="圖片 7">
              <a:extLst>
                <a:ext uri="{FF2B5EF4-FFF2-40B4-BE49-F238E27FC236}">
                  <a16:creationId xmlns:a16="http://schemas.microsoft.com/office/drawing/2014/main" id="{5542EA7A-4953-48CC-B023-10FD805F5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51" y="4391781"/>
              <a:ext cx="7053943" cy="1583052"/>
            </a:xfrm>
            <a:prstGeom prst="rect">
              <a:avLst/>
            </a:prstGeom>
            <a:ln>
              <a:solidFill>
                <a:schemeClr val="tx1"/>
              </a:solidFill>
            </a:ln>
          </p:spPr>
        </p:pic>
        <p:sp>
          <p:nvSpPr>
            <p:cNvPr id="9" name="文字方塊 8">
              <a:extLst>
                <a:ext uri="{FF2B5EF4-FFF2-40B4-BE49-F238E27FC236}">
                  <a16:creationId xmlns:a16="http://schemas.microsoft.com/office/drawing/2014/main" id="{2F498231-63EE-472D-86F4-BD57C1BAEF08}"/>
                </a:ext>
              </a:extLst>
            </p:cNvPr>
            <p:cNvSpPr txBox="1"/>
            <p:nvPr/>
          </p:nvSpPr>
          <p:spPr>
            <a:xfrm>
              <a:off x="1539551" y="5974833"/>
              <a:ext cx="6074229" cy="307777"/>
            </a:xfrm>
            <a:prstGeom prst="rect">
              <a:avLst/>
            </a:prstGeom>
            <a:noFill/>
          </p:spPr>
          <p:txBody>
            <a:bodyPr wrap="square" rtlCol="0">
              <a:spAutoFit/>
            </a:bodyPr>
            <a:lstStyle/>
            <a:p>
              <a:r>
                <a:rPr lang="en-US" altLang="zh-TW" sz="1400" dirty="0"/>
                <a:t>Source: </a:t>
              </a:r>
              <a:r>
                <a:rPr lang="en-US" altLang="zh-TW" sz="1400" dirty="0">
                  <a:hlinkClick r:id="rId3"/>
                </a:rPr>
                <a:t>https://www.mdpi.com/2079-9292/10/24/3147</a:t>
              </a:r>
              <a:endParaRPr lang="zh-TW" altLang="en-US" sz="1400" dirty="0"/>
            </a:p>
          </p:txBody>
        </p:sp>
      </p:grpSp>
      <p:sp>
        <p:nvSpPr>
          <p:cNvPr id="2" name="投影片編號版面配置區 1">
            <a:extLst>
              <a:ext uri="{FF2B5EF4-FFF2-40B4-BE49-F238E27FC236}">
                <a16:creationId xmlns:a16="http://schemas.microsoft.com/office/drawing/2014/main" id="{2E1DA8E1-3603-4D16-8050-1B74484AAE01}"/>
              </a:ext>
            </a:extLst>
          </p:cNvPr>
          <p:cNvSpPr>
            <a:spLocks noGrp="1"/>
          </p:cNvSpPr>
          <p:nvPr>
            <p:ph type="sldNum" sz="quarter" idx="12"/>
          </p:nvPr>
        </p:nvSpPr>
        <p:spPr/>
        <p:txBody>
          <a:bodyPr/>
          <a:lstStyle/>
          <a:p>
            <a:fld id="{0715BA69-909B-4E12-95A9-DC30D0A4282E}" type="slidenum">
              <a:rPr lang="zh-TW" altLang="en-US" smtClean="0"/>
              <a:t>19</a:t>
            </a:fld>
            <a:endParaRPr lang="zh-TW" altLang="en-US"/>
          </a:p>
        </p:txBody>
      </p:sp>
    </p:spTree>
    <p:extLst>
      <p:ext uri="{BB962C8B-B14F-4D97-AF65-F5344CB8AC3E}">
        <p14:creationId xmlns:p14="http://schemas.microsoft.com/office/powerpoint/2010/main" val="282579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t>Term project introduction</a:t>
            </a:r>
          </a:p>
          <a:p>
            <a:r>
              <a:rPr lang="en-US" altLang="zh-TW" dirty="0"/>
              <a:t>Paper introduction</a:t>
            </a:r>
          </a:p>
          <a:p>
            <a:r>
              <a:rPr lang="en-US" altLang="zh-TW" dirty="0"/>
              <a:t>Preparation</a:t>
            </a:r>
          </a:p>
          <a:p>
            <a:r>
              <a:rPr lang="en-US" altLang="zh-TW" dirty="0"/>
              <a:t>Experiments</a:t>
            </a:r>
          </a:p>
          <a:p>
            <a:r>
              <a:rPr lang="en-US" altLang="zh-TW" dirty="0"/>
              <a:t>Results </a:t>
            </a:r>
          </a:p>
          <a:p>
            <a:r>
              <a:rPr lang="en-US" altLang="zh-TW" dirty="0"/>
              <a:t>Conclusion</a:t>
            </a:r>
          </a:p>
          <a:p>
            <a:r>
              <a:rPr lang="en-US" altLang="zh-TW" dirty="0"/>
              <a:t>Future works</a:t>
            </a:r>
            <a:endParaRPr lang="zh-TW" altLang="en-US" dirty="0"/>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2</a:t>
            </a:fld>
            <a:endParaRPr lang="zh-TW" altLang="en-US"/>
          </a:p>
        </p:txBody>
      </p:sp>
    </p:spTree>
    <p:extLst>
      <p:ext uri="{BB962C8B-B14F-4D97-AF65-F5344CB8AC3E}">
        <p14:creationId xmlns:p14="http://schemas.microsoft.com/office/powerpoint/2010/main" val="1874015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FCDBA6-EC3A-4F78-AC3E-B6FC8471311F}"/>
              </a:ext>
            </a:extLst>
          </p:cNvPr>
          <p:cNvSpPr>
            <a:spLocks noGrp="1"/>
          </p:cNvSpPr>
          <p:nvPr>
            <p:ph type="title"/>
          </p:nvPr>
        </p:nvSpPr>
        <p:spPr/>
        <p:txBody>
          <a:bodyPr/>
          <a:lstStyle/>
          <a:p>
            <a:r>
              <a:rPr lang="en-US" altLang="zh-TW" dirty="0"/>
              <a:t>Selection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2376E0D-16D8-42E0-9C1F-3E8C69563869}"/>
                  </a:ext>
                </a:extLst>
              </p:cNvPr>
              <p:cNvSpPr>
                <a:spLocks noGrp="1"/>
              </p:cNvSpPr>
              <p:nvPr>
                <p:ph idx="1"/>
              </p:nvPr>
            </p:nvSpPr>
            <p:spPr/>
            <p:txBody>
              <a:bodyPr/>
              <a:lstStyle/>
              <a:p>
                <a:r>
                  <a:rPr lang="en-US" altLang="zh-TW" dirty="0"/>
                  <a:t>Use </a:t>
                </a:r>
                <a14:m>
                  <m:oMath xmlns:m="http://schemas.openxmlformats.org/officeDocument/2006/math">
                    <m:r>
                      <a:rPr lang="en-US" altLang="zh-TW" b="0" i="1" smtClean="0">
                        <a:latin typeface="Cambria Math" panose="02040503050406030204" pitchFamily="18" charset="0"/>
                      </a:rPr>
                      <m:t>(</m:t>
                    </m:r>
                    <m:r>
                      <a:rPr lang="zh-TW" altLang="en-US" b="0" i="1" smtClean="0">
                        <a:latin typeface="Cambria Math" panose="02040503050406030204" pitchFamily="18" charset="0"/>
                      </a:rPr>
                      <m:t>𝜇</m:t>
                    </m:r>
                    <m:r>
                      <a:rPr lang="en-US" altLang="zh-TW" b="0" i="1" smtClean="0">
                        <a:latin typeface="Cambria Math" panose="02040503050406030204" pitchFamily="18" charset="0"/>
                      </a:rPr>
                      <m:t>, </m:t>
                    </m:r>
                    <m:r>
                      <m:rPr>
                        <m:sty m:val="p"/>
                      </m:rPr>
                      <a:rPr lang="en-US" altLang="zh-TW" b="0" i="1" smtClean="0">
                        <a:latin typeface="Cambria Math" panose="02040503050406030204" pitchFamily="18" charset="0"/>
                      </a:rPr>
                      <m:t>λ</m:t>
                    </m:r>
                    <m:r>
                      <a:rPr lang="en-US" altLang="zh-TW" b="0" i="1" smtClean="0">
                        <a:latin typeface="Cambria Math" panose="02040503050406030204" pitchFamily="18" charset="0"/>
                      </a:rPr>
                      <m:t>)</m:t>
                    </m:r>
                  </m:oMath>
                </a14:m>
                <a:endParaRPr lang="en-US" altLang="zh-TW" dirty="0"/>
              </a:p>
              <a:p>
                <a:pPr lvl="1"/>
                <a:r>
                  <a:rPr lang="en-US" altLang="zh-TW" dirty="0"/>
                  <a:t>Roulette wheel selection</a:t>
                </a:r>
              </a:p>
              <a:p>
                <a:pPr lvl="1"/>
                <a:r>
                  <a:rPr lang="en-US" altLang="zh-TW" dirty="0"/>
                  <a:t>Rank selection</a:t>
                </a:r>
              </a:p>
              <a:p>
                <a:pPr lvl="1"/>
                <a:r>
                  <a:rPr lang="en-US" altLang="zh-TW" dirty="0"/>
                  <a:t>Tournament selection</a:t>
                </a:r>
              </a:p>
              <a:p>
                <a:pPr lvl="1"/>
                <a:r>
                  <a:rPr lang="en-US" altLang="zh-TW" dirty="0"/>
                  <a:t>Elitism selection</a:t>
                </a:r>
              </a:p>
            </p:txBody>
          </p:sp>
        </mc:Choice>
        <mc:Fallback xmlns="">
          <p:sp>
            <p:nvSpPr>
              <p:cNvPr id="3" name="內容版面配置區 2">
                <a:extLst>
                  <a:ext uri="{FF2B5EF4-FFF2-40B4-BE49-F238E27FC236}">
                    <a16:creationId xmlns:a16="http://schemas.microsoft.com/office/drawing/2014/main" id="{92376E0D-16D8-42E0-9C1F-3E8C69563869}"/>
                  </a:ext>
                </a:extLst>
              </p:cNvPr>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025044A-2C3B-4372-8400-05A524955690}"/>
              </a:ext>
            </a:extLst>
          </p:cNvPr>
          <p:cNvSpPr>
            <a:spLocks noGrp="1"/>
          </p:cNvSpPr>
          <p:nvPr>
            <p:ph type="sldNum" sz="quarter" idx="12"/>
          </p:nvPr>
        </p:nvSpPr>
        <p:spPr/>
        <p:txBody>
          <a:bodyPr/>
          <a:lstStyle/>
          <a:p>
            <a:fld id="{0715BA69-909B-4E12-95A9-DC30D0A4282E}" type="slidenum">
              <a:rPr lang="zh-TW" altLang="en-US" smtClean="0"/>
              <a:t>20</a:t>
            </a:fld>
            <a:endParaRPr lang="zh-TW" altLang="en-US"/>
          </a:p>
        </p:txBody>
      </p:sp>
    </p:spTree>
    <p:extLst>
      <p:ext uri="{BB962C8B-B14F-4D97-AF65-F5344CB8AC3E}">
        <p14:creationId xmlns:p14="http://schemas.microsoft.com/office/powerpoint/2010/main" val="1936010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A06605-1118-4BFE-9A2E-AD57456D1BF4}"/>
              </a:ext>
            </a:extLst>
          </p:cNvPr>
          <p:cNvSpPr>
            <a:spLocks noGrp="1"/>
          </p:cNvSpPr>
          <p:nvPr>
            <p:ph type="title"/>
          </p:nvPr>
        </p:nvSpPr>
        <p:spPr/>
        <p:txBody>
          <a:bodyPr/>
          <a:lstStyle/>
          <a:p>
            <a:r>
              <a:rPr lang="en-US" altLang="zh-TW" dirty="0"/>
              <a:t>Crossover</a:t>
            </a:r>
            <a:endParaRPr lang="zh-TW" altLang="en-US" dirty="0"/>
          </a:p>
        </p:txBody>
      </p:sp>
      <p:sp>
        <p:nvSpPr>
          <p:cNvPr id="3" name="內容版面配置區 2">
            <a:extLst>
              <a:ext uri="{FF2B5EF4-FFF2-40B4-BE49-F238E27FC236}">
                <a16:creationId xmlns:a16="http://schemas.microsoft.com/office/drawing/2014/main" id="{1EEBFBBB-A65D-4C05-AA1C-655AE049023E}"/>
              </a:ext>
            </a:extLst>
          </p:cNvPr>
          <p:cNvSpPr>
            <a:spLocks noGrp="1"/>
          </p:cNvSpPr>
          <p:nvPr>
            <p:ph idx="1"/>
          </p:nvPr>
        </p:nvSpPr>
        <p:spPr/>
        <p:txBody>
          <a:bodyPr/>
          <a:lstStyle/>
          <a:p>
            <a:r>
              <a:rPr lang="en-US" altLang="zh-TW" dirty="0"/>
              <a:t>Vertex-based crossover</a:t>
            </a:r>
          </a:p>
          <a:p>
            <a:pPr lvl="1"/>
            <a:r>
              <a:rPr lang="en-US" altLang="zh-TW" dirty="0"/>
              <a:t>Order Crossover (OX)</a:t>
            </a:r>
          </a:p>
          <a:p>
            <a:pPr lvl="1"/>
            <a:r>
              <a:rPr lang="en-US" altLang="zh-TW" dirty="0"/>
              <a:t>Cycle Crossover (CX) </a:t>
            </a:r>
          </a:p>
          <a:p>
            <a:pPr lvl="1"/>
            <a:r>
              <a:rPr lang="en-US" altLang="zh-TW" dirty="0"/>
              <a:t>Partially Mapped Crossover</a:t>
            </a:r>
          </a:p>
          <a:p>
            <a:r>
              <a:rPr lang="en-US" altLang="zh-TW" dirty="0"/>
              <a:t>Edge-based crossover</a:t>
            </a:r>
          </a:p>
          <a:p>
            <a:pPr lvl="1"/>
            <a:r>
              <a:rPr lang="en-US" altLang="zh-TW" dirty="0"/>
              <a:t>Alternative edge crossover</a:t>
            </a:r>
          </a:p>
          <a:p>
            <a:pPr lvl="1"/>
            <a:r>
              <a:rPr lang="en-US" altLang="zh-TW" dirty="0"/>
              <a:t>Edge Recombination </a:t>
            </a:r>
            <a:endParaRPr lang="zh-TW" altLang="en-US" dirty="0"/>
          </a:p>
        </p:txBody>
      </p:sp>
      <p:sp>
        <p:nvSpPr>
          <p:cNvPr id="4" name="投影片編號版面配置區 3">
            <a:extLst>
              <a:ext uri="{FF2B5EF4-FFF2-40B4-BE49-F238E27FC236}">
                <a16:creationId xmlns:a16="http://schemas.microsoft.com/office/drawing/2014/main" id="{0FCFFD8C-DD63-412F-B603-A89ADDDD28C9}"/>
              </a:ext>
            </a:extLst>
          </p:cNvPr>
          <p:cNvSpPr>
            <a:spLocks noGrp="1"/>
          </p:cNvSpPr>
          <p:nvPr>
            <p:ph type="sldNum" sz="quarter" idx="12"/>
          </p:nvPr>
        </p:nvSpPr>
        <p:spPr/>
        <p:txBody>
          <a:bodyPr/>
          <a:lstStyle/>
          <a:p>
            <a:fld id="{0715BA69-909B-4E12-95A9-DC30D0A4282E}" type="slidenum">
              <a:rPr lang="zh-TW" altLang="en-US" smtClean="0"/>
              <a:t>21</a:t>
            </a:fld>
            <a:endParaRPr lang="zh-TW" altLang="en-US"/>
          </a:p>
        </p:txBody>
      </p:sp>
      <p:pic>
        <p:nvPicPr>
          <p:cNvPr id="5" name="圖片 4">
            <a:extLst>
              <a:ext uri="{FF2B5EF4-FFF2-40B4-BE49-F238E27FC236}">
                <a16:creationId xmlns:a16="http://schemas.microsoft.com/office/drawing/2014/main" id="{C6CF1E90-196E-4F4B-9B05-FC4479218885}"/>
              </a:ext>
            </a:extLst>
          </p:cNvPr>
          <p:cNvPicPr>
            <a:picLocks noChangeAspect="1"/>
          </p:cNvPicPr>
          <p:nvPr/>
        </p:nvPicPr>
        <p:blipFill>
          <a:blip r:embed="rId2"/>
          <a:stretch>
            <a:fillRect/>
          </a:stretch>
        </p:blipFill>
        <p:spPr>
          <a:xfrm>
            <a:off x="5509132" y="1324947"/>
            <a:ext cx="6216790" cy="4208106"/>
          </a:xfrm>
          <a:prstGeom prst="rect">
            <a:avLst/>
          </a:prstGeom>
          <a:ln>
            <a:solidFill>
              <a:schemeClr val="tx1"/>
            </a:solidFill>
          </a:ln>
        </p:spPr>
      </p:pic>
    </p:spTree>
    <p:extLst>
      <p:ext uri="{BB962C8B-B14F-4D97-AF65-F5344CB8AC3E}">
        <p14:creationId xmlns:p14="http://schemas.microsoft.com/office/powerpoint/2010/main" val="376588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A06605-1118-4BFE-9A2E-AD57456D1BF4}"/>
              </a:ext>
            </a:extLst>
          </p:cNvPr>
          <p:cNvSpPr>
            <a:spLocks noGrp="1"/>
          </p:cNvSpPr>
          <p:nvPr>
            <p:ph type="title"/>
          </p:nvPr>
        </p:nvSpPr>
        <p:spPr/>
        <p:txBody>
          <a:bodyPr/>
          <a:lstStyle/>
          <a:p>
            <a:r>
              <a:rPr lang="en-US" altLang="zh-TW" dirty="0"/>
              <a:t>Crossover</a:t>
            </a:r>
            <a:endParaRPr lang="zh-TW" altLang="en-US" dirty="0"/>
          </a:p>
        </p:txBody>
      </p:sp>
      <p:sp>
        <p:nvSpPr>
          <p:cNvPr id="3" name="內容版面配置區 2">
            <a:extLst>
              <a:ext uri="{FF2B5EF4-FFF2-40B4-BE49-F238E27FC236}">
                <a16:creationId xmlns:a16="http://schemas.microsoft.com/office/drawing/2014/main" id="{1EEBFBBB-A65D-4C05-AA1C-655AE049023E}"/>
              </a:ext>
            </a:extLst>
          </p:cNvPr>
          <p:cNvSpPr>
            <a:spLocks noGrp="1"/>
          </p:cNvSpPr>
          <p:nvPr>
            <p:ph idx="1"/>
          </p:nvPr>
        </p:nvSpPr>
        <p:spPr/>
        <p:txBody>
          <a:bodyPr/>
          <a:lstStyle/>
          <a:p>
            <a:r>
              <a:rPr lang="en-US" altLang="zh-TW" dirty="0"/>
              <a:t>Vertex-based crossover</a:t>
            </a:r>
          </a:p>
          <a:p>
            <a:pPr lvl="1"/>
            <a:r>
              <a:rPr lang="en-US" altLang="zh-TW" dirty="0"/>
              <a:t>Order Crossover (OX)</a:t>
            </a:r>
          </a:p>
          <a:p>
            <a:pPr lvl="1"/>
            <a:r>
              <a:rPr lang="en-US" altLang="zh-TW" dirty="0"/>
              <a:t>Cycle Crossover (CX) </a:t>
            </a:r>
          </a:p>
          <a:p>
            <a:pPr lvl="1"/>
            <a:r>
              <a:rPr lang="en-US" altLang="zh-TW" dirty="0"/>
              <a:t>Partially Mapped Crossover</a:t>
            </a:r>
          </a:p>
          <a:p>
            <a:r>
              <a:rPr lang="en-US" altLang="zh-TW" dirty="0"/>
              <a:t>Edge-based crossover</a:t>
            </a:r>
          </a:p>
          <a:p>
            <a:pPr lvl="1"/>
            <a:r>
              <a:rPr lang="en-US" altLang="zh-TW" dirty="0"/>
              <a:t>Alternative edge crossover</a:t>
            </a:r>
          </a:p>
          <a:p>
            <a:pPr lvl="1"/>
            <a:r>
              <a:rPr lang="en-US" altLang="zh-TW" dirty="0"/>
              <a:t>Edge Recombination </a:t>
            </a:r>
            <a:endParaRPr lang="zh-TW" altLang="en-US" dirty="0"/>
          </a:p>
        </p:txBody>
      </p:sp>
      <p:sp>
        <p:nvSpPr>
          <p:cNvPr id="4" name="投影片編號版面配置區 3">
            <a:extLst>
              <a:ext uri="{FF2B5EF4-FFF2-40B4-BE49-F238E27FC236}">
                <a16:creationId xmlns:a16="http://schemas.microsoft.com/office/drawing/2014/main" id="{0FCFFD8C-DD63-412F-B603-A89ADDDD28C9}"/>
              </a:ext>
            </a:extLst>
          </p:cNvPr>
          <p:cNvSpPr>
            <a:spLocks noGrp="1"/>
          </p:cNvSpPr>
          <p:nvPr>
            <p:ph type="sldNum" sz="quarter" idx="12"/>
          </p:nvPr>
        </p:nvSpPr>
        <p:spPr/>
        <p:txBody>
          <a:bodyPr/>
          <a:lstStyle/>
          <a:p>
            <a:fld id="{0715BA69-909B-4E12-95A9-DC30D0A4282E}" type="slidenum">
              <a:rPr lang="zh-TW" altLang="en-US" smtClean="0"/>
              <a:t>22</a:t>
            </a:fld>
            <a:endParaRPr lang="zh-TW" altLang="en-US"/>
          </a:p>
        </p:txBody>
      </p:sp>
      <p:pic>
        <p:nvPicPr>
          <p:cNvPr id="5" name="圖片 4">
            <a:extLst>
              <a:ext uri="{FF2B5EF4-FFF2-40B4-BE49-F238E27FC236}">
                <a16:creationId xmlns:a16="http://schemas.microsoft.com/office/drawing/2014/main" id="{E4685306-F444-402A-8C12-37CB869E26D3}"/>
              </a:ext>
            </a:extLst>
          </p:cNvPr>
          <p:cNvPicPr>
            <a:picLocks noChangeAspect="1"/>
          </p:cNvPicPr>
          <p:nvPr/>
        </p:nvPicPr>
        <p:blipFill>
          <a:blip r:embed="rId2"/>
          <a:stretch>
            <a:fillRect/>
          </a:stretch>
        </p:blipFill>
        <p:spPr>
          <a:xfrm>
            <a:off x="5582421" y="1288013"/>
            <a:ext cx="6307395" cy="4281973"/>
          </a:xfrm>
          <a:prstGeom prst="rect">
            <a:avLst/>
          </a:prstGeom>
          <a:ln>
            <a:solidFill>
              <a:schemeClr val="tx1"/>
            </a:solidFill>
          </a:ln>
        </p:spPr>
      </p:pic>
    </p:spTree>
    <p:extLst>
      <p:ext uri="{BB962C8B-B14F-4D97-AF65-F5344CB8AC3E}">
        <p14:creationId xmlns:p14="http://schemas.microsoft.com/office/powerpoint/2010/main" val="215336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38C268-1403-4113-A9F6-E23DFAF63563}"/>
              </a:ext>
            </a:extLst>
          </p:cNvPr>
          <p:cNvSpPr>
            <a:spLocks noGrp="1"/>
          </p:cNvSpPr>
          <p:nvPr>
            <p:ph type="title"/>
          </p:nvPr>
        </p:nvSpPr>
        <p:spPr/>
        <p:txBody>
          <a:bodyPr/>
          <a:lstStyle/>
          <a:p>
            <a:r>
              <a:rPr lang="en-US" altLang="zh-TW" dirty="0"/>
              <a:t>Mutation</a:t>
            </a:r>
            <a:endParaRPr lang="zh-TW" altLang="en-US" dirty="0"/>
          </a:p>
        </p:txBody>
      </p:sp>
      <p:sp>
        <p:nvSpPr>
          <p:cNvPr id="3" name="內容版面配置區 2">
            <a:extLst>
              <a:ext uri="{FF2B5EF4-FFF2-40B4-BE49-F238E27FC236}">
                <a16:creationId xmlns:a16="http://schemas.microsoft.com/office/drawing/2014/main" id="{490D4A5F-2568-4D24-863F-5C928E521CF9}"/>
              </a:ext>
            </a:extLst>
          </p:cNvPr>
          <p:cNvSpPr>
            <a:spLocks noGrp="1"/>
          </p:cNvSpPr>
          <p:nvPr>
            <p:ph idx="1"/>
          </p:nvPr>
        </p:nvSpPr>
        <p:spPr/>
        <p:txBody>
          <a:bodyPr/>
          <a:lstStyle/>
          <a:p>
            <a:r>
              <a:rPr lang="en-US" altLang="zh-TW" dirty="0"/>
              <a:t>Swap mutation - for simplicity</a:t>
            </a:r>
          </a:p>
          <a:p>
            <a:r>
              <a:rPr lang="en-US" altLang="zh-TW" dirty="0"/>
              <a:t>It is safe to swap vehicle number and customer number</a:t>
            </a:r>
            <a:endParaRPr lang="zh-TW" altLang="en-US" dirty="0"/>
          </a:p>
        </p:txBody>
      </p:sp>
      <p:sp>
        <p:nvSpPr>
          <p:cNvPr id="4" name="投影片編號版面配置區 3">
            <a:extLst>
              <a:ext uri="{FF2B5EF4-FFF2-40B4-BE49-F238E27FC236}">
                <a16:creationId xmlns:a16="http://schemas.microsoft.com/office/drawing/2014/main" id="{54A70FE3-33C5-4C9B-BF2E-A8762764F39D}"/>
              </a:ext>
            </a:extLst>
          </p:cNvPr>
          <p:cNvSpPr>
            <a:spLocks noGrp="1"/>
          </p:cNvSpPr>
          <p:nvPr>
            <p:ph type="sldNum" sz="quarter" idx="12"/>
          </p:nvPr>
        </p:nvSpPr>
        <p:spPr/>
        <p:txBody>
          <a:bodyPr/>
          <a:lstStyle/>
          <a:p>
            <a:fld id="{0715BA69-909B-4E12-95A9-DC30D0A4282E}" type="slidenum">
              <a:rPr lang="zh-TW" altLang="en-US" smtClean="0"/>
              <a:t>23</a:t>
            </a:fld>
            <a:endParaRPr lang="zh-TW" altLang="en-US"/>
          </a:p>
        </p:txBody>
      </p:sp>
      <p:pic>
        <p:nvPicPr>
          <p:cNvPr id="5" name="圖片 4">
            <a:extLst>
              <a:ext uri="{FF2B5EF4-FFF2-40B4-BE49-F238E27FC236}">
                <a16:creationId xmlns:a16="http://schemas.microsoft.com/office/drawing/2014/main" id="{FCF583E1-65E3-4133-8D3E-6CC2EDC16199}"/>
              </a:ext>
            </a:extLst>
          </p:cNvPr>
          <p:cNvPicPr>
            <a:picLocks noChangeAspect="1"/>
          </p:cNvPicPr>
          <p:nvPr/>
        </p:nvPicPr>
        <p:blipFill>
          <a:blip r:embed="rId2"/>
          <a:stretch>
            <a:fillRect/>
          </a:stretch>
        </p:blipFill>
        <p:spPr>
          <a:xfrm>
            <a:off x="3080148" y="3192419"/>
            <a:ext cx="6045557" cy="3125196"/>
          </a:xfrm>
          <a:prstGeom prst="rect">
            <a:avLst/>
          </a:prstGeom>
          <a:ln>
            <a:solidFill>
              <a:schemeClr val="tx1"/>
            </a:solidFill>
          </a:ln>
        </p:spPr>
      </p:pic>
    </p:spTree>
    <p:extLst>
      <p:ext uri="{BB962C8B-B14F-4D97-AF65-F5344CB8AC3E}">
        <p14:creationId xmlns:p14="http://schemas.microsoft.com/office/powerpoint/2010/main" val="4104052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solidFill>
                  <a:schemeClr val="bg2">
                    <a:lumMod val="75000"/>
                  </a:schemeClr>
                </a:solidFill>
              </a:rPr>
              <a:t>Term project introduction</a:t>
            </a:r>
          </a:p>
          <a:p>
            <a:r>
              <a:rPr lang="en-US" altLang="zh-TW" dirty="0">
                <a:solidFill>
                  <a:schemeClr val="bg2">
                    <a:lumMod val="75000"/>
                  </a:schemeClr>
                </a:solidFill>
              </a:rPr>
              <a:t>Paper introduction</a:t>
            </a:r>
          </a:p>
          <a:p>
            <a:r>
              <a:rPr lang="en-US" altLang="zh-TW" dirty="0">
                <a:solidFill>
                  <a:schemeClr val="bg2">
                    <a:lumMod val="75000"/>
                  </a:schemeClr>
                </a:solidFill>
              </a:rPr>
              <a:t>Preparation</a:t>
            </a:r>
          </a:p>
          <a:p>
            <a:r>
              <a:rPr lang="en-US" altLang="zh-TW" dirty="0"/>
              <a:t>Experiments</a:t>
            </a:r>
          </a:p>
          <a:p>
            <a:r>
              <a:rPr lang="en-US" altLang="zh-TW" dirty="0">
                <a:solidFill>
                  <a:schemeClr val="bg2">
                    <a:lumMod val="75000"/>
                  </a:schemeClr>
                </a:solidFill>
              </a:rPr>
              <a:t>Results </a:t>
            </a:r>
          </a:p>
          <a:p>
            <a:r>
              <a:rPr lang="en-US" altLang="zh-TW" dirty="0">
                <a:solidFill>
                  <a:schemeClr val="bg2">
                    <a:lumMod val="75000"/>
                  </a:schemeClr>
                </a:solidFill>
              </a:rPr>
              <a:t>Conclusion</a:t>
            </a:r>
          </a:p>
          <a:p>
            <a:r>
              <a:rPr lang="en-US" altLang="zh-TW" dirty="0">
                <a:solidFill>
                  <a:schemeClr val="bg2">
                    <a:lumMod val="75000"/>
                  </a:schemeClr>
                </a:solidFill>
              </a:rPr>
              <a:t>Future works</a:t>
            </a:r>
            <a:endParaRPr lang="zh-TW" altLang="en-US" dirty="0">
              <a:solidFill>
                <a:schemeClr val="bg2">
                  <a:lumMod val="75000"/>
                </a:schemeClr>
              </a:solidFill>
            </a:endParaRPr>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24</a:t>
            </a:fld>
            <a:endParaRPr lang="zh-TW" altLang="en-US"/>
          </a:p>
        </p:txBody>
      </p:sp>
    </p:spTree>
    <p:extLst>
      <p:ext uri="{BB962C8B-B14F-4D97-AF65-F5344CB8AC3E}">
        <p14:creationId xmlns:p14="http://schemas.microsoft.com/office/powerpoint/2010/main" val="273361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85308A-0147-46EC-84AD-DF3B4FDD5A0E}"/>
              </a:ext>
            </a:extLst>
          </p:cNvPr>
          <p:cNvSpPr>
            <a:spLocks noGrp="1"/>
          </p:cNvSpPr>
          <p:nvPr>
            <p:ph type="title"/>
          </p:nvPr>
        </p:nvSpPr>
        <p:spPr/>
        <p:txBody>
          <a:bodyPr/>
          <a:lstStyle/>
          <a:p>
            <a:r>
              <a:rPr lang="en-US" altLang="zh-TW" dirty="0"/>
              <a:t>Test instances</a:t>
            </a:r>
            <a:endParaRPr lang="zh-TW" altLang="en-US" dirty="0"/>
          </a:p>
        </p:txBody>
      </p:sp>
      <p:sp>
        <p:nvSpPr>
          <p:cNvPr id="3" name="內容版面配置區 2">
            <a:extLst>
              <a:ext uri="{FF2B5EF4-FFF2-40B4-BE49-F238E27FC236}">
                <a16:creationId xmlns:a16="http://schemas.microsoft.com/office/drawing/2014/main" id="{5B4E944C-7631-4735-89BA-143F1E95DBF7}"/>
              </a:ext>
            </a:extLst>
          </p:cNvPr>
          <p:cNvSpPr>
            <a:spLocks noGrp="1"/>
          </p:cNvSpPr>
          <p:nvPr>
            <p:ph idx="1"/>
          </p:nvPr>
        </p:nvSpPr>
        <p:spPr/>
        <p:txBody>
          <a:bodyPr>
            <a:normAutofit/>
          </a:bodyPr>
          <a:lstStyle/>
          <a:p>
            <a:r>
              <a:rPr lang="en-US" altLang="zh-TW" dirty="0"/>
              <a:t>Test instances</a:t>
            </a:r>
          </a:p>
          <a:p>
            <a:pPr lvl="1"/>
            <a:r>
              <a:rPr lang="en-US" altLang="zh-TW" dirty="0" err="1"/>
              <a:t>Augerat</a:t>
            </a:r>
            <a:r>
              <a:rPr lang="en-US" altLang="zh-TW" dirty="0"/>
              <a:t> Set A</a:t>
            </a:r>
          </a:p>
          <a:p>
            <a:pPr lvl="1"/>
            <a:r>
              <a:rPr lang="en-US" altLang="zh-TW" dirty="0" err="1"/>
              <a:t>Augerat</a:t>
            </a:r>
            <a:r>
              <a:rPr lang="en-US" altLang="zh-TW" dirty="0"/>
              <a:t> Set B</a:t>
            </a:r>
          </a:p>
          <a:p>
            <a:pPr lvl="1"/>
            <a:r>
              <a:rPr lang="en-US" altLang="zh-TW" dirty="0" err="1"/>
              <a:t>Augerat</a:t>
            </a:r>
            <a:r>
              <a:rPr lang="en-US" altLang="zh-TW" dirty="0"/>
              <a:t> Set P</a:t>
            </a:r>
          </a:p>
          <a:p>
            <a:pPr lvl="1"/>
            <a:r>
              <a:rPr lang="en-US" altLang="zh-TW" dirty="0" err="1"/>
              <a:t>Christofides</a:t>
            </a:r>
            <a:r>
              <a:rPr lang="en-US" altLang="zh-TW" dirty="0"/>
              <a:t> and </a:t>
            </a:r>
            <a:r>
              <a:rPr lang="en-US" altLang="zh-TW" dirty="0" err="1"/>
              <a:t>Eilon</a:t>
            </a:r>
            <a:r>
              <a:rPr lang="en-US" altLang="zh-TW" dirty="0"/>
              <a:t> Set E</a:t>
            </a:r>
          </a:p>
          <a:p>
            <a:pPr lvl="1"/>
            <a:r>
              <a:rPr lang="en-US" altLang="zh-TW" b="1" dirty="0"/>
              <a:t>Fisher Set F</a:t>
            </a:r>
          </a:p>
          <a:p>
            <a:pPr lvl="2"/>
            <a:r>
              <a:rPr lang="en-US" altLang="zh-TW" dirty="0"/>
              <a:t>Customers are mostly around the depot, few of them are far away</a:t>
            </a:r>
          </a:p>
          <a:p>
            <a:pPr lvl="2"/>
            <a:r>
              <a:rPr lang="en-US" altLang="zh-TW" dirty="0"/>
              <a:t>Small amount of vehicles</a:t>
            </a:r>
          </a:p>
          <a:p>
            <a:pPr lvl="1"/>
            <a:r>
              <a:rPr lang="en-US" altLang="zh-TW" dirty="0"/>
              <a:t>TSPLIB converted Ulysses instances</a:t>
            </a:r>
          </a:p>
          <a:p>
            <a:r>
              <a:rPr lang="en-US" altLang="zh-TW" dirty="0"/>
              <a:t>Every instance run 3 times during experiment.</a:t>
            </a:r>
          </a:p>
        </p:txBody>
      </p:sp>
      <p:sp>
        <p:nvSpPr>
          <p:cNvPr id="4" name="投影片編號版面配置區 3">
            <a:extLst>
              <a:ext uri="{FF2B5EF4-FFF2-40B4-BE49-F238E27FC236}">
                <a16:creationId xmlns:a16="http://schemas.microsoft.com/office/drawing/2014/main" id="{51B72FF9-8738-4876-A239-93B14D672550}"/>
              </a:ext>
            </a:extLst>
          </p:cNvPr>
          <p:cNvSpPr>
            <a:spLocks noGrp="1"/>
          </p:cNvSpPr>
          <p:nvPr>
            <p:ph type="sldNum" sz="quarter" idx="12"/>
          </p:nvPr>
        </p:nvSpPr>
        <p:spPr/>
        <p:txBody>
          <a:bodyPr/>
          <a:lstStyle/>
          <a:p>
            <a:fld id="{0715BA69-909B-4E12-95A9-DC30D0A4282E}" type="slidenum">
              <a:rPr lang="zh-TW" altLang="en-US" smtClean="0"/>
              <a:t>25</a:t>
            </a:fld>
            <a:endParaRPr lang="zh-TW" altLang="en-US"/>
          </a:p>
        </p:txBody>
      </p:sp>
    </p:spTree>
    <p:extLst>
      <p:ext uri="{BB962C8B-B14F-4D97-AF65-F5344CB8AC3E}">
        <p14:creationId xmlns:p14="http://schemas.microsoft.com/office/powerpoint/2010/main" val="187817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2EDB3E-301B-4B8B-86A5-B85F3345FB2C}"/>
              </a:ext>
            </a:extLst>
          </p:cNvPr>
          <p:cNvSpPr>
            <a:spLocks noGrp="1"/>
          </p:cNvSpPr>
          <p:nvPr>
            <p:ph type="title"/>
          </p:nvPr>
        </p:nvSpPr>
        <p:spPr/>
        <p:txBody>
          <a:bodyPr/>
          <a:lstStyle/>
          <a:p>
            <a:r>
              <a:rPr lang="en-US" altLang="zh-TW" dirty="0"/>
              <a:t>Experiments</a:t>
            </a:r>
            <a:endParaRPr lang="zh-TW" altLang="en-US" dirty="0"/>
          </a:p>
        </p:txBody>
      </p:sp>
      <p:sp>
        <p:nvSpPr>
          <p:cNvPr id="3" name="內容版面配置區 2">
            <a:extLst>
              <a:ext uri="{FF2B5EF4-FFF2-40B4-BE49-F238E27FC236}">
                <a16:creationId xmlns:a16="http://schemas.microsoft.com/office/drawing/2014/main" id="{48153172-FFF4-4D0D-9BE5-0B585181AC35}"/>
              </a:ext>
            </a:extLst>
          </p:cNvPr>
          <p:cNvSpPr>
            <a:spLocks noGrp="1"/>
          </p:cNvSpPr>
          <p:nvPr>
            <p:ph idx="1"/>
          </p:nvPr>
        </p:nvSpPr>
        <p:spPr/>
        <p:txBody>
          <a:bodyPr/>
          <a:lstStyle/>
          <a:p>
            <a:r>
              <a:rPr lang="en-US" altLang="zh-TW" b="1" dirty="0">
                <a:solidFill>
                  <a:srgbClr val="FF0000"/>
                </a:solidFill>
              </a:rPr>
              <a:t>All Combinations, Moderate Settings, Fast Experiment (</a:t>
            </a:r>
            <a:r>
              <a:rPr lang="en-US" altLang="zh-TW" b="1" dirty="0" err="1">
                <a:solidFill>
                  <a:srgbClr val="FF0000"/>
                </a:solidFill>
              </a:rPr>
              <a:t>AcMsF</a:t>
            </a:r>
            <a:r>
              <a:rPr lang="en-US" altLang="zh-TW" b="1" dirty="0">
                <a:solidFill>
                  <a:srgbClr val="FF0000"/>
                </a:solidFill>
              </a:rPr>
              <a:t>) </a:t>
            </a:r>
          </a:p>
          <a:p>
            <a:r>
              <a:rPr lang="en-US" altLang="zh-TW" dirty="0"/>
              <a:t>Crossover Domination Experiment (CD)</a:t>
            </a:r>
          </a:p>
          <a:p>
            <a:r>
              <a:rPr lang="en-US" altLang="zh-TW" dirty="0"/>
              <a:t>Mutation Domination Experiment (MD)</a:t>
            </a:r>
          </a:p>
          <a:p>
            <a:r>
              <a:rPr lang="en-US" altLang="zh-TW" b="1" dirty="0">
                <a:solidFill>
                  <a:srgbClr val="FF0000"/>
                </a:solidFill>
              </a:rPr>
              <a:t>Best Combinations, Long, Large Examples Experiment (</a:t>
            </a:r>
            <a:r>
              <a:rPr lang="en-US" altLang="zh-TW" b="1" dirty="0" err="1">
                <a:solidFill>
                  <a:srgbClr val="FF0000"/>
                </a:solidFill>
              </a:rPr>
              <a:t>BcLBi</a:t>
            </a:r>
            <a:r>
              <a:rPr lang="en-US" altLang="zh-TW" b="1" dirty="0">
                <a:solidFill>
                  <a:srgbClr val="FF0000"/>
                </a:solidFill>
              </a:rPr>
              <a:t>)</a:t>
            </a:r>
            <a:endParaRPr lang="zh-TW" altLang="en-US" b="1" dirty="0">
              <a:solidFill>
                <a:srgbClr val="FF0000"/>
              </a:solidFill>
            </a:endParaRPr>
          </a:p>
        </p:txBody>
      </p:sp>
      <p:sp>
        <p:nvSpPr>
          <p:cNvPr id="4" name="投影片編號版面配置區 3">
            <a:extLst>
              <a:ext uri="{FF2B5EF4-FFF2-40B4-BE49-F238E27FC236}">
                <a16:creationId xmlns:a16="http://schemas.microsoft.com/office/drawing/2014/main" id="{733CB8FA-1057-4E7D-9243-C848628492AF}"/>
              </a:ext>
            </a:extLst>
          </p:cNvPr>
          <p:cNvSpPr>
            <a:spLocks noGrp="1"/>
          </p:cNvSpPr>
          <p:nvPr>
            <p:ph type="sldNum" sz="quarter" idx="12"/>
          </p:nvPr>
        </p:nvSpPr>
        <p:spPr/>
        <p:txBody>
          <a:bodyPr/>
          <a:lstStyle/>
          <a:p>
            <a:fld id="{0715BA69-909B-4E12-95A9-DC30D0A4282E}" type="slidenum">
              <a:rPr lang="zh-TW" altLang="en-US" smtClean="0"/>
              <a:t>26</a:t>
            </a:fld>
            <a:endParaRPr lang="zh-TW" altLang="en-US"/>
          </a:p>
        </p:txBody>
      </p:sp>
      <p:pic>
        <p:nvPicPr>
          <p:cNvPr id="9" name="圖片 8">
            <a:extLst>
              <a:ext uri="{FF2B5EF4-FFF2-40B4-BE49-F238E27FC236}">
                <a16:creationId xmlns:a16="http://schemas.microsoft.com/office/drawing/2014/main" id="{6D63F501-51CF-4482-A5E4-C43A41F84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90" y="4147251"/>
            <a:ext cx="9449619" cy="2170364"/>
          </a:xfrm>
          <a:prstGeom prst="rect">
            <a:avLst/>
          </a:prstGeom>
          <a:ln>
            <a:solidFill>
              <a:schemeClr val="tx1"/>
            </a:solidFill>
          </a:ln>
        </p:spPr>
      </p:pic>
    </p:spTree>
    <p:extLst>
      <p:ext uri="{BB962C8B-B14F-4D97-AF65-F5344CB8AC3E}">
        <p14:creationId xmlns:p14="http://schemas.microsoft.com/office/powerpoint/2010/main" val="126251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2EDB3E-301B-4B8B-86A5-B85F3345FB2C}"/>
              </a:ext>
            </a:extLst>
          </p:cNvPr>
          <p:cNvSpPr>
            <a:spLocks noGrp="1"/>
          </p:cNvSpPr>
          <p:nvPr>
            <p:ph type="title"/>
          </p:nvPr>
        </p:nvSpPr>
        <p:spPr/>
        <p:txBody>
          <a:bodyPr/>
          <a:lstStyle/>
          <a:p>
            <a:r>
              <a:rPr lang="en-US" altLang="zh-TW" dirty="0"/>
              <a:t>Experiments</a:t>
            </a:r>
            <a:endParaRPr lang="zh-TW" altLang="en-US" dirty="0"/>
          </a:p>
        </p:txBody>
      </p:sp>
      <p:sp>
        <p:nvSpPr>
          <p:cNvPr id="3" name="內容版面配置區 2">
            <a:extLst>
              <a:ext uri="{FF2B5EF4-FFF2-40B4-BE49-F238E27FC236}">
                <a16:creationId xmlns:a16="http://schemas.microsoft.com/office/drawing/2014/main" id="{48153172-FFF4-4D0D-9BE5-0B585181AC35}"/>
              </a:ext>
            </a:extLst>
          </p:cNvPr>
          <p:cNvSpPr>
            <a:spLocks noGrp="1"/>
          </p:cNvSpPr>
          <p:nvPr>
            <p:ph idx="1"/>
          </p:nvPr>
        </p:nvSpPr>
        <p:spPr/>
        <p:txBody>
          <a:bodyPr/>
          <a:lstStyle/>
          <a:p>
            <a:r>
              <a:rPr lang="en-US" altLang="zh-TW" b="1" dirty="0">
                <a:solidFill>
                  <a:srgbClr val="FF0000"/>
                </a:solidFill>
              </a:rPr>
              <a:t>All Combinations, Moderate Settings, Fast Experiment (</a:t>
            </a:r>
            <a:r>
              <a:rPr lang="en-US" altLang="zh-TW" b="1" dirty="0" err="1">
                <a:solidFill>
                  <a:srgbClr val="FF0000"/>
                </a:solidFill>
              </a:rPr>
              <a:t>AcMsF</a:t>
            </a:r>
            <a:r>
              <a:rPr lang="en-US" altLang="zh-TW" b="1" dirty="0">
                <a:solidFill>
                  <a:srgbClr val="FF0000"/>
                </a:solidFill>
              </a:rPr>
              <a:t>) </a:t>
            </a:r>
          </a:p>
          <a:p>
            <a:r>
              <a:rPr lang="en-US" altLang="zh-TW" b="1" dirty="0">
                <a:solidFill>
                  <a:srgbClr val="FF0000"/>
                </a:solidFill>
              </a:rPr>
              <a:t>Best Combinations, Long, Large Examples Experiment (</a:t>
            </a:r>
            <a:r>
              <a:rPr lang="en-US" altLang="zh-TW" b="1" dirty="0" err="1">
                <a:solidFill>
                  <a:srgbClr val="FF0000"/>
                </a:solidFill>
              </a:rPr>
              <a:t>BcLBi</a:t>
            </a:r>
            <a:r>
              <a:rPr lang="en-US" altLang="zh-TW" b="1" dirty="0">
                <a:solidFill>
                  <a:srgbClr val="FF0000"/>
                </a:solidFill>
              </a:rPr>
              <a:t>)</a:t>
            </a:r>
            <a:endParaRPr lang="zh-TW" altLang="en-US" b="1" dirty="0">
              <a:solidFill>
                <a:srgbClr val="FF0000"/>
              </a:solidFill>
            </a:endParaRPr>
          </a:p>
        </p:txBody>
      </p:sp>
      <p:sp>
        <p:nvSpPr>
          <p:cNvPr id="4" name="投影片編號版面配置區 3">
            <a:extLst>
              <a:ext uri="{FF2B5EF4-FFF2-40B4-BE49-F238E27FC236}">
                <a16:creationId xmlns:a16="http://schemas.microsoft.com/office/drawing/2014/main" id="{733CB8FA-1057-4E7D-9243-C848628492AF}"/>
              </a:ext>
            </a:extLst>
          </p:cNvPr>
          <p:cNvSpPr>
            <a:spLocks noGrp="1"/>
          </p:cNvSpPr>
          <p:nvPr>
            <p:ph type="sldNum" sz="quarter" idx="12"/>
          </p:nvPr>
        </p:nvSpPr>
        <p:spPr/>
        <p:txBody>
          <a:bodyPr/>
          <a:lstStyle/>
          <a:p>
            <a:fld id="{0715BA69-909B-4E12-95A9-DC30D0A4282E}" type="slidenum">
              <a:rPr lang="zh-TW" altLang="en-US" smtClean="0"/>
              <a:t>27</a:t>
            </a:fld>
            <a:endParaRPr lang="zh-TW" altLang="en-US"/>
          </a:p>
        </p:txBody>
      </p:sp>
      <p:pic>
        <p:nvPicPr>
          <p:cNvPr id="9" name="圖片 8">
            <a:extLst>
              <a:ext uri="{FF2B5EF4-FFF2-40B4-BE49-F238E27FC236}">
                <a16:creationId xmlns:a16="http://schemas.microsoft.com/office/drawing/2014/main" id="{6D63F501-51CF-4482-A5E4-C43A41F84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90" y="4147251"/>
            <a:ext cx="9449619" cy="2170364"/>
          </a:xfrm>
          <a:prstGeom prst="rect">
            <a:avLst/>
          </a:prstGeom>
          <a:ln>
            <a:solidFill>
              <a:schemeClr val="tx1"/>
            </a:solidFill>
          </a:ln>
        </p:spPr>
      </p:pic>
    </p:spTree>
    <p:extLst>
      <p:ext uri="{BB962C8B-B14F-4D97-AF65-F5344CB8AC3E}">
        <p14:creationId xmlns:p14="http://schemas.microsoft.com/office/powerpoint/2010/main" val="119496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D63007-15B4-45CC-9D6B-267112ECE5D8}"/>
              </a:ext>
            </a:extLst>
          </p:cNvPr>
          <p:cNvSpPr>
            <a:spLocks noGrp="1"/>
          </p:cNvSpPr>
          <p:nvPr>
            <p:ph type="title"/>
          </p:nvPr>
        </p:nvSpPr>
        <p:spPr/>
        <p:txBody>
          <a:bodyPr/>
          <a:lstStyle/>
          <a:p>
            <a:r>
              <a:rPr lang="en-US" altLang="zh-TW" dirty="0"/>
              <a:t>Fitness function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3850467-6515-40EB-A78F-BEB4D95DFD78}"/>
                  </a:ext>
                </a:extLst>
              </p:cNvPr>
              <p:cNvSpPr>
                <a:spLocks noGrp="1"/>
              </p:cNvSpPr>
              <p:nvPr>
                <p:ph idx="1"/>
              </p:nvPr>
            </p:nvSpPr>
            <p:spPr/>
            <p:txBody>
              <a:bodyPr/>
              <a:lstStyle/>
              <a:p>
                <a14:m>
                  <m:oMath xmlns:m="http://schemas.openxmlformats.org/officeDocument/2006/math">
                    <m:r>
                      <a:rPr lang="en-US" altLang="zh-TW" i="1">
                        <a:latin typeface="Cambria Math" panose="02040503050406030204" pitchFamily="18" charset="0"/>
                      </a:rPr>
                      <m:t>𝑣</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𝑓</m:t>
                        </m:r>
                        <m:r>
                          <a:rPr lang="en-US" altLang="zh-TW" i="1">
                            <a:latin typeface="Cambria Math" panose="02040503050406030204" pitchFamily="18" charset="0"/>
                          </a:rPr>
                          <m:t> −</m:t>
                        </m:r>
                        <m:r>
                          <a:rPr lang="en-US" altLang="zh-TW" b="0" i="1" smtClean="0">
                            <a:latin typeface="Cambria Math" panose="02040503050406030204" pitchFamily="18" charset="0"/>
                          </a:rPr>
                          <m:t>𝑜</m:t>
                        </m:r>
                      </m:num>
                      <m:den>
                        <m:r>
                          <a:rPr lang="en-US" altLang="zh-TW" i="1">
                            <a:latin typeface="Cambria Math" panose="02040503050406030204" pitchFamily="18" charset="0"/>
                          </a:rPr>
                          <m:t>𝑜</m:t>
                        </m:r>
                      </m:den>
                    </m:f>
                    <m:r>
                      <a:rPr lang="en-US" altLang="zh-TW" i="1">
                        <a:latin typeface="Cambria Math" panose="02040503050406030204" pitchFamily="18" charset="0"/>
                      </a:rPr>
                      <m:t> </m:t>
                    </m:r>
                    <m:r>
                      <a:rPr lang="en-US" altLang="zh-TW" b="0" i="1" smtClean="0">
                        <a:latin typeface="Cambria Math" panose="02040503050406030204" pitchFamily="18" charset="0"/>
                      </a:rPr>
                      <m:t>∗</m:t>
                    </m:r>
                    <m:r>
                      <a:rPr lang="en-US" altLang="zh-TW" i="1">
                        <a:latin typeface="Cambria Math" panose="02040503050406030204" pitchFamily="18" charset="0"/>
                      </a:rPr>
                      <m:t>100%</m:t>
                    </m:r>
                  </m:oMath>
                </a14:m>
                <a:endParaRPr lang="en-US" altLang="zh-TW" dirty="0"/>
              </a:p>
              <a:p>
                <a:pPr lvl="1"/>
                <a:r>
                  <a:rPr lang="en-US" altLang="zh-TW" dirty="0"/>
                  <a:t>v is the score in percent</a:t>
                </a:r>
              </a:p>
              <a:p>
                <a:pPr lvl="1"/>
                <a:r>
                  <a:rPr lang="en-US" altLang="zh-TW" dirty="0"/>
                  <a:t>f is the best value in a single round by the GA</a:t>
                </a:r>
              </a:p>
              <a:p>
                <a:pPr lvl="1"/>
                <a:r>
                  <a:rPr lang="en-US" altLang="zh-TW" dirty="0"/>
                  <a:t>o is the global optimal solution, which is </a:t>
                </a:r>
                <a:r>
                  <a:rPr lang="en-US" altLang="zh-TW" b="1" dirty="0">
                    <a:solidFill>
                      <a:srgbClr val="FF0000"/>
                    </a:solidFill>
                  </a:rPr>
                  <a:t>known in advance</a:t>
                </a:r>
                <a:r>
                  <a:rPr lang="en-US" altLang="zh-TW" b="1" dirty="0"/>
                  <a:t>.</a:t>
                </a:r>
              </a:p>
              <a:p>
                <a:pPr lvl="1"/>
                <a:r>
                  <a:rPr lang="en-US" altLang="zh-TW" dirty="0"/>
                  <a:t>The lower, the better</a:t>
                </a:r>
                <a:endParaRPr lang="zh-TW" altLang="en-US" dirty="0"/>
              </a:p>
            </p:txBody>
          </p:sp>
        </mc:Choice>
        <mc:Fallback xmlns="">
          <p:sp>
            <p:nvSpPr>
              <p:cNvPr id="3" name="內容版面配置區 2">
                <a:extLst>
                  <a:ext uri="{FF2B5EF4-FFF2-40B4-BE49-F238E27FC236}">
                    <a16:creationId xmlns:a16="http://schemas.microsoft.com/office/drawing/2014/main" id="{53850467-6515-40EB-A78F-BEB4D95DFD7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EC61146-76BC-4B5F-B85E-E2342BC31C25}"/>
              </a:ext>
            </a:extLst>
          </p:cNvPr>
          <p:cNvSpPr>
            <a:spLocks noGrp="1"/>
          </p:cNvSpPr>
          <p:nvPr>
            <p:ph type="sldNum" sz="quarter" idx="12"/>
          </p:nvPr>
        </p:nvSpPr>
        <p:spPr/>
        <p:txBody>
          <a:bodyPr/>
          <a:lstStyle/>
          <a:p>
            <a:fld id="{0715BA69-909B-4E12-95A9-DC30D0A4282E}" type="slidenum">
              <a:rPr lang="zh-TW" altLang="en-US" smtClean="0"/>
              <a:t>28</a:t>
            </a:fld>
            <a:endParaRPr lang="zh-TW" altLang="en-US"/>
          </a:p>
        </p:txBody>
      </p:sp>
    </p:spTree>
    <p:extLst>
      <p:ext uri="{BB962C8B-B14F-4D97-AF65-F5344CB8AC3E}">
        <p14:creationId xmlns:p14="http://schemas.microsoft.com/office/powerpoint/2010/main" val="3121653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solidFill>
                  <a:schemeClr val="bg2">
                    <a:lumMod val="75000"/>
                  </a:schemeClr>
                </a:solidFill>
              </a:rPr>
              <a:t>Term project introduction</a:t>
            </a:r>
          </a:p>
          <a:p>
            <a:r>
              <a:rPr lang="en-US" altLang="zh-TW" dirty="0">
                <a:solidFill>
                  <a:schemeClr val="bg2">
                    <a:lumMod val="75000"/>
                  </a:schemeClr>
                </a:solidFill>
              </a:rPr>
              <a:t>Paper introduction</a:t>
            </a:r>
          </a:p>
          <a:p>
            <a:r>
              <a:rPr lang="en-US" altLang="zh-TW" dirty="0">
                <a:solidFill>
                  <a:schemeClr val="bg2">
                    <a:lumMod val="75000"/>
                  </a:schemeClr>
                </a:solidFill>
              </a:rPr>
              <a:t>Preparation</a:t>
            </a:r>
          </a:p>
          <a:p>
            <a:r>
              <a:rPr lang="en-US" altLang="zh-TW" dirty="0">
                <a:solidFill>
                  <a:schemeClr val="bg2">
                    <a:lumMod val="75000"/>
                  </a:schemeClr>
                </a:solidFill>
              </a:rPr>
              <a:t>Experiments</a:t>
            </a:r>
          </a:p>
          <a:p>
            <a:r>
              <a:rPr lang="en-US" altLang="zh-TW" dirty="0"/>
              <a:t>Results </a:t>
            </a:r>
          </a:p>
          <a:p>
            <a:r>
              <a:rPr lang="en-US" altLang="zh-TW" dirty="0">
                <a:solidFill>
                  <a:schemeClr val="bg2">
                    <a:lumMod val="75000"/>
                  </a:schemeClr>
                </a:solidFill>
              </a:rPr>
              <a:t>Conclusion</a:t>
            </a:r>
          </a:p>
          <a:p>
            <a:r>
              <a:rPr lang="en-US" altLang="zh-TW" dirty="0">
                <a:solidFill>
                  <a:schemeClr val="bg2">
                    <a:lumMod val="75000"/>
                  </a:schemeClr>
                </a:solidFill>
              </a:rPr>
              <a:t>Future works</a:t>
            </a:r>
            <a:endParaRPr lang="zh-TW" altLang="en-US" dirty="0">
              <a:solidFill>
                <a:schemeClr val="bg2">
                  <a:lumMod val="75000"/>
                </a:schemeClr>
              </a:solidFill>
            </a:endParaRPr>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29</a:t>
            </a:fld>
            <a:endParaRPr lang="zh-TW" altLang="en-US"/>
          </a:p>
        </p:txBody>
      </p:sp>
    </p:spTree>
    <p:extLst>
      <p:ext uri="{BB962C8B-B14F-4D97-AF65-F5344CB8AC3E}">
        <p14:creationId xmlns:p14="http://schemas.microsoft.com/office/powerpoint/2010/main" val="280736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t>Term project introduction</a:t>
            </a:r>
          </a:p>
          <a:p>
            <a:r>
              <a:rPr lang="en-US" altLang="zh-TW" dirty="0">
                <a:solidFill>
                  <a:schemeClr val="bg2">
                    <a:lumMod val="75000"/>
                  </a:schemeClr>
                </a:solidFill>
              </a:rPr>
              <a:t>Paper introduction</a:t>
            </a:r>
          </a:p>
          <a:p>
            <a:r>
              <a:rPr lang="en-US" altLang="zh-TW" dirty="0">
                <a:solidFill>
                  <a:schemeClr val="bg2">
                    <a:lumMod val="75000"/>
                  </a:schemeClr>
                </a:solidFill>
              </a:rPr>
              <a:t>Preparation</a:t>
            </a:r>
          </a:p>
          <a:p>
            <a:r>
              <a:rPr lang="en-US" altLang="zh-TW" dirty="0">
                <a:solidFill>
                  <a:schemeClr val="bg2">
                    <a:lumMod val="75000"/>
                  </a:schemeClr>
                </a:solidFill>
              </a:rPr>
              <a:t>Experiments</a:t>
            </a:r>
          </a:p>
          <a:p>
            <a:r>
              <a:rPr lang="en-US" altLang="zh-TW" dirty="0">
                <a:solidFill>
                  <a:schemeClr val="bg2">
                    <a:lumMod val="75000"/>
                  </a:schemeClr>
                </a:solidFill>
              </a:rPr>
              <a:t>Results </a:t>
            </a:r>
          </a:p>
          <a:p>
            <a:r>
              <a:rPr lang="en-US" altLang="zh-TW" dirty="0">
                <a:solidFill>
                  <a:schemeClr val="bg2">
                    <a:lumMod val="75000"/>
                  </a:schemeClr>
                </a:solidFill>
              </a:rPr>
              <a:t>Conclusion</a:t>
            </a:r>
          </a:p>
          <a:p>
            <a:r>
              <a:rPr lang="en-US" altLang="zh-TW" dirty="0">
                <a:solidFill>
                  <a:schemeClr val="bg2">
                    <a:lumMod val="75000"/>
                  </a:schemeClr>
                </a:solidFill>
              </a:rPr>
              <a:t>Future works</a:t>
            </a:r>
            <a:endParaRPr lang="zh-TW" altLang="en-US" dirty="0">
              <a:solidFill>
                <a:schemeClr val="bg2">
                  <a:lumMod val="75000"/>
                </a:schemeClr>
              </a:solidFill>
            </a:endParaRPr>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3</a:t>
            </a:fld>
            <a:endParaRPr lang="zh-TW" altLang="en-US"/>
          </a:p>
        </p:txBody>
      </p:sp>
    </p:spTree>
    <p:extLst>
      <p:ext uri="{BB962C8B-B14F-4D97-AF65-F5344CB8AC3E}">
        <p14:creationId xmlns:p14="http://schemas.microsoft.com/office/powerpoint/2010/main" val="2038174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148EDD-E030-4849-AE5D-50E03A19F455}"/>
              </a:ext>
            </a:extLst>
          </p:cNvPr>
          <p:cNvSpPr>
            <a:spLocks noGrp="1"/>
          </p:cNvSpPr>
          <p:nvPr>
            <p:ph type="title"/>
          </p:nvPr>
        </p:nvSpPr>
        <p:spPr/>
        <p:txBody>
          <a:bodyPr>
            <a:normAutofit/>
          </a:bodyPr>
          <a:lstStyle/>
          <a:p>
            <a:r>
              <a:rPr lang="en-US" altLang="zh-TW" dirty="0"/>
              <a:t>All combinations, moderate settings, fast experiment</a:t>
            </a:r>
            <a:endParaRPr lang="zh-TW" altLang="en-US" dirty="0"/>
          </a:p>
        </p:txBody>
      </p:sp>
      <p:sp>
        <p:nvSpPr>
          <p:cNvPr id="3" name="內容版面配置區 2">
            <a:extLst>
              <a:ext uri="{FF2B5EF4-FFF2-40B4-BE49-F238E27FC236}">
                <a16:creationId xmlns:a16="http://schemas.microsoft.com/office/drawing/2014/main" id="{C1070FE9-6921-490C-A20D-41E355E58C46}"/>
              </a:ext>
            </a:extLst>
          </p:cNvPr>
          <p:cNvSpPr>
            <a:spLocks noGrp="1"/>
          </p:cNvSpPr>
          <p:nvPr>
            <p:ph idx="1"/>
          </p:nvPr>
        </p:nvSpPr>
        <p:spPr/>
        <p:txBody>
          <a:bodyPr/>
          <a:lstStyle/>
          <a:p>
            <a:r>
              <a:rPr lang="en-US" altLang="zh-TW" dirty="0"/>
              <a:t>Population: 100</a:t>
            </a:r>
          </a:p>
          <a:p>
            <a:r>
              <a:rPr lang="en-US" altLang="zh-TW" dirty="0"/>
              <a:t>Generation: 1000</a:t>
            </a:r>
          </a:p>
          <a:p>
            <a:r>
              <a:rPr lang="en-US" altLang="zh-TW" dirty="0"/>
              <a:t>Mutation rate: 0.1</a:t>
            </a:r>
          </a:p>
          <a:p>
            <a:r>
              <a:rPr lang="en-US" altLang="zh-TW" dirty="0"/>
              <a:t>Crossover rate: 0.4</a:t>
            </a:r>
          </a:p>
          <a:p>
            <a:r>
              <a:rPr lang="en-US" altLang="zh-TW" dirty="0"/>
              <a:t>Operator types: 20</a:t>
            </a:r>
          </a:p>
          <a:p>
            <a:pPr lvl="1"/>
            <a:r>
              <a:rPr lang="en-US" altLang="zh-TW" dirty="0"/>
              <a:t>5 kinds of crossover * 4 kinds of selection</a:t>
            </a:r>
          </a:p>
        </p:txBody>
      </p:sp>
      <p:sp>
        <p:nvSpPr>
          <p:cNvPr id="4" name="投影片編號版面配置區 3">
            <a:extLst>
              <a:ext uri="{FF2B5EF4-FFF2-40B4-BE49-F238E27FC236}">
                <a16:creationId xmlns:a16="http://schemas.microsoft.com/office/drawing/2014/main" id="{2B0851C5-299E-441F-A650-EF5C248B64FD}"/>
              </a:ext>
            </a:extLst>
          </p:cNvPr>
          <p:cNvSpPr>
            <a:spLocks noGrp="1"/>
          </p:cNvSpPr>
          <p:nvPr>
            <p:ph type="sldNum" sz="quarter" idx="12"/>
          </p:nvPr>
        </p:nvSpPr>
        <p:spPr/>
        <p:txBody>
          <a:bodyPr/>
          <a:lstStyle/>
          <a:p>
            <a:fld id="{0715BA69-909B-4E12-95A9-DC30D0A4282E}" type="slidenum">
              <a:rPr lang="zh-TW" altLang="en-US" smtClean="0"/>
              <a:t>30</a:t>
            </a:fld>
            <a:endParaRPr lang="zh-TW" altLang="en-US"/>
          </a:p>
        </p:txBody>
      </p:sp>
    </p:spTree>
    <p:extLst>
      <p:ext uri="{BB962C8B-B14F-4D97-AF65-F5344CB8AC3E}">
        <p14:creationId xmlns:p14="http://schemas.microsoft.com/office/powerpoint/2010/main" val="1503484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148EDD-E030-4849-AE5D-50E03A19F455}"/>
              </a:ext>
            </a:extLst>
          </p:cNvPr>
          <p:cNvSpPr>
            <a:spLocks noGrp="1"/>
          </p:cNvSpPr>
          <p:nvPr>
            <p:ph type="title"/>
          </p:nvPr>
        </p:nvSpPr>
        <p:spPr/>
        <p:txBody>
          <a:bodyPr>
            <a:normAutofit/>
          </a:bodyPr>
          <a:lstStyle/>
          <a:p>
            <a:r>
              <a:rPr lang="en-US" altLang="zh-TW" dirty="0"/>
              <a:t>All combinations, moderate settings, fast experiment</a:t>
            </a:r>
            <a:endParaRPr lang="zh-TW" altLang="en-US" dirty="0"/>
          </a:p>
        </p:txBody>
      </p:sp>
      <p:sp>
        <p:nvSpPr>
          <p:cNvPr id="3" name="內容版面配置區 2">
            <a:extLst>
              <a:ext uri="{FF2B5EF4-FFF2-40B4-BE49-F238E27FC236}">
                <a16:creationId xmlns:a16="http://schemas.microsoft.com/office/drawing/2014/main" id="{C1070FE9-6921-490C-A20D-41E355E58C46}"/>
              </a:ext>
            </a:extLst>
          </p:cNvPr>
          <p:cNvSpPr>
            <a:spLocks noGrp="1"/>
          </p:cNvSpPr>
          <p:nvPr>
            <p:ph idx="1"/>
          </p:nvPr>
        </p:nvSpPr>
        <p:spPr/>
        <p:txBody>
          <a:bodyPr/>
          <a:lstStyle/>
          <a:p>
            <a:r>
              <a:rPr lang="en-US" altLang="zh-TW" dirty="0"/>
              <a:t>Purpose: </a:t>
            </a:r>
            <a:r>
              <a:rPr lang="en-US" altLang="zh-TW" b="1" dirty="0">
                <a:solidFill>
                  <a:srgbClr val="FF0000"/>
                </a:solidFill>
              </a:rPr>
              <a:t>Reduce the computation time</a:t>
            </a:r>
            <a:r>
              <a:rPr lang="en-US" altLang="zh-TW" dirty="0"/>
              <a:t> </a:t>
            </a:r>
            <a:r>
              <a:rPr lang="en-US" altLang="zh-TW" b="1" dirty="0">
                <a:solidFill>
                  <a:srgbClr val="FF0000"/>
                </a:solidFill>
              </a:rPr>
              <a:t>as much as possible </a:t>
            </a:r>
            <a:r>
              <a:rPr lang="en-US" altLang="zh-TW" dirty="0"/>
              <a:t>while keeping the evolution competitive.</a:t>
            </a:r>
            <a:endParaRPr lang="zh-TW" altLang="en-US" dirty="0"/>
          </a:p>
          <a:p>
            <a:r>
              <a:rPr lang="en-US" altLang="zh-TW" dirty="0"/>
              <a:t>Dataset</a:t>
            </a:r>
            <a:endParaRPr lang="zh-TW" altLang="en-US" dirty="0"/>
          </a:p>
        </p:txBody>
      </p:sp>
      <p:sp>
        <p:nvSpPr>
          <p:cNvPr id="4" name="投影片編號版面配置區 3">
            <a:extLst>
              <a:ext uri="{FF2B5EF4-FFF2-40B4-BE49-F238E27FC236}">
                <a16:creationId xmlns:a16="http://schemas.microsoft.com/office/drawing/2014/main" id="{2B0851C5-299E-441F-A650-EF5C248B64FD}"/>
              </a:ext>
            </a:extLst>
          </p:cNvPr>
          <p:cNvSpPr>
            <a:spLocks noGrp="1"/>
          </p:cNvSpPr>
          <p:nvPr>
            <p:ph type="sldNum" sz="quarter" idx="12"/>
          </p:nvPr>
        </p:nvSpPr>
        <p:spPr/>
        <p:txBody>
          <a:bodyPr/>
          <a:lstStyle/>
          <a:p>
            <a:fld id="{0715BA69-909B-4E12-95A9-DC30D0A4282E}" type="slidenum">
              <a:rPr lang="zh-TW" altLang="en-US" smtClean="0"/>
              <a:t>31</a:t>
            </a:fld>
            <a:endParaRPr lang="zh-TW" altLang="en-US"/>
          </a:p>
        </p:txBody>
      </p:sp>
      <p:pic>
        <p:nvPicPr>
          <p:cNvPr id="6" name="圖片 5">
            <a:extLst>
              <a:ext uri="{FF2B5EF4-FFF2-40B4-BE49-F238E27FC236}">
                <a16:creationId xmlns:a16="http://schemas.microsoft.com/office/drawing/2014/main" id="{23F22C83-D45C-4EB1-B1AD-E086340BD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90" y="3360854"/>
            <a:ext cx="9449619" cy="2170364"/>
          </a:xfrm>
          <a:prstGeom prst="rect">
            <a:avLst/>
          </a:prstGeom>
          <a:ln>
            <a:solidFill>
              <a:schemeClr val="tx1"/>
            </a:solidFill>
          </a:ln>
        </p:spPr>
      </p:pic>
      <p:sp>
        <p:nvSpPr>
          <p:cNvPr id="7" name="矩形: 圓角 6">
            <a:extLst>
              <a:ext uri="{FF2B5EF4-FFF2-40B4-BE49-F238E27FC236}">
                <a16:creationId xmlns:a16="http://schemas.microsoft.com/office/drawing/2014/main" id="{8633D838-10EA-43EC-B20A-2772312C8760}"/>
              </a:ext>
            </a:extLst>
          </p:cNvPr>
          <p:cNvSpPr/>
          <p:nvPr/>
        </p:nvSpPr>
        <p:spPr>
          <a:xfrm>
            <a:off x="1474236" y="4189445"/>
            <a:ext cx="9181323" cy="233265"/>
          </a:xfrm>
          <a:prstGeom prst="roundRect">
            <a:avLst>
              <a:gd name="adj" fmla="val 5000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25162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3C6F82-F13B-4B1D-9C5C-5C295D0C190A}"/>
              </a:ext>
            </a:extLst>
          </p:cNvPr>
          <p:cNvSpPr>
            <a:spLocks noGrp="1"/>
          </p:cNvSpPr>
          <p:nvPr>
            <p:ph type="title"/>
          </p:nvPr>
        </p:nvSpPr>
        <p:spPr/>
        <p:txBody>
          <a:bodyPr/>
          <a:lstStyle/>
          <a:p>
            <a:r>
              <a:rPr lang="en-US" altLang="zh-TW" dirty="0"/>
              <a:t>Crossover performance</a:t>
            </a:r>
            <a:endParaRPr lang="zh-TW" altLang="en-US" dirty="0"/>
          </a:p>
        </p:txBody>
      </p:sp>
      <p:sp>
        <p:nvSpPr>
          <p:cNvPr id="4" name="投影片編號版面配置區 3">
            <a:extLst>
              <a:ext uri="{FF2B5EF4-FFF2-40B4-BE49-F238E27FC236}">
                <a16:creationId xmlns:a16="http://schemas.microsoft.com/office/drawing/2014/main" id="{26DF7260-219F-48B6-8A8C-510C44E61099}"/>
              </a:ext>
            </a:extLst>
          </p:cNvPr>
          <p:cNvSpPr>
            <a:spLocks noGrp="1"/>
          </p:cNvSpPr>
          <p:nvPr>
            <p:ph type="sldNum" sz="quarter" idx="12"/>
          </p:nvPr>
        </p:nvSpPr>
        <p:spPr/>
        <p:txBody>
          <a:bodyPr/>
          <a:lstStyle/>
          <a:p>
            <a:fld id="{0715BA69-909B-4E12-95A9-DC30D0A4282E}" type="slidenum">
              <a:rPr lang="zh-TW" altLang="en-US" smtClean="0"/>
              <a:t>32</a:t>
            </a:fld>
            <a:endParaRPr lang="zh-TW" altLang="en-US"/>
          </a:p>
        </p:txBody>
      </p:sp>
      <p:pic>
        <p:nvPicPr>
          <p:cNvPr id="7" name="圖片 6">
            <a:extLst>
              <a:ext uri="{FF2B5EF4-FFF2-40B4-BE49-F238E27FC236}">
                <a16:creationId xmlns:a16="http://schemas.microsoft.com/office/drawing/2014/main" id="{A74C4237-F6EF-43BA-80F3-C55C338256F9}"/>
              </a:ext>
            </a:extLst>
          </p:cNvPr>
          <p:cNvPicPr>
            <a:picLocks noChangeAspect="1"/>
          </p:cNvPicPr>
          <p:nvPr/>
        </p:nvPicPr>
        <p:blipFill>
          <a:blip r:embed="rId2"/>
          <a:stretch>
            <a:fillRect/>
          </a:stretch>
        </p:blipFill>
        <p:spPr>
          <a:xfrm>
            <a:off x="2311977" y="2340914"/>
            <a:ext cx="7581900" cy="3305175"/>
          </a:xfrm>
          <a:prstGeom prst="rect">
            <a:avLst/>
          </a:prstGeom>
          <a:ln>
            <a:solidFill>
              <a:schemeClr val="tx1"/>
            </a:solidFill>
          </a:ln>
        </p:spPr>
      </p:pic>
      <p:sp>
        <p:nvSpPr>
          <p:cNvPr id="10" name="橢圓 9">
            <a:extLst>
              <a:ext uri="{FF2B5EF4-FFF2-40B4-BE49-F238E27FC236}">
                <a16:creationId xmlns:a16="http://schemas.microsoft.com/office/drawing/2014/main" id="{BB475C41-0116-43BF-980C-13662635AD93}"/>
              </a:ext>
            </a:extLst>
          </p:cNvPr>
          <p:cNvSpPr/>
          <p:nvPr/>
        </p:nvSpPr>
        <p:spPr>
          <a:xfrm>
            <a:off x="5439748" y="3561969"/>
            <a:ext cx="4292081" cy="43153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23BF13B8-4EFD-4A9C-826A-FB931537A4A8}"/>
              </a:ext>
            </a:extLst>
          </p:cNvPr>
          <p:cNvSpPr/>
          <p:nvPr/>
        </p:nvSpPr>
        <p:spPr>
          <a:xfrm>
            <a:off x="5439748" y="4350938"/>
            <a:ext cx="4292081" cy="43153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1052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3C6F82-F13B-4B1D-9C5C-5C295D0C190A}"/>
              </a:ext>
            </a:extLst>
          </p:cNvPr>
          <p:cNvSpPr>
            <a:spLocks noGrp="1"/>
          </p:cNvSpPr>
          <p:nvPr>
            <p:ph type="title"/>
          </p:nvPr>
        </p:nvSpPr>
        <p:spPr/>
        <p:txBody>
          <a:bodyPr/>
          <a:lstStyle/>
          <a:p>
            <a:r>
              <a:rPr lang="en-US" altLang="zh-TW" dirty="0"/>
              <a:t>Crossover performance</a:t>
            </a:r>
            <a:endParaRPr lang="zh-TW" altLang="en-US" dirty="0"/>
          </a:p>
        </p:txBody>
      </p:sp>
      <p:sp>
        <p:nvSpPr>
          <p:cNvPr id="4" name="投影片編號版面配置區 3">
            <a:extLst>
              <a:ext uri="{FF2B5EF4-FFF2-40B4-BE49-F238E27FC236}">
                <a16:creationId xmlns:a16="http://schemas.microsoft.com/office/drawing/2014/main" id="{26DF7260-219F-48B6-8A8C-510C44E61099}"/>
              </a:ext>
            </a:extLst>
          </p:cNvPr>
          <p:cNvSpPr>
            <a:spLocks noGrp="1"/>
          </p:cNvSpPr>
          <p:nvPr>
            <p:ph type="sldNum" sz="quarter" idx="12"/>
          </p:nvPr>
        </p:nvSpPr>
        <p:spPr/>
        <p:txBody>
          <a:bodyPr/>
          <a:lstStyle/>
          <a:p>
            <a:fld id="{0715BA69-909B-4E12-95A9-DC30D0A4282E}" type="slidenum">
              <a:rPr lang="zh-TW" altLang="en-US" smtClean="0"/>
              <a:t>33</a:t>
            </a:fld>
            <a:endParaRPr lang="zh-TW" altLang="en-US"/>
          </a:p>
        </p:txBody>
      </p:sp>
      <p:pic>
        <p:nvPicPr>
          <p:cNvPr id="3" name="圖片 2">
            <a:extLst>
              <a:ext uri="{FF2B5EF4-FFF2-40B4-BE49-F238E27FC236}">
                <a16:creationId xmlns:a16="http://schemas.microsoft.com/office/drawing/2014/main" id="{D9FE8811-8D9C-43E0-ABEF-2E2AFB278DF5}"/>
              </a:ext>
            </a:extLst>
          </p:cNvPr>
          <p:cNvPicPr>
            <a:picLocks noChangeAspect="1"/>
          </p:cNvPicPr>
          <p:nvPr/>
        </p:nvPicPr>
        <p:blipFill>
          <a:blip r:embed="rId2"/>
          <a:stretch>
            <a:fillRect/>
          </a:stretch>
        </p:blipFill>
        <p:spPr>
          <a:xfrm>
            <a:off x="2354839" y="2360841"/>
            <a:ext cx="7496175" cy="3181350"/>
          </a:xfrm>
          <a:prstGeom prst="rect">
            <a:avLst/>
          </a:prstGeom>
          <a:ln>
            <a:solidFill>
              <a:schemeClr val="tx1"/>
            </a:solidFill>
          </a:ln>
        </p:spPr>
      </p:pic>
      <p:sp>
        <p:nvSpPr>
          <p:cNvPr id="6" name="橢圓 5">
            <a:extLst>
              <a:ext uri="{FF2B5EF4-FFF2-40B4-BE49-F238E27FC236}">
                <a16:creationId xmlns:a16="http://schemas.microsoft.com/office/drawing/2014/main" id="{3AAD43F4-8A59-4ACE-8D88-1C2269F51330}"/>
              </a:ext>
            </a:extLst>
          </p:cNvPr>
          <p:cNvSpPr/>
          <p:nvPr/>
        </p:nvSpPr>
        <p:spPr>
          <a:xfrm>
            <a:off x="6699376" y="3477994"/>
            <a:ext cx="1968760" cy="5458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4DEF2415-D21A-4A75-A933-705B89EC9723}"/>
              </a:ext>
            </a:extLst>
          </p:cNvPr>
          <p:cNvSpPr/>
          <p:nvPr/>
        </p:nvSpPr>
        <p:spPr>
          <a:xfrm>
            <a:off x="6699376" y="4237171"/>
            <a:ext cx="1968760" cy="5458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6C0F4D91-F855-47D7-86F0-CA9496248C53}"/>
              </a:ext>
            </a:extLst>
          </p:cNvPr>
          <p:cNvSpPr/>
          <p:nvPr/>
        </p:nvSpPr>
        <p:spPr>
          <a:xfrm>
            <a:off x="5674423" y="3477994"/>
            <a:ext cx="857006" cy="545842"/>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0AA395D0-216B-45ED-9D96-1BC4DB6C56F7}"/>
              </a:ext>
            </a:extLst>
          </p:cNvPr>
          <p:cNvSpPr/>
          <p:nvPr/>
        </p:nvSpPr>
        <p:spPr>
          <a:xfrm>
            <a:off x="5674423" y="4237170"/>
            <a:ext cx="857006" cy="545842"/>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8980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3C6F82-F13B-4B1D-9C5C-5C295D0C190A}"/>
              </a:ext>
            </a:extLst>
          </p:cNvPr>
          <p:cNvSpPr>
            <a:spLocks noGrp="1"/>
          </p:cNvSpPr>
          <p:nvPr>
            <p:ph type="title"/>
          </p:nvPr>
        </p:nvSpPr>
        <p:spPr>
          <a:xfrm>
            <a:off x="845127" y="365760"/>
            <a:ext cx="10515600" cy="1325562"/>
          </a:xfrm>
        </p:spPr>
        <p:txBody>
          <a:bodyPr/>
          <a:lstStyle/>
          <a:p>
            <a:r>
              <a:rPr lang="en-US" altLang="zh-TW" dirty="0"/>
              <a:t>Crossover performance</a:t>
            </a:r>
            <a:endParaRPr lang="zh-TW" altLang="en-US" dirty="0"/>
          </a:p>
        </p:txBody>
      </p:sp>
      <p:sp>
        <p:nvSpPr>
          <p:cNvPr id="4" name="投影片編號版面配置區 3">
            <a:extLst>
              <a:ext uri="{FF2B5EF4-FFF2-40B4-BE49-F238E27FC236}">
                <a16:creationId xmlns:a16="http://schemas.microsoft.com/office/drawing/2014/main" id="{26DF7260-219F-48B6-8A8C-510C44E61099}"/>
              </a:ext>
            </a:extLst>
          </p:cNvPr>
          <p:cNvSpPr>
            <a:spLocks noGrp="1"/>
          </p:cNvSpPr>
          <p:nvPr>
            <p:ph type="sldNum" sz="quarter" idx="12"/>
          </p:nvPr>
        </p:nvSpPr>
        <p:spPr/>
        <p:txBody>
          <a:bodyPr/>
          <a:lstStyle/>
          <a:p>
            <a:fld id="{0715BA69-909B-4E12-95A9-DC30D0A4282E}" type="slidenum">
              <a:rPr lang="zh-TW" altLang="en-US" smtClean="0"/>
              <a:t>34</a:t>
            </a:fld>
            <a:endParaRPr lang="zh-TW" altLang="en-US"/>
          </a:p>
        </p:txBody>
      </p:sp>
      <p:grpSp>
        <p:nvGrpSpPr>
          <p:cNvPr id="5" name="群組 4">
            <a:extLst>
              <a:ext uri="{FF2B5EF4-FFF2-40B4-BE49-F238E27FC236}">
                <a16:creationId xmlns:a16="http://schemas.microsoft.com/office/drawing/2014/main" id="{997FFC76-31AD-4AF0-AC7C-BB67C2A25852}"/>
              </a:ext>
            </a:extLst>
          </p:cNvPr>
          <p:cNvGrpSpPr/>
          <p:nvPr/>
        </p:nvGrpSpPr>
        <p:grpSpPr>
          <a:xfrm>
            <a:off x="2874036" y="1594431"/>
            <a:ext cx="6443928" cy="2734780"/>
            <a:chOff x="2354839" y="2360841"/>
            <a:chExt cx="7496175" cy="3181350"/>
          </a:xfrm>
        </p:grpSpPr>
        <p:pic>
          <p:nvPicPr>
            <p:cNvPr id="3" name="圖片 2">
              <a:extLst>
                <a:ext uri="{FF2B5EF4-FFF2-40B4-BE49-F238E27FC236}">
                  <a16:creationId xmlns:a16="http://schemas.microsoft.com/office/drawing/2014/main" id="{D9FE8811-8D9C-43E0-ABEF-2E2AFB278DF5}"/>
                </a:ext>
              </a:extLst>
            </p:cNvPr>
            <p:cNvPicPr>
              <a:picLocks noChangeAspect="1"/>
            </p:cNvPicPr>
            <p:nvPr/>
          </p:nvPicPr>
          <p:blipFill>
            <a:blip r:embed="rId2"/>
            <a:stretch>
              <a:fillRect/>
            </a:stretch>
          </p:blipFill>
          <p:spPr>
            <a:xfrm>
              <a:off x="2354839" y="2360841"/>
              <a:ext cx="7496175" cy="3181350"/>
            </a:xfrm>
            <a:prstGeom prst="rect">
              <a:avLst/>
            </a:prstGeom>
            <a:ln>
              <a:solidFill>
                <a:schemeClr val="tx1"/>
              </a:solidFill>
            </a:ln>
          </p:spPr>
        </p:pic>
        <p:sp>
          <p:nvSpPr>
            <p:cNvPr id="6" name="橢圓 5">
              <a:extLst>
                <a:ext uri="{FF2B5EF4-FFF2-40B4-BE49-F238E27FC236}">
                  <a16:creationId xmlns:a16="http://schemas.microsoft.com/office/drawing/2014/main" id="{3AAD43F4-8A59-4ACE-8D88-1C2269F51330}"/>
                </a:ext>
              </a:extLst>
            </p:cNvPr>
            <p:cNvSpPr/>
            <p:nvPr/>
          </p:nvSpPr>
          <p:spPr>
            <a:xfrm>
              <a:off x="6699376" y="3477994"/>
              <a:ext cx="1968760" cy="5458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4DEF2415-D21A-4A75-A933-705B89EC9723}"/>
                </a:ext>
              </a:extLst>
            </p:cNvPr>
            <p:cNvSpPr/>
            <p:nvPr/>
          </p:nvSpPr>
          <p:spPr>
            <a:xfrm>
              <a:off x="6699376" y="4237171"/>
              <a:ext cx="1968760" cy="5458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6C0F4D91-F855-47D7-86F0-CA9496248C53}"/>
                </a:ext>
              </a:extLst>
            </p:cNvPr>
            <p:cNvSpPr/>
            <p:nvPr/>
          </p:nvSpPr>
          <p:spPr>
            <a:xfrm>
              <a:off x="5674423" y="3477994"/>
              <a:ext cx="857006" cy="545842"/>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0AA395D0-216B-45ED-9D96-1BC4DB6C56F7}"/>
                </a:ext>
              </a:extLst>
            </p:cNvPr>
            <p:cNvSpPr/>
            <p:nvPr/>
          </p:nvSpPr>
          <p:spPr>
            <a:xfrm>
              <a:off x="5674423" y="4237170"/>
              <a:ext cx="857006" cy="545842"/>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文字方塊 6">
            <a:extLst>
              <a:ext uri="{FF2B5EF4-FFF2-40B4-BE49-F238E27FC236}">
                <a16:creationId xmlns:a16="http://schemas.microsoft.com/office/drawing/2014/main" id="{B552EAC8-F3BD-4E33-AEFA-4CD36A90E588}"/>
              </a:ext>
            </a:extLst>
          </p:cNvPr>
          <p:cNvSpPr txBox="1"/>
          <p:nvPr/>
        </p:nvSpPr>
        <p:spPr>
          <a:xfrm>
            <a:off x="831273" y="4512599"/>
            <a:ext cx="9899780" cy="2062103"/>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Edge-based crossover</a:t>
            </a:r>
          </a:p>
          <a:p>
            <a:pPr marL="742950" lvl="1" indent="-285750">
              <a:buFont typeface="Arial" panose="020B0604020202020204" pitchFamily="34" charset="0"/>
              <a:buChar char="•"/>
            </a:pPr>
            <a:r>
              <a:rPr lang="en-US" altLang="zh-TW" sz="2000" dirty="0"/>
              <a:t>Lower exploration</a:t>
            </a:r>
          </a:p>
          <a:p>
            <a:pPr marL="742950" lvl="1" indent="-285750">
              <a:buFont typeface="Arial" panose="020B0604020202020204" pitchFamily="34" charset="0"/>
              <a:buChar char="•"/>
            </a:pPr>
            <a:r>
              <a:rPr lang="en-US" altLang="zh-TW" sz="2000" dirty="0"/>
              <a:t>Higher exploitation</a:t>
            </a:r>
          </a:p>
          <a:p>
            <a:pPr marL="285750" indent="-285750">
              <a:buFont typeface="Arial" panose="020B0604020202020204" pitchFamily="34" charset="0"/>
              <a:buChar char="•"/>
            </a:pPr>
            <a:r>
              <a:rPr lang="en-US" altLang="zh-TW" sz="2400" dirty="0"/>
              <a:t>Vertex-based crossover</a:t>
            </a:r>
          </a:p>
          <a:p>
            <a:pPr marL="742950" lvl="1" indent="-285750">
              <a:buFont typeface="Arial" panose="020B0604020202020204" pitchFamily="34" charset="0"/>
              <a:buChar char="•"/>
            </a:pPr>
            <a:r>
              <a:rPr lang="en-US" altLang="zh-TW" sz="2000" dirty="0"/>
              <a:t>Higher exploration</a:t>
            </a:r>
          </a:p>
          <a:p>
            <a:pPr marL="742950" lvl="1" indent="-285750">
              <a:buFont typeface="Arial" panose="020B0604020202020204" pitchFamily="34" charset="0"/>
              <a:buChar char="•"/>
            </a:pPr>
            <a:r>
              <a:rPr lang="en-US" altLang="zh-TW" sz="2000" dirty="0"/>
              <a:t>Lower exploitation </a:t>
            </a:r>
            <a:endParaRPr lang="zh-TW" altLang="en-US" sz="2000" dirty="0"/>
          </a:p>
        </p:txBody>
      </p:sp>
    </p:spTree>
    <p:extLst>
      <p:ext uri="{BB962C8B-B14F-4D97-AF65-F5344CB8AC3E}">
        <p14:creationId xmlns:p14="http://schemas.microsoft.com/office/powerpoint/2010/main" val="3667419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3C6F82-F13B-4B1D-9C5C-5C295D0C190A}"/>
              </a:ext>
            </a:extLst>
          </p:cNvPr>
          <p:cNvSpPr>
            <a:spLocks noGrp="1"/>
          </p:cNvSpPr>
          <p:nvPr>
            <p:ph type="title"/>
          </p:nvPr>
        </p:nvSpPr>
        <p:spPr/>
        <p:txBody>
          <a:bodyPr/>
          <a:lstStyle/>
          <a:p>
            <a:r>
              <a:rPr lang="en-US" altLang="zh-TW" dirty="0"/>
              <a:t>Selection performance</a:t>
            </a:r>
            <a:endParaRPr lang="zh-TW" altLang="en-US" dirty="0"/>
          </a:p>
        </p:txBody>
      </p:sp>
      <p:sp>
        <p:nvSpPr>
          <p:cNvPr id="4" name="投影片編號版面配置區 3">
            <a:extLst>
              <a:ext uri="{FF2B5EF4-FFF2-40B4-BE49-F238E27FC236}">
                <a16:creationId xmlns:a16="http://schemas.microsoft.com/office/drawing/2014/main" id="{26DF7260-219F-48B6-8A8C-510C44E61099}"/>
              </a:ext>
            </a:extLst>
          </p:cNvPr>
          <p:cNvSpPr>
            <a:spLocks noGrp="1"/>
          </p:cNvSpPr>
          <p:nvPr>
            <p:ph type="sldNum" sz="quarter" idx="12"/>
          </p:nvPr>
        </p:nvSpPr>
        <p:spPr/>
        <p:txBody>
          <a:bodyPr/>
          <a:lstStyle/>
          <a:p>
            <a:fld id="{0715BA69-909B-4E12-95A9-DC30D0A4282E}" type="slidenum">
              <a:rPr lang="zh-TW" altLang="en-US" smtClean="0"/>
              <a:t>35</a:t>
            </a:fld>
            <a:endParaRPr lang="zh-TW" altLang="en-US"/>
          </a:p>
        </p:txBody>
      </p:sp>
      <p:pic>
        <p:nvPicPr>
          <p:cNvPr id="5" name="圖片 4">
            <a:extLst>
              <a:ext uri="{FF2B5EF4-FFF2-40B4-BE49-F238E27FC236}">
                <a16:creationId xmlns:a16="http://schemas.microsoft.com/office/drawing/2014/main" id="{AF363B18-C539-464B-B6A3-EC7D215B0440}"/>
              </a:ext>
            </a:extLst>
          </p:cNvPr>
          <p:cNvPicPr>
            <a:picLocks noChangeAspect="1"/>
          </p:cNvPicPr>
          <p:nvPr/>
        </p:nvPicPr>
        <p:blipFill>
          <a:blip r:embed="rId2"/>
          <a:stretch>
            <a:fillRect/>
          </a:stretch>
        </p:blipFill>
        <p:spPr>
          <a:xfrm>
            <a:off x="2352675" y="2868580"/>
            <a:ext cx="7486650" cy="2800350"/>
          </a:xfrm>
          <a:prstGeom prst="rect">
            <a:avLst/>
          </a:prstGeom>
        </p:spPr>
      </p:pic>
      <p:sp>
        <p:nvSpPr>
          <p:cNvPr id="13" name="橢圓 12">
            <a:extLst>
              <a:ext uri="{FF2B5EF4-FFF2-40B4-BE49-F238E27FC236}">
                <a16:creationId xmlns:a16="http://schemas.microsoft.com/office/drawing/2014/main" id="{A9C1CDF2-A407-4B4F-BE99-29F9EC42CB30}"/>
              </a:ext>
            </a:extLst>
          </p:cNvPr>
          <p:cNvSpPr/>
          <p:nvPr/>
        </p:nvSpPr>
        <p:spPr>
          <a:xfrm flipH="1">
            <a:off x="8682845" y="5199709"/>
            <a:ext cx="751192" cy="46922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1C0841FE-0550-402F-AACF-921E8A3ADCDA}"/>
              </a:ext>
            </a:extLst>
          </p:cNvPr>
          <p:cNvSpPr/>
          <p:nvPr/>
        </p:nvSpPr>
        <p:spPr>
          <a:xfrm flipH="1">
            <a:off x="8682845" y="4391048"/>
            <a:ext cx="751192" cy="46922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1389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DFAAE-1213-431B-9EB2-3EDC3861742F}"/>
              </a:ext>
            </a:extLst>
          </p:cNvPr>
          <p:cNvSpPr>
            <a:spLocks noGrp="1"/>
          </p:cNvSpPr>
          <p:nvPr>
            <p:ph type="title"/>
          </p:nvPr>
        </p:nvSpPr>
        <p:spPr/>
        <p:txBody>
          <a:bodyPr>
            <a:normAutofit/>
          </a:bodyPr>
          <a:lstStyle/>
          <a:p>
            <a:r>
              <a:rPr lang="en-US" altLang="zh-TW" dirty="0"/>
              <a:t>Best combinations, long, large examples experiment</a:t>
            </a:r>
            <a:endParaRPr lang="zh-TW" altLang="en-US" dirty="0"/>
          </a:p>
        </p:txBody>
      </p:sp>
      <p:sp>
        <p:nvSpPr>
          <p:cNvPr id="3" name="內容版面配置區 2">
            <a:extLst>
              <a:ext uri="{FF2B5EF4-FFF2-40B4-BE49-F238E27FC236}">
                <a16:creationId xmlns:a16="http://schemas.microsoft.com/office/drawing/2014/main" id="{85584FB1-C99C-4733-BD34-BDD3AF8DEECA}"/>
              </a:ext>
            </a:extLst>
          </p:cNvPr>
          <p:cNvSpPr>
            <a:spLocks noGrp="1"/>
          </p:cNvSpPr>
          <p:nvPr>
            <p:ph idx="1"/>
          </p:nvPr>
        </p:nvSpPr>
        <p:spPr/>
        <p:txBody>
          <a:bodyPr/>
          <a:lstStyle/>
          <a:p>
            <a:r>
              <a:rPr lang="en-US" altLang="zh-TW" dirty="0"/>
              <a:t>Population: 1000</a:t>
            </a:r>
          </a:p>
          <a:p>
            <a:r>
              <a:rPr lang="en-US" altLang="zh-TW" dirty="0"/>
              <a:t>Generation: 10000</a:t>
            </a:r>
          </a:p>
          <a:p>
            <a:r>
              <a:rPr lang="en-US" altLang="zh-TW" dirty="0"/>
              <a:t>Mutation rate: 0.1</a:t>
            </a:r>
          </a:p>
          <a:p>
            <a:r>
              <a:rPr lang="en-US" altLang="zh-TW" dirty="0"/>
              <a:t>Crossover rate: 0.5</a:t>
            </a:r>
          </a:p>
          <a:p>
            <a:r>
              <a:rPr lang="en-US" altLang="zh-TW" dirty="0"/>
              <a:t>Operator types: 3 best result from previous experiments</a:t>
            </a:r>
          </a:p>
          <a:p>
            <a:pPr lvl="1"/>
            <a:r>
              <a:rPr lang="en-US" altLang="zh-TW" dirty="0"/>
              <a:t>alternating edges crossover with rank selection,</a:t>
            </a:r>
          </a:p>
          <a:p>
            <a:pPr lvl="1"/>
            <a:r>
              <a:rPr lang="en-US" altLang="zh-TW" dirty="0"/>
              <a:t>alternating edges crossover with tournament selection,</a:t>
            </a:r>
          </a:p>
          <a:p>
            <a:pPr lvl="1"/>
            <a:r>
              <a:rPr lang="en-US" altLang="zh-TW" dirty="0"/>
              <a:t>edge recombination crossover with tournament selection</a:t>
            </a:r>
          </a:p>
        </p:txBody>
      </p:sp>
      <p:sp>
        <p:nvSpPr>
          <p:cNvPr id="4" name="投影片編號版面配置區 3">
            <a:extLst>
              <a:ext uri="{FF2B5EF4-FFF2-40B4-BE49-F238E27FC236}">
                <a16:creationId xmlns:a16="http://schemas.microsoft.com/office/drawing/2014/main" id="{DB806D9B-1BAF-466A-8CA4-991BF954AC50}"/>
              </a:ext>
            </a:extLst>
          </p:cNvPr>
          <p:cNvSpPr>
            <a:spLocks noGrp="1"/>
          </p:cNvSpPr>
          <p:nvPr>
            <p:ph type="sldNum" sz="quarter" idx="12"/>
          </p:nvPr>
        </p:nvSpPr>
        <p:spPr/>
        <p:txBody>
          <a:bodyPr/>
          <a:lstStyle/>
          <a:p>
            <a:fld id="{0715BA69-909B-4E12-95A9-DC30D0A4282E}" type="slidenum">
              <a:rPr lang="zh-TW" altLang="en-US" smtClean="0"/>
              <a:t>36</a:t>
            </a:fld>
            <a:endParaRPr lang="zh-TW" altLang="en-US"/>
          </a:p>
        </p:txBody>
      </p:sp>
    </p:spTree>
    <p:extLst>
      <p:ext uri="{BB962C8B-B14F-4D97-AF65-F5344CB8AC3E}">
        <p14:creationId xmlns:p14="http://schemas.microsoft.com/office/powerpoint/2010/main" val="2065042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08BEE-4E94-4EC6-89A1-924808E65B5E}"/>
              </a:ext>
            </a:extLst>
          </p:cNvPr>
          <p:cNvSpPr>
            <a:spLocks noGrp="1"/>
          </p:cNvSpPr>
          <p:nvPr>
            <p:ph type="title"/>
          </p:nvPr>
        </p:nvSpPr>
        <p:spPr/>
        <p:txBody>
          <a:bodyPr/>
          <a:lstStyle/>
          <a:p>
            <a:r>
              <a:rPr lang="en-US" altLang="zh-TW" dirty="0"/>
              <a:t>Best combinations, long, large examples experiment</a:t>
            </a:r>
            <a:endParaRPr lang="zh-TW" altLang="en-US" dirty="0"/>
          </a:p>
        </p:txBody>
      </p:sp>
      <p:sp>
        <p:nvSpPr>
          <p:cNvPr id="4" name="投影片編號版面配置區 3">
            <a:extLst>
              <a:ext uri="{FF2B5EF4-FFF2-40B4-BE49-F238E27FC236}">
                <a16:creationId xmlns:a16="http://schemas.microsoft.com/office/drawing/2014/main" id="{AD38C726-5F15-4845-A76F-47903940FAE3}"/>
              </a:ext>
            </a:extLst>
          </p:cNvPr>
          <p:cNvSpPr>
            <a:spLocks noGrp="1"/>
          </p:cNvSpPr>
          <p:nvPr>
            <p:ph type="sldNum" sz="quarter" idx="12"/>
          </p:nvPr>
        </p:nvSpPr>
        <p:spPr/>
        <p:txBody>
          <a:bodyPr/>
          <a:lstStyle/>
          <a:p>
            <a:fld id="{0715BA69-909B-4E12-95A9-DC30D0A4282E}" type="slidenum">
              <a:rPr lang="zh-TW" altLang="en-US" smtClean="0"/>
              <a:t>37</a:t>
            </a:fld>
            <a:endParaRPr lang="zh-TW" altLang="en-US"/>
          </a:p>
        </p:txBody>
      </p:sp>
      <p:grpSp>
        <p:nvGrpSpPr>
          <p:cNvPr id="5" name="群組 4">
            <a:extLst>
              <a:ext uri="{FF2B5EF4-FFF2-40B4-BE49-F238E27FC236}">
                <a16:creationId xmlns:a16="http://schemas.microsoft.com/office/drawing/2014/main" id="{6C77945A-30C0-4C81-A951-C1C5230F9DA6}"/>
              </a:ext>
            </a:extLst>
          </p:cNvPr>
          <p:cNvGrpSpPr/>
          <p:nvPr/>
        </p:nvGrpSpPr>
        <p:grpSpPr>
          <a:xfrm>
            <a:off x="794455" y="3429000"/>
            <a:ext cx="10603090" cy="2435290"/>
            <a:chOff x="1371190" y="3774027"/>
            <a:chExt cx="9449619" cy="2170364"/>
          </a:xfrm>
        </p:grpSpPr>
        <p:pic>
          <p:nvPicPr>
            <p:cNvPr id="6" name="圖片 5">
              <a:extLst>
                <a:ext uri="{FF2B5EF4-FFF2-40B4-BE49-F238E27FC236}">
                  <a16:creationId xmlns:a16="http://schemas.microsoft.com/office/drawing/2014/main" id="{1CAE447D-F913-4DB0-B8E1-4F2BE4AA5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90" y="3774027"/>
              <a:ext cx="9449619" cy="2170364"/>
            </a:xfrm>
            <a:prstGeom prst="rect">
              <a:avLst/>
            </a:prstGeom>
            <a:ln>
              <a:solidFill>
                <a:schemeClr val="tx1"/>
              </a:solidFill>
            </a:ln>
          </p:spPr>
        </p:pic>
        <p:sp>
          <p:nvSpPr>
            <p:cNvPr id="7" name="矩形: 圓角 6">
              <a:extLst>
                <a:ext uri="{FF2B5EF4-FFF2-40B4-BE49-F238E27FC236}">
                  <a16:creationId xmlns:a16="http://schemas.microsoft.com/office/drawing/2014/main" id="{5DC36C9A-818B-4424-887B-95F8720E81C7}"/>
                </a:ext>
              </a:extLst>
            </p:cNvPr>
            <p:cNvSpPr/>
            <p:nvPr/>
          </p:nvSpPr>
          <p:spPr>
            <a:xfrm>
              <a:off x="1474236" y="5532810"/>
              <a:ext cx="9181323" cy="233265"/>
            </a:xfrm>
            <a:prstGeom prst="roundRect">
              <a:avLst>
                <a:gd name="adj" fmla="val 5000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內容版面配置區 2">
            <a:extLst>
              <a:ext uri="{FF2B5EF4-FFF2-40B4-BE49-F238E27FC236}">
                <a16:creationId xmlns:a16="http://schemas.microsoft.com/office/drawing/2014/main" id="{84E30644-A7FD-4D92-ADFE-AC6F4769DDC7}"/>
              </a:ext>
            </a:extLst>
          </p:cNvPr>
          <p:cNvSpPr>
            <a:spLocks noGrp="1"/>
          </p:cNvSpPr>
          <p:nvPr>
            <p:ph idx="1"/>
          </p:nvPr>
        </p:nvSpPr>
        <p:spPr>
          <a:xfrm>
            <a:off x="845127" y="1828800"/>
            <a:ext cx="10515600" cy="2220686"/>
          </a:xfrm>
        </p:spPr>
        <p:txBody>
          <a:bodyPr>
            <a:normAutofit/>
          </a:bodyPr>
          <a:lstStyle/>
          <a:p>
            <a:r>
              <a:rPr lang="en-US" altLang="zh-TW" dirty="0"/>
              <a:t>Purpose: Simulate the VRP in real world. </a:t>
            </a:r>
          </a:p>
          <a:p>
            <a:r>
              <a:rPr lang="en-US" altLang="zh-TW" dirty="0"/>
              <a:t>Dataset</a:t>
            </a:r>
          </a:p>
        </p:txBody>
      </p:sp>
    </p:spTree>
    <p:extLst>
      <p:ext uri="{BB962C8B-B14F-4D97-AF65-F5344CB8AC3E}">
        <p14:creationId xmlns:p14="http://schemas.microsoft.com/office/powerpoint/2010/main" val="2606976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9B016-8912-475F-BB8B-121808C3BFDE}"/>
              </a:ext>
            </a:extLst>
          </p:cNvPr>
          <p:cNvSpPr>
            <a:spLocks noGrp="1"/>
          </p:cNvSpPr>
          <p:nvPr>
            <p:ph type="title"/>
          </p:nvPr>
        </p:nvSpPr>
        <p:spPr/>
        <p:txBody>
          <a:bodyPr/>
          <a:lstStyle/>
          <a:p>
            <a:r>
              <a:rPr lang="en-US" altLang="zh-TW" dirty="0"/>
              <a:t>Result</a:t>
            </a:r>
            <a:endParaRPr lang="zh-TW" altLang="en-US" dirty="0"/>
          </a:p>
        </p:txBody>
      </p:sp>
      <p:sp>
        <p:nvSpPr>
          <p:cNvPr id="4" name="投影片編號版面配置區 3">
            <a:extLst>
              <a:ext uri="{FF2B5EF4-FFF2-40B4-BE49-F238E27FC236}">
                <a16:creationId xmlns:a16="http://schemas.microsoft.com/office/drawing/2014/main" id="{5E3F17BA-A0A6-4AA1-A789-26587528D7AE}"/>
              </a:ext>
            </a:extLst>
          </p:cNvPr>
          <p:cNvSpPr>
            <a:spLocks noGrp="1"/>
          </p:cNvSpPr>
          <p:nvPr>
            <p:ph type="sldNum" sz="quarter" idx="12"/>
          </p:nvPr>
        </p:nvSpPr>
        <p:spPr/>
        <p:txBody>
          <a:bodyPr/>
          <a:lstStyle/>
          <a:p>
            <a:fld id="{0715BA69-909B-4E12-95A9-DC30D0A4282E}" type="slidenum">
              <a:rPr lang="zh-TW" altLang="en-US" smtClean="0"/>
              <a:t>38</a:t>
            </a:fld>
            <a:endParaRPr lang="zh-TW" altLang="en-US"/>
          </a:p>
        </p:txBody>
      </p:sp>
      <p:pic>
        <p:nvPicPr>
          <p:cNvPr id="8" name="圖片 7">
            <a:extLst>
              <a:ext uri="{FF2B5EF4-FFF2-40B4-BE49-F238E27FC236}">
                <a16:creationId xmlns:a16="http://schemas.microsoft.com/office/drawing/2014/main" id="{7C141215-3F68-4290-BB84-A426B5D82BBD}"/>
              </a:ext>
            </a:extLst>
          </p:cNvPr>
          <p:cNvPicPr>
            <a:picLocks noChangeAspect="1"/>
          </p:cNvPicPr>
          <p:nvPr/>
        </p:nvPicPr>
        <p:blipFill>
          <a:blip r:embed="rId2"/>
          <a:stretch>
            <a:fillRect/>
          </a:stretch>
        </p:blipFill>
        <p:spPr>
          <a:xfrm>
            <a:off x="2343150" y="2205037"/>
            <a:ext cx="7505700" cy="2447925"/>
          </a:xfrm>
          <a:prstGeom prst="rect">
            <a:avLst/>
          </a:prstGeom>
        </p:spPr>
      </p:pic>
      <p:sp>
        <p:nvSpPr>
          <p:cNvPr id="6" name="矩形: 圓角 5">
            <a:extLst>
              <a:ext uri="{FF2B5EF4-FFF2-40B4-BE49-F238E27FC236}">
                <a16:creationId xmlns:a16="http://schemas.microsoft.com/office/drawing/2014/main" id="{5E0FFF54-1CC7-4F3C-9863-6EE249D10152}"/>
              </a:ext>
            </a:extLst>
          </p:cNvPr>
          <p:cNvSpPr/>
          <p:nvPr/>
        </p:nvSpPr>
        <p:spPr>
          <a:xfrm>
            <a:off x="2974910" y="3429000"/>
            <a:ext cx="6242179" cy="3803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0800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9B016-8912-475F-BB8B-121808C3BFDE}"/>
              </a:ext>
            </a:extLst>
          </p:cNvPr>
          <p:cNvSpPr>
            <a:spLocks noGrp="1"/>
          </p:cNvSpPr>
          <p:nvPr>
            <p:ph type="title"/>
          </p:nvPr>
        </p:nvSpPr>
        <p:spPr/>
        <p:txBody>
          <a:bodyPr/>
          <a:lstStyle/>
          <a:p>
            <a:r>
              <a:rPr lang="en-US" altLang="zh-TW" dirty="0"/>
              <a:t>Result</a:t>
            </a:r>
            <a:endParaRPr lang="zh-TW" altLang="en-US" dirty="0"/>
          </a:p>
        </p:txBody>
      </p:sp>
      <p:pic>
        <p:nvPicPr>
          <p:cNvPr id="5" name="內容版面配置區 4">
            <a:extLst>
              <a:ext uri="{FF2B5EF4-FFF2-40B4-BE49-F238E27FC236}">
                <a16:creationId xmlns:a16="http://schemas.microsoft.com/office/drawing/2014/main" id="{4E546DCC-343B-4FDF-A76C-A5DA48235CA1}"/>
              </a:ext>
            </a:extLst>
          </p:cNvPr>
          <p:cNvPicPr>
            <a:picLocks noGrp="1" noChangeAspect="1"/>
          </p:cNvPicPr>
          <p:nvPr>
            <p:ph idx="1"/>
          </p:nvPr>
        </p:nvPicPr>
        <p:blipFill>
          <a:blip r:embed="rId2"/>
          <a:stretch>
            <a:fillRect/>
          </a:stretch>
        </p:blipFill>
        <p:spPr>
          <a:xfrm>
            <a:off x="3202346" y="1320410"/>
            <a:ext cx="5787308" cy="5406853"/>
          </a:xfrm>
          <a:prstGeom prst="rect">
            <a:avLst/>
          </a:prstGeom>
        </p:spPr>
      </p:pic>
      <p:sp>
        <p:nvSpPr>
          <p:cNvPr id="4" name="投影片編號版面配置區 3">
            <a:extLst>
              <a:ext uri="{FF2B5EF4-FFF2-40B4-BE49-F238E27FC236}">
                <a16:creationId xmlns:a16="http://schemas.microsoft.com/office/drawing/2014/main" id="{5E3F17BA-A0A6-4AA1-A789-26587528D7AE}"/>
              </a:ext>
            </a:extLst>
          </p:cNvPr>
          <p:cNvSpPr>
            <a:spLocks noGrp="1"/>
          </p:cNvSpPr>
          <p:nvPr>
            <p:ph type="sldNum" sz="quarter" idx="12"/>
          </p:nvPr>
        </p:nvSpPr>
        <p:spPr/>
        <p:txBody>
          <a:bodyPr/>
          <a:lstStyle/>
          <a:p>
            <a:fld id="{0715BA69-909B-4E12-95A9-DC30D0A4282E}" type="slidenum">
              <a:rPr lang="zh-TW" altLang="en-US" smtClean="0"/>
              <a:t>39</a:t>
            </a:fld>
            <a:endParaRPr lang="zh-TW" altLang="en-US"/>
          </a:p>
        </p:txBody>
      </p:sp>
      <p:sp>
        <p:nvSpPr>
          <p:cNvPr id="6" name="矩形: 圓角 5">
            <a:extLst>
              <a:ext uri="{FF2B5EF4-FFF2-40B4-BE49-F238E27FC236}">
                <a16:creationId xmlns:a16="http://schemas.microsoft.com/office/drawing/2014/main" id="{5E0FFF54-1CC7-4F3C-9863-6EE249D10152}"/>
              </a:ext>
            </a:extLst>
          </p:cNvPr>
          <p:cNvSpPr/>
          <p:nvPr/>
        </p:nvSpPr>
        <p:spPr>
          <a:xfrm>
            <a:off x="3321698" y="5822302"/>
            <a:ext cx="5495731" cy="8991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8277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群組 46">
            <a:extLst>
              <a:ext uri="{FF2B5EF4-FFF2-40B4-BE49-F238E27FC236}">
                <a16:creationId xmlns:a16="http://schemas.microsoft.com/office/drawing/2014/main" id="{339E676A-8935-4014-8424-6C07D315EEF1}"/>
              </a:ext>
            </a:extLst>
          </p:cNvPr>
          <p:cNvGrpSpPr/>
          <p:nvPr/>
        </p:nvGrpSpPr>
        <p:grpSpPr>
          <a:xfrm>
            <a:off x="2811616" y="1645622"/>
            <a:ext cx="6582622" cy="5075853"/>
            <a:chOff x="2852960" y="547245"/>
            <a:chExt cx="7697654" cy="5935653"/>
          </a:xfrm>
        </p:grpSpPr>
        <p:pic>
          <p:nvPicPr>
            <p:cNvPr id="46" name="圖片 45">
              <a:extLst>
                <a:ext uri="{FF2B5EF4-FFF2-40B4-BE49-F238E27FC236}">
                  <a16:creationId xmlns:a16="http://schemas.microsoft.com/office/drawing/2014/main" id="{47230DA1-E234-4FD4-8088-50F9CB267201}"/>
                </a:ext>
              </a:extLst>
            </p:cNvPr>
            <p:cNvPicPr>
              <a:picLocks noChangeAspect="1"/>
            </p:cNvPicPr>
            <p:nvPr/>
          </p:nvPicPr>
          <p:blipFill rotWithShape="1">
            <a:blip r:embed="rId2">
              <a:extLst>
                <a:ext uri="{28A0092B-C50C-407E-A947-70E740481C1C}">
                  <a14:useLocalDpi xmlns:a14="http://schemas.microsoft.com/office/drawing/2010/main" val="0"/>
                </a:ext>
              </a:extLst>
            </a:blip>
            <a:srcRect l="31658" t="25481" r="18575" b="6295"/>
            <a:stretch/>
          </p:blipFill>
          <p:spPr>
            <a:xfrm>
              <a:off x="2852960" y="547245"/>
              <a:ext cx="7697654" cy="5935653"/>
            </a:xfrm>
            <a:prstGeom prst="rect">
              <a:avLst/>
            </a:prstGeom>
          </p:spPr>
        </p:pic>
        <p:sp>
          <p:nvSpPr>
            <p:cNvPr id="28" name="手繪多邊形: 圖案 27">
              <a:extLst>
                <a:ext uri="{FF2B5EF4-FFF2-40B4-BE49-F238E27FC236}">
                  <a16:creationId xmlns:a16="http://schemas.microsoft.com/office/drawing/2014/main" id="{30469B09-C516-48F7-88F2-86B089E7D468}"/>
                </a:ext>
              </a:extLst>
            </p:cNvPr>
            <p:cNvSpPr/>
            <p:nvPr/>
          </p:nvSpPr>
          <p:spPr>
            <a:xfrm>
              <a:off x="8630815" y="746141"/>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圖案 28">
              <a:extLst>
                <a:ext uri="{FF2B5EF4-FFF2-40B4-BE49-F238E27FC236}">
                  <a16:creationId xmlns:a16="http://schemas.microsoft.com/office/drawing/2014/main" id="{001CC40F-2A6D-4DEF-AECB-44550F771B67}"/>
                </a:ext>
              </a:extLst>
            </p:cNvPr>
            <p:cNvSpPr/>
            <p:nvPr/>
          </p:nvSpPr>
          <p:spPr>
            <a:xfrm>
              <a:off x="6773176" y="1570494"/>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手繪多邊形: 圖案 29">
              <a:extLst>
                <a:ext uri="{FF2B5EF4-FFF2-40B4-BE49-F238E27FC236}">
                  <a16:creationId xmlns:a16="http://schemas.microsoft.com/office/drawing/2014/main" id="{D58DBBD6-B80A-4868-95DB-8C78D1B55CED}"/>
                </a:ext>
              </a:extLst>
            </p:cNvPr>
            <p:cNvSpPr/>
            <p:nvPr/>
          </p:nvSpPr>
          <p:spPr>
            <a:xfrm>
              <a:off x="6217638" y="2566538"/>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手繪多邊形: 圖案 30">
              <a:extLst>
                <a:ext uri="{FF2B5EF4-FFF2-40B4-BE49-F238E27FC236}">
                  <a16:creationId xmlns:a16="http://schemas.microsoft.com/office/drawing/2014/main" id="{785D0549-A088-4DFF-B32F-58F58F54FF6A}"/>
                </a:ext>
              </a:extLst>
            </p:cNvPr>
            <p:cNvSpPr/>
            <p:nvPr/>
          </p:nvSpPr>
          <p:spPr>
            <a:xfrm>
              <a:off x="4631734" y="5226854"/>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手繪多邊形: 圖案 31">
              <a:extLst>
                <a:ext uri="{FF2B5EF4-FFF2-40B4-BE49-F238E27FC236}">
                  <a16:creationId xmlns:a16="http://schemas.microsoft.com/office/drawing/2014/main" id="{875CB5E4-874C-475C-A413-F56217B5DB45}"/>
                </a:ext>
              </a:extLst>
            </p:cNvPr>
            <p:cNvSpPr/>
            <p:nvPr/>
          </p:nvSpPr>
          <p:spPr>
            <a:xfrm>
              <a:off x="6305114" y="4154587"/>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手繪多邊形: 圖案 32">
              <a:extLst>
                <a:ext uri="{FF2B5EF4-FFF2-40B4-BE49-F238E27FC236}">
                  <a16:creationId xmlns:a16="http://schemas.microsoft.com/office/drawing/2014/main" id="{9C715755-9968-4303-9B57-28240EE2EDB5}"/>
                </a:ext>
              </a:extLst>
            </p:cNvPr>
            <p:cNvSpPr/>
            <p:nvPr/>
          </p:nvSpPr>
          <p:spPr>
            <a:xfrm>
              <a:off x="5464246" y="5629311"/>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手繪多邊形: 圖案 33">
              <a:extLst>
                <a:ext uri="{FF2B5EF4-FFF2-40B4-BE49-F238E27FC236}">
                  <a16:creationId xmlns:a16="http://schemas.microsoft.com/office/drawing/2014/main" id="{9CD83B22-5E3F-4A41-AEF7-A11D2FC7A742}"/>
                </a:ext>
              </a:extLst>
            </p:cNvPr>
            <p:cNvSpPr/>
            <p:nvPr/>
          </p:nvSpPr>
          <p:spPr>
            <a:xfrm>
              <a:off x="5657421" y="3429000"/>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手繪多邊形: 圖案 52">
              <a:extLst>
                <a:ext uri="{FF2B5EF4-FFF2-40B4-BE49-F238E27FC236}">
                  <a16:creationId xmlns:a16="http://schemas.microsoft.com/office/drawing/2014/main" id="{DAEB7D82-5FE8-4884-8182-C35D36532343}"/>
                </a:ext>
              </a:extLst>
            </p:cNvPr>
            <p:cNvSpPr/>
            <p:nvPr/>
          </p:nvSpPr>
          <p:spPr>
            <a:xfrm>
              <a:off x="8739927" y="803189"/>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4" name="手繪多邊形: 圖案 53">
              <a:extLst>
                <a:ext uri="{FF2B5EF4-FFF2-40B4-BE49-F238E27FC236}">
                  <a16:creationId xmlns:a16="http://schemas.microsoft.com/office/drawing/2014/main" id="{5729712C-744B-4D6B-987E-5EA8BD37286D}"/>
                </a:ext>
              </a:extLst>
            </p:cNvPr>
            <p:cNvSpPr/>
            <p:nvPr/>
          </p:nvSpPr>
          <p:spPr>
            <a:xfrm>
              <a:off x="6885035" y="1654256"/>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手繪多邊形: 圖案 54">
              <a:extLst>
                <a:ext uri="{FF2B5EF4-FFF2-40B4-BE49-F238E27FC236}">
                  <a16:creationId xmlns:a16="http://schemas.microsoft.com/office/drawing/2014/main" id="{BE2DA841-708D-496D-BF0C-5C4EB7717439}"/>
                </a:ext>
              </a:extLst>
            </p:cNvPr>
            <p:cNvSpPr/>
            <p:nvPr/>
          </p:nvSpPr>
          <p:spPr>
            <a:xfrm>
              <a:off x="6305113" y="2618193"/>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手繪多邊形: 圖案 55">
              <a:extLst>
                <a:ext uri="{FF2B5EF4-FFF2-40B4-BE49-F238E27FC236}">
                  <a16:creationId xmlns:a16="http://schemas.microsoft.com/office/drawing/2014/main" id="{EBFD5A2B-B86B-4A36-AAB9-4F3270EB9CE3}"/>
                </a:ext>
              </a:extLst>
            </p:cNvPr>
            <p:cNvSpPr/>
            <p:nvPr/>
          </p:nvSpPr>
          <p:spPr>
            <a:xfrm>
              <a:off x="5753380" y="3515071"/>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7" name="手繪多邊形: 圖案 56">
              <a:extLst>
                <a:ext uri="{FF2B5EF4-FFF2-40B4-BE49-F238E27FC236}">
                  <a16:creationId xmlns:a16="http://schemas.microsoft.com/office/drawing/2014/main" id="{D056BD9B-C4AE-4365-9CCD-11058F1380F7}"/>
                </a:ext>
              </a:extLst>
            </p:cNvPr>
            <p:cNvSpPr/>
            <p:nvPr/>
          </p:nvSpPr>
          <p:spPr>
            <a:xfrm>
              <a:off x="4814041" y="5226852"/>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0" name="手繪多邊形: 圖案 59">
              <a:extLst>
                <a:ext uri="{FF2B5EF4-FFF2-40B4-BE49-F238E27FC236}">
                  <a16:creationId xmlns:a16="http://schemas.microsoft.com/office/drawing/2014/main" id="{4C20B6A6-FB56-49E8-89E6-25037EA383A4}"/>
                </a:ext>
              </a:extLst>
            </p:cNvPr>
            <p:cNvSpPr/>
            <p:nvPr/>
          </p:nvSpPr>
          <p:spPr>
            <a:xfrm>
              <a:off x="6451585" y="4152801"/>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1" name="手繪多邊形: 圖案 60">
              <a:extLst>
                <a:ext uri="{FF2B5EF4-FFF2-40B4-BE49-F238E27FC236}">
                  <a16:creationId xmlns:a16="http://schemas.microsoft.com/office/drawing/2014/main" id="{9DC1E18B-EE7B-421D-B19D-2B4DA622CBD6}"/>
                </a:ext>
              </a:extLst>
            </p:cNvPr>
            <p:cNvSpPr/>
            <p:nvPr/>
          </p:nvSpPr>
          <p:spPr>
            <a:xfrm>
              <a:off x="5625557" y="5629311"/>
              <a:ext cx="467895" cy="564800"/>
            </a:xfrm>
            <a:custGeom>
              <a:avLst/>
              <a:gdLst>
                <a:gd name="connsiteX0" fmla="*/ 457200 w 914400"/>
                <a:gd name="connsiteY0" fmla="*/ 220181 h 1103779"/>
                <a:gd name="connsiteX1" fmla="*/ 226087 w 914400"/>
                <a:gd name="connsiteY1" fmla="*/ 451294 h 1103779"/>
                <a:gd name="connsiteX2" fmla="*/ 457200 w 914400"/>
                <a:gd name="connsiteY2" fmla="*/ 682407 h 1103779"/>
                <a:gd name="connsiteX3" fmla="*/ 688313 w 914400"/>
                <a:gd name="connsiteY3" fmla="*/ 451294 h 1103779"/>
                <a:gd name="connsiteX4" fmla="*/ 457200 w 914400"/>
                <a:gd name="connsiteY4" fmla="*/ 220181 h 1103779"/>
                <a:gd name="connsiteX5" fmla="*/ 457200 w 914400"/>
                <a:gd name="connsiteY5" fmla="*/ 0 h 1103779"/>
                <a:gd name="connsiteX6" fmla="*/ 780489 w 914400"/>
                <a:gd name="connsiteY6" fmla="*/ 133911 h 1103779"/>
                <a:gd name="connsiteX7" fmla="*/ 780489 w 914400"/>
                <a:gd name="connsiteY7" fmla="*/ 780489 h 1103779"/>
                <a:gd name="connsiteX8" fmla="*/ 457200 w 914400"/>
                <a:gd name="connsiteY8" fmla="*/ 1103779 h 1103779"/>
                <a:gd name="connsiteX9" fmla="*/ 133911 w 914400"/>
                <a:gd name="connsiteY9" fmla="*/ 780489 h 1103779"/>
                <a:gd name="connsiteX10" fmla="*/ 133911 w 914400"/>
                <a:gd name="connsiteY10" fmla="*/ 133911 h 1103779"/>
                <a:gd name="connsiteX11" fmla="*/ 457200 w 914400"/>
                <a:gd name="connsiteY11" fmla="*/ 0 h 11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 h="1103779">
                  <a:moveTo>
                    <a:pt x="457200" y="220181"/>
                  </a:moveTo>
                  <a:cubicBezTo>
                    <a:pt x="329560" y="220181"/>
                    <a:pt x="226087" y="323654"/>
                    <a:pt x="226087" y="451294"/>
                  </a:cubicBezTo>
                  <a:cubicBezTo>
                    <a:pt x="226087" y="578934"/>
                    <a:pt x="329560" y="682407"/>
                    <a:pt x="457200" y="682407"/>
                  </a:cubicBezTo>
                  <a:cubicBezTo>
                    <a:pt x="584840" y="682407"/>
                    <a:pt x="688313" y="578934"/>
                    <a:pt x="688313" y="451294"/>
                  </a:cubicBezTo>
                  <a:cubicBezTo>
                    <a:pt x="688313" y="323654"/>
                    <a:pt x="584840" y="220181"/>
                    <a:pt x="457200" y="220181"/>
                  </a:cubicBezTo>
                  <a:close/>
                  <a:moveTo>
                    <a:pt x="457200" y="0"/>
                  </a:moveTo>
                  <a:cubicBezTo>
                    <a:pt x="574208" y="0"/>
                    <a:pt x="691215" y="44637"/>
                    <a:pt x="780489" y="133911"/>
                  </a:cubicBezTo>
                  <a:cubicBezTo>
                    <a:pt x="959037" y="312459"/>
                    <a:pt x="959037" y="601941"/>
                    <a:pt x="780489" y="780489"/>
                  </a:cubicBezTo>
                  <a:lnTo>
                    <a:pt x="457200" y="1103779"/>
                  </a:lnTo>
                  <a:lnTo>
                    <a:pt x="133911" y="780489"/>
                  </a:lnTo>
                  <a:cubicBezTo>
                    <a:pt x="-44637" y="601941"/>
                    <a:pt x="-44637" y="312459"/>
                    <a:pt x="133911" y="133911"/>
                  </a:cubicBezTo>
                  <a:cubicBezTo>
                    <a:pt x="223185" y="44637"/>
                    <a:pt x="340193" y="0"/>
                    <a:pt x="457200" y="0"/>
                  </a:cubicBezTo>
                  <a:close/>
                </a:path>
              </a:pathLst>
            </a:cu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8" name="投影片編號版面配置區 47">
            <a:extLst>
              <a:ext uri="{FF2B5EF4-FFF2-40B4-BE49-F238E27FC236}">
                <a16:creationId xmlns:a16="http://schemas.microsoft.com/office/drawing/2014/main" id="{43F5961F-97F4-49D6-BBB1-EAF5D819FFF0}"/>
              </a:ext>
            </a:extLst>
          </p:cNvPr>
          <p:cNvSpPr>
            <a:spLocks noGrp="1"/>
          </p:cNvSpPr>
          <p:nvPr>
            <p:ph type="sldNum" sz="quarter" idx="12"/>
          </p:nvPr>
        </p:nvSpPr>
        <p:spPr/>
        <p:txBody>
          <a:bodyPr/>
          <a:lstStyle/>
          <a:p>
            <a:fld id="{0715BA69-909B-4E12-95A9-DC30D0A4282E}" type="slidenum">
              <a:rPr lang="zh-TW" altLang="en-US" smtClean="0"/>
              <a:t>4</a:t>
            </a:fld>
            <a:endParaRPr lang="zh-TW" altLang="en-US"/>
          </a:p>
        </p:txBody>
      </p:sp>
      <p:sp>
        <p:nvSpPr>
          <p:cNvPr id="52" name="標題 1">
            <a:extLst>
              <a:ext uri="{FF2B5EF4-FFF2-40B4-BE49-F238E27FC236}">
                <a16:creationId xmlns:a16="http://schemas.microsoft.com/office/drawing/2014/main" id="{0A43F807-4456-46D7-BEE6-FE11E7079B6C}"/>
              </a:ext>
            </a:extLst>
          </p:cNvPr>
          <p:cNvSpPr>
            <a:spLocks noGrp="1"/>
          </p:cNvSpPr>
          <p:nvPr>
            <p:ph type="title"/>
          </p:nvPr>
        </p:nvSpPr>
        <p:spPr>
          <a:xfrm>
            <a:off x="845127" y="365760"/>
            <a:ext cx="10515600" cy="1325562"/>
          </a:xfrm>
        </p:spPr>
        <p:txBody>
          <a:bodyPr/>
          <a:lstStyle/>
          <a:p>
            <a:r>
              <a:rPr lang="en-US" altLang="zh-TW" dirty="0"/>
              <a:t>Motivation</a:t>
            </a:r>
            <a:endParaRPr lang="zh-TW" altLang="en-US" dirty="0"/>
          </a:p>
        </p:txBody>
      </p:sp>
    </p:spTree>
    <p:extLst>
      <p:ext uri="{BB962C8B-B14F-4D97-AF65-F5344CB8AC3E}">
        <p14:creationId xmlns:p14="http://schemas.microsoft.com/office/powerpoint/2010/main" val="3443974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solidFill>
                  <a:schemeClr val="bg2">
                    <a:lumMod val="75000"/>
                  </a:schemeClr>
                </a:solidFill>
              </a:rPr>
              <a:t>Term project introduction</a:t>
            </a:r>
          </a:p>
          <a:p>
            <a:r>
              <a:rPr lang="en-US" altLang="zh-TW" dirty="0">
                <a:solidFill>
                  <a:schemeClr val="bg2">
                    <a:lumMod val="75000"/>
                  </a:schemeClr>
                </a:solidFill>
              </a:rPr>
              <a:t>Paper introduction</a:t>
            </a:r>
          </a:p>
          <a:p>
            <a:r>
              <a:rPr lang="en-US" altLang="zh-TW" dirty="0">
                <a:solidFill>
                  <a:schemeClr val="bg2">
                    <a:lumMod val="75000"/>
                  </a:schemeClr>
                </a:solidFill>
              </a:rPr>
              <a:t>Preparation</a:t>
            </a:r>
          </a:p>
          <a:p>
            <a:r>
              <a:rPr lang="en-US" altLang="zh-TW" dirty="0">
                <a:solidFill>
                  <a:schemeClr val="bg2">
                    <a:lumMod val="75000"/>
                  </a:schemeClr>
                </a:solidFill>
              </a:rPr>
              <a:t>Experiments</a:t>
            </a:r>
          </a:p>
          <a:p>
            <a:r>
              <a:rPr lang="en-US" altLang="zh-TW" dirty="0">
                <a:solidFill>
                  <a:schemeClr val="bg2">
                    <a:lumMod val="75000"/>
                  </a:schemeClr>
                </a:solidFill>
              </a:rPr>
              <a:t>Results </a:t>
            </a:r>
          </a:p>
          <a:p>
            <a:r>
              <a:rPr lang="en-US" altLang="zh-TW" dirty="0"/>
              <a:t>Conclusion</a:t>
            </a:r>
          </a:p>
          <a:p>
            <a:r>
              <a:rPr lang="en-US" altLang="zh-TW" dirty="0">
                <a:solidFill>
                  <a:schemeClr val="bg2">
                    <a:lumMod val="75000"/>
                  </a:schemeClr>
                </a:solidFill>
              </a:rPr>
              <a:t>Future works</a:t>
            </a:r>
            <a:endParaRPr lang="zh-TW" altLang="en-US" dirty="0">
              <a:solidFill>
                <a:schemeClr val="bg2">
                  <a:lumMod val="75000"/>
                </a:schemeClr>
              </a:solidFill>
            </a:endParaRPr>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40</a:t>
            </a:fld>
            <a:endParaRPr lang="zh-TW" altLang="en-US"/>
          </a:p>
        </p:txBody>
      </p:sp>
    </p:spTree>
    <p:extLst>
      <p:ext uri="{BB962C8B-B14F-4D97-AF65-F5344CB8AC3E}">
        <p14:creationId xmlns:p14="http://schemas.microsoft.com/office/powerpoint/2010/main" val="26383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181E3-82ED-43AA-BC31-4FC0F3FF4BB3}"/>
              </a:ext>
            </a:extLst>
          </p:cNvPr>
          <p:cNvSpPr>
            <a:spLocks noGrp="1"/>
          </p:cNvSpPr>
          <p:nvPr>
            <p:ph type="title"/>
          </p:nvPr>
        </p:nvSpPr>
        <p:spPr/>
        <p:txBody>
          <a:bodyPr/>
          <a:lstStyle/>
          <a:p>
            <a:r>
              <a:rPr lang="en-US" altLang="zh-TW" dirty="0"/>
              <a:t>Overall conclusion</a:t>
            </a:r>
            <a:endParaRPr lang="zh-TW" altLang="en-US" dirty="0"/>
          </a:p>
        </p:txBody>
      </p:sp>
      <p:sp>
        <p:nvSpPr>
          <p:cNvPr id="3" name="內容版面配置區 2">
            <a:extLst>
              <a:ext uri="{FF2B5EF4-FFF2-40B4-BE49-F238E27FC236}">
                <a16:creationId xmlns:a16="http://schemas.microsoft.com/office/drawing/2014/main" id="{8A07FF0E-7E1D-4DA9-B67E-40951B918539}"/>
              </a:ext>
            </a:extLst>
          </p:cNvPr>
          <p:cNvSpPr>
            <a:spLocks noGrp="1"/>
          </p:cNvSpPr>
          <p:nvPr>
            <p:ph idx="1"/>
          </p:nvPr>
        </p:nvSpPr>
        <p:spPr/>
        <p:txBody>
          <a:bodyPr/>
          <a:lstStyle/>
          <a:p>
            <a:r>
              <a:rPr lang="en-US" altLang="zh-TW" dirty="0"/>
              <a:t>Large domination for any operators has no positive for the final result.</a:t>
            </a:r>
          </a:p>
          <a:p>
            <a:r>
              <a:rPr lang="en-US" altLang="zh-TW" dirty="0"/>
              <a:t>Edge-based operator gets better result than vertex-based operator due to better exploitation.</a:t>
            </a:r>
          </a:p>
          <a:p>
            <a:r>
              <a:rPr lang="en-US" altLang="zh-TW" dirty="0"/>
              <a:t>Can combine GA with other metaheuristic method.</a:t>
            </a:r>
            <a:endParaRPr lang="zh-TW" altLang="en-US" dirty="0"/>
          </a:p>
        </p:txBody>
      </p:sp>
      <p:sp>
        <p:nvSpPr>
          <p:cNvPr id="4" name="投影片編號版面配置區 3">
            <a:extLst>
              <a:ext uri="{FF2B5EF4-FFF2-40B4-BE49-F238E27FC236}">
                <a16:creationId xmlns:a16="http://schemas.microsoft.com/office/drawing/2014/main" id="{CDC8C323-272D-4A0F-9875-AE9E31C10BFC}"/>
              </a:ext>
            </a:extLst>
          </p:cNvPr>
          <p:cNvSpPr>
            <a:spLocks noGrp="1"/>
          </p:cNvSpPr>
          <p:nvPr>
            <p:ph type="sldNum" sz="quarter" idx="12"/>
          </p:nvPr>
        </p:nvSpPr>
        <p:spPr/>
        <p:txBody>
          <a:bodyPr/>
          <a:lstStyle/>
          <a:p>
            <a:fld id="{0715BA69-909B-4E12-95A9-DC30D0A4282E}" type="slidenum">
              <a:rPr lang="zh-TW" altLang="en-US" smtClean="0"/>
              <a:t>41</a:t>
            </a:fld>
            <a:endParaRPr lang="zh-TW" altLang="en-US"/>
          </a:p>
        </p:txBody>
      </p:sp>
    </p:spTree>
    <p:extLst>
      <p:ext uri="{BB962C8B-B14F-4D97-AF65-F5344CB8AC3E}">
        <p14:creationId xmlns:p14="http://schemas.microsoft.com/office/powerpoint/2010/main" val="2855040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086B0A-C0A9-4082-A8BF-90067188ED2D}"/>
              </a:ext>
            </a:extLst>
          </p:cNvPr>
          <p:cNvSpPr>
            <a:spLocks noGrp="1"/>
          </p:cNvSpPr>
          <p:nvPr>
            <p:ph type="title"/>
          </p:nvPr>
        </p:nvSpPr>
        <p:spPr/>
        <p:txBody>
          <a:bodyPr/>
          <a:lstStyle/>
          <a:p>
            <a:r>
              <a:rPr lang="en-US" altLang="zh-TW" dirty="0"/>
              <a:t>All combinations, moderate settings, fast experiment</a:t>
            </a:r>
            <a:endParaRPr lang="zh-TW" altLang="en-US" dirty="0"/>
          </a:p>
        </p:txBody>
      </p:sp>
      <p:sp>
        <p:nvSpPr>
          <p:cNvPr id="3" name="內容版面配置區 2">
            <a:extLst>
              <a:ext uri="{FF2B5EF4-FFF2-40B4-BE49-F238E27FC236}">
                <a16:creationId xmlns:a16="http://schemas.microsoft.com/office/drawing/2014/main" id="{6661FF72-874F-4127-B882-B5371F0AF849}"/>
              </a:ext>
            </a:extLst>
          </p:cNvPr>
          <p:cNvSpPr>
            <a:spLocks noGrp="1"/>
          </p:cNvSpPr>
          <p:nvPr>
            <p:ph idx="1"/>
          </p:nvPr>
        </p:nvSpPr>
        <p:spPr/>
        <p:txBody>
          <a:bodyPr>
            <a:normAutofit/>
          </a:bodyPr>
          <a:lstStyle/>
          <a:p>
            <a:r>
              <a:rPr lang="en-US" altLang="zh-TW" dirty="0"/>
              <a:t>Selection method does not seem to impact final results very much.  If any selection method were to be chosen, tournament would be the one, as it provides slightly better results than rest.</a:t>
            </a:r>
          </a:p>
          <a:p>
            <a:r>
              <a:rPr lang="en-US" altLang="zh-TW" dirty="0"/>
              <a:t>The average solution is not optimal but not completely random.</a:t>
            </a:r>
          </a:p>
          <a:p>
            <a:r>
              <a:rPr lang="en-US" altLang="zh-TW" b="1" dirty="0"/>
              <a:t>Better results </a:t>
            </a:r>
            <a:r>
              <a:rPr lang="en-US" altLang="zh-TW" dirty="0"/>
              <a:t>were obtained in case of </a:t>
            </a:r>
            <a:r>
              <a:rPr lang="en-US" altLang="zh-TW" b="1" dirty="0"/>
              <a:t>smaller examples</a:t>
            </a:r>
            <a:r>
              <a:rPr lang="en-US" altLang="zh-TW" dirty="0"/>
              <a:t>.</a:t>
            </a:r>
          </a:p>
          <a:p>
            <a:r>
              <a:rPr lang="en-US" altLang="zh-TW" dirty="0"/>
              <a:t>One thousand generations is </a:t>
            </a:r>
            <a:r>
              <a:rPr lang="en-US" altLang="zh-TW" b="1" dirty="0"/>
              <a:t>definitely not enough </a:t>
            </a:r>
            <a:r>
              <a:rPr lang="en-US" altLang="zh-TW" dirty="0"/>
              <a:t>for the GA to even start producing non-random solutions for larger examples.</a:t>
            </a:r>
          </a:p>
          <a:p>
            <a:r>
              <a:rPr lang="en-US" altLang="zh-TW" dirty="0"/>
              <a:t>Despite harsh conditions for the algorithm, it was still able to find a very optimal solution for one of the examples.</a:t>
            </a:r>
          </a:p>
        </p:txBody>
      </p:sp>
      <p:sp>
        <p:nvSpPr>
          <p:cNvPr id="4" name="投影片編號版面配置區 3">
            <a:extLst>
              <a:ext uri="{FF2B5EF4-FFF2-40B4-BE49-F238E27FC236}">
                <a16:creationId xmlns:a16="http://schemas.microsoft.com/office/drawing/2014/main" id="{DA66F5A6-255B-41A4-9ED9-2ADD02913384}"/>
              </a:ext>
            </a:extLst>
          </p:cNvPr>
          <p:cNvSpPr>
            <a:spLocks noGrp="1"/>
          </p:cNvSpPr>
          <p:nvPr>
            <p:ph type="sldNum" sz="quarter" idx="12"/>
          </p:nvPr>
        </p:nvSpPr>
        <p:spPr/>
        <p:txBody>
          <a:bodyPr/>
          <a:lstStyle/>
          <a:p>
            <a:fld id="{0715BA69-909B-4E12-95A9-DC30D0A4282E}" type="slidenum">
              <a:rPr lang="zh-TW" altLang="en-US" smtClean="0"/>
              <a:t>42</a:t>
            </a:fld>
            <a:endParaRPr lang="zh-TW" altLang="en-US"/>
          </a:p>
        </p:txBody>
      </p:sp>
    </p:spTree>
    <p:extLst>
      <p:ext uri="{BB962C8B-B14F-4D97-AF65-F5344CB8AC3E}">
        <p14:creationId xmlns:p14="http://schemas.microsoft.com/office/powerpoint/2010/main" val="672190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F9A671-FD72-4312-B797-5681746BD959}"/>
              </a:ext>
            </a:extLst>
          </p:cNvPr>
          <p:cNvSpPr>
            <a:spLocks noGrp="1"/>
          </p:cNvSpPr>
          <p:nvPr>
            <p:ph type="title"/>
          </p:nvPr>
        </p:nvSpPr>
        <p:spPr/>
        <p:txBody>
          <a:bodyPr/>
          <a:lstStyle/>
          <a:p>
            <a:r>
              <a:rPr lang="en-US" altLang="zh-TW" dirty="0"/>
              <a:t>Best combinations, long, large examples experiment</a:t>
            </a:r>
            <a:endParaRPr lang="zh-TW" altLang="en-US" dirty="0"/>
          </a:p>
        </p:txBody>
      </p:sp>
      <p:sp>
        <p:nvSpPr>
          <p:cNvPr id="3" name="內容版面配置區 2">
            <a:extLst>
              <a:ext uri="{FF2B5EF4-FFF2-40B4-BE49-F238E27FC236}">
                <a16:creationId xmlns:a16="http://schemas.microsoft.com/office/drawing/2014/main" id="{99238E26-45CF-466B-A397-CA118FB53B2B}"/>
              </a:ext>
            </a:extLst>
          </p:cNvPr>
          <p:cNvSpPr>
            <a:spLocks noGrp="1"/>
          </p:cNvSpPr>
          <p:nvPr>
            <p:ph idx="1"/>
          </p:nvPr>
        </p:nvSpPr>
        <p:spPr>
          <a:xfrm>
            <a:off x="845127" y="1828800"/>
            <a:ext cx="10515600" cy="4351337"/>
          </a:xfrm>
        </p:spPr>
        <p:txBody>
          <a:bodyPr>
            <a:normAutofit fontScale="92500" lnSpcReduction="20000"/>
          </a:bodyPr>
          <a:lstStyle/>
          <a:p>
            <a:r>
              <a:rPr lang="en-US" altLang="zh-TW" dirty="0"/>
              <a:t>Reasonably chosen genetic algorithm parameters can provide enough stability to start reaching satisfying results even for large examples.</a:t>
            </a:r>
          </a:p>
          <a:p>
            <a:r>
              <a:rPr lang="en-US" altLang="zh-TW" dirty="0"/>
              <a:t>Real life instances pose greater difficulties compared to randomly distributed ones.</a:t>
            </a:r>
          </a:p>
          <a:p>
            <a:r>
              <a:rPr lang="en-US" altLang="zh-TW" dirty="0"/>
              <a:t>Given enough time and computational power, genetic algorithm implementation can produce competitive results even in the largest known test instances.</a:t>
            </a:r>
          </a:p>
          <a:p>
            <a:r>
              <a:rPr lang="en-US" altLang="zh-TW" dirty="0"/>
              <a:t>Optimizations of paths in areas with higher density is easier and appears earlier in the whole optimization process than optimization of routes leading to further points of interest.</a:t>
            </a:r>
          </a:p>
          <a:p>
            <a:r>
              <a:rPr lang="en-US" altLang="zh-TW" dirty="0"/>
              <a:t>Alternating edges crossover combined with rank selection is the most stable choice for genetic operators, capable of finding results comparable with the worldwide best-known ones.</a:t>
            </a:r>
          </a:p>
        </p:txBody>
      </p:sp>
      <p:sp>
        <p:nvSpPr>
          <p:cNvPr id="4" name="投影片編號版面配置區 3">
            <a:extLst>
              <a:ext uri="{FF2B5EF4-FFF2-40B4-BE49-F238E27FC236}">
                <a16:creationId xmlns:a16="http://schemas.microsoft.com/office/drawing/2014/main" id="{0AF77F3A-CDCD-436F-8413-33D850143D6E}"/>
              </a:ext>
            </a:extLst>
          </p:cNvPr>
          <p:cNvSpPr>
            <a:spLocks noGrp="1"/>
          </p:cNvSpPr>
          <p:nvPr>
            <p:ph type="sldNum" sz="quarter" idx="12"/>
          </p:nvPr>
        </p:nvSpPr>
        <p:spPr/>
        <p:txBody>
          <a:bodyPr/>
          <a:lstStyle/>
          <a:p>
            <a:fld id="{0715BA69-909B-4E12-95A9-DC30D0A4282E}" type="slidenum">
              <a:rPr lang="zh-TW" altLang="en-US" smtClean="0"/>
              <a:t>43</a:t>
            </a:fld>
            <a:endParaRPr lang="zh-TW" altLang="en-US"/>
          </a:p>
        </p:txBody>
      </p:sp>
    </p:spTree>
    <p:extLst>
      <p:ext uri="{BB962C8B-B14F-4D97-AF65-F5344CB8AC3E}">
        <p14:creationId xmlns:p14="http://schemas.microsoft.com/office/powerpoint/2010/main" val="4110929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B6D21-560B-4A34-8A46-9E7F389011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E31D8D21-5845-4A42-BDAC-DFE819A0AAD8}"/>
              </a:ext>
            </a:extLst>
          </p:cNvPr>
          <p:cNvSpPr>
            <a:spLocks noGrp="1"/>
          </p:cNvSpPr>
          <p:nvPr>
            <p:ph idx="1"/>
          </p:nvPr>
        </p:nvSpPr>
        <p:spPr/>
        <p:txBody>
          <a:bodyPr/>
          <a:lstStyle/>
          <a:p>
            <a:r>
              <a:rPr lang="en-US" altLang="zh-TW" dirty="0">
                <a:solidFill>
                  <a:schemeClr val="bg2">
                    <a:lumMod val="75000"/>
                  </a:schemeClr>
                </a:solidFill>
              </a:rPr>
              <a:t>Term project introduction</a:t>
            </a:r>
          </a:p>
          <a:p>
            <a:r>
              <a:rPr lang="en-US" altLang="zh-TW" dirty="0">
                <a:solidFill>
                  <a:schemeClr val="bg2">
                    <a:lumMod val="75000"/>
                  </a:schemeClr>
                </a:solidFill>
              </a:rPr>
              <a:t>Paper introduction</a:t>
            </a:r>
          </a:p>
          <a:p>
            <a:r>
              <a:rPr lang="en-US" altLang="zh-TW" dirty="0">
                <a:solidFill>
                  <a:schemeClr val="bg2">
                    <a:lumMod val="75000"/>
                  </a:schemeClr>
                </a:solidFill>
              </a:rPr>
              <a:t>Preparation</a:t>
            </a:r>
          </a:p>
          <a:p>
            <a:r>
              <a:rPr lang="en-US" altLang="zh-TW" dirty="0">
                <a:solidFill>
                  <a:schemeClr val="bg2">
                    <a:lumMod val="75000"/>
                  </a:schemeClr>
                </a:solidFill>
              </a:rPr>
              <a:t>Experiments</a:t>
            </a:r>
          </a:p>
          <a:p>
            <a:r>
              <a:rPr lang="en-US" altLang="zh-TW" dirty="0">
                <a:solidFill>
                  <a:schemeClr val="bg2">
                    <a:lumMod val="75000"/>
                  </a:schemeClr>
                </a:solidFill>
              </a:rPr>
              <a:t>Results </a:t>
            </a:r>
          </a:p>
          <a:p>
            <a:r>
              <a:rPr lang="en-US" altLang="zh-TW" dirty="0">
                <a:solidFill>
                  <a:schemeClr val="bg2">
                    <a:lumMod val="75000"/>
                  </a:schemeClr>
                </a:solidFill>
              </a:rPr>
              <a:t>Conclusion</a:t>
            </a:r>
          </a:p>
          <a:p>
            <a:r>
              <a:rPr lang="en-US" altLang="zh-TW" dirty="0"/>
              <a:t>Future works</a:t>
            </a:r>
            <a:endParaRPr lang="zh-TW" altLang="en-US" dirty="0"/>
          </a:p>
        </p:txBody>
      </p:sp>
      <p:sp>
        <p:nvSpPr>
          <p:cNvPr id="4" name="投影片編號版面配置區 3">
            <a:extLst>
              <a:ext uri="{FF2B5EF4-FFF2-40B4-BE49-F238E27FC236}">
                <a16:creationId xmlns:a16="http://schemas.microsoft.com/office/drawing/2014/main" id="{10CF53FD-B461-477A-972D-A2C6EC50D054}"/>
              </a:ext>
            </a:extLst>
          </p:cNvPr>
          <p:cNvSpPr>
            <a:spLocks noGrp="1"/>
          </p:cNvSpPr>
          <p:nvPr>
            <p:ph type="sldNum" sz="quarter" idx="12"/>
          </p:nvPr>
        </p:nvSpPr>
        <p:spPr/>
        <p:txBody>
          <a:bodyPr/>
          <a:lstStyle/>
          <a:p>
            <a:fld id="{0715BA69-909B-4E12-95A9-DC30D0A4282E}" type="slidenum">
              <a:rPr lang="zh-TW" altLang="en-US" smtClean="0"/>
              <a:t>44</a:t>
            </a:fld>
            <a:endParaRPr lang="zh-TW" altLang="en-US"/>
          </a:p>
        </p:txBody>
      </p:sp>
    </p:spTree>
    <p:extLst>
      <p:ext uri="{BB962C8B-B14F-4D97-AF65-F5344CB8AC3E}">
        <p14:creationId xmlns:p14="http://schemas.microsoft.com/office/powerpoint/2010/main" val="4169471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9264F-BEEE-432D-89D9-4BF46299A227}"/>
              </a:ext>
            </a:extLst>
          </p:cNvPr>
          <p:cNvSpPr>
            <a:spLocks noGrp="1"/>
          </p:cNvSpPr>
          <p:nvPr>
            <p:ph type="title"/>
          </p:nvPr>
        </p:nvSpPr>
        <p:spPr/>
        <p:txBody>
          <a:bodyPr/>
          <a:lstStyle/>
          <a:p>
            <a:r>
              <a:rPr lang="en-US" altLang="zh-TW" dirty="0"/>
              <a:t>Future works</a:t>
            </a:r>
            <a:endParaRPr lang="zh-TW" altLang="en-US" dirty="0"/>
          </a:p>
        </p:txBody>
      </p:sp>
      <p:sp>
        <p:nvSpPr>
          <p:cNvPr id="3" name="內容版面配置區 2">
            <a:extLst>
              <a:ext uri="{FF2B5EF4-FFF2-40B4-BE49-F238E27FC236}">
                <a16:creationId xmlns:a16="http://schemas.microsoft.com/office/drawing/2014/main" id="{B2933A75-4D34-423D-B2C8-409BF19CFFBE}"/>
              </a:ext>
            </a:extLst>
          </p:cNvPr>
          <p:cNvSpPr>
            <a:spLocks noGrp="1"/>
          </p:cNvSpPr>
          <p:nvPr>
            <p:ph idx="1"/>
          </p:nvPr>
        </p:nvSpPr>
        <p:spPr/>
        <p:txBody>
          <a:bodyPr/>
          <a:lstStyle/>
          <a:p>
            <a:r>
              <a:rPr lang="en-US" altLang="zh-TW" dirty="0"/>
              <a:t>Convert NTHU bus problem into VRP</a:t>
            </a:r>
          </a:p>
          <a:p>
            <a:r>
              <a:rPr lang="en-US" altLang="zh-TW" dirty="0"/>
              <a:t>Further works</a:t>
            </a:r>
            <a:endParaRPr lang="zh-TW" altLang="en-US" dirty="0"/>
          </a:p>
        </p:txBody>
      </p:sp>
      <p:sp>
        <p:nvSpPr>
          <p:cNvPr id="4" name="投影片編號版面配置區 3">
            <a:extLst>
              <a:ext uri="{FF2B5EF4-FFF2-40B4-BE49-F238E27FC236}">
                <a16:creationId xmlns:a16="http://schemas.microsoft.com/office/drawing/2014/main" id="{358506BC-EB39-483F-83FF-CA7FD0FB93E5}"/>
              </a:ext>
            </a:extLst>
          </p:cNvPr>
          <p:cNvSpPr>
            <a:spLocks noGrp="1"/>
          </p:cNvSpPr>
          <p:nvPr>
            <p:ph type="sldNum" sz="quarter" idx="12"/>
          </p:nvPr>
        </p:nvSpPr>
        <p:spPr/>
        <p:txBody>
          <a:bodyPr/>
          <a:lstStyle/>
          <a:p>
            <a:fld id="{0715BA69-909B-4E12-95A9-DC30D0A4282E}" type="slidenum">
              <a:rPr lang="zh-TW" altLang="en-US" smtClean="0"/>
              <a:t>45</a:t>
            </a:fld>
            <a:endParaRPr lang="zh-TW" altLang="en-US"/>
          </a:p>
        </p:txBody>
      </p:sp>
    </p:spTree>
    <p:extLst>
      <p:ext uri="{BB962C8B-B14F-4D97-AF65-F5344CB8AC3E}">
        <p14:creationId xmlns:p14="http://schemas.microsoft.com/office/powerpoint/2010/main" val="3910954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6D1D31-85DA-4A37-8920-39F631538DAB}"/>
              </a:ext>
            </a:extLst>
          </p:cNvPr>
          <p:cNvSpPr>
            <a:spLocks noGrp="1"/>
          </p:cNvSpPr>
          <p:nvPr>
            <p:ph type="title"/>
          </p:nvPr>
        </p:nvSpPr>
        <p:spPr/>
        <p:txBody>
          <a:bodyPr/>
          <a:lstStyle/>
          <a:p>
            <a:r>
              <a:rPr lang="en-US" altLang="zh-TW" dirty="0"/>
              <a:t>Convert NTHU bus problem into VRP</a:t>
            </a:r>
            <a:endParaRPr lang="zh-TW" altLang="en-US" dirty="0"/>
          </a:p>
        </p:txBody>
      </p:sp>
      <p:sp>
        <p:nvSpPr>
          <p:cNvPr id="3" name="內容版面配置區 2">
            <a:extLst>
              <a:ext uri="{FF2B5EF4-FFF2-40B4-BE49-F238E27FC236}">
                <a16:creationId xmlns:a16="http://schemas.microsoft.com/office/drawing/2014/main" id="{B14AC74D-7AF4-46DE-A859-3BEFA93ED7EE}"/>
              </a:ext>
            </a:extLst>
          </p:cNvPr>
          <p:cNvSpPr>
            <a:spLocks noGrp="1"/>
          </p:cNvSpPr>
          <p:nvPr>
            <p:ph idx="1"/>
          </p:nvPr>
        </p:nvSpPr>
        <p:spPr/>
        <p:txBody>
          <a:bodyPr/>
          <a:lstStyle/>
          <a:p>
            <a:r>
              <a:rPr lang="en-US" altLang="zh-TW" dirty="0"/>
              <a:t>Define there are 1 depot and 13 customers</a:t>
            </a:r>
          </a:p>
          <a:p>
            <a:r>
              <a:rPr lang="en-US" altLang="zh-TW" dirty="0"/>
              <a:t>Define the needs of each customer = the number of students that want to get off there.</a:t>
            </a:r>
          </a:p>
          <a:p>
            <a:pPr lvl="1"/>
            <a:r>
              <a:rPr lang="en-US" altLang="zh-TW" dirty="0"/>
              <a:t>TSMC: Estimate it through the class there in </a:t>
            </a:r>
          </a:p>
          <a:p>
            <a:r>
              <a:rPr lang="en-US" altLang="zh-TW" dirty="0"/>
              <a:t>Define D to be the distance matrix</a:t>
            </a:r>
          </a:p>
          <a:p>
            <a:r>
              <a:rPr lang="en-US" altLang="zh-TW" dirty="0"/>
              <a:t>Fitness function</a:t>
            </a:r>
          </a:p>
          <a:p>
            <a:pPr lvl="1"/>
            <a:r>
              <a:rPr lang="en-US" altLang="zh-TW" dirty="0"/>
              <a:t>Minimize the time spent =&gt; minimize the vehicles used</a:t>
            </a:r>
          </a:p>
          <a:p>
            <a:pPr lvl="1"/>
            <a:r>
              <a:rPr lang="en-US" altLang="zh-TW" dirty="0"/>
              <a:t>May change the depot</a:t>
            </a:r>
            <a:r>
              <a:rPr lang="zh-TW" altLang="en-US" dirty="0"/>
              <a:t> </a:t>
            </a:r>
            <a:r>
              <a:rPr lang="en-US" altLang="zh-TW" dirty="0"/>
              <a:t>to GEN II station to get better result</a:t>
            </a:r>
          </a:p>
        </p:txBody>
      </p:sp>
      <p:sp>
        <p:nvSpPr>
          <p:cNvPr id="4" name="投影片編號版面配置區 3">
            <a:extLst>
              <a:ext uri="{FF2B5EF4-FFF2-40B4-BE49-F238E27FC236}">
                <a16:creationId xmlns:a16="http://schemas.microsoft.com/office/drawing/2014/main" id="{C45856BA-EE0F-4478-8852-954A0F847588}"/>
              </a:ext>
            </a:extLst>
          </p:cNvPr>
          <p:cNvSpPr>
            <a:spLocks noGrp="1"/>
          </p:cNvSpPr>
          <p:nvPr>
            <p:ph type="sldNum" sz="quarter" idx="12"/>
          </p:nvPr>
        </p:nvSpPr>
        <p:spPr/>
        <p:txBody>
          <a:bodyPr/>
          <a:lstStyle/>
          <a:p>
            <a:fld id="{0715BA69-909B-4E12-95A9-DC30D0A4282E}" type="slidenum">
              <a:rPr lang="zh-TW" altLang="en-US" smtClean="0"/>
              <a:t>46</a:t>
            </a:fld>
            <a:endParaRPr lang="zh-TW" altLang="en-US"/>
          </a:p>
        </p:txBody>
      </p:sp>
    </p:spTree>
    <p:extLst>
      <p:ext uri="{BB962C8B-B14F-4D97-AF65-F5344CB8AC3E}">
        <p14:creationId xmlns:p14="http://schemas.microsoft.com/office/powerpoint/2010/main" val="3748531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6D1D31-85DA-4A37-8920-39F631538DAB}"/>
              </a:ext>
            </a:extLst>
          </p:cNvPr>
          <p:cNvSpPr>
            <a:spLocks noGrp="1"/>
          </p:cNvSpPr>
          <p:nvPr>
            <p:ph type="title"/>
          </p:nvPr>
        </p:nvSpPr>
        <p:spPr/>
        <p:txBody>
          <a:bodyPr/>
          <a:lstStyle/>
          <a:p>
            <a:r>
              <a:rPr lang="en-US" altLang="zh-TW" dirty="0"/>
              <a:t>Convert NTHU bus problem into VRP</a:t>
            </a:r>
            <a:endParaRPr lang="zh-TW" altLang="en-US" dirty="0"/>
          </a:p>
        </p:txBody>
      </p:sp>
      <p:sp>
        <p:nvSpPr>
          <p:cNvPr id="3" name="內容版面配置區 2">
            <a:extLst>
              <a:ext uri="{FF2B5EF4-FFF2-40B4-BE49-F238E27FC236}">
                <a16:creationId xmlns:a16="http://schemas.microsoft.com/office/drawing/2014/main" id="{B14AC74D-7AF4-46DE-A859-3BEFA93ED7EE}"/>
              </a:ext>
            </a:extLst>
          </p:cNvPr>
          <p:cNvSpPr>
            <a:spLocks noGrp="1"/>
          </p:cNvSpPr>
          <p:nvPr>
            <p:ph idx="1"/>
          </p:nvPr>
        </p:nvSpPr>
        <p:spPr/>
        <p:txBody>
          <a:bodyPr/>
          <a:lstStyle/>
          <a:p>
            <a:r>
              <a:rPr lang="en-US" altLang="zh-TW" dirty="0"/>
              <a:t>Use edge crossover with tournament selection to get best result</a:t>
            </a:r>
          </a:p>
          <a:p>
            <a:r>
              <a:rPr lang="en-US" altLang="zh-TW" dirty="0"/>
              <a:t>Make population size and generation bigger to get better result</a:t>
            </a:r>
          </a:p>
          <a:p>
            <a:pPr lvl="1"/>
            <a:r>
              <a:rPr lang="en-US" altLang="zh-TW" dirty="0"/>
              <a:t>But not so big, since NTHU bus problem isn’t a large example</a:t>
            </a:r>
          </a:p>
        </p:txBody>
      </p:sp>
      <p:sp>
        <p:nvSpPr>
          <p:cNvPr id="4" name="投影片編號版面配置區 3">
            <a:extLst>
              <a:ext uri="{FF2B5EF4-FFF2-40B4-BE49-F238E27FC236}">
                <a16:creationId xmlns:a16="http://schemas.microsoft.com/office/drawing/2014/main" id="{C45856BA-EE0F-4478-8852-954A0F847588}"/>
              </a:ext>
            </a:extLst>
          </p:cNvPr>
          <p:cNvSpPr>
            <a:spLocks noGrp="1"/>
          </p:cNvSpPr>
          <p:nvPr>
            <p:ph type="sldNum" sz="quarter" idx="12"/>
          </p:nvPr>
        </p:nvSpPr>
        <p:spPr/>
        <p:txBody>
          <a:bodyPr/>
          <a:lstStyle/>
          <a:p>
            <a:fld id="{0715BA69-909B-4E12-95A9-DC30D0A4282E}" type="slidenum">
              <a:rPr lang="zh-TW" altLang="en-US" smtClean="0"/>
              <a:t>47</a:t>
            </a:fld>
            <a:endParaRPr lang="zh-TW" altLang="en-US"/>
          </a:p>
        </p:txBody>
      </p:sp>
    </p:spTree>
    <p:extLst>
      <p:ext uri="{BB962C8B-B14F-4D97-AF65-F5344CB8AC3E}">
        <p14:creationId xmlns:p14="http://schemas.microsoft.com/office/powerpoint/2010/main" val="2299767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9264F-BEEE-432D-89D9-4BF46299A227}"/>
              </a:ext>
            </a:extLst>
          </p:cNvPr>
          <p:cNvSpPr>
            <a:spLocks noGrp="1"/>
          </p:cNvSpPr>
          <p:nvPr>
            <p:ph type="title"/>
          </p:nvPr>
        </p:nvSpPr>
        <p:spPr/>
        <p:txBody>
          <a:bodyPr/>
          <a:lstStyle/>
          <a:p>
            <a:r>
              <a:rPr lang="en-US" altLang="zh-TW" dirty="0"/>
              <a:t>Further works</a:t>
            </a:r>
          </a:p>
        </p:txBody>
      </p:sp>
      <p:sp>
        <p:nvSpPr>
          <p:cNvPr id="3" name="內容版面配置區 2">
            <a:extLst>
              <a:ext uri="{FF2B5EF4-FFF2-40B4-BE49-F238E27FC236}">
                <a16:creationId xmlns:a16="http://schemas.microsoft.com/office/drawing/2014/main" id="{B2933A75-4D34-423D-B2C8-409BF19CFFBE}"/>
              </a:ext>
            </a:extLst>
          </p:cNvPr>
          <p:cNvSpPr>
            <a:spLocks noGrp="1"/>
          </p:cNvSpPr>
          <p:nvPr>
            <p:ph idx="1"/>
          </p:nvPr>
        </p:nvSpPr>
        <p:spPr/>
        <p:txBody>
          <a:bodyPr/>
          <a:lstStyle/>
          <a:p>
            <a:r>
              <a:rPr lang="en-US" altLang="zh-TW" dirty="0"/>
              <a:t>Need to have time constraints </a:t>
            </a:r>
          </a:p>
          <a:p>
            <a:pPr marL="0" indent="0">
              <a:buNone/>
            </a:pPr>
            <a:r>
              <a:rPr lang="en-US" altLang="zh-TW" dirty="0"/>
              <a:t>	=&gt; VRP with time window</a:t>
            </a:r>
          </a:p>
          <a:p>
            <a:r>
              <a:rPr lang="en-US" altLang="zh-TW" dirty="0"/>
              <a:t>1 depot isn’t realistic, make every customer a depot</a:t>
            </a:r>
          </a:p>
          <a:p>
            <a:pPr marL="0" indent="0">
              <a:buNone/>
            </a:pPr>
            <a:r>
              <a:rPr lang="en-US" altLang="zh-TW" dirty="0"/>
              <a:t>	=&gt; multi depot VRP</a:t>
            </a:r>
          </a:p>
          <a:p>
            <a:pPr lvl="1"/>
            <a:endParaRPr lang="zh-TW" altLang="en-US" dirty="0"/>
          </a:p>
        </p:txBody>
      </p:sp>
      <p:sp>
        <p:nvSpPr>
          <p:cNvPr id="4" name="投影片編號版面配置區 3">
            <a:extLst>
              <a:ext uri="{FF2B5EF4-FFF2-40B4-BE49-F238E27FC236}">
                <a16:creationId xmlns:a16="http://schemas.microsoft.com/office/drawing/2014/main" id="{358506BC-EB39-483F-83FF-CA7FD0FB93E5}"/>
              </a:ext>
            </a:extLst>
          </p:cNvPr>
          <p:cNvSpPr>
            <a:spLocks noGrp="1"/>
          </p:cNvSpPr>
          <p:nvPr>
            <p:ph type="sldNum" sz="quarter" idx="12"/>
          </p:nvPr>
        </p:nvSpPr>
        <p:spPr/>
        <p:txBody>
          <a:bodyPr/>
          <a:lstStyle/>
          <a:p>
            <a:fld id="{0715BA69-909B-4E12-95A9-DC30D0A4282E}" type="slidenum">
              <a:rPr lang="zh-TW" altLang="en-US" smtClean="0"/>
              <a:t>48</a:t>
            </a:fld>
            <a:endParaRPr lang="zh-TW" altLang="en-US"/>
          </a:p>
        </p:txBody>
      </p:sp>
    </p:spTree>
    <p:extLst>
      <p:ext uri="{BB962C8B-B14F-4D97-AF65-F5344CB8AC3E}">
        <p14:creationId xmlns:p14="http://schemas.microsoft.com/office/powerpoint/2010/main" val="968653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9F0E109B-4E7D-4BAD-AA53-AB7DA03C49A1}"/>
              </a:ext>
            </a:extLst>
          </p:cNvPr>
          <p:cNvSpPr>
            <a:spLocks noGrp="1"/>
          </p:cNvSpPr>
          <p:nvPr>
            <p:ph type="ctrTitle"/>
          </p:nvPr>
        </p:nvSpPr>
        <p:spPr/>
        <p:txBody>
          <a:bodyPr/>
          <a:lstStyle/>
          <a:p>
            <a:r>
              <a:rPr lang="en-US" altLang="zh-TW" dirty="0"/>
              <a:t>Thanks for listening!</a:t>
            </a:r>
            <a:endParaRPr lang="zh-TW" altLang="en-US" dirty="0"/>
          </a:p>
        </p:txBody>
      </p:sp>
      <p:sp>
        <p:nvSpPr>
          <p:cNvPr id="8" name="副標題 7">
            <a:extLst>
              <a:ext uri="{FF2B5EF4-FFF2-40B4-BE49-F238E27FC236}">
                <a16:creationId xmlns:a16="http://schemas.microsoft.com/office/drawing/2014/main" id="{A4CF6C7C-EC2D-4881-84FC-C7A17C712178}"/>
              </a:ext>
            </a:extLst>
          </p:cNvPr>
          <p:cNvSpPr>
            <a:spLocks noGrp="1"/>
          </p:cNvSpPr>
          <p:nvPr>
            <p:ph type="subTitle"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D76CCC4-6A00-41AB-B67C-A6AF680D3038}"/>
              </a:ext>
            </a:extLst>
          </p:cNvPr>
          <p:cNvSpPr>
            <a:spLocks noGrp="1"/>
          </p:cNvSpPr>
          <p:nvPr>
            <p:ph type="sldNum" sz="quarter" idx="12"/>
          </p:nvPr>
        </p:nvSpPr>
        <p:spPr/>
        <p:txBody>
          <a:bodyPr/>
          <a:lstStyle/>
          <a:p>
            <a:fld id="{0715BA69-909B-4E12-95A9-DC30D0A4282E}" type="slidenum">
              <a:rPr lang="zh-TW" altLang="en-US" smtClean="0"/>
              <a:t>49</a:t>
            </a:fld>
            <a:endParaRPr lang="zh-TW" altLang="en-US"/>
          </a:p>
        </p:txBody>
      </p:sp>
    </p:spTree>
    <p:extLst>
      <p:ext uri="{BB962C8B-B14F-4D97-AF65-F5344CB8AC3E}">
        <p14:creationId xmlns:p14="http://schemas.microsoft.com/office/powerpoint/2010/main" val="94042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D20697-DF6D-4FB1-807D-3EEAC81E6E6E}"/>
              </a:ext>
            </a:extLst>
          </p:cNvPr>
          <p:cNvSpPr>
            <a:spLocks noGrp="1"/>
          </p:cNvSpPr>
          <p:nvPr>
            <p:ph type="title"/>
          </p:nvPr>
        </p:nvSpPr>
        <p:spPr/>
        <p:txBody>
          <a:bodyPr/>
          <a:lstStyle/>
          <a:p>
            <a:r>
              <a:rPr lang="en-US" altLang="zh-TW" dirty="0"/>
              <a:t>Motivation</a:t>
            </a:r>
            <a:endParaRPr lang="zh-TW" altLang="en-US" dirty="0"/>
          </a:p>
        </p:txBody>
      </p:sp>
      <p:sp>
        <p:nvSpPr>
          <p:cNvPr id="5" name="投影片編號版面配置區 4">
            <a:extLst>
              <a:ext uri="{FF2B5EF4-FFF2-40B4-BE49-F238E27FC236}">
                <a16:creationId xmlns:a16="http://schemas.microsoft.com/office/drawing/2014/main" id="{4C43FDF2-906F-4661-9D06-08CAAE04EE50}"/>
              </a:ext>
            </a:extLst>
          </p:cNvPr>
          <p:cNvSpPr>
            <a:spLocks noGrp="1"/>
          </p:cNvSpPr>
          <p:nvPr>
            <p:ph type="sldNum" sz="quarter" idx="12"/>
          </p:nvPr>
        </p:nvSpPr>
        <p:spPr/>
        <p:txBody>
          <a:bodyPr/>
          <a:lstStyle/>
          <a:p>
            <a:fld id="{0715BA69-909B-4E12-95A9-DC30D0A4282E}" type="slidenum">
              <a:rPr lang="zh-TW" altLang="en-US" smtClean="0"/>
              <a:t>5</a:t>
            </a:fld>
            <a:endParaRPr lang="zh-TW" altLang="en-US"/>
          </a:p>
        </p:txBody>
      </p:sp>
      <p:pic>
        <p:nvPicPr>
          <p:cNvPr id="9" name="圖片 8">
            <a:extLst>
              <a:ext uri="{FF2B5EF4-FFF2-40B4-BE49-F238E27FC236}">
                <a16:creationId xmlns:a16="http://schemas.microsoft.com/office/drawing/2014/main" id="{70ECF293-0EC9-41E6-8DF9-0513A6F3B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238" y="1531086"/>
            <a:ext cx="8578792" cy="4825264"/>
          </a:xfrm>
          <a:prstGeom prst="rect">
            <a:avLst/>
          </a:prstGeom>
        </p:spPr>
      </p:pic>
      <p:sp>
        <p:nvSpPr>
          <p:cNvPr id="10" name="矩形 9">
            <a:extLst>
              <a:ext uri="{FF2B5EF4-FFF2-40B4-BE49-F238E27FC236}">
                <a16:creationId xmlns:a16="http://schemas.microsoft.com/office/drawing/2014/main" id="{B4165141-B950-4EFA-A602-6BD18D69BBD7}"/>
              </a:ext>
            </a:extLst>
          </p:cNvPr>
          <p:cNvSpPr/>
          <p:nvPr/>
        </p:nvSpPr>
        <p:spPr>
          <a:xfrm>
            <a:off x="9144000" y="2006082"/>
            <a:ext cx="1045030" cy="223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EED9CA6-ABF2-4EBB-A214-C2C66533485A}"/>
              </a:ext>
            </a:extLst>
          </p:cNvPr>
          <p:cNvSpPr/>
          <p:nvPr/>
        </p:nvSpPr>
        <p:spPr>
          <a:xfrm>
            <a:off x="8537509" y="2659224"/>
            <a:ext cx="270589" cy="1119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267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05B19-2632-425D-8A2A-88D08FB07815}"/>
              </a:ext>
            </a:extLst>
          </p:cNvPr>
          <p:cNvSpPr>
            <a:spLocks noGrp="1"/>
          </p:cNvSpPr>
          <p:nvPr>
            <p:ph type="title"/>
          </p:nvPr>
        </p:nvSpPr>
        <p:spPr/>
        <p:txBody>
          <a:bodyPr/>
          <a:lstStyle/>
          <a:p>
            <a:r>
              <a:rPr lang="en-US" altLang="zh-TW" dirty="0"/>
              <a:t>Motivation</a:t>
            </a:r>
            <a:endParaRPr lang="zh-TW" altLang="en-US" dirty="0"/>
          </a:p>
        </p:txBody>
      </p:sp>
      <p:sp>
        <p:nvSpPr>
          <p:cNvPr id="7" name="內容版面配置區 6">
            <a:extLst>
              <a:ext uri="{FF2B5EF4-FFF2-40B4-BE49-F238E27FC236}">
                <a16:creationId xmlns:a16="http://schemas.microsoft.com/office/drawing/2014/main" id="{9A944FEC-BF86-4731-B5CE-03A420DB4CE6}"/>
              </a:ext>
            </a:extLst>
          </p:cNvPr>
          <p:cNvSpPr>
            <a:spLocks noGrp="1"/>
          </p:cNvSpPr>
          <p:nvPr>
            <p:ph idx="1"/>
          </p:nvPr>
        </p:nvSpPr>
        <p:spPr/>
        <p:txBody>
          <a:bodyPr/>
          <a:lstStyle/>
          <a:p>
            <a:r>
              <a:rPr lang="en-US" altLang="zh-TW" dirty="0"/>
              <a:t>Why this problem occurs?</a:t>
            </a:r>
          </a:p>
          <a:p>
            <a:pPr lvl="1"/>
            <a:r>
              <a:rPr lang="en-US" altLang="zh-TW" dirty="0"/>
              <a:t>Most of us go to the nearest station, such as GEN II or school gate</a:t>
            </a:r>
          </a:p>
          <a:p>
            <a:pPr lvl="1"/>
            <a:r>
              <a:rPr lang="en-US" altLang="zh-TW" dirty="0"/>
              <a:t>Most of us want to go to bus station 10 ~ 15 before classes.</a:t>
            </a:r>
          </a:p>
          <a:p>
            <a:pPr lvl="1"/>
            <a:r>
              <a:rPr lang="en-US" altLang="zh-TW" dirty="0"/>
              <a:t>Have time constraints.</a:t>
            </a:r>
          </a:p>
        </p:txBody>
      </p:sp>
      <p:sp>
        <p:nvSpPr>
          <p:cNvPr id="5" name="投影片編號版面配置區 4">
            <a:extLst>
              <a:ext uri="{FF2B5EF4-FFF2-40B4-BE49-F238E27FC236}">
                <a16:creationId xmlns:a16="http://schemas.microsoft.com/office/drawing/2014/main" id="{03E13C72-CB36-47E9-99F5-42F720E00A7A}"/>
              </a:ext>
            </a:extLst>
          </p:cNvPr>
          <p:cNvSpPr>
            <a:spLocks noGrp="1"/>
          </p:cNvSpPr>
          <p:nvPr>
            <p:ph type="sldNum" sz="quarter" idx="12"/>
          </p:nvPr>
        </p:nvSpPr>
        <p:spPr/>
        <p:txBody>
          <a:bodyPr/>
          <a:lstStyle/>
          <a:p>
            <a:fld id="{0715BA69-909B-4E12-95A9-DC30D0A4282E}" type="slidenum">
              <a:rPr lang="zh-TW" altLang="en-US" smtClean="0"/>
              <a:t>6</a:t>
            </a:fld>
            <a:endParaRPr lang="zh-TW" altLang="en-US"/>
          </a:p>
        </p:txBody>
      </p:sp>
    </p:spTree>
    <p:extLst>
      <p:ext uri="{BB962C8B-B14F-4D97-AF65-F5344CB8AC3E}">
        <p14:creationId xmlns:p14="http://schemas.microsoft.com/office/powerpoint/2010/main" val="175457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05B19-2632-425D-8A2A-88D08FB07815}"/>
              </a:ext>
            </a:extLst>
          </p:cNvPr>
          <p:cNvSpPr>
            <a:spLocks noGrp="1"/>
          </p:cNvSpPr>
          <p:nvPr>
            <p:ph type="title"/>
          </p:nvPr>
        </p:nvSpPr>
        <p:spPr/>
        <p:txBody>
          <a:bodyPr/>
          <a:lstStyle/>
          <a:p>
            <a:r>
              <a:rPr lang="en-US" altLang="zh-TW" dirty="0"/>
              <a:t>Motivation</a:t>
            </a:r>
            <a:endParaRPr lang="zh-TW" altLang="en-US" dirty="0"/>
          </a:p>
        </p:txBody>
      </p:sp>
      <p:sp>
        <p:nvSpPr>
          <p:cNvPr id="7" name="內容版面配置區 6">
            <a:extLst>
              <a:ext uri="{FF2B5EF4-FFF2-40B4-BE49-F238E27FC236}">
                <a16:creationId xmlns:a16="http://schemas.microsoft.com/office/drawing/2014/main" id="{9A944FEC-BF86-4731-B5CE-03A420DB4CE6}"/>
              </a:ext>
            </a:extLst>
          </p:cNvPr>
          <p:cNvSpPr>
            <a:spLocks noGrp="1"/>
          </p:cNvSpPr>
          <p:nvPr>
            <p:ph idx="1"/>
          </p:nvPr>
        </p:nvSpPr>
        <p:spPr/>
        <p:txBody>
          <a:bodyPr/>
          <a:lstStyle/>
          <a:p>
            <a:r>
              <a:rPr lang="en-US" altLang="zh-TW" dirty="0"/>
              <a:t>How to deal with this problem?</a:t>
            </a:r>
          </a:p>
          <a:p>
            <a:pPr lvl="1"/>
            <a:r>
              <a:rPr lang="en-US" altLang="zh-TW" dirty="0"/>
              <a:t>Add more bus to sent students =&gt;  How much buses should be added?</a:t>
            </a:r>
          </a:p>
          <a:p>
            <a:pPr lvl="1"/>
            <a:r>
              <a:rPr lang="en-US" altLang="zh-TW" dirty="0"/>
              <a:t>Rearrange the path =&gt; How to rearrange?</a:t>
            </a:r>
          </a:p>
          <a:p>
            <a:pPr lvl="1"/>
            <a:r>
              <a:rPr lang="en-US" altLang="zh-TW" dirty="0"/>
              <a:t>Move the depot to other places rather than at the school gate =&gt; where?</a:t>
            </a:r>
          </a:p>
          <a:p>
            <a:pPr lvl="1"/>
            <a:r>
              <a:rPr lang="en-US" altLang="zh-TW" dirty="0"/>
              <a:t>Ask students to go</a:t>
            </a:r>
            <a:r>
              <a:rPr lang="zh-TW" altLang="en-US" dirty="0"/>
              <a:t> </a:t>
            </a:r>
            <a:r>
              <a:rPr lang="en-US" altLang="zh-TW" dirty="0"/>
              <a:t>to</a:t>
            </a:r>
            <a:r>
              <a:rPr lang="zh-TW" altLang="en-US" dirty="0"/>
              <a:t> </a:t>
            </a:r>
            <a:r>
              <a:rPr lang="en-US" altLang="zh-TW" dirty="0"/>
              <a:t>bus</a:t>
            </a:r>
            <a:r>
              <a:rPr lang="zh-TW" altLang="en-US" dirty="0"/>
              <a:t> </a:t>
            </a:r>
            <a:r>
              <a:rPr lang="en-US" altLang="zh-TW" dirty="0"/>
              <a:t>station</a:t>
            </a:r>
            <a:r>
              <a:rPr lang="zh-TW" altLang="en-US" dirty="0"/>
              <a:t> </a:t>
            </a:r>
            <a:r>
              <a:rPr lang="en-US" altLang="zh-TW" dirty="0"/>
              <a:t>at</a:t>
            </a:r>
            <a:r>
              <a:rPr lang="zh-TW" altLang="en-US" dirty="0"/>
              <a:t> </a:t>
            </a:r>
            <a:r>
              <a:rPr lang="en-US" altLang="zh-TW" dirty="0"/>
              <a:t>specified time =&gt; well….</a:t>
            </a:r>
          </a:p>
          <a:p>
            <a:pPr lvl="1"/>
            <a:endParaRPr lang="en-US" altLang="zh-TW" dirty="0"/>
          </a:p>
          <a:p>
            <a:r>
              <a:rPr lang="en-US" altLang="zh-TW" dirty="0"/>
              <a:t>Similar problem =&gt; </a:t>
            </a:r>
            <a:r>
              <a:rPr lang="en-US" altLang="zh-TW" b="1" dirty="0"/>
              <a:t>Vehicle routing problem</a:t>
            </a:r>
          </a:p>
        </p:txBody>
      </p:sp>
      <p:sp>
        <p:nvSpPr>
          <p:cNvPr id="5" name="投影片編號版面配置區 4">
            <a:extLst>
              <a:ext uri="{FF2B5EF4-FFF2-40B4-BE49-F238E27FC236}">
                <a16:creationId xmlns:a16="http://schemas.microsoft.com/office/drawing/2014/main" id="{03E13C72-CB36-47E9-99F5-42F720E00A7A}"/>
              </a:ext>
            </a:extLst>
          </p:cNvPr>
          <p:cNvSpPr>
            <a:spLocks noGrp="1"/>
          </p:cNvSpPr>
          <p:nvPr>
            <p:ph type="sldNum" sz="quarter" idx="12"/>
          </p:nvPr>
        </p:nvSpPr>
        <p:spPr/>
        <p:txBody>
          <a:bodyPr/>
          <a:lstStyle/>
          <a:p>
            <a:fld id="{0715BA69-909B-4E12-95A9-DC30D0A4282E}" type="slidenum">
              <a:rPr lang="zh-TW" altLang="en-US" smtClean="0"/>
              <a:t>7</a:t>
            </a:fld>
            <a:endParaRPr lang="zh-TW" altLang="en-US"/>
          </a:p>
        </p:txBody>
      </p:sp>
    </p:spTree>
    <p:extLst>
      <p:ext uri="{BB962C8B-B14F-4D97-AF65-F5344CB8AC3E}">
        <p14:creationId xmlns:p14="http://schemas.microsoft.com/office/powerpoint/2010/main" val="48089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4005A97-11DB-408B-953D-4752F80E94CE}"/>
              </a:ext>
            </a:extLst>
          </p:cNvPr>
          <p:cNvSpPr>
            <a:spLocks noGrp="1"/>
          </p:cNvSpPr>
          <p:nvPr>
            <p:ph type="title"/>
          </p:nvPr>
        </p:nvSpPr>
        <p:spPr/>
        <p:txBody>
          <a:bodyPr/>
          <a:lstStyle/>
          <a:p>
            <a:r>
              <a:rPr lang="en-US" altLang="zh-TW" dirty="0"/>
              <a:t>Vehicle routing problem (VRP)</a:t>
            </a:r>
            <a:endParaRPr lang="zh-TW" altLang="en-US" dirty="0"/>
          </a:p>
        </p:txBody>
      </p:sp>
      <p:sp>
        <p:nvSpPr>
          <p:cNvPr id="7" name="內容版面配置區 6">
            <a:extLst>
              <a:ext uri="{FF2B5EF4-FFF2-40B4-BE49-F238E27FC236}">
                <a16:creationId xmlns:a16="http://schemas.microsoft.com/office/drawing/2014/main" id="{600DD130-CF26-45E7-B97E-D8A4A0992131}"/>
              </a:ext>
            </a:extLst>
          </p:cNvPr>
          <p:cNvSpPr>
            <a:spLocks noGrp="1"/>
          </p:cNvSpPr>
          <p:nvPr>
            <p:ph sz="half" idx="1"/>
          </p:nvPr>
        </p:nvSpPr>
        <p:spPr>
          <a:xfrm>
            <a:off x="677334" y="1488614"/>
            <a:ext cx="10901955" cy="5003626"/>
          </a:xfrm>
        </p:spPr>
        <p:txBody>
          <a:bodyPr>
            <a:normAutofit/>
          </a:bodyPr>
          <a:lstStyle/>
          <a:p>
            <a:r>
              <a:rPr lang="en-US" altLang="zh-TW" dirty="0"/>
              <a:t>Undirected graph with distance</a:t>
            </a:r>
          </a:p>
          <a:p>
            <a:r>
              <a:rPr lang="en-US" altLang="zh-TW" dirty="0"/>
              <a:t>1 or more depot</a:t>
            </a:r>
          </a:p>
          <a:p>
            <a:r>
              <a:rPr lang="en-US" altLang="zh-TW" dirty="0"/>
              <a:t>Multiple customers, every of which has its needs.</a:t>
            </a:r>
          </a:p>
          <a:p>
            <a:r>
              <a:rPr lang="en-US" altLang="zh-TW" dirty="0"/>
              <a:t>Multiple vehicles, each may varies from its capacity.</a:t>
            </a:r>
          </a:p>
        </p:txBody>
      </p:sp>
      <p:sp>
        <p:nvSpPr>
          <p:cNvPr id="2" name="投影片編號版面配置區 1">
            <a:extLst>
              <a:ext uri="{FF2B5EF4-FFF2-40B4-BE49-F238E27FC236}">
                <a16:creationId xmlns:a16="http://schemas.microsoft.com/office/drawing/2014/main" id="{0F3FE106-83F1-42D7-B0D7-9901F6EE5D21}"/>
              </a:ext>
            </a:extLst>
          </p:cNvPr>
          <p:cNvSpPr>
            <a:spLocks noGrp="1"/>
          </p:cNvSpPr>
          <p:nvPr>
            <p:ph type="sldNum" sz="quarter" idx="12"/>
          </p:nvPr>
        </p:nvSpPr>
        <p:spPr/>
        <p:txBody>
          <a:bodyPr/>
          <a:lstStyle/>
          <a:p>
            <a:fld id="{0715BA69-909B-4E12-95A9-DC30D0A4282E}" type="slidenum">
              <a:rPr lang="zh-TW" altLang="en-US" smtClean="0"/>
              <a:t>8</a:t>
            </a:fld>
            <a:endParaRPr lang="zh-TW" altLang="en-US"/>
          </a:p>
        </p:txBody>
      </p:sp>
      <p:pic>
        <p:nvPicPr>
          <p:cNvPr id="9" name="內容版面配置區 9">
            <a:extLst>
              <a:ext uri="{FF2B5EF4-FFF2-40B4-BE49-F238E27FC236}">
                <a16:creationId xmlns:a16="http://schemas.microsoft.com/office/drawing/2014/main" id="{6BFC97E3-174A-4C48-9A02-D6A7EBCAE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303" y="3674188"/>
            <a:ext cx="5975394" cy="2739510"/>
          </a:xfrm>
          <a:prstGeom prst="rect">
            <a:avLst/>
          </a:prstGeom>
          <a:ln>
            <a:solidFill>
              <a:schemeClr val="tx1"/>
            </a:solidFill>
          </a:ln>
        </p:spPr>
      </p:pic>
      <p:sp>
        <p:nvSpPr>
          <p:cNvPr id="12" name="文字方塊 11">
            <a:extLst>
              <a:ext uri="{FF2B5EF4-FFF2-40B4-BE49-F238E27FC236}">
                <a16:creationId xmlns:a16="http://schemas.microsoft.com/office/drawing/2014/main" id="{BF9DDF17-1840-484F-90E5-49E663EF74AE}"/>
              </a:ext>
            </a:extLst>
          </p:cNvPr>
          <p:cNvSpPr txBox="1"/>
          <p:nvPr/>
        </p:nvSpPr>
        <p:spPr>
          <a:xfrm>
            <a:off x="3058886" y="6413698"/>
            <a:ext cx="6074229" cy="307777"/>
          </a:xfrm>
          <a:prstGeom prst="rect">
            <a:avLst/>
          </a:prstGeom>
          <a:noFill/>
        </p:spPr>
        <p:txBody>
          <a:bodyPr wrap="square" rtlCol="0">
            <a:spAutoFit/>
          </a:bodyPr>
          <a:lstStyle/>
          <a:p>
            <a:r>
              <a:rPr lang="en-US" altLang="zh-TW" sz="1400" dirty="0"/>
              <a:t>Source: </a:t>
            </a:r>
            <a:r>
              <a:rPr lang="en-US" altLang="zh-TW" sz="1400" dirty="0">
                <a:hlinkClick r:id="rId4"/>
              </a:rPr>
              <a:t>https://www.mdpi.com/2079-9292/10/24/3147</a:t>
            </a:r>
            <a:endParaRPr lang="zh-TW" altLang="en-US" sz="1400" dirty="0"/>
          </a:p>
        </p:txBody>
      </p:sp>
    </p:spTree>
    <p:extLst>
      <p:ext uri="{BB962C8B-B14F-4D97-AF65-F5344CB8AC3E}">
        <p14:creationId xmlns:p14="http://schemas.microsoft.com/office/powerpoint/2010/main" val="10667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4005A97-11DB-408B-953D-4752F80E94CE}"/>
              </a:ext>
            </a:extLst>
          </p:cNvPr>
          <p:cNvSpPr>
            <a:spLocks noGrp="1"/>
          </p:cNvSpPr>
          <p:nvPr>
            <p:ph type="title"/>
          </p:nvPr>
        </p:nvSpPr>
        <p:spPr/>
        <p:txBody>
          <a:bodyPr/>
          <a:lstStyle/>
          <a:p>
            <a:r>
              <a:rPr lang="en-US" altLang="zh-TW" dirty="0"/>
              <a:t>Vehicle routing problem (VRP)</a:t>
            </a:r>
            <a:endParaRPr lang="zh-TW" altLang="en-US" dirty="0"/>
          </a:p>
        </p:txBody>
      </p:sp>
      <p:sp>
        <p:nvSpPr>
          <p:cNvPr id="7" name="內容版面配置區 6">
            <a:extLst>
              <a:ext uri="{FF2B5EF4-FFF2-40B4-BE49-F238E27FC236}">
                <a16:creationId xmlns:a16="http://schemas.microsoft.com/office/drawing/2014/main" id="{600DD130-CF26-45E7-B97E-D8A4A0992131}"/>
              </a:ext>
            </a:extLst>
          </p:cNvPr>
          <p:cNvSpPr>
            <a:spLocks noGrp="1"/>
          </p:cNvSpPr>
          <p:nvPr>
            <p:ph sz="half" idx="1"/>
          </p:nvPr>
        </p:nvSpPr>
        <p:spPr>
          <a:xfrm>
            <a:off x="677334" y="1488614"/>
            <a:ext cx="10929947" cy="5003626"/>
          </a:xfrm>
        </p:spPr>
        <p:txBody>
          <a:bodyPr>
            <a:normAutofit/>
          </a:bodyPr>
          <a:lstStyle/>
          <a:p>
            <a:r>
              <a:rPr lang="en-US" altLang="zh-TW" b="1" dirty="0"/>
              <a:t>Goals</a:t>
            </a:r>
            <a:r>
              <a:rPr lang="en-US" altLang="zh-TW" dirty="0"/>
              <a:t>: To find the paths (may have 1 or more) that satisfy all customers’ needs and maximize / minimize your requests.</a:t>
            </a:r>
          </a:p>
          <a:p>
            <a:r>
              <a:rPr lang="en-US" altLang="zh-TW" b="1" dirty="0"/>
              <a:t>Request example</a:t>
            </a:r>
            <a:r>
              <a:rPr lang="en-US" altLang="zh-TW" dirty="0"/>
              <a:t>: Minimize the distance, minimize the car been used, etc.</a:t>
            </a:r>
            <a:endParaRPr lang="zh-TW" altLang="en-US" dirty="0"/>
          </a:p>
        </p:txBody>
      </p:sp>
      <p:sp>
        <p:nvSpPr>
          <p:cNvPr id="2" name="投影片編號版面配置區 1">
            <a:extLst>
              <a:ext uri="{FF2B5EF4-FFF2-40B4-BE49-F238E27FC236}">
                <a16:creationId xmlns:a16="http://schemas.microsoft.com/office/drawing/2014/main" id="{0F3FE106-83F1-42D7-B0D7-9901F6EE5D21}"/>
              </a:ext>
            </a:extLst>
          </p:cNvPr>
          <p:cNvSpPr>
            <a:spLocks noGrp="1"/>
          </p:cNvSpPr>
          <p:nvPr>
            <p:ph type="sldNum" sz="quarter" idx="12"/>
          </p:nvPr>
        </p:nvSpPr>
        <p:spPr/>
        <p:txBody>
          <a:bodyPr/>
          <a:lstStyle/>
          <a:p>
            <a:fld id="{0715BA69-909B-4E12-95A9-DC30D0A4282E}" type="slidenum">
              <a:rPr lang="zh-TW" altLang="en-US" smtClean="0"/>
              <a:t>9</a:t>
            </a:fld>
            <a:endParaRPr lang="zh-TW" altLang="en-US"/>
          </a:p>
        </p:txBody>
      </p:sp>
      <p:pic>
        <p:nvPicPr>
          <p:cNvPr id="8" name="內容版面配置區 9">
            <a:extLst>
              <a:ext uri="{FF2B5EF4-FFF2-40B4-BE49-F238E27FC236}">
                <a16:creationId xmlns:a16="http://schemas.microsoft.com/office/drawing/2014/main" id="{60C03A61-7C58-4A51-A657-8DFDE3115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303" y="3674188"/>
            <a:ext cx="5975394" cy="2739510"/>
          </a:xfrm>
          <a:prstGeom prst="rect">
            <a:avLst/>
          </a:prstGeom>
          <a:ln>
            <a:solidFill>
              <a:schemeClr val="tx1"/>
            </a:solidFill>
          </a:ln>
        </p:spPr>
      </p:pic>
      <p:sp>
        <p:nvSpPr>
          <p:cNvPr id="9" name="文字方塊 8">
            <a:extLst>
              <a:ext uri="{FF2B5EF4-FFF2-40B4-BE49-F238E27FC236}">
                <a16:creationId xmlns:a16="http://schemas.microsoft.com/office/drawing/2014/main" id="{14B58A74-C827-4B7E-8CC0-43E18B686FD0}"/>
              </a:ext>
            </a:extLst>
          </p:cNvPr>
          <p:cNvSpPr txBox="1"/>
          <p:nvPr/>
        </p:nvSpPr>
        <p:spPr>
          <a:xfrm>
            <a:off x="3058886" y="6413698"/>
            <a:ext cx="6074229" cy="307777"/>
          </a:xfrm>
          <a:prstGeom prst="rect">
            <a:avLst/>
          </a:prstGeom>
          <a:noFill/>
        </p:spPr>
        <p:txBody>
          <a:bodyPr wrap="square" rtlCol="0">
            <a:spAutoFit/>
          </a:bodyPr>
          <a:lstStyle/>
          <a:p>
            <a:r>
              <a:rPr lang="en-US" altLang="zh-TW" sz="1400" dirty="0"/>
              <a:t>Source: </a:t>
            </a:r>
            <a:r>
              <a:rPr lang="en-US" altLang="zh-TW" sz="1400" dirty="0">
                <a:hlinkClick r:id="rId3"/>
              </a:rPr>
              <a:t>https://www.mdpi.com/2079-9292/10/24/3147</a:t>
            </a:r>
            <a:endParaRPr lang="zh-TW" altLang="en-US" sz="1400" dirty="0"/>
          </a:p>
        </p:txBody>
      </p:sp>
    </p:spTree>
    <p:extLst>
      <p:ext uri="{BB962C8B-B14F-4D97-AF65-F5344CB8AC3E}">
        <p14:creationId xmlns:p14="http://schemas.microsoft.com/office/powerpoint/2010/main" val="337430111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5483</TotalTime>
  <Words>1578</Words>
  <Application>Microsoft Office PowerPoint</Application>
  <PresentationFormat>寬螢幕</PresentationFormat>
  <Paragraphs>307</Paragraphs>
  <Slides>49</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49</vt:i4>
      </vt:variant>
    </vt:vector>
  </HeadingPairs>
  <TitlesOfParts>
    <vt:vector size="57" baseType="lpstr">
      <vt:lpstr>新細明體</vt:lpstr>
      <vt:lpstr>Arial</vt:lpstr>
      <vt:lpstr>Calibri</vt:lpstr>
      <vt:lpstr>Calibri Light</vt:lpstr>
      <vt:lpstr>Cambria Math</vt:lpstr>
      <vt:lpstr>Times New Roman</vt:lpstr>
      <vt:lpstr>Wingdings 2</vt:lpstr>
      <vt:lpstr>HDOfficeLightV0</vt:lpstr>
      <vt:lpstr>Selected Genetic Algorithms for Vehicle Routing Problem</vt:lpstr>
      <vt:lpstr>Outlines</vt:lpstr>
      <vt:lpstr>Outlines</vt:lpstr>
      <vt:lpstr>Motivation</vt:lpstr>
      <vt:lpstr>Motivation</vt:lpstr>
      <vt:lpstr>Motivation</vt:lpstr>
      <vt:lpstr>Motivation</vt:lpstr>
      <vt:lpstr>Vehicle routing problem (VRP)</vt:lpstr>
      <vt:lpstr>Vehicle routing problem (VRP)</vt:lpstr>
      <vt:lpstr>Characteristics</vt:lpstr>
      <vt:lpstr>Related works</vt:lpstr>
      <vt:lpstr>Outlines</vt:lpstr>
      <vt:lpstr>Information</vt:lpstr>
      <vt:lpstr>Points</vt:lpstr>
      <vt:lpstr>Outlines</vt:lpstr>
      <vt:lpstr>Assumption</vt:lpstr>
      <vt:lpstr>Mathematic modal</vt:lpstr>
      <vt:lpstr>Mathematic modal</vt:lpstr>
      <vt:lpstr>Representation</vt:lpstr>
      <vt:lpstr>Selection</vt:lpstr>
      <vt:lpstr>Crossover</vt:lpstr>
      <vt:lpstr>Crossover</vt:lpstr>
      <vt:lpstr>Mutation</vt:lpstr>
      <vt:lpstr>Outlines</vt:lpstr>
      <vt:lpstr>Test instances</vt:lpstr>
      <vt:lpstr>Experiments</vt:lpstr>
      <vt:lpstr>Experiments</vt:lpstr>
      <vt:lpstr>Fitness function</vt:lpstr>
      <vt:lpstr>Outlines</vt:lpstr>
      <vt:lpstr>All combinations, moderate settings, fast experiment</vt:lpstr>
      <vt:lpstr>All combinations, moderate settings, fast experiment</vt:lpstr>
      <vt:lpstr>Crossover performance</vt:lpstr>
      <vt:lpstr>Crossover performance</vt:lpstr>
      <vt:lpstr>Crossover performance</vt:lpstr>
      <vt:lpstr>Selection performance</vt:lpstr>
      <vt:lpstr>Best combinations, long, large examples experiment</vt:lpstr>
      <vt:lpstr>Best combinations, long, large examples experiment</vt:lpstr>
      <vt:lpstr>Result</vt:lpstr>
      <vt:lpstr>Result</vt:lpstr>
      <vt:lpstr>Outlines</vt:lpstr>
      <vt:lpstr>Overall conclusion</vt:lpstr>
      <vt:lpstr>All combinations, moderate settings, fast experiment</vt:lpstr>
      <vt:lpstr>Best combinations, long, large examples experiment</vt:lpstr>
      <vt:lpstr>Outlines</vt:lpstr>
      <vt:lpstr>Future works</vt:lpstr>
      <vt:lpstr>Convert NTHU bus problem into VRP</vt:lpstr>
      <vt:lpstr>Convert NTHU bus problem into VRP</vt:lpstr>
      <vt:lpstr>Further works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Genetic Algorithms for Vehicle Routing Problem Solving</dc:title>
  <dc:creator>蘇志翔</dc:creator>
  <cp:lastModifiedBy>蘇志翔</cp:lastModifiedBy>
  <cp:revision>88</cp:revision>
  <dcterms:created xsi:type="dcterms:W3CDTF">2023-05-13T20:41:12Z</dcterms:created>
  <dcterms:modified xsi:type="dcterms:W3CDTF">2023-05-21T14:00:59Z</dcterms:modified>
</cp:coreProperties>
</file>