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66" r:id="rId4"/>
    <p:sldId id="363" r:id="rId6"/>
    <p:sldId id="368" r:id="rId7"/>
    <p:sldId id="367" r:id="rId8"/>
    <p:sldId id="369" r:id="rId9"/>
    <p:sldId id="371" r:id="rId10"/>
    <p:sldId id="372" r:id="rId11"/>
    <p:sldId id="373" r:id="rId12"/>
    <p:sldId id="392" r:id="rId13"/>
    <p:sldId id="405" r:id="rId14"/>
    <p:sldId id="374" r:id="rId15"/>
    <p:sldId id="393" r:id="rId16"/>
    <p:sldId id="404" r:id="rId17"/>
    <p:sldId id="406" r:id="rId18"/>
    <p:sldId id="384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弹性盒子</a:t>
            </a:r>
            <a:r>
              <a:t>布局</a:t>
            </a:r>
            <a:br/>
            <a: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align-self</a:t>
            </a:r>
            <a:r>
              <a:rPr lang="zh-CN" altLang="en-US">
                <a:sym typeface="+mn-ea"/>
              </a:rPr>
              <a:t>图解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2292985"/>
            <a:ext cx="6790690" cy="3456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410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二、网格布局的应用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基本的网格的布局；</a:t>
            </a:r>
            <a:endParaRPr lang="zh-CN" altLang="en-US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/>
              <a:t>2</a:t>
            </a:r>
            <a:r>
              <a:rPr lang="en-US" altLang="zh-CN"/>
              <a:t>.</a:t>
            </a:r>
            <a:r>
              <a:rPr lang="zh-CN" altLang="en-US"/>
              <a:t>百分比布局；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</a:t>
            </a: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基本的网格的布局：</a:t>
            </a:r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425" y="1501140"/>
            <a:ext cx="8185150" cy="4077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530" y="1036320"/>
            <a:ext cx="10542270" cy="1049655"/>
          </a:xfrm>
        </p:spPr>
        <p:txBody>
          <a:bodyPr>
            <a:normAutofit/>
          </a:bodyPr>
          <a:p>
            <a:r>
              <a:rPr lang="en-US" altLang="zh-CN" sz="2400">
                <a:sym typeface="+mn-ea"/>
              </a:rPr>
              <a:t>/</a:t>
            </a:r>
            <a:r>
              <a:rPr lang="en-US" altLang="zh-CN" sz="3200">
                <a:sym typeface="+mn-ea"/>
              </a:rPr>
              <a:t>/</a:t>
            </a:r>
            <a:r>
              <a:rPr lang="zh-CN" altLang="en-US" sz="3200">
                <a:sym typeface="+mn-ea"/>
              </a:rPr>
              <a:t>连个项目的宽度是相同的，平分整个容器的宽度。</a:t>
            </a:r>
            <a:endParaRPr lang="zh-CN" altLang="en-US" sz="32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&lt;div class="</a:t>
            </a:r>
            <a:r>
              <a:rPr lang="en-US" altLang="zh-CN"/>
              <a:t>box</a:t>
            </a:r>
            <a:r>
              <a:rPr lang="zh-CN" altLang="en-US"/>
              <a:t>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&lt;div class="cell"&gt;...&lt;/div&gt;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&lt;div class="cell"&gt;...&lt;/div&gt;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&lt;div class="cell"&gt;...&lt;/div&gt;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&lt;/div&gt;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.</a:t>
            </a:r>
            <a:r>
              <a:rPr lang="en-US" altLang="zh-CN"/>
              <a:t>box</a:t>
            </a:r>
            <a:r>
              <a:rPr lang="zh-CN" altLang="en-US"/>
              <a:t>{display: flex;}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.cell { flex: 1; 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2 百分比布局</a:t>
            </a:r>
            <a:endParaRPr lang="zh-CN" altLang="en-US"/>
          </a:p>
        </p:txBody>
      </p:sp>
      <p:pic>
        <p:nvPicPr>
          <p:cNvPr id="4" name="图片 3" descr="Q9L4K)I%N4BSI}QPO4H40V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2242820"/>
            <a:ext cx="749554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1980"/>
            <a:ext cx="10515600" cy="55753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&lt;div class="Grid"&gt;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&lt;div class="Grid-cell u-1of4"&gt;...&lt;/div&gt;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&lt;div class="Grid-cell"&gt;...&lt;/div&gt;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&lt;div class="Grid-cell u-1of3"&gt;...&lt;/div&gt;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.Grid {display: flex;}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.Grid-cell { flex: 1;}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.Grid-cell.u-full {  flex: 0 0 100%;}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.Grid-cell.u-1of2 {flex: 0 0 50%;}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.Grid-cell.u-1of3 { flex: 0 0 33.3333%;}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.Grid-cell.u-1of4 {  flex: 0 0 25%;}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8010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rPr lang="zh-CN" altLang="en-US"/>
              <a:t>布局的应用（基本布局等比例）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10515600" cy="427228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总结：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如果所有的项目，有相同的结构，，可以通过</a:t>
            </a:r>
            <a:r>
              <a:rPr lang="en-US" altLang="zh-CN"/>
              <a:t>flex-grow:1</a:t>
            </a:r>
            <a:r>
              <a:rPr lang="zh-CN" altLang="en-US"/>
              <a:t>来调整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如果项目的结构不同，则使用</a:t>
            </a:r>
            <a:r>
              <a:rPr lang="en-US" altLang="zh-CN"/>
              <a:t>flex-basis:</a:t>
            </a:r>
            <a:r>
              <a:rPr lang="zh-CN" altLang="en-US"/>
              <a:t>百分比的形式，设置。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565"/>
          </a:xfrm>
        </p:spPr>
        <p:txBody>
          <a:bodyPr/>
          <a:p>
            <a:pPr algn="ctr"/>
            <a:r>
              <a:rPr lang="zh-CN" altLang="en-US"/>
              <a:t>三、圣杯布局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055"/>
            <a:ext cx="10515600" cy="484822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圣杯布局</a:t>
            </a:r>
            <a:r>
              <a:rPr lang="zh-CN" altLang="en-US"/>
              <a:t>：指的是一种最常见的网站布局。页面从上到下，分成三个部分：头部（header），躯干（body），尾部（footer）。其中躯干又水平分成三栏，从左到右为：导航、主栏、副栏。</a:t>
            </a:r>
            <a:endParaRPr lang="zh-CN" altLang="en-US"/>
          </a:p>
        </p:txBody>
      </p:sp>
      <p:pic>
        <p:nvPicPr>
          <p:cNvPr id="4" name="图片 3" descr="7[2N]YRM4~3E`ZAI``W(FY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290" y="2874010"/>
            <a:ext cx="5314315" cy="34474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455"/>
          </a:xfrm>
        </p:spPr>
        <p:txBody>
          <a:bodyPr/>
          <a:p>
            <a:pPr marL="0" indent="0">
              <a:buNone/>
            </a:pPr>
            <a:r>
              <a:rPr lang="zh-CN" altLang="en-US"/>
              <a:t>布局如下：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&lt;body class="HolyGrail"&gt;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&lt;header&gt;...&lt;/header&gt;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&lt;div class="HolyGrail-body"&gt;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&lt;main class="HolyGrail-content"&gt;...&lt;/main&gt;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&lt;nav class="HolyGrail-nav"&gt;...&lt;/nav&gt;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&lt;aside class="HolyGrail-ads"&gt;...&lt;/aside&gt;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&lt;footer&gt;...&lt;/footer&gt;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&lt;/body&gt;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5355"/>
            <a:ext cx="10515600" cy="52419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样式如下：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.HolyGrail {display: flex;min-height: 100vh;flex-direction: column;}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header,footer { flex: 1;}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.HolyGrail-body { display: flex; flex: 1;}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.HolyGrail-content { flex: 1;}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.HolyGrail-nav, .HolyGrail-ads {flex: 0 0 12em;}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/* 两个边栏的宽度设为12em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.HolyGrail-nav {order: -1;}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/* 导航放到最左边 */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</a:t>
            </a:r>
            <a:r>
              <a:rPr lang="zh-CN" altLang="en-US"/>
              <a:t>一、</a:t>
            </a:r>
            <a:r>
              <a:rPr lang="en-US" altLang="zh-CN"/>
              <a:t> </a:t>
            </a:r>
            <a:r>
              <a:rPr lang="zh-CN" altLang="en-US"/>
              <a:t>项目的属性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73835"/>
            <a:ext cx="10109200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order </a:t>
            </a:r>
            <a:r>
              <a:rPr lang="zh-CN" altLang="en-US" sz="2800"/>
              <a:t>：定义项目的排列顺序；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flex-grow </a:t>
            </a:r>
            <a:r>
              <a:rPr lang="zh-CN" altLang="en-US" sz="2800"/>
              <a:t>：定义项目的放大比例；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flex-shrink </a:t>
            </a:r>
            <a:r>
              <a:rPr lang="zh-CN" altLang="en-US" sz="2800"/>
              <a:t>：定义了项目的缩小比例；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flex-basis </a:t>
            </a:r>
            <a:r>
              <a:rPr lang="zh-CN" altLang="en-US" sz="2800"/>
              <a:t>：定义了在分配多余空间之前</a:t>
            </a:r>
            <a:r>
              <a:rPr lang="en-US" altLang="zh-CN" sz="2800"/>
              <a:t>,</a:t>
            </a:r>
            <a:r>
              <a:rPr lang="zh-CN" altLang="en-US" sz="2800"/>
              <a:t>项目占据的主轴空间；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flex </a:t>
            </a:r>
            <a:r>
              <a:rPr lang="zh-CN" altLang="en-US" sz="2800"/>
              <a:t>：是flex-grow, flex-shrink 和 flex-basis的简写；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align-self </a:t>
            </a:r>
            <a:r>
              <a:rPr lang="zh-CN" altLang="en-US" sz="2800"/>
              <a:t>：允许单个项目有与其他项目不一样的对齐方式；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en-US" altLang="zh-CN" sz="2800"/>
              <a:t>        </a:t>
            </a:r>
            <a:endParaRPr lang="zh-CN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四、输入框的布局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我们常常需要在输入框的前方添加提示，后方添加按钮。</a:t>
            </a:r>
            <a:endParaRPr lang="zh-CN" altLang="en-US"/>
          </a:p>
        </p:txBody>
      </p:sp>
      <p:pic>
        <p:nvPicPr>
          <p:cNvPr id="4" name="图片 3" descr="][L%[VC$Q~O1IMEA~8TVZ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2804795"/>
            <a:ext cx="7581265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26986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HTML代码如下：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&lt;div class="InputAddOn"&gt;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&lt;span class="InputAddOn-item"&gt;...&lt;/span&gt;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&lt;input class="InputAddOn-field"&gt;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&lt;button class="InputAddOn-item"&gt;...&lt;/button&gt;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CSS代码如下：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.InputAddOn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display: flex;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.InputAddOn-field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flex: 1;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五、悬挂式布局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320" y="1691005"/>
            <a:ext cx="563626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46035" y="2266950"/>
            <a:ext cx="339407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有时，主栏的左侧或右侧，需要添加一个图片栏。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2280"/>
            <a:ext cx="10515600" cy="5715000"/>
          </a:xfrm>
        </p:spPr>
        <p:txBody>
          <a:bodyPr>
            <a:normAutofit fontScale="75000"/>
          </a:bodyPr>
          <a:p>
            <a:pPr marL="0" indent="0">
              <a:buNone/>
            </a:pPr>
            <a:r>
              <a:rPr lang="zh-CN" altLang="en-US"/>
              <a:t>HTML代码如下：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&lt;div class="Media"&gt; &lt;img class="Media-figure" src="" alt=""&gt; &lt;p class="Media-body"&gt;...&lt;/p&gt;&lt;/div&gt;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CSS代码如下：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.Media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display: flex;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align-items: flex-start;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.Media-figure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margin-right: 1em;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.Media-body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flex: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六、固定的底栏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pPr marL="0" indent="0">
              <a:buNone/>
            </a:pPr>
            <a:r>
              <a:rPr lang="zh-CN" altLang="en-US"/>
              <a:t>有时，页面内容太少，无法占满一屏的高度，底栏就会抬高到页面的中间。这时可以采用Flex布局，让底栏总是出现在页面的底部。</a:t>
            </a:r>
            <a:endParaRPr lang="zh-CN" altLang="en-US"/>
          </a:p>
        </p:txBody>
      </p:sp>
      <p:pic>
        <p:nvPicPr>
          <p:cNvPr id="4" name="图片 3" descr="CR03Y~[(3%LW_BZTNQPY9%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2483485"/>
            <a:ext cx="9028430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925" y="796290"/>
            <a:ext cx="10515600" cy="557466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  &lt;body class="Site"&gt;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&lt;header&gt;...&lt;/header&gt;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&lt;main class="Site-content"&gt;...&lt;/main&gt;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&lt;footer&gt;...&lt;/footer&gt;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&lt;/body&gt;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.Site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display: flex;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min-height: 100vh;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flex-direction: column;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.Site-content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flex: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     order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2530" y="1565275"/>
            <a:ext cx="1006983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solidFill>
                  <a:srgbClr val="FF0000"/>
                </a:solidFill>
              </a:rPr>
              <a:t>order</a:t>
            </a:r>
            <a:r>
              <a:rPr sz="2400"/>
              <a:t>属性定义项目的排列顺序。数值越小，排列越靠前，默认为0。</a:t>
            </a:r>
            <a:r>
              <a:rPr lang="zh-CN" sz="2400"/>
              <a:t>可以为负数。</a:t>
            </a:r>
            <a:endParaRPr 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注意：与主轴方向相关。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endParaRPr 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3749675"/>
            <a:ext cx="695261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 b="1"/>
              <a:t>                                  </a:t>
            </a:r>
            <a:r>
              <a:t> flex-grow属性</a:t>
            </a:r>
            <a:r>
              <a:rPr lang="en-US" altLang="zh-CN" b="1"/>
              <a:t>   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105" y="903605"/>
            <a:ext cx="10962640" cy="585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flex-grow属性定义项目的放大比例，默认为0，即如果存在剩余空间，也不放大。（如果在主轴方向上有富裕空间，就可以通过</a:t>
            </a:r>
            <a:r>
              <a:rPr lang="en-US" altLang="zh-CN" sz="2800"/>
              <a:t>flex-grow</a:t>
            </a:r>
            <a:r>
              <a:rPr lang="zh-CN" altLang="en-US" sz="2800"/>
              <a:t>让项目去填充这个空间）</a:t>
            </a: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如果所有项目的flex-grow属性都为1，则它们将等分剩余空间（如果有的话）。如果一个项目的flex-grow属性为2，其他项目都为1，则前者占据的剩余空间将比其他项多一倍。</a:t>
            </a:r>
            <a:endParaRPr lang="zh-CN" altLang="en-US" sz="2800"/>
          </a:p>
        </p:txBody>
      </p:sp>
      <p:pic>
        <p:nvPicPr>
          <p:cNvPr id="4" name="图片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2893060"/>
            <a:ext cx="8100695" cy="1936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</a:t>
            </a:r>
            <a:r>
              <a:t>flex-shrink属性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flex-shrink属性定义了项目的缩小比例，默认为1，即如果空间不足，该项目将缩小。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en-US" altLang="zh-CN" sz="2800"/>
              <a:t>如果所有项目的flex-shrink属性都为1，当空间不足时，都将等比例缩小。如果一个项目的flex-shrink属性为0，其他项目都为1，则空间不足时，前者不缩小。</a:t>
            </a:r>
            <a:endParaRPr lang="en-US" altLang="zh-CN" sz="2800"/>
          </a:p>
          <a:p>
            <a:pPr>
              <a:lnSpc>
                <a:spcPct val="150000"/>
              </a:lnSpc>
            </a:pPr>
            <a:endParaRPr lang="en-US" altLang="zh-CN" sz="2800"/>
          </a:p>
          <a:p>
            <a:pPr>
              <a:lnSpc>
                <a:spcPct val="150000"/>
              </a:lnSpc>
            </a:pPr>
            <a:r>
              <a:rPr lang="en-US" altLang="zh-CN" sz="2800"/>
              <a:t>负值对该属性无效。  </a:t>
            </a:r>
            <a:endParaRPr lang="en-US" altLang="zh-CN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</a:t>
            </a:r>
            <a:r>
              <a:rPr>
                <a:sym typeface="+mn-ea"/>
              </a:rPr>
              <a:t>flex-shrink属性</a:t>
            </a:r>
            <a:r>
              <a:rPr lang="zh-CN">
                <a:sym typeface="+mn-ea"/>
              </a:rPr>
              <a:t>图解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en-US" altLang="zh-CN" sz="2800"/>
          </a:p>
        </p:txBody>
      </p:sp>
      <p:pic>
        <p:nvPicPr>
          <p:cNvPr id="4" name="图片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260" y="2019935"/>
            <a:ext cx="7603490" cy="1700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flex-basis属性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它可以设为跟width或height属性一样的值（比如350px），则项目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将占据固定空间。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注意： 文字会撑大盒子的宽度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flex属性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flex属性是flex-grow, flex-shrink 和 flex-basis的简写，默认值为0 1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auto。后两个属性可选。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.item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flex: none | [ &lt;'flex-grow'&gt; &lt;'flex-shrink'&gt;? || &lt;'flex-basis'&gt; 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该属性有两个快捷值：auto (1 1 auto) 和 none (0 0 auto)。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建议优先使用这两个属性，而不是单独写三个分离的属性，因为浏览器会推算相关值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align-self属性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align-self属性允许单个项目有与其他项目不一样的对齐方式，可覆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盖align-items属性。默认值为auto，表示继承父元素的align-items属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性，如果没有父元素，则等同于stretch。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align-self: auto | flex-start | flex-end | center | baseline | stretch;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演示</Application>
  <PresentationFormat>宽屏</PresentationFormat>
  <Paragraphs>276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弹性盒子布局  </vt:lpstr>
      <vt:lpstr>                               一、 项目的属性</vt:lpstr>
      <vt:lpstr>                                         order</vt:lpstr>
      <vt:lpstr>                                   flex-grow属性    </vt:lpstr>
      <vt:lpstr>                           flex-shrink属性</vt:lpstr>
      <vt:lpstr>                                flex-shrink属性图解</vt:lpstr>
      <vt:lpstr>                                flex-basis属性</vt:lpstr>
      <vt:lpstr>                                 flex属性</vt:lpstr>
      <vt:lpstr>                                align-self属性</vt:lpstr>
      <vt:lpstr>align-self图解</vt:lpstr>
      <vt:lpstr>二、网格布局的应用</vt:lpstr>
      <vt:lpstr>                       1.基本的网格的布局：  </vt:lpstr>
      <vt:lpstr>//连个项目的宽度是相同的，平分整个容器的宽度。</vt:lpstr>
      <vt:lpstr>2 百分比布局</vt:lpstr>
      <vt:lpstr>PowerPoint 演示文稿</vt:lpstr>
      <vt:lpstr>                     布局的应用（基本布局等比例）</vt:lpstr>
      <vt:lpstr>三、圣杯布局</vt:lpstr>
      <vt:lpstr>PowerPoint 演示文稿</vt:lpstr>
      <vt:lpstr>PowerPoint 演示文稿</vt:lpstr>
      <vt:lpstr>四、输入框的布局</vt:lpstr>
      <vt:lpstr>PowerPoint 演示文稿</vt:lpstr>
      <vt:lpstr>五、悬挂式布局</vt:lpstr>
      <vt:lpstr>PowerPoint 演示文稿</vt:lpstr>
      <vt:lpstr>六、固定的底栏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261</cp:revision>
  <dcterms:created xsi:type="dcterms:W3CDTF">2015-05-05T08:02:00Z</dcterms:created>
  <dcterms:modified xsi:type="dcterms:W3CDTF">2017-03-15T01:56:51Z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