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1" r:id="rId4"/>
    <p:sldId id="315" r:id="rId5"/>
    <p:sldId id="305" r:id="rId6"/>
    <p:sldId id="324" r:id="rId7"/>
    <p:sldId id="327" r:id="rId8"/>
    <p:sldId id="329" r:id="rId9"/>
    <p:sldId id="361" r:id="rId10"/>
    <p:sldId id="362" r:id="rId11"/>
    <p:sldId id="363" r:id="rId12"/>
    <p:sldId id="364" r:id="rId13"/>
    <p:sldId id="342" r:id="rId14"/>
    <p:sldId id="354" r:id="rId15"/>
    <p:sldId id="355" r:id="rId16"/>
    <p:sldId id="336" r:id="rId17"/>
    <p:sldId id="337" r:id="rId18"/>
    <p:sldId id="349" r:id="rId19"/>
    <p:sldId id="356" r:id="rId20"/>
    <p:sldId id="35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en-US"/>
              <a:t>之动画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>
                <a:sym typeface="+mn-ea"/>
              </a:rPr>
              <a:t>animation-timing-function</a:t>
            </a:r>
            <a:r>
              <a:rPr lang="zh-CN">
                <a:sym typeface="+mn-ea"/>
              </a:rPr>
              <a:t>属性值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15" y="903605"/>
            <a:ext cx="10827385" cy="584898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72565"/>
            <a:ext cx="1006983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 0 → 1/3 → 2/3</a:t>
            </a:r>
            <a:endParaRPr lang="zh-CN" altLang="en-US" sz="2800">
              <a:sym typeface="+mn-ea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67460"/>
            <a:ext cx="7000240" cy="4606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step-start</a:t>
            </a:r>
            <a:r>
              <a:rPr lang="zh-CN" altLang="en-US"/>
              <a:t>和 </a:t>
            </a:r>
            <a:r>
              <a:rPr lang="en-US" altLang="zh-CN"/>
              <a:t>step-end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60500"/>
            <a:ext cx="1006983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step-start：跟</a:t>
            </a:r>
            <a:r>
              <a:rPr lang="en-US" altLang="zh-CN" sz="2800">
                <a:sym typeface="+mn-ea"/>
              </a:rPr>
              <a:t>@keyframes</a:t>
            </a:r>
            <a:r>
              <a:rPr lang="zh-CN" altLang="en-US" sz="2800">
                <a:sym typeface="+mn-ea"/>
              </a:rPr>
              <a:t>结合使用，从第一个阶段第二帧开始循环一圈结束。  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step-start</a:t>
            </a:r>
            <a:r>
              <a:rPr sz="2800">
                <a:sym typeface="+mn-ea"/>
              </a:rPr>
              <a:t>等同于steps(1,</a:t>
            </a:r>
            <a:r>
              <a:rPr lang="en-US" sz="2800">
                <a:sym typeface="+mn-ea"/>
              </a:rPr>
              <a:t>start</a:t>
            </a:r>
            <a:r>
              <a:rPr sz="2800">
                <a:sym typeface="+mn-ea"/>
              </a:rPr>
              <a:t>)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step-end：跟</a:t>
            </a:r>
            <a:r>
              <a:rPr lang="en-US" altLang="zh-CN" sz="2800">
                <a:sym typeface="+mn-ea"/>
              </a:rPr>
              <a:t>@keyframes</a:t>
            </a:r>
            <a:r>
              <a:rPr lang="zh-CN" altLang="en-US" sz="2800">
                <a:sym typeface="+mn-ea"/>
              </a:rPr>
              <a:t>结合使用，从第一个阶段第一帧开始到第一帧完成后结束。   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800">
                <a:sym typeface="+mn-ea"/>
              </a:rPr>
              <a:t>step-end等同于steps(1,end)</a:t>
            </a:r>
            <a:endParaRPr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</a:t>
            </a:r>
            <a:r>
              <a:rPr lang="zh-CN" altLang="en-US">
                <a:sym typeface="+mn-ea"/>
              </a:rPr>
              <a:t>animation-delay 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60500"/>
            <a:ext cx="1006983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animation-delay 属性定义动画何时开始。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animation-delay 值以秒或毫秒计。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提示：允许负值，-2s 使动画马上开始，但跳过 2 秒进入动画。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/>
              <a:t>animation-iteration-count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animation-iteration-count：infinite | &lt;number&gt; [ , infinite | &lt;number&gt; ]*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infinite： 无限循环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&lt;number&gt;： 指定对象动画的具体循环次数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animation-direction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animation-direction：normal | alternate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normal： 正常方向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alternate： 正常与反向交替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rPr lang="zh-CN"/>
              <a:t>animation-play-state 属性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60500"/>
            <a:ext cx="100698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语法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animation-play-state: paused|running;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3100070"/>
            <a:ext cx="8214360" cy="2462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</a:t>
            </a:r>
            <a:r>
              <a:t>transition-</a:t>
            </a:r>
            <a:r>
              <a:rPr lang="en-US"/>
              <a:t>fill</a:t>
            </a:r>
            <a:r>
              <a:t>-</a:t>
            </a:r>
            <a:r>
              <a:rPr lang="en-US"/>
              <a:t>mode</a:t>
            </a:r>
            <a:r>
              <a:t> 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60500"/>
            <a:ext cx="1006983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animation-fill-mode : none | forwards | backwards | both;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2318385"/>
            <a:ext cx="10729595" cy="2286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</a:t>
            </a:r>
            <a:r>
              <a:rPr lang="zh-CN" altLang="en-US"/>
              <a:t>定格动画事件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8240" y="1307465"/>
            <a:ext cx="1006983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animationend                  </a:t>
            </a:r>
            <a:r>
              <a:rPr lang="zh-CN" altLang="en-US" sz="2800">
                <a:sym typeface="+mn-ea"/>
              </a:rPr>
              <a:t>当</a:t>
            </a:r>
            <a:r>
              <a:rPr lang="en-US" altLang="zh-CN" sz="2800">
                <a:sym typeface="+mn-ea"/>
              </a:rPr>
              <a:t>animation</a:t>
            </a:r>
            <a:r>
              <a:rPr lang="zh-CN" altLang="en-US" sz="2800">
                <a:sym typeface="+mn-ea"/>
              </a:rPr>
              <a:t>执行完成后</a:t>
            </a:r>
            <a:r>
              <a:rPr lang="en-US" altLang="zh-CN" sz="2800">
                <a:sym typeface="+mn-ea"/>
              </a:rPr>
              <a:t>js</a:t>
            </a:r>
            <a:r>
              <a:rPr lang="zh-CN" altLang="en-US" sz="2800">
                <a:sym typeface="+mn-ea"/>
              </a:rPr>
              <a:t>调用的事件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animationend                 moz</a:t>
            </a:r>
            <a:r>
              <a:rPr lang="zh-CN" altLang="en-US" sz="2800">
                <a:sym typeface="+mn-ea"/>
              </a:rPr>
              <a:t>内核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webkitAnimationEnd       webkit </a:t>
            </a:r>
            <a:r>
              <a:rPr lang="zh-CN" altLang="en-US" sz="2800">
                <a:sym typeface="+mn-ea"/>
              </a:rPr>
              <a:t>内核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oAnimationEnd                 opera  </a:t>
            </a:r>
            <a:r>
              <a:rPr lang="zh-CN" altLang="en-US" sz="2800">
                <a:sym typeface="+mn-ea"/>
              </a:rPr>
              <a:t>内核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ym typeface="+mn-ea"/>
              </a:rPr>
              <a:t>MSAnimationEnd               ie</a:t>
            </a:r>
            <a:r>
              <a:rPr lang="zh-CN" altLang="en-US" sz="2800">
                <a:sym typeface="+mn-ea"/>
              </a:rPr>
              <a:t>内核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定格动画案例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window.onload=function  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div=document.getElementsByTagName("div")[0];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div.addEventListener("animationend",function  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div.style.height="400px";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},false)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8240" y="1307465"/>
            <a:ext cx="1006983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开始事件 webkitAnimationStart 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结束事件 webkitAnimationEnd 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重复运动事件 webkitAnimationIteration </a:t>
            </a: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rPr>
                <a:sym typeface="+mn-ea"/>
              </a:rPr>
              <a:t>什么是 CSS3 中的动画？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86535"/>
            <a:ext cx="1006983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/>
              <a:t>1. </a:t>
            </a:r>
            <a:r>
              <a:rPr sz="2800"/>
              <a:t>动画是使元素从一种样式逐渐变化为另一种样式的效果。</a:t>
            </a:r>
            <a:endParaRPr sz="2800"/>
          </a:p>
          <a:p>
            <a:pPr>
              <a:lnSpc>
                <a:spcPct val="150000"/>
              </a:lnSpc>
            </a:pPr>
            <a:r>
              <a:rPr lang="en-US" sz="2800"/>
              <a:t>2. </a:t>
            </a:r>
            <a:r>
              <a:rPr sz="2800"/>
              <a:t>您可以改变任意多的样式任意多的次数。</a:t>
            </a:r>
            <a:endParaRPr sz="2800"/>
          </a:p>
          <a:p>
            <a:pPr>
              <a:lnSpc>
                <a:spcPct val="150000"/>
              </a:lnSpc>
            </a:pPr>
            <a:r>
              <a:rPr lang="en-US" sz="2800"/>
              <a:t>3. </a:t>
            </a:r>
            <a:r>
              <a:rPr sz="2800"/>
              <a:t>请用百分比来规定变化发生的时间，或用关键词 "from" 和 "to"，等同于 0% 和 100%。</a:t>
            </a:r>
            <a:endParaRPr sz="2800"/>
          </a:p>
          <a:p>
            <a:pPr>
              <a:lnSpc>
                <a:spcPct val="150000"/>
              </a:lnSpc>
            </a:pPr>
            <a:r>
              <a:rPr lang="en-US" sz="2800"/>
              <a:t>4. </a:t>
            </a:r>
            <a:r>
              <a:rPr sz="2800"/>
              <a:t>0% 是动画的开始，100% 是动画的完成。</a:t>
            </a:r>
            <a:endParaRPr sz="2800"/>
          </a:p>
          <a:p>
            <a:pPr>
              <a:lnSpc>
                <a:spcPct val="150000"/>
              </a:lnSpc>
            </a:pPr>
            <a:r>
              <a:rPr lang="en-US" sz="2800"/>
              <a:t>5. </a:t>
            </a:r>
            <a:r>
              <a:rPr sz="2800"/>
              <a:t>为了得到最佳的浏览器支持，您应该始终定义 0% 和 100% 选择器。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css3</a:t>
            </a:r>
            <a:r>
              <a:rPr lang="zh-CN" altLang="en-US"/>
              <a:t>动画属性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1520" y="1368425"/>
            <a:ext cx="10908665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1241425"/>
            <a:ext cx="10589895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rPr lang="en-US" altLang="zh-CN">
                <a:sym typeface="+mn-ea"/>
              </a:rPr>
              <a:t>@keyframes</a:t>
            </a:r>
            <a:r>
              <a:rPr lang="zh-CN" altLang="en-US">
                <a:sym typeface="+mn-ea"/>
              </a:rPr>
              <a:t>规定动画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774690"/>
          </a:xfrm>
        </p:spPr>
        <p:txBody>
          <a:bodyPr>
            <a:normAutofit fontScale="90000"/>
          </a:bodyPr>
          <a:p>
            <a:pPr marL="0" indent="0" fontAlgn="base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@keyframes animationname {keyframes-selector {css-styles;}}</a:t>
            </a:r>
            <a:endParaRPr lang="en-US" altLang="zh-CN">
              <a:sym typeface="+mn-ea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需要加前缀：  </a:t>
            </a:r>
            <a:r>
              <a:rPr lang="en-US" altLang="zh-CN"/>
              <a:t>-webkit- </a:t>
            </a:r>
            <a:r>
              <a:rPr lang="en-US" altLang="zh-CN">
                <a:sym typeface="+mn-ea"/>
              </a:rPr>
              <a:t>@keyframes</a:t>
            </a:r>
            <a:r>
              <a:rPr lang="en-US" altLang="zh-CN"/>
              <a:t>    -moz- </a:t>
            </a:r>
            <a:r>
              <a:rPr lang="en-US" altLang="zh-CN">
                <a:sym typeface="+mn-ea"/>
              </a:rPr>
              <a:t>@keyframes</a:t>
            </a:r>
            <a:r>
              <a:rPr lang="en-US" altLang="zh-CN"/>
              <a:t>    -o- </a:t>
            </a:r>
            <a:r>
              <a:rPr lang="en-US" altLang="zh-CN">
                <a:sym typeface="+mn-ea"/>
              </a:rPr>
              <a:t>@keyframes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>
                <a:sym typeface="+mn-ea"/>
              </a:rPr>
              <a:t>@keyframes</a:t>
            </a:r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15" y="2030095"/>
            <a:ext cx="9853930" cy="3298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</a:t>
            </a:r>
            <a:r>
              <a:rPr lang="zh-CN" altLang="en-US">
                <a:sym typeface="+mn-ea"/>
              </a:rPr>
              <a:t>animation 属性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86535"/>
            <a:ext cx="1006983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animation 属性是一个简写属性，用于设置六个动画属性：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语法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 animation: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animation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>
                <a:solidFill>
                  <a:srgbClr val="FF0000"/>
                </a:solidFill>
              </a:rPr>
              <a:t>name</a:t>
            </a:r>
            <a:r>
              <a:rPr lang="zh-CN" altLang="en-US" sz="2800"/>
              <a:t>  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animation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zh-CN" altLang="en-US" sz="2800"/>
              <a:t>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animation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>
                <a:solidFill>
                  <a:srgbClr val="FF0000"/>
                </a:solidFill>
              </a:rPr>
              <a:t>timing-function</a:t>
            </a:r>
            <a:r>
              <a:rPr lang="zh-CN" altLang="en-US" sz="2800"/>
              <a:t>  </a:t>
            </a:r>
            <a:r>
              <a:rPr lang="zh-CN" altLang="en-US" sz="2800">
                <a:solidFill>
                  <a:schemeClr val="accent5"/>
                </a:solidFill>
                <a:sym typeface="+mn-ea"/>
              </a:rPr>
              <a:t>animation</a:t>
            </a:r>
            <a:r>
              <a:rPr lang="en-US" altLang="zh-CN" sz="2800">
                <a:solidFill>
                  <a:schemeClr val="accent5"/>
                </a:solidFill>
                <a:sym typeface="+mn-ea"/>
              </a:rPr>
              <a:t>-</a:t>
            </a:r>
            <a:r>
              <a:rPr lang="zh-CN" altLang="en-US" sz="2800">
                <a:solidFill>
                  <a:schemeClr val="accent5"/>
                </a:solidFill>
              </a:rPr>
              <a:t>delay</a:t>
            </a:r>
            <a:r>
              <a:rPr lang="zh-CN" altLang="en-US" sz="2800"/>
              <a:t>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animation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>
                <a:solidFill>
                  <a:srgbClr val="FF0000"/>
                </a:solidFill>
              </a:rPr>
              <a:t>iteration-count</a:t>
            </a:r>
            <a:r>
              <a:rPr lang="zh-CN" altLang="en-US" sz="2800"/>
              <a:t>  </a:t>
            </a:r>
            <a:r>
              <a:rPr lang="zh-CN" altLang="en-US" sz="2800">
                <a:solidFill>
                  <a:schemeClr val="accent5"/>
                </a:solidFill>
                <a:sym typeface="+mn-ea"/>
              </a:rPr>
              <a:t>animation</a:t>
            </a:r>
            <a:r>
              <a:rPr lang="en-US" altLang="zh-CN" sz="2800">
                <a:solidFill>
                  <a:schemeClr val="accent5"/>
                </a:solidFill>
                <a:sym typeface="+mn-ea"/>
              </a:rPr>
              <a:t>-</a:t>
            </a:r>
            <a:r>
              <a:rPr lang="zh-CN" altLang="en-US" sz="2800">
                <a:solidFill>
                  <a:schemeClr val="accent5"/>
                </a:solidFill>
              </a:rPr>
              <a:t>direction</a:t>
            </a:r>
            <a:r>
              <a:rPr lang="zh-CN" altLang="en-US" sz="2800"/>
              <a:t>;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动画：</a:t>
            </a:r>
            <a:r>
              <a:rPr lang="zh-CN" altLang="en-US" sz="2800">
                <a:solidFill>
                  <a:srgbClr val="FF0000"/>
                </a:solidFill>
              </a:rPr>
              <a:t>动画名</a:t>
            </a:r>
            <a:r>
              <a:rPr lang="zh-CN" altLang="en-US" sz="2800"/>
              <a:t>  </a:t>
            </a:r>
            <a:r>
              <a:rPr lang="zh-CN" altLang="en-US" sz="2800">
                <a:solidFill>
                  <a:schemeClr val="accent5"/>
                </a:solidFill>
              </a:rPr>
              <a:t>动画时间</a:t>
            </a:r>
            <a:r>
              <a:rPr lang="zh-CN" altLang="en-US" sz="2800"/>
              <a:t>   </a:t>
            </a:r>
            <a:r>
              <a:rPr lang="zh-CN" altLang="en-US" sz="2800">
                <a:solidFill>
                  <a:srgbClr val="FF0000"/>
                </a:solidFill>
              </a:rPr>
              <a:t>动画运动方式</a:t>
            </a:r>
            <a:r>
              <a:rPr lang="zh-CN" altLang="en-US" sz="2800"/>
              <a:t>   </a:t>
            </a:r>
            <a:r>
              <a:rPr lang="zh-CN" altLang="en-US" sz="2800">
                <a:solidFill>
                  <a:schemeClr val="accent5"/>
                </a:solidFill>
              </a:rPr>
              <a:t>动画延迟时间</a:t>
            </a:r>
            <a:r>
              <a:rPr lang="zh-CN" altLang="en-US" sz="2800"/>
              <a:t>    </a:t>
            </a:r>
            <a:r>
              <a:rPr lang="zh-CN" altLang="en-US" sz="2800">
                <a:solidFill>
                  <a:srgbClr val="FF0000"/>
                </a:solidFill>
              </a:rPr>
              <a:t>动画播放次数</a:t>
            </a:r>
            <a:r>
              <a:rPr lang="zh-CN" altLang="en-US" sz="2800"/>
              <a:t>   </a:t>
            </a:r>
            <a:r>
              <a:rPr lang="zh-CN" altLang="en-US" sz="2800">
                <a:solidFill>
                  <a:schemeClr val="accent5"/>
                </a:solidFill>
              </a:rPr>
              <a:t>动画是否逆向播放</a:t>
            </a:r>
            <a:endParaRPr lang="zh-CN" altLang="en-US" sz="280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</a:t>
            </a:r>
            <a:r>
              <a:rPr lang="en-US"/>
              <a:t>animation</a:t>
            </a:r>
            <a:r>
              <a:rPr lang="en-US" altLang="zh-CN"/>
              <a:t>属性</a:t>
            </a:r>
            <a:r>
              <a:rPr lang="zh-CN" altLang="en-US"/>
              <a:t>的属性值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sz="2800"/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65200" y="1030605"/>
            <a:ext cx="10515600" cy="5273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1216025"/>
            <a:ext cx="9891395" cy="4239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t>animation-timing-function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800"/>
              <a:t> animation-timing-function</a:t>
            </a:r>
            <a:endParaRPr lang="zh-CN" sz="2800"/>
          </a:p>
          <a:p>
            <a:pPr>
              <a:lnSpc>
                <a:spcPct val="150000"/>
              </a:lnSpc>
            </a:pPr>
            <a:endParaRPr lang="zh-CN" sz="2800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040" y="2219960"/>
            <a:ext cx="9192260" cy="3399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</a:t>
            </a:r>
            <a:r>
              <a:rPr>
                <a:sym typeface="+mn-ea"/>
              </a:rPr>
              <a:t>animation-timing-function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800"/>
              <a:t>它的取值中除了常用到的 三次贝塞尔曲线 以外，还有个让人比较困惑的 steps() 函数</a:t>
            </a:r>
            <a:endParaRPr lang="zh-CN" sz="2800"/>
          </a:p>
          <a:p>
            <a:pPr>
              <a:lnSpc>
                <a:spcPct val="150000"/>
              </a:lnSpc>
            </a:pPr>
            <a:endParaRPr lang="zh-CN" sz="2800"/>
          </a:p>
          <a:p>
            <a:pPr>
              <a:lnSpc>
                <a:spcPct val="150000"/>
              </a:lnSpc>
            </a:pPr>
            <a:r>
              <a:rPr lang="zh-CN" sz="2800"/>
              <a:t>steps() 第一个参数 number 为指定的间隔数，即把动画分为 n 步阶段性展示，第二个参数默认为 end，设置最后一步的状态</a:t>
            </a:r>
            <a:r>
              <a:rPr lang="en-US" altLang="zh-CN" sz="2800"/>
              <a:t>;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sz="2800"/>
              <a:t>start 为结束时的状态，end 为开始时的状态。</a:t>
            </a:r>
            <a:endParaRPr 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steps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1540"/>
            <a:ext cx="10515600" cy="57765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1260" y="1360170"/>
            <a:ext cx="1006983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 1/3 → 2/3 → 1</a:t>
            </a:r>
            <a:endParaRPr lang="zh-CN" altLang="en-US" sz="2800">
              <a:sym typeface="+mn-ea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365125"/>
            <a:ext cx="7943850" cy="5375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WPS 演示</Application>
  <PresentationFormat>宽屏</PresentationFormat>
  <Paragraphs>253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Calibri Light</vt:lpstr>
      <vt:lpstr>Calibri</vt:lpstr>
      <vt:lpstr>Arial Unicode MS</vt:lpstr>
      <vt:lpstr>Office 主题</vt:lpstr>
      <vt:lpstr>css3之动画</vt:lpstr>
      <vt:lpstr>                           什么是 CSS3 中的动画？</vt:lpstr>
      <vt:lpstr>                                  css3动画属性</vt:lpstr>
      <vt:lpstr>                           @keyframes规定动画</vt:lpstr>
      <vt:lpstr>                                 animation 属性</vt:lpstr>
      <vt:lpstr>                   animation属性的属性值</vt:lpstr>
      <vt:lpstr>                         animation-timing-function</vt:lpstr>
      <vt:lpstr>                      animation-timing-function</vt:lpstr>
      <vt:lpstr>                                 steps函数</vt:lpstr>
      <vt:lpstr>               animation-timing-function属性值</vt:lpstr>
      <vt:lpstr>                   step-start和 step-end</vt:lpstr>
      <vt:lpstr>                   animation-delay 属性</vt:lpstr>
      <vt:lpstr>animation-iteration-count </vt:lpstr>
      <vt:lpstr>animation-direction</vt:lpstr>
      <vt:lpstr>                         animation-play-state 属性</vt:lpstr>
      <vt:lpstr>                   transition-fill-mode 属性</vt:lpstr>
      <vt:lpstr>                               定格动画事件</vt:lpstr>
      <vt:lpstr>定格动画案例</vt:lpstr>
      <vt:lpstr>                               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169</cp:revision>
  <dcterms:created xsi:type="dcterms:W3CDTF">2015-05-05T08:02:00Z</dcterms:created>
  <dcterms:modified xsi:type="dcterms:W3CDTF">2017-03-14T02:21:38Z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