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21" r:id="rId4"/>
    <p:sldId id="315" r:id="rId5"/>
    <p:sldId id="305" r:id="rId6"/>
    <p:sldId id="335" r:id="rId7"/>
    <p:sldId id="336" r:id="rId8"/>
    <p:sldId id="325" r:id="rId9"/>
    <p:sldId id="314" r:id="rId10"/>
    <p:sldId id="289" r:id="rId11"/>
    <p:sldId id="316" r:id="rId12"/>
    <p:sldId id="257" r:id="rId13"/>
    <p:sldId id="322" r:id="rId14"/>
    <p:sldId id="326" r:id="rId15"/>
    <p:sldId id="323" r:id="rId16"/>
    <p:sldId id="324" r:id="rId17"/>
    <p:sldId id="327" r:id="rId18"/>
    <p:sldId id="347" r:id="rId19"/>
    <p:sldId id="34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956945" y="1122680"/>
            <a:ext cx="10377805" cy="2520315"/>
          </a:xfrm>
        </p:spPr>
        <p:txBody>
          <a:bodyPr/>
          <a:p>
            <a:r>
              <a:rPr lang="en-US" altLang="zh-CN"/>
              <a:t>css3</a:t>
            </a:r>
            <a:r>
              <a:rPr lang="zh-CN" altLang="en-US"/>
              <a:t>之颜色透明与渐变与滤镜</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54685"/>
          </a:xfrm>
        </p:spPr>
        <p:txBody>
          <a:bodyPr>
            <a:normAutofit fontScale="90000"/>
          </a:bodyPr>
          <a:p>
            <a:r>
              <a:rPr lang="en-US" altLang="zh-CN"/>
              <a:t>                         </a:t>
            </a:r>
            <a:r>
              <a:rPr lang="zh-CN" altLang="en-US">
                <a:sym typeface="+mn-ea"/>
              </a:rPr>
              <a:t>          </a:t>
            </a:r>
            <a:r>
              <a:rPr lang="en-US" altLang="zh-CN">
                <a:sym typeface="+mn-ea"/>
              </a:rPr>
              <a:t>css3</a:t>
            </a:r>
            <a:r>
              <a:rPr lang="zh-CN" altLang="en-US">
                <a:sym typeface="+mn-ea"/>
              </a:rPr>
              <a:t>渐变</a:t>
            </a:r>
            <a:endParaRPr lang="zh-CN" altLang="en-US">
              <a:sym typeface="+mn-ea"/>
            </a:endParaRPr>
          </a:p>
        </p:txBody>
      </p:sp>
      <p:sp>
        <p:nvSpPr>
          <p:cNvPr id="3" name="内容占位符 2"/>
          <p:cNvSpPr>
            <a:spLocks noGrp="1"/>
          </p:cNvSpPr>
          <p:nvPr>
            <p:ph idx="1"/>
          </p:nvPr>
        </p:nvSpPr>
        <p:spPr>
          <a:xfrm>
            <a:off x="838200" y="1140460"/>
            <a:ext cx="10515600" cy="5036820"/>
          </a:xfrm>
        </p:spPr>
        <p:txBody>
          <a:bodyPr>
            <a:normAutofit fontScale="70000"/>
          </a:bodyPr>
          <a:p>
            <a:pPr lvl="0" fontAlgn="base">
              <a:lnSpc>
                <a:spcPct val="90000"/>
              </a:lnSpc>
              <a:spcBef>
                <a:spcPts val="400"/>
              </a:spcBef>
              <a:buFont typeface="Wingdings" panose="05000000000000000000" charset="0"/>
              <a:buChar char="Ø"/>
              <a:defRPr sz="1800">
                <a:solidFill>
                  <a:srgbClr val="000000"/>
                </a:solidFill>
              </a:defRPr>
            </a:pPr>
            <a:r>
              <a:rPr sz="2800">
                <a:solidFill>
                  <a:srgbClr val="5F5F5F"/>
                </a:solidFill>
                <a:latin typeface="微软雅黑" panose="020B0503020204020204" charset="-122"/>
                <a:ea typeface="微软雅黑" panose="020B0503020204020204" charset="-122"/>
                <a:cs typeface="微软雅黑" panose="020B0503020204020204" charset="-122"/>
                <a:sym typeface="微软雅黑" panose="020B0503020204020204" charset="-122"/>
              </a:rPr>
              <a:t>多个颜色节点的渐变</a:t>
            </a:r>
            <a:r>
              <a:rPr sz="2800">
                <a:solidFill>
                  <a:srgbClr val="5F5F5F"/>
                </a:solidFill>
                <a:sym typeface="+mn-ea"/>
              </a:rPr>
              <a:t> </a:t>
            </a:r>
            <a:endParaRPr sz="2800" strike="noStrike" noProof="1">
              <a:solidFill>
                <a:srgbClr val="5F5F5F"/>
              </a:solidFill>
            </a:endParaRPr>
          </a:p>
          <a:p>
            <a:pPr marL="285750" lvl="0" indent="-285750" fontAlgn="base">
              <a:lnSpc>
                <a:spcPct val="90000"/>
              </a:lnSpc>
              <a:spcBef>
                <a:spcPts val="400"/>
              </a:spcBef>
              <a:buSzTx/>
              <a:buNone/>
              <a:defRPr sz="1800">
                <a:solidFill>
                  <a:srgbClr val="000000"/>
                </a:solidFill>
              </a:defRPr>
            </a:pPr>
            <a:endParaRPr sz="2800" strike="noStrike" noProof="1">
              <a:solidFill>
                <a:srgbClr val="5F5F5F"/>
              </a:solidFill>
            </a:endParaRPr>
          </a:p>
          <a:p>
            <a:pPr marL="0" lvl="0" indent="0" fontAlgn="base">
              <a:lnSpc>
                <a:spcPct val="90000"/>
              </a:lnSpc>
              <a:spcBef>
                <a:spcPts val="400"/>
              </a:spcBef>
              <a:buSzTx/>
              <a:buNone/>
              <a:defRPr sz="1800">
                <a:solidFill>
                  <a:srgbClr val="000000"/>
                </a:solidFill>
              </a:defRPr>
            </a:pPr>
            <a:r>
              <a:rPr sz="2800">
                <a:solidFill>
                  <a:srgbClr val="5F5F5F"/>
                </a:solidFill>
                <a:sym typeface="+mn-ea"/>
              </a:rPr>
              <a:t>background: -o-linear-gradient(red, green, blue); </a:t>
            </a:r>
            <a:endParaRPr sz="2800" strike="noStrike" noProof="1">
              <a:solidFill>
                <a:srgbClr val="5F5F5F"/>
              </a:solidFill>
            </a:endParaRPr>
          </a:p>
          <a:p>
            <a:pPr marL="0" lvl="0" indent="0" fontAlgn="base">
              <a:lnSpc>
                <a:spcPct val="90000"/>
              </a:lnSpc>
              <a:spcBef>
                <a:spcPts val="400"/>
              </a:spcBef>
              <a:buSzTx/>
              <a:buNone/>
              <a:defRPr sz="1800">
                <a:solidFill>
                  <a:srgbClr val="000000"/>
                </a:solidFill>
              </a:defRPr>
            </a:pPr>
            <a:r>
              <a:rPr sz="2800">
                <a:solidFill>
                  <a:srgbClr val="5F5F5F"/>
                </a:solidFill>
                <a:sym typeface="+mn-ea"/>
              </a:rPr>
              <a:t>background: -moz-linear-gradient(red, green, blue);</a:t>
            </a:r>
            <a:endParaRPr sz="2800">
              <a:solidFill>
                <a:srgbClr val="5F5F5F"/>
              </a:solidFill>
              <a:sym typeface="+mn-ea"/>
            </a:endParaRPr>
          </a:p>
          <a:p>
            <a:pPr marL="0" lvl="0" indent="0" fontAlgn="base">
              <a:lnSpc>
                <a:spcPct val="90000"/>
              </a:lnSpc>
              <a:spcBef>
                <a:spcPts val="400"/>
              </a:spcBef>
              <a:buSzTx/>
              <a:buNone/>
              <a:defRPr sz="1800">
                <a:solidFill>
                  <a:srgbClr val="000000"/>
                </a:solidFill>
              </a:defRPr>
            </a:pPr>
            <a:r>
              <a:rPr sz="2800">
                <a:solidFill>
                  <a:srgbClr val="5F5F5F"/>
                </a:solidFill>
                <a:sym typeface="+mn-ea"/>
              </a:rPr>
              <a:t>background: -m</a:t>
            </a:r>
            <a:r>
              <a:rPr lang="en-US" sz="2800">
                <a:solidFill>
                  <a:srgbClr val="5F5F5F"/>
                </a:solidFill>
                <a:sym typeface="+mn-ea"/>
              </a:rPr>
              <a:t>s</a:t>
            </a:r>
            <a:r>
              <a:rPr sz="2800">
                <a:solidFill>
                  <a:srgbClr val="5F5F5F"/>
                </a:solidFill>
                <a:sym typeface="+mn-ea"/>
              </a:rPr>
              <a:t>-linear-gradient(red, green, blue);</a:t>
            </a:r>
            <a:endParaRPr sz="2800" strike="noStrike" noProof="1">
              <a:solidFill>
                <a:srgbClr val="5F5F5F"/>
              </a:solidFill>
            </a:endParaRPr>
          </a:p>
          <a:p>
            <a:pPr marL="0" lvl="0" indent="0" fontAlgn="base">
              <a:lnSpc>
                <a:spcPct val="90000"/>
              </a:lnSpc>
              <a:spcBef>
                <a:spcPts val="400"/>
              </a:spcBef>
              <a:buSzTx/>
              <a:buNone/>
              <a:defRPr sz="1800">
                <a:solidFill>
                  <a:srgbClr val="000000"/>
                </a:solidFill>
              </a:defRPr>
            </a:pPr>
            <a:r>
              <a:rPr sz="2800">
                <a:solidFill>
                  <a:srgbClr val="FF0000"/>
                </a:solidFill>
                <a:sym typeface="+mn-ea"/>
              </a:rPr>
              <a:t>background: linear-gradient(red, green, blue); /* </a:t>
            </a:r>
            <a:r>
              <a:rPr sz="28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rPr>
              <a:t>标准的语法 </a:t>
            </a:r>
            <a:r>
              <a:rPr sz="2800">
                <a:solidFill>
                  <a:srgbClr val="FF0000"/>
                </a:solidFill>
                <a:sym typeface="+mn-ea"/>
              </a:rPr>
              <a:t>*/  </a:t>
            </a:r>
            <a:endParaRPr sz="2800" strike="noStrike" noProof="1">
              <a:solidFill>
                <a:srgbClr val="FF0000"/>
              </a:solidFill>
            </a:endParaRPr>
          </a:p>
          <a:p>
            <a:pPr marL="0" lvl="0" indent="0" fontAlgn="base">
              <a:lnSpc>
                <a:spcPct val="90000"/>
              </a:lnSpc>
              <a:spcBef>
                <a:spcPts val="400"/>
              </a:spcBef>
              <a:buSzTx/>
              <a:buNone/>
              <a:defRPr sz="1800">
                <a:solidFill>
                  <a:srgbClr val="000000"/>
                </a:solidFill>
              </a:defRPr>
            </a:pPr>
            <a:r>
              <a:rPr sz="2800">
                <a:solidFill>
                  <a:srgbClr val="5F5F5F"/>
                </a:solidFill>
                <a:latin typeface="微软雅黑" panose="020B0503020204020204" charset="-122"/>
                <a:ea typeface="微软雅黑" panose="020B0503020204020204" charset="-122"/>
                <a:cs typeface="微软雅黑" panose="020B0503020204020204" charset="-122"/>
                <a:sym typeface="微软雅黑" panose="020B0503020204020204" charset="-122"/>
              </a:rPr>
              <a:t>示例：彩虹渐变</a:t>
            </a:r>
            <a:endParaRPr sz="2800" strike="noStrike" noProof="1">
              <a:solidFill>
                <a:srgbClr val="5F5F5F"/>
              </a:solidFill>
            </a:endParaRPr>
          </a:p>
          <a:p>
            <a:pPr marL="0" lvl="0" indent="0" fontAlgn="base">
              <a:lnSpc>
                <a:spcPct val="90000"/>
              </a:lnSpc>
              <a:spcBef>
                <a:spcPts val="400"/>
              </a:spcBef>
              <a:buSzTx/>
              <a:buNone/>
              <a:defRPr sz="1800">
                <a:solidFill>
                  <a:srgbClr val="000000"/>
                </a:solidFill>
              </a:defRPr>
            </a:pPr>
            <a:r>
              <a:rPr sz="2800">
                <a:solidFill>
                  <a:srgbClr val="5F5F5F"/>
                </a:solidFill>
                <a:sym typeface="+mn-ea"/>
              </a:rPr>
              <a:t>  </a:t>
            </a:r>
            <a:r>
              <a:rPr sz="3200">
                <a:solidFill>
                  <a:srgbClr val="5F5F5F"/>
                </a:solidFill>
                <a:sym typeface="+mn-ea"/>
              </a:rPr>
              <a:t>background: -o-linear-gradient(left,red,orange,yellow,green,blue,indigo,violet);</a:t>
            </a:r>
            <a:endParaRPr sz="3200">
              <a:solidFill>
                <a:srgbClr val="5F5F5F"/>
              </a:solidFill>
              <a:sym typeface="+mn-ea"/>
            </a:endParaRPr>
          </a:p>
          <a:p>
            <a:pPr marL="0" lvl="0" indent="0" fontAlgn="base">
              <a:lnSpc>
                <a:spcPct val="90000"/>
              </a:lnSpc>
              <a:spcBef>
                <a:spcPts val="400"/>
              </a:spcBef>
              <a:buSzTx/>
              <a:buNone/>
              <a:defRPr sz="1800">
                <a:solidFill>
                  <a:srgbClr val="000000"/>
                </a:solidFill>
              </a:defRPr>
            </a:pPr>
            <a:r>
              <a:rPr sz="3200">
                <a:solidFill>
                  <a:srgbClr val="5F5F5F"/>
                </a:solidFill>
                <a:sym typeface="+mn-ea"/>
              </a:rPr>
              <a:t> background: -</a:t>
            </a:r>
            <a:r>
              <a:rPr lang="en-US" sz="3200">
                <a:solidFill>
                  <a:srgbClr val="5F5F5F"/>
                </a:solidFill>
                <a:sym typeface="+mn-ea"/>
              </a:rPr>
              <a:t>ms</a:t>
            </a:r>
            <a:r>
              <a:rPr sz="3200">
                <a:solidFill>
                  <a:srgbClr val="5F5F5F"/>
                </a:solidFill>
                <a:sym typeface="+mn-ea"/>
              </a:rPr>
              <a:t>-linear-gradient(left,red,orange,yellow,green,blue,indigo,violet);</a:t>
            </a:r>
            <a:endParaRPr sz="3200" strike="noStrike" noProof="1">
              <a:solidFill>
                <a:srgbClr val="5F5F5F"/>
              </a:solidFill>
            </a:endParaRPr>
          </a:p>
          <a:p>
            <a:pPr marL="0" lvl="0" indent="0" fontAlgn="base">
              <a:lnSpc>
                <a:spcPct val="90000"/>
              </a:lnSpc>
              <a:spcBef>
                <a:spcPts val="400"/>
              </a:spcBef>
              <a:buSzTx/>
              <a:buNone/>
              <a:defRPr sz="1800">
                <a:solidFill>
                  <a:srgbClr val="000000"/>
                </a:solidFill>
              </a:defRPr>
            </a:pPr>
            <a:r>
              <a:rPr sz="3200">
                <a:solidFill>
                  <a:srgbClr val="5F5F5F"/>
                </a:solidFill>
                <a:sym typeface="+mn-ea"/>
              </a:rPr>
              <a:t>  background:-moz-linear-gradient(left,red,orange,yellow,green,blue,indigo,violet);</a:t>
            </a:r>
            <a:endParaRPr sz="3200" strike="noStrike" noProof="1">
              <a:solidFill>
                <a:srgbClr val="5F5F5F"/>
              </a:solidFill>
            </a:endParaRPr>
          </a:p>
          <a:p>
            <a:pPr marL="0" lvl="0" indent="0" fontAlgn="base">
              <a:lnSpc>
                <a:spcPct val="90000"/>
              </a:lnSpc>
              <a:spcBef>
                <a:spcPts val="400"/>
              </a:spcBef>
              <a:buSzTx/>
              <a:buNone/>
              <a:defRPr sz="1800">
                <a:solidFill>
                  <a:srgbClr val="000000"/>
                </a:solidFill>
              </a:defRPr>
            </a:pPr>
            <a:r>
              <a:rPr sz="2800">
                <a:solidFill>
                  <a:srgbClr val="5F5F5F"/>
                </a:solidFill>
                <a:sym typeface="+mn-ea"/>
              </a:rPr>
              <a:t>  </a:t>
            </a:r>
            <a:r>
              <a:rPr sz="2800">
                <a:solidFill>
                  <a:srgbClr val="FF0000"/>
                </a:solidFill>
                <a:sym typeface="+mn-ea"/>
              </a:rPr>
              <a:t>background: </a:t>
            </a:r>
            <a:endParaRPr sz="2800" strike="noStrike" noProof="1">
              <a:solidFill>
                <a:srgbClr val="FF0000"/>
              </a:solidFill>
            </a:endParaRPr>
          </a:p>
          <a:p>
            <a:pPr marL="0" lvl="0" indent="0" fontAlgn="base">
              <a:lnSpc>
                <a:spcPct val="90000"/>
              </a:lnSpc>
              <a:spcBef>
                <a:spcPts val="400"/>
              </a:spcBef>
              <a:buSzTx/>
              <a:buNone/>
              <a:defRPr sz="1800">
                <a:solidFill>
                  <a:srgbClr val="000000"/>
                </a:solidFill>
              </a:defRPr>
            </a:pPr>
            <a:r>
              <a:rPr sz="2800">
                <a:solidFill>
                  <a:srgbClr val="FF0000"/>
                </a:solidFill>
                <a:sym typeface="+mn-ea"/>
              </a:rPr>
              <a:t>linear-gradient(to right, red,orange,yellow,green,blue,indigo,violet);/*</a:t>
            </a:r>
            <a:r>
              <a:rPr sz="28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rPr>
              <a:t>标准的语法</a:t>
            </a:r>
            <a:r>
              <a:rPr sz="2800">
                <a:solidFill>
                  <a:srgbClr val="FF0000"/>
                </a:solidFill>
                <a:sym typeface="+mn-ea"/>
              </a:rPr>
              <a:t>*/</a:t>
            </a:r>
            <a:endParaRPr sz="2800" strike="noStrike" noProof="1">
              <a:solidFill>
                <a:srgbClr val="FF0000"/>
              </a:solidFill>
            </a:endParaRPr>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p:txBody>
      </p:sp>
      <p:sp>
        <p:nvSpPr>
          <p:cNvPr id="5" name="文本框 4"/>
          <p:cNvSpPr txBox="1"/>
          <p:nvPr/>
        </p:nvSpPr>
        <p:spPr>
          <a:xfrm>
            <a:off x="5003165" y="3244850"/>
            <a:ext cx="234315" cy="368300"/>
          </a:xfrm>
          <a:prstGeom prst="rect">
            <a:avLst/>
          </a:prstGeom>
          <a:noFill/>
        </p:spPr>
        <p:txBody>
          <a:bodyPr wrap="none" rtlCol="0" anchor="t">
            <a:spAutoFit/>
          </a:bodyPr>
          <a:p>
            <a:r>
              <a:rPr lang="zh-CN" altLang="en-US">
                <a:sym typeface="+mn-ea"/>
              </a:rPr>
              <a:t> </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54685"/>
          </a:xfrm>
        </p:spPr>
        <p:txBody>
          <a:bodyPr>
            <a:normAutofit fontScale="90000"/>
          </a:bodyPr>
          <a:p>
            <a:r>
              <a:rPr lang="en-US" altLang="zh-CN"/>
              <a:t>                                  </a:t>
            </a:r>
            <a:r>
              <a:t>css3  </a:t>
            </a:r>
            <a:r>
              <a:rPr lang="zh-CN" altLang="en-US"/>
              <a:t>渐变</a:t>
            </a:r>
            <a:r>
              <a:t> </a:t>
            </a:r>
          </a:p>
        </p:txBody>
      </p:sp>
      <p:sp>
        <p:nvSpPr>
          <p:cNvPr id="3" name="内容占位符 2"/>
          <p:cNvSpPr>
            <a:spLocks noGrp="1"/>
          </p:cNvSpPr>
          <p:nvPr>
            <p:ph idx="1"/>
          </p:nvPr>
        </p:nvSpPr>
        <p:spPr>
          <a:xfrm>
            <a:off x="838200" y="1271905"/>
            <a:ext cx="10515600" cy="4905375"/>
          </a:xfrm>
        </p:spPr>
        <p:txBody>
          <a:bodyPr>
            <a:normAutofit fontScale="90000" lnSpcReduction="20000"/>
          </a:bodyPr>
          <a:p>
            <a:pPr lvl="0" defTabSz="868680" fontAlgn="base">
              <a:lnSpc>
                <a:spcPct val="150000"/>
              </a:lnSpc>
              <a:spcBef>
                <a:spcPts val="400"/>
              </a:spcBef>
              <a:buFont typeface="Wingdings" panose="05000000000000000000" charset="0"/>
              <a:buChar char="Ø"/>
              <a:defRPr sz="1800">
                <a:solidFill>
                  <a:srgbClr val="000000"/>
                </a:solidFill>
              </a:defRPr>
            </a:pPr>
            <a:r>
              <a:rPr sz="2400">
                <a:solidFill>
                  <a:srgbClr val="5F5F5F"/>
                </a:solidFill>
                <a:latin typeface="微软雅黑" panose="020B0503020204020204" charset="-122"/>
                <a:ea typeface="微软雅黑" panose="020B0503020204020204" charset="-122"/>
                <a:cs typeface="微软雅黑" panose="020B0503020204020204" charset="-122"/>
                <a:sym typeface="微软雅黑" panose="020B0503020204020204" charset="-122"/>
              </a:rPr>
              <a:t>需要定义每种颜色所在的位置可以在颜色后面跟上百分号</a:t>
            </a:r>
            <a:endParaRPr sz="2400" strike="noStrike" noProof="1">
              <a:solidFill>
                <a:srgbClr val="5F5F5F"/>
              </a:solidFill>
            </a:endParaRPr>
          </a:p>
          <a:p>
            <a:pPr marL="285750" lvl="0" indent="-285750" defTabSz="868680" fontAlgn="base">
              <a:lnSpc>
                <a:spcPct val="150000"/>
              </a:lnSpc>
              <a:spcBef>
                <a:spcPts val="400"/>
              </a:spcBef>
              <a:buSzTx/>
              <a:buNone/>
              <a:defRPr sz="1800">
                <a:solidFill>
                  <a:srgbClr val="000000"/>
                </a:solidFill>
              </a:defRPr>
            </a:pPr>
            <a:r>
              <a:rPr sz="2400">
                <a:solidFill>
                  <a:srgbClr val="FF0000"/>
                </a:solidFill>
                <a:sym typeface="+mn-ea"/>
              </a:rPr>
              <a:t>   background:linear-gradient(to right bottom,red 0%, green 50%, blue 100%); /*</a:t>
            </a:r>
            <a:r>
              <a:rPr sz="24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rPr>
              <a:t>标准的写法</a:t>
            </a:r>
            <a:r>
              <a:rPr sz="2400">
                <a:solidFill>
                  <a:srgbClr val="FF0000"/>
                </a:solidFill>
                <a:sym typeface="+mn-ea"/>
              </a:rPr>
              <a:t>*/</a:t>
            </a:r>
            <a:endParaRPr sz="2400" strike="noStrike" noProof="1">
              <a:solidFill>
                <a:srgbClr val="FF0000"/>
              </a:solidFill>
            </a:endParaRPr>
          </a:p>
          <a:p>
            <a:pPr marL="0" lvl="0" indent="0" defTabSz="868680" fontAlgn="base">
              <a:lnSpc>
                <a:spcPct val="150000"/>
              </a:lnSpc>
              <a:spcBef>
                <a:spcPts val="400"/>
              </a:spcBef>
              <a:buSzTx/>
              <a:buNone/>
              <a:defRPr sz="1800">
                <a:solidFill>
                  <a:srgbClr val="000000"/>
                </a:solidFill>
              </a:defRPr>
            </a:pPr>
            <a:r>
              <a:rPr sz="2400">
                <a:solidFill>
                  <a:srgbClr val="FF0000"/>
                </a:solidFill>
                <a:sym typeface="+mn-ea"/>
              </a:rPr>
              <a:t>  </a:t>
            </a:r>
            <a:r>
              <a:rPr sz="2400">
                <a:solidFill>
                  <a:srgbClr val="5F5F5F"/>
                </a:solidFill>
                <a:latin typeface="微软雅黑" panose="020B0503020204020204" charset="-122"/>
                <a:ea typeface="微软雅黑" panose="020B0503020204020204" charset="-122"/>
                <a:cs typeface="微软雅黑" panose="020B0503020204020204" charset="-122"/>
                <a:sym typeface="微软雅黑" panose="020B0503020204020204" charset="-122"/>
              </a:rPr>
              <a:t> 需要使用透明度可以将颜色格式设置为 </a:t>
            </a:r>
            <a:r>
              <a:rPr sz="2400">
                <a:solidFill>
                  <a:srgbClr val="5F5F5F"/>
                </a:solidFill>
                <a:sym typeface="+mn-ea"/>
              </a:rPr>
              <a:t>rgba(255,255,255,0);</a:t>
            </a:r>
            <a:endParaRPr sz="2400" strike="noStrike" noProof="1">
              <a:solidFill>
                <a:srgbClr val="5F5F5F"/>
              </a:solidFill>
            </a:endParaRPr>
          </a:p>
          <a:p>
            <a:pPr marL="0" lvl="0" indent="0" defTabSz="868680" fontAlgn="base">
              <a:lnSpc>
                <a:spcPct val="150000"/>
              </a:lnSpc>
              <a:spcBef>
                <a:spcPts val="400"/>
              </a:spcBef>
              <a:buSzTx/>
              <a:buNone/>
              <a:defRPr sz="1800">
                <a:solidFill>
                  <a:srgbClr val="000000"/>
                </a:solidFill>
              </a:defRPr>
            </a:pPr>
            <a:r>
              <a:rPr sz="2400">
                <a:solidFill>
                  <a:srgbClr val="5F5F5F"/>
                </a:solidFill>
                <a:latin typeface="微软雅黑" panose="020B0503020204020204" charset="-122"/>
                <a:ea typeface="微软雅黑" panose="020B0503020204020204" charset="-122"/>
                <a:cs typeface="微软雅黑" panose="020B0503020204020204" charset="-122"/>
                <a:sym typeface="微软雅黑" panose="020B0503020204020204" charset="-122"/>
              </a:rPr>
              <a:t>   重复的线性渐变</a:t>
            </a:r>
            <a:endParaRPr sz="2400" strike="noStrike" noProof="1">
              <a:solidFill>
                <a:srgbClr val="5F5F5F"/>
              </a:solidFill>
            </a:endParaRPr>
          </a:p>
          <a:p>
            <a:pPr marL="0" lvl="0" indent="0" defTabSz="868680" fontAlgn="base">
              <a:lnSpc>
                <a:spcPct val="150000"/>
              </a:lnSpc>
              <a:spcBef>
                <a:spcPts val="400"/>
              </a:spcBef>
              <a:buSzTx/>
              <a:buNone/>
              <a:defRPr sz="1800">
                <a:solidFill>
                  <a:srgbClr val="000000"/>
                </a:solidFill>
              </a:defRPr>
            </a:pPr>
            <a:r>
              <a:rPr sz="2400">
                <a:solidFill>
                  <a:srgbClr val="5F5F5F"/>
                </a:solidFill>
                <a:sym typeface="+mn-ea"/>
              </a:rPr>
              <a:t>  background: -webkit-repeating-linear-gradient(red, yellow 10%, green 20%);</a:t>
            </a:r>
            <a:endParaRPr sz="2400" strike="noStrike" noProof="1">
              <a:solidFill>
                <a:srgbClr val="5F5F5F"/>
              </a:solidFill>
            </a:endParaRPr>
          </a:p>
          <a:p>
            <a:pPr marL="0" lvl="0" indent="0" defTabSz="868680" fontAlgn="base">
              <a:lnSpc>
                <a:spcPct val="150000"/>
              </a:lnSpc>
              <a:spcBef>
                <a:spcPts val="400"/>
              </a:spcBef>
              <a:buSzTx/>
              <a:buNone/>
              <a:defRPr sz="1800">
                <a:solidFill>
                  <a:srgbClr val="000000"/>
                </a:solidFill>
              </a:defRPr>
            </a:pPr>
            <a:r>
              <a:rPr sz="2400">
                <a:solidFill>
                  <a:srgbClr val="5F5F5F"/>
                </a:solidFill>
                <a:sym typeface="+mn-ea"/>
              </a:rPr>
              <a:t>  background: -o-repeating-linear-gradient(red, yellow 10%, green 20%);</a:t>
            </a:r>
            <a:endParaRPr sz="2400" strike="noStrike" noProof="1">
              <a:solidFill>
                <a:srgbClr val="5F5F5F"/>
              </a:solidFill>
            </a:endParaRPr>
          </a:p>
          <a:p>
            <a:pPr marL="0" lvl="0" indent="0" defTabSz="868680" fontAlgn="base">
              <a:lnSpc>
                <a:spcPct val="150000"/>
              </a:lnSpc>
              <a:spcBef>
                <a:spcPts val="400"/>
              </a:spcBef>
              <a:buSzTx/>
              <a:buNone/>
              <a:defRPr sz="1800">
                <a:solidFill>
                  <a:srgbClr val="000000"/>
                </a:solidFill>
              </a:defRPr>
            </a:pPr>
            <a:r>
              <a:rPr sz="2400">
                <a:solidFill>
                  <a:srgbClr val="5F5F5F"/>
                </a:solidFill>
                <a:sym typeface="+mn-ea"/>
              </a:rPr>
              <a:t>  background: -moz-repeating-linear-gradient(red, yellow 10%, green 20%);</a:t>
            </a:r>
            <a:endParaRPr sz="2400">
              <a:solidFill>
                <a:srgbClr val="5F5F5F"/>
              </a:solidFill>
              <a:sym typeface="+mn-ea"/>
            </a:endParaRPr>
          </a:p>
          <a:p>
            <a:pPr marL="0" lvl="0" indent="0" defTabSz="868680" fontAlgn="base">
              <a:lnSpc>
                <a:spcPct val="150000"/>
              </a:lnSpc>
              <a:spcBef>
                <a:spcPts val="400"/>
              </a:spcBef>
              <a:buSzTx/>
              <a:buNone/>
              <a:defRPr sz="1800">
                <a:solidFill>
                  <a:srgbClr val="000000"/>
                </a:solidFill>
              </a:defRPr>
            </a:pPr>
            <a:r>
              <a:rPr sz="2400">
                <a:solidFill>
                  <a:srgbClr val="5F5F5F"/>
                </a:solidFill>
                <a:sym typeface="+mn-ea"/>
              </a:rPr>
              <a:t>background: -m</a:t>
            </a:r>
            <a:r>
              <a:rPr lang="en-US" sz="2400">
                <a:solidFill>
                  <a:srgbClr val="5F5F5F"/>
                </a:solidFill>
                <a:sym typeface="+mn-ea"/>
              </a:rPr>
              <a:t>s</a:t>
            </a:r>
            <a:r>
              <a:rPr sz="2400">
                <a:solidFill>
                  <a:srgbClr val="5F5F5F"/>
                </a:solidFill>
                <a:sym typeface="+mn-ea"/>
              </a:rPr>
              <a:t>-repeating-linear-gradient(red, yellow 10%, green 20%);</a:t>
            </a:r>
            <a:endParaRPr sz="2400" strike="noStrike" noProof="1">
              <a:solidFill>
                <a:srgbClr val="5F5F5F"/>
              </a:solidFill>
            </a:endParaRPr>
          </a:p>
          <a:p>
            <a:pPr marL="0" lvl="0" indent="0" defTabSz="868680" fontAlgn="base">
              <a:lnSpc>
                <a:spcPct val="150000"/>
              </a:lnSpc>
              <a:spcBef>
                <a:spcPts val="400"/>
              </a:spcBef>
              <a:buSzTx/>
              <a:buNone/>
              <a:defRPr sz="1800">
                <a:solidFill>
                  <a:srgbClr val="000000"/>
                </a:solidFill>
              </a:defRPr>
            </a:pPr>
            <a:r>
              <a:rPr sz="2400">
                <a:solidFill>
                  <a:srgbClr val="FF0000"/>
                </a:solidFill>
                <a:sym typeface="+mn-ea"/>
              </a:rPr>
              <a:t>  background: repeating-linear-gradient(red, yellow 10%, green 20%); /* </a:t>
            </a:r>
            <a:r>
              <a:rPr sz="24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rPr>
              <a:t>标准的语法 </a:t>
            </a:r>
            <a:r>
              <a:rPr sz="2400">
                <a:solidFill>
                  <a:srgbClr val="FF0000"/>
                </a:solidFill>
                <a:sym typeface="+mn-ea"/>
              </a:rPr>
              <a:t>*/</a:t>
            </a:r>
            <a:endParaRPr sz="2400" strike="noStrike" noProof="1">
              <a:solidFill>
                <a:srgbClr val="FF0000"/>
              </a:solidFill>
            </a:endParaRPr>
          </a:p>
          <a:p>
            <a:pPr marL="0" lvl="0" indent="0" defTabSz="868680" fontAlgn="base">
              <a:lnSpc>
                <a:spcPct val="150000"/>
              </a:lnSpc>
              <a:spcBef>
                <a:spcPts val="400"/>
              </a:spcBef>
              <a:buSzTx/>
              <a:buNone/>
              <a:defRPr sz="1800">
                <a:solidFill>
                  <a:srgbClr val="000000"/>
                </a:solidFill>
              </a:defRPr>
            </a:pPr>
            <a:endParaRPr sz="2400" strike="noStrike" noProof="1">
              <a:solidFill>
                <a:srgbClr val="FF0000"/>
              </a:solidFill>
            </a:endParaRPr>
          </a:p>
          <a:p>
            <a:pPr marL="0" indent="0">
              <a:buNone/>
            </a:pPr>
            <a:endParaRPr lang="zh-CN" altLang="en-US" sz="2400"/>
          </a:p>
          <a:p>
            <a:pPr marL="0" indent="0">
              <a:buNone/>
            </a:pPr>
            <a:endParaRPr lang="zh-CN" altLang="en-US"/>
          </a:p>
          <a:p>
            <a:pPr marL="0" indent="0">
              <a:buNone/>
            </a:pPr>
            <a:endParaRPr lang="zh-CN" altLang="en-US"/>
          </a:p>
          <a:p>
            <a:pPr marL="0" indent="0">
              <a:buNone/>
            </a:pPr>
            <a:endParaRPr lang="en-US" altLang="zh-CN"/>
          </a:p>
          <a:p>
            <a:pPr marL="0" indent="0">
              <a:buNone/>
            </a:pPr>
            <a:endParaRPr lang="zh-CN" altLang="en-US"/>
          </a:p>
          <a:p>
            <a:pPr marL="0" indent="0">
              <a:buNone/>
            </a:pPr>
            <a:endParaRPr lang="zh-CN" altLang="en-US"/>
          </a:p>
          <a:p>
            <a:pPr marL="0" indent="0">
              <a:buNone/>
            </a:pP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54685"/>
          </a:xfrm>
        </p:spPr>
        <p:txBody>
          <a:bodyPr>
            <a:normAutofit fontScale="90000"/>
          </a:bodyPr>
          <a:p>
            <a:r>
              <a:rPr lang="en-US" altLang="zh-CN"/>
              <a:t>                              </a:t>
            </a:r>
            <a:r>
              <a:rPr lang="zh-CN" altLang="en-US">
                <a:sym typeface="+mn-ea"/>
              </a:rPr>
              <a:t>低版本</a:t>
            </a:r>
            <a:r>
              <a:rPr lang="en-US" altLang="zh-CN">
                <a:sym typeface="+mn-ea"/>
              </a:rPr>
              <a:t>IE </a:t>
            </a:r>
            <a:r>
              <a:rPr lang="zh-CN" altLang="en-US">
                <a:sym typeface="+mn-ea"/>
              </a:rPr>
              <a:t>实现</a:t>
            </a:r>
            <a:r>
              <a:rPr lang="zh-CN" altLang="en-US">
                <a:sym typeface="Arial" panose="020B0604020202020204" pitchFamily="34" charset="0"/>
              </a:rPr>
              <a:t>线性渐变</a:t>
            </a:r>
            <a:endParaRPr lang="zh-CN" altLang="en-US">
              <a:sym typeface="Arial" panose="020B0604020202020204" pitchFamily="34" charset="0"/>
            </a:endParaRPr>
          </a:p>
        </p:txBody>
      </p:sp>
      <p:sp>
        <p:nvSpPr>
          <p:cNvPr id="3" name="内容占位符 2"/>
          <p:cNvSpPr>
            <a:spLocks noGrp="1"/>
          </p:cNvSpPr>
          <p:nvPr>
            <p:ph idx="1"/>
          </p:nvPr>
        </p:nvSpPr>
        <p:spPr>
          <a:xfrm>
            <a:off x="838200" y="1271905"/>
            <a:ext cx="10515600" cy="4905375"/>
          </a:xfrm>
        </p:spPr>
        <p:txBody>
          <a:bodyPr>
            <a:normAutofit lnSpcReduction="10000"/>
          </a:bodyPr>
          <a:p>
            <a:pPr lvl="0" defTabSz="868680" fontAlgn="base">
              <a:lnSpc>
                <a:spcPct val="150000"/>
              </a:lnSpc>
              <a:spcBef>
                <a:spcPts val="400"/>
              </a:spcBef>
              <a:buFont typeface="Wingdings" panose="05000000000000000000" charset="0"/>
              <a:buChar char="Ø"/>
              <a:defRPr sz="1800">
                <a:solidFill>
                  <a:srgbClr val="000000"/>
                </a:solidFill>
              </a:defRPr>
            </a:pPr>
            <a:r>
              <a:rPr lang="en-US" altLang="zh-CN" sz="2800">
                <a:sym typeface="+mn-ea"/>
              </a:rPr>
              <a:t>IE</a:t>
            </a:r>
            <a:r>
              <a:rPr lang="zh-CN" altLang="en-US" sz="2800">
                <a:sym typeface="+mn-ea"/>
              </a:rPr>
              <a:t>低版本渐变</a:t>
            </a:r>
            <a:endParaRPr lang="zh-CN" altLang="en-US" sz="2800"/>
          </a:p>
          <a:p>
            <a:pPr lvl="0" defTabSz="868680" fontAlgn="base">
              <a:lnSpc>
                <a:spcPct val="150000"/>
              </a:lnSpc>
              <a:spcBef>
                <a:spcPts val="400"/>
              </a:spcBef>
              <a:buFont typeface="Wingdings" panose="05000000000000000000" charset="0"/>
              <a:buChar char="Ø"/>
              <a:defRPr sz="1800">
                <a:solidFill>
                  <a:srgbClr val="000000"/>
                </a:solidFill>
              </a:defRPr>
            </a:pPr>
            <a:r>
              <a:rPr lang="zh-CN" altLang="en-US" sz="2800">
                <a:sym typeface="+mn-ea"/>
              </a:rPr>
              <a:t>filter: progid:DXImageTransform.Microsoft.gradient(startColorstr='#c6ff00', endColorstr='#538300', GradientType='0');</a:t>
            </a:r>
            <a:endParaRPr lang="zh-CN" altLang="en-US" sz="2800"/>
          </a:p>
          <a:p>
            <a:pPr lvl="0" defTabSz="868680" fontAlgn="base">
              <a:lnSpc>
                <a:spcPct val="150000"/>
              </a:lnSpc>
              <a:spcBef>
                <a:spcPts val="400"/>
              </a:spcBef>
              <a:buFont typeface="Wingdings" panose="05000000000000000000" charset="0"/>
              <a:buChar char="Ø"/>
              <a:defRPr sz="1800">
                <a:solidFill>
                  <a:srgbClr val="000000"/>
                </a:solidFill>
              </a:defRPr>
            </a:pPr>
            <a:r>
              <a:rPr lang="zh-CN" altLang="en-US" sz="2800">
                <a:sym typeface="+mn-ea"/>
              </a:rPr>
              <a:t>IE依靠滤镜实现渐变。</a:t>
            </a:r>
            <a:endParaRPr lang="zh-CN" altLang="en-US" sz="2800"/>
          </a:p>
          <a:p>
            <a:pPr marL="457200" lvl="1" indent="0">
              <a:buNone/>
            </a:pPr>
            <a:r>
              <a:rPr lang="zh-CN" altLang="en-US" sz="2800">
                <a:sym typeface="+mn-ea"/>
              </a:rPr>
              <a:t>startColorstr表示起点的颜色，</a:t>
            </a:r>
            <a:endParaRPr lang="zh-CN" altLang="en-US" sz="2800"/>
          </a:p>
          <a:p>
            <a:pPr marL="457200" lvl="1" indent="0">
              <a:buNone/>
            </a:pPr>
            <a:r>
              <a:rPr lang="zh-CN" altLang="en-US" sz="2800">
                <a:sym typeface="+mn-ea"/>
              </a:rPr>
              <a:t>endColorstr表示终点颜色。</a:t>
            </a:r>
            <a:endParaRPr lang="zh-CN" altLang="en-US" sz="2800"/>
          </a:p>
          <a:p>
            <a:pPr marL="457200" lvl="1" indent="0">
              <a:buNone/>
            </a:pPr>
            <a:r>
              <a:rPr lang="zh-CN" altLang="en-US" sz="2800">
                <a:sym typeface="+mn-ea"/>
              </a:rPr>
              <a:t>GradientType表示渐变类型，0为缺省值，表示垂直渐变，1表示水平渐变。</a:t>
            </a:r>
            <a:endParaRPr sz="2800" strike="noStrike" noProof="1">
              <a:solidFill>
                <a:srgbClr val="FF0000"/>
              </a:solidFill>
            </a:endParaRPr>
          </a:p>
          <a:p>
            <a:pPr marL="0" indent="0">
              <a:buNone/>
            </a:pPr>
            <a:endParaRPr lang="zh-CN" altLang="en-US"/>
          </a:p>
          <a:p>
            <a:pPr marL="0" indent="0">
              <a:buNone/>
            </a:pPr>
            <a:endParaRPr lang="zh-CN" altLang="en-US"/>
          </a:p>
          <a:p>
            <a:pPr marL="0" indent="0">
              <a:buNone/>
            </a:pPr>
            <a:endParaRPr lang="zh-CN" altLang="en-US"/>
          </a:p>
          <a:p>
            <a:pPr marL="0" indent="0">
              <a:buNone/>
            </a:pPr>
            <a:endParaRPr lang="en-US" altLang="zh-CN"/>
          </a:p>
          <a:p>
            <a:pPr marL="0" indent="0">
              <a:buNone/>
            </a:pPr>
            <a:endParaRPr lang="zh-CN" altLang="en-US"/>
          </a:p>
          <a:p>
            <a:pPr marL="0" indent="0">
              <a:buNone/>
            </a:pPr>
            <a:endParaRPr lang="zh-CN" altLang="en-US"/>
          </a:p>
          <a:p>
            <a:pPr marL="0" indent="0">
              <a:buNone/>
            </a:pP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54685"/>
          </a:xfrm>
        </p:spPr>
        <p:txBody>
          <a:bodyPr>
            <a:normAutofit fontScale="90000"/>
          </a:bodyPr>
          <a:p>
            <a:r>
              <a:rPr lang="en-US" altLang="zh-CN"/>
              <a:t>                                </a:t>
            </a:r>
            <a:r>
              <a:rPr lang="en-US" altLang="zh-CN">
                <a:sym typeface="+mn-ea"/>
              </a:rPr>
              <a:t>css3</a:t>
            </a:r>
            <a:r>
              <a:rPr lang="zh-CN" altLang="en-US">
                <a:latin typeface="微软雅黑" panose="020B0503020204020204" charset="-122"/>
                <a:ea typeface="微软雅黑" panose="020B0503020204020204" charset="-122"/>
                <a:sym typeface="微软雅黑" panose="020B0503020204020204" charset="-122"/>
              </a:rPr>
              <a:t>径向渐变</a:t>
            </a:r>
            <a:endParaRPr lang="zh-CN" altLang="en-US">
              <a:latin typeface="微软雅黑" panose="020B0503020204020204" charset="-122"/>
              <a:ea typeface="微软雅黑" panose="020B0503020204020204" charset="-122"/>
              <a:sym typeface="微软雅黑" panose="020B0503020204020204" charset="-122"/>
            </a:endParaRPr>
          </a:p>
        </p:txBody>
      </p:sp>
      <p:sp>
        <p:nvSpPr>
          <p:cNvPr id="3" name="内容占位符 2"/>
          <p:cNvSpPr>
            <a:spLocks noGrp="1"/>
          </p:cNvSpPr>
          <p:nvPr>
            <p:ph idx="1"/>
          </p:nvPr>
        </p:nvSpPr>
        <p:spPr>
          <a:xfrm>
            <a:off x="838200" y="1271905"/>
            <a:ext cx="10515600" cy="4905375"/>
          </a:xfrm>
        </p:spPr>
        <p:txBody>
          <a:bodyPr>
            <a:normAutofit lnSpcReduction="10000"/>
          </a:bodyPr>
          <a:p>
            <a:pPr marL="0" indent="0">
              <a:buNone/>
            </a:pPr>
            <a:r>
              <a:rPr lang="en-US" altLang="zh-CN"/>
              <a:t>background:-webkit-gradient(radial,100 100,0,100 100,100,</a:t>
            </a:r>
            <a:endParaRPr lang="en-US" altLang="zh-CN"/>
          </a:p>
          <a:p>
            <a:pPr marL="0" indent="0">
              <a:buNone/>
            </a:pPr>
            <a:r>
              <a:rPr lang="en-US" altLang="zh-CN"/>
              <a:t>color-stop(0.2,red),from(#000),to(#ffffff)),color-stop(0.5,blue),color-</a:t>
            </a:r>
            <a:endParaRPr lang="en-US" altLang="zh-CN"/>
          </a:p>
          <a:p>
            <a:pPr marL="0" indent="0">
              <a:buNone/>
            </a:pPr>
            <a:r>
              <a:rPr lang="en-US" altLang="zh-CN"/>
              <a:t>stop(0.8,green));</a:t>
            </a:r>
            <a:endParaRPr lang="en-US" altLang="zh-CN"/>
          </a:p>
          <a:p>
            <a:pPr marL="0" indent="0">
              <a:buNone/>
            </a:pPr>
            <a:endParaRPr lang="zh-CN" altLang="en-US"/>
          </a:p>
          <a:p>
            <a:pPr marL="0" indent="0">
              <a:buNone/>
            </a:pPr>
            <a:endParaRPr lang="zh-CN" altLang="en-US"/>
          </a:p>
          <a:p>
            <a:pPr marL="0" indent="0">
              <a:buNone/>
            </a:pPr>
            <a:endParaRPr lang="en-US" altLang="zh-CN"/>
          </a:p>
          <a:p>
            <a:pPr marL="0" indent="0">
              <a:buNone/>
            </a:pPr>
            <a:endParaRPr lang="zh-CN" altLang="en-US"/>
          </a:p>
          <a:p>
            <a:pPr marL="0" indent="0">
              <a:buNone/>
            </a:pPr>
            <a:endParaRPr lang="zh-CN" altLang="en-US"/>
          </a:p>
          <a:p>
            <a:pPr marL="0" indent="0">
              <a:buNone/>
            </a:pP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54685"/>
          </a:xfrm>
        </p:spPr>
        <p:txBody>
          <a:bodyPr>
            <a:normAutofit fontScale="90000"/>
          </a:bodyPr>
          <a:p>
            <a:r>
              <a:rPr lang="en-US" altLang="zh-CN"/>
              <a:t>                                </a:t>
            </a:r>
            <a:r>
              <a:rPr lang="en-US" altLang="zh-CN">
                <a:sym typeface="+mn-ea"/>
              </a:rPr>
              <a:t>css3</a:t>
            </a:r>
            <a:r>
              <a:rPr lang="zh-CN" altLang="en-US">
                <a:latin typeface="微软雅黑" panose="020B0503020204020204" charset="-122"/>
                <a:ea typeface="微软雅黑" panose="020B0503020204020204" charset="-122"/>
                <a:sym typeface="微软雅黑" panose="020B0503020204020204" charset="-122"/>
              </a:rPr>
              <a:t>径向渐变</a:t>
            </a:r>
            <a:endParaRPr lang="zh-CN" altLang="en-US">
              <a:latin typeface="微软雅黑" panose="020B0503020204020204" charset="-122"/>
              <a:ea typeface="微软雅黑" panose="020B0503020204020204" charset="-122"/>
              <a:sym typeface="微软雅黑" panose="020B0503020204020204" charset="-122"/>
            </a:endParaRPr>
          </a:p>
        </p:txBody>
      </p:sp>
      <p:sp>
        <p:nvSpPr>
          <p:cNvPr id="3" name="内容占位符 2"/>
          <p:cNvSpPr>
            <a:spLocks noGrp="1"/>
          </p:cNvSpPr>
          <p:nvPr>
            <p:ph idx="1"/>
          </p:nvPr>
        </p:nvSpPr>
        <p:spPr>
          <a:xfrm>
            <a:off x="838200" y="1271905"/>
            <a:ext cx="10515600" cy="4905375"/>
          </a:xfrm>
        </p:spPr>
        <p:txBody>
          <a:bodyPr>
            <a:normAutofit lnSpcReduction="10000"/>
          </a:bodyPr>
          <a:p>
            <a:pPr lvl="0" fontAlgn="base">
              <a:spcBef>
                <a:spcPts val="400"/>
              </a:spcBef>
              <a:buFont typeface="Wingdings" panose="05000000000000000000" charset="0"/>
              <a:buChar char="Ø"/>
              <a:defRPr sz="1800">
                <a:solidFill>
                  <a:srgbClr val="000000"/>
                </a:solidFill>
              </a:defRPr>
            </a:pPr>
            <a:r>
              <a:rPr sz="2800">
                <a:solidFill>
                  <a:srgbClr val="5F5F5F"/>
                </a:solidFill>
                <a:latin typeface="微软雅黑" panose="020B0503020204020204" charset="-122"/>
                <a:ea typeface="微软雅黑" panose="020B0503020204020204" charset="-122"/>
                <a:cs typeface="微软雅黑" panose="020B0503020204020204" charset="-122"/>
                <a:sym typeface="微软雅黑" panose="020B0503020204020204" charset="-122"/>
              </a:rPr>
              <a:t>简单的</a:t>
            </a:r>
            <a:r>
              <a:rPr sz="2800">
                <a:solidFill>
                  <a:srgbClr val="5F5F5F"/>
                </a:solidFill>
                <a:sym typeface="+mn-ea"/>
              </a:rPr>
              <a:t>css3</a:t>
            </a:r>
            <a:r>
              <a:rPr sz="2800">
                <a:solidFill>
                  <a:srgbClr val="5F5F5F"/>
                </a:solidFill>
                <a:latin typeface="微软雅黑" panose="020B0503020204020204" charset="-122"/>
                <a:ea typeface="微软雅黑" panose="020B0503020204020204" charset="-122"/>
                <a:cs typeface="微软雅黑" panose="020B0503020204020204" charset="-122"/>
                <a:sym typeface="微软雅黑" panose="020B0503020204020204" charset="-122"/>
              </a:rPr>
              <a:t>径向渐变</a:t>
            </a:r>
            <a:endParaRPr sz="2800" strike="noStrike" noProof="1">
              <a:solidFill>
                <a:srgbClr val="5F5F5F"/>
              </a:solidFill>
            </a:endParaRPr>
          </a:p>
          <a:p>
            <a:pPr lvl="0" fontAlgn="base">
              <a:spcBef>
                <a:spcPts val="400"/>
              </a:spcBef>
              <a:buSzTx/>
              <a:buNone/>
              <a:defRPr sz="1800">
                <a:solidFill>
                  <a:srgbClr val="000000"/>
                </a:solidFill>
              </a:defRPr>
            </a:pPr>
            <a:r>
              <a:rPr sz="2800">
                <a:solidFill>
                  <a:srgbClr val="5F5F5F"/>
                </a:solidFill>
                <a:latin typeface="微软雅黑" panose="020B0503020204020204" charset="-122"/>
                <a:ea typeface="微软雅黑" panose="020B0503020204020204" charset="-122"/>
                <a:cs typeface="微软雅黑" panose="020B0503020204020204" charset="-122"/>
                <a:sym typeface="微软雅黑" panose="020B0503020204020204" charset="-122"/>
              </a:rPr>
              <a:t>颜色结点均匀分布的径向渐变：</a:t>
            </a:r>
            <a:endParaRPr sz="2800" strike="noStrike" noProof="1">
              <a:solidFill>
                <a:srgbClr val="5F5F5F"/>
              </a:solidFill>
            </a:endParaRPr>
          </a:p>
          <a:p>
            <a:pPr marL="0" lvl="0" indent="0" fontAlgn="base">
              <a:spcBef>
                <a:spcPts val="400"/>
              </a:spcBef>
              <a:buSzTx/>
              <a:buNone/>
              <a:defRPr sz="1800">
                <a:solidFill>
                  <a:srgbClr val="000000"/>
                </a:solidFill>
              </a:defRPr>
            </a:pPr>
            <a:endParaRPr sz="2800" strike="noStrike" noProof="1">
              <a:solidFill>
                <a:srgbClr val="5F5F5F"/>
              </a:solidFill>
            </a:endParaRPr>
          </a:p>
          <a:p>
            <a:pPr marL="0" lvl="0" indent="0" fontAlgn="base">
              <a:spcBef>
                <a:spcPts val="400"/>
              </a:spcBef>
              <a:buSzTx/>
              <a:buNone/>
              <a:defRPr sz="1800">
                <a:solidFill>
                  <a:srgbClr val="000000"/>
                </a:solidFill>
              </a:defRPr>
            </a:pPr>
            <a:r>
              <a:rPr sz="2800">
                <a:solidFill>
                  <a:srgbClr val="5F5F5F"/>
                </a:solidFill>
                <a:sym typeface="+mn-ea"/>
              </a:rPr>
              <a:t> background: -o-radial-gradient(red, green, blue); </a:t>
            </a:r>
            <a:endParaRPr sz="2800" strike="noStrike" noProof="1">
              <a:solidFill>
                <a:srgbClr val="5F5F5F"/>
              </a:solidFill>
            </a:endParaRPr>
          </a:p>
          <a:p>
            <a:pPr marL="0" lvl="0" indent="0" fontAlgn="base">
              <a:spcBef>
                <a:spcPts val="400"/>
              </a:spcBef>
              <a:buSzTx/>
              <a:buNone/>
              <a:defRPr sz="1800">
                <a:solidFill>
                  <a:srgbClr val="000000"/>
                </a:solidFill>
              </a:defRPr>
            </a:pPr>
            <a:r>
              <a:rPr sz="2800">
                <a:solidFill>
                  <a:srgbClr val="5F5F5F"/>
                </a:solidFill>
                <a:sym typeface="+mn-ea"/>
              </a:rPr>
              <a:t> background: -moz-radial-gradient(red, green, blue); </a:t>
            </a:r>
            <a:endParaRPr sz="2800" strike="noStrike" noProof="1">
              <a:solidFill>
                <a:srgbClr val="5F5F5F"/>
              </a:solidFill>
            </a:endParaRPr>
          </a:p>
          <a:p>
            <a:pPr marL="0" lvl="0" indent="0" fontAlgn="base">
              <a:spcBef>
                <a:spcPts val="400"/>
              </a:spcBef>
              <a:buSzTx/>
              <a:buNone/>
              <a:defRPr sz="1800">
                <a:solidFill>
                  <a:srgbClr val="000000"/>
                </a:solidFill>
              </a:defRPr>
            </a:pPr>
            <a:r>
              <a:rPr sz="2800">
                <a:solidFill>
                  <a:srgbClr val="5F5F5F"/>
                </a:solidFill>
                <a:sym typeface="+mn-ea"/>
              </a:rPr>
              <a:t> </a:t>
            </a:r>
            <a:r>
              <a:rPr sz="2800">
                <a:solidFill>
                  <a:srgbClr val="FF0000"/>
                </a:solidFill>
                <a:sym typeface="+mn-ea"/>
              </a:rPr>
              <a:t>background: radial-gradient(red, green, blue); /* </a:t>
            </a:r>
            <a:r>
              <a:rPr sz="28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rPr>
              <a:t>标准的语法 </a:t>
            </a:r>
            <a:r>
              <a:rPr sz="2800">
                <a:solidFill>
                  <a:srgbClr val="FF0000"/>
                </a:solidFill>
                <a:sym typeface="+mn-ea"/>
              </a:rPr>
              <a:t>*/</a:t>
            </a:r>
            <a:endParaRPr sz="2800" strike="noStrike" noProof="1">
              <a:solidFill>
                <a:srgbClr val="FF0000"/>
              </a:solidFill>
            </a:endParaRPr>
          </a:p>
          <a:p>
            <a:pPr marL="0" lvl="0" indent="0" fontAlgn="base">
              <a:spcBef>
                <a:spcPts val="400"/>
              </a:spcBef>
              <a:buSzTx/>
              <a:buNone/>
              <a:defRPr sz="1800">
                <a:solidFill>
                  <a:srgbClr val="000000"/>
                </a:solidFill>
              </a:defRPr>
            </a:pPr>
            <a:r>
              <a:rPr sz="2800">
                <a:solidFill>
                  <a:srgbClr val="5F5F5F"/>
                </a:solidFill>
                <a:latin typeface="微软雅黑" panose="020B0503020204020204" charset="-122"/>
                <a:ea typeface="微软雅黑" panose="020B0503020204020204" charset="-122"/>
                <a:cs typeface="微软雅黑" panose="020B0503020204020204" charset="-122"/>
                <a:sym typeface="微软雅黑" panose="020B0503020204020204" charset="-122"/>
              </a:rPr>
              <a:t> 颜色节点分布不均匀的径向渐变：</a:t>
            </a:r>
            <a:endParaRPr sz="2800" strike="noStrike" noProof="1">
              <a:solidFill>
                <a:srgbClr val="5F5F5F"/>
              </a:solidFill>
            </a:endParaRPr>
          </a:p>
          <a:p>
            <a:pPr marL="0" lvl="0" indent="0" fontAlgn="base">
              <a:spcBef>
                <a:spcPts val="400"/>
              </a:spcBef>
              <a:buSzTx/>
              <a:buNone/>
              <a:defRPr sz="1800">
                <a:solidFill>
                  <a:srgbClr val="000000"/>
                </a:solidFill>
              </a:defRPr>
            </a:pPr>
            <a:endParaRPr sz="2800" strike="noStrike" noProof="1">
              <a:solidFill>
                <a:srgbClr val="5F5F5F"/>
              </a:solidFill>
            </a:endParaRPr>
          </a:p>
          <a:p>
            <a:pPr marL="0" lvl="0" indent="0" fontAlgn="base">
              <a:spcBef>
                <a:spcPts val="400"/>
              </a:spcBef>
              <a:buSzTx/>
              <a:buNone/>
              <a:defRPr sz="1800">
                <a:solidFill>
                  <a:srgbClr val="000000"/>
                </a:solidFill>
              </a:defRPr>
            </a:pPr>
            <a:r>
              <a:rPr sz="2800">
                <a:solidFill>
                  <a:srgbClr val="5F5F5F"/>
                </a:solidFill>
                <a:sym typeface="+mn-ea"/>
              </a:rPr>
              <a:t> background: -o-radial-gradient(red 5%, green 15%, blue 60%); </a:t>
            </a:r>
            <a:endParaRPr sz="2800" strike="noStrike" noProof="1">
              <a:solidFill>
                <a:srgbClr val="5F5F5F"/>
              </a:solidFill>
            </a:endParaRPr>
          </a:p>
          <a:p>
            <a:pPr marL="0" lvl="0" indent="0" fontAlgn="base">
              <a:spcBef>
                <a:spcPts val="400"/>
              </a:spcBef>
              <a:buSzTx/>
              <a:buNone/>
              <a:defRPr sz="1800">
                <a:solidFill>
                  <a:srgbClr val="000000"/>
                </a:solidFill>
              </a:defRPr>
            </a:pPr>
            <a:r>
              <a:rPr sz="2800">
                <a:solidFill>
                  <a:srgbClr val="5F5F5F"/>
                </a:solidFill>
                <a:sym typeface="+mn-ea"/>
              </a:rPr>
              <a:t> background: -moz-radial-gradient(red 5%, green 15%, blue 60%); </a:t>
            </a:r>
            <a:endParaRPr sz="2800" strike="noStrike" noProof="1">
              <a:solidFill>
                <a:srgbClr val="5F5F5F"/>
              </a:solidFill>
            </a:endParaRPr>
          </a:p>
          <a:p>
            <a:pPr marL="0" lvl="0" indent="0" fontAlgn="base">
              <a:spcBef>
                <a:spcPts val="400"/>
              </a:spcBef>
              <a:buSzTx/>
              <a:buNone/>
              <a:defRPr sz="1800">
                <a:solidFill>
                  <a:srgbClr val="000000"/>
                </a:solidFill>
              </a:defRPr>
            </a:pPr>
            <a:r>
              <a:rPr sz="2800">
                <a:solidFill>
                  <a:srgbClr val="FF0000"/>
                </a:solidFill>
                <a:sym typeface="+mn-ea"/>
              </a:rPr>
              <a:t> background: radial-gradient(red 5%, green 15%, blue 60%); /* </a:t>
            </a:r>
            <a:r>
              <a:rPr sz="28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rPr>
              <a:t>标准的语法 </a:t>
            </a:r>
            <a:r>
              <a:rPr sz="2800">
                <a:solidFill>
                  <a:srgbClr val="FF0000"/>
                </a:solidFill>
                <a:sym typeface="+mn-ea"/>
              </a:rPr>
              <a:t>*/</a:t>
            </a:r>
            <a:endParaRPr sz="2800" strike="noStrike" noProof="1">
              <a:solidFill>
                <a:srgbClr val="FF0000"/>
              </a:solidFill>
            </a:endParaRPr>
          </a:p>
          <a:p>
            <a:pPr marL="0" indent="0">
              <a:buNone/>
            </a:pPr>
            <a:endParaRPr lang="zh-CN" altLang="en-US"/>
          </a:p>
          <a:p>
            <a:pPr marL="0" indent="0">
              <a:buNone/>
            </a:pPr>
            <a:endParaRPr lang="zh-CN" altLang="en-US"/>
          </a:p>
          <a:p>
            <a:pPr marL="0" indent="0">
              <a:buNone/>
            </a:pPr>
            <a:endParaRPr lang="zh-CN" altLang="en-US"/>
          </a:p>
          <a:p>
            <a:pPr marL="0" indent="0">
              <a:buNone/>
            </a:pPr>
            <a:endParaRPr lang="en-US" altLang="zh-CN"/>
          </a:p>
          <a:p>
            <a:pPr marL="0" indent="0">
              <a:buNone/>
            </a:pPr>
            <a:endParaRPr lang="zh-CN" altLang="en-US"/>
          </a:p>
          <a:p>
            <a:pPr marL="0" indent="0">
              <a:buNone/>
            </a:pPr>
            <a:endParaRPr lang="zh-CN" altLang="en-US"/>
          </a:p>
          <a:p>
            <a:pPr marL="0" indent="0">
              <a:buNone/>
            </a:pP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54685"/>
          </a:xfrm>
        </p:spPr>
        <p:txBody>
          <a:bodyPr>
            <a:normAutofit fontScale="90000"/>
          </a:bodyPr>
          <a:p>
            <a:r>
              <a:rPr lang="en-US" altLang="zh-CN"/>
              <a:t>                                 </a:t>
            </a:r>
            <a:r>
              <a:rPr lang="en-US" altLang="zh-CN">
                <a:sym typeface="+mn-ea"/>
              </a:rPr>
              <a:t>css3</a:t>
            </a:r>
            <a:r>
              <a:rPr lang="zh-CN" altLang="en-US">
                <a:latin typeface="微软雅黑" panose="020B0503020204020204" charset="-122"/>
                <a:ea typeface="微软雅黑" panose="020B0503020204020204" charset="-122"/>
                <a:sym typeface="微软雅黑" panose="020B0503020204020204" charset="-122"/>
              </a:rPr>
              <a:t>径向渐变</a:t>
            </a:r>
            <a:r>
              <a:t> </a:t>
            </a:r>
          </a:p>
        </p:txBody>
      </p:sp>
      <p:sp>
        <p:nvSpPr>
          <p:cNvPr id="3" name="内容占位符 2"/>
          <p:cNvSpPr>
            <a:spLocks noGrp="1"/>
          </p:cNvSpPr>
          <p:nvPr>
            <p:ph idx="1"/>
          </p:nvPr>
        </p:nvSpPr>
        <p:spPr>
          <a:xfrm>
            <a:off x="838200" y="1271905"/>
            <a:ext cx="10515600" cy="4905375"/>
          </a:xfrm>
        </p:spPr>
        <p:txBody>
          <a:bodyPr>
            <a:normAutofit/>
          </a:bodyPr>
          <a:p>
            <a:pPr lvl="0" fontAlgn="base">
              <a:lnSpc>
                <a:spcPct val="80000"/>
              </a:lnSpc>
              <a:buFont typeface="Wingdings" panose="05000000000000000000" charset="0"/>
              <a:buChar char="Ø"/>
              <a:defRPr sz="1800">
                <a:solidFill>
                  <a:srgbClr val="000000"/>
                </a:solidFill>
              </a:defRPr>
            </a:pPr>
            <a:r>
              <a:rPr sz="2800">
                <a:solidFill>
                  <a:srgbClr val="5F5F5F"/>
                </a:solidFill>
                <a:latin typeface="微软雅黑" panose="020B0503020204020204" charset="-122"/>
                <a:ea typeface="微软雅黑" panose="020B0503020204020204" charset="-122"/>
                <a:cs typeface="微软雅黑" panose="020B0503020204020204" charset="-122"/>
                <a:sym typeface="微软雅黑" panose="020B0503020204020204" charset="-122"/>
              </a:rPr>
              <a:t>重复的径向渐变</a:t>
            </a:r>
            <a:endParaRPr sz="2800" strike="noStrike" noProof="1">
              <a:solidFill>
                <a:srgbClr val="5F5F5F"/>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lvl="0" fontAlgn="base">
              <a:lnSpc>
                <a:spcPct val="80000"/>
              </a:lnSpc>
              <a:buSzTx/>
              <a:buNone/>
              <a:defRPr sz="1800">
                <a:solidFill>
                  <a:srgbClr val="000000"/>
                </a:solidFill>
              </a:defRPr>
            </a:pPr>
            <a:r>
              <a:rPr sz="2800">
                <a:solidFill>
                  <a:srgbClr val="5F5F5F"/>
                </a:solidFill>
                <a:sym typeface="+mn-ea"/>
              </a:rPr>
              <a:t>   background: -webkit-repeating-radial-gradient(red, yellow 10%, green 15%);</a:t>
            </a:r>
            <a:endParaRPr sz="2800" strike="noStrike" noProof="1">
              <a:solidFill>
                <a:srgbClr val="5F5F5F"/>
              </a:solidFill>
            </a:endParaRPr>
          </a:p>
          <a:p>
            <a:pPr marL="0" lvl="0" indent="0" fontAlgn="base">
              <a:lnSpc>
                <a:spcPct val="80000"/>
              </a:lnSpc>
              <a:buSzTx/>
              <a:buNone/>
              <a:defRPr sz="1800">
                <a:solidFill>
                  <a:srgbClr val="000000"/>
                </a:solidFill>
              </a:defRPr>
            </a:pPr>
            <a:r>
              <a:rPr sz="2800">
                <a:solidFill>
                  <a:srgbClr val="5F5F5F"/>
                </a:solidFill>
                <a:sym typeface="+mn-ea"/>
              </a:rPr>
              <a:t>  background: -o-repeating-radial-gradient(red, yellow 10%, green 15%);</a:t>
            </a:r>
            <a:endParaRPr sz="2800" strike="noStrike" noProof="1">
              <a:solidFill>
                <a:srgbClr val="5F5F5F"/>
              </a:solidFill>
            </a:endParaRPr>
          </a:p>
          <a:p>
            <a:pPr marL="0" lvl="0" indent="0" fontAlgn="base">
              <a:lnSpc>
                <a:spcPct val="80000"/>
              </a:lnSpc>
              <a:buSzTx/>
              <a:buNone/>
              <a:defRPr sz="1800">
                <a:solidFill>
                  <a:srgbClr val="000000"/>
                </a:solidFill>
              </a:defRPr>
            </a:pPr>
            <a:r>
              <a:rPr sz="2800">
                <a:solidFill>
                  <a:srgbClr val="5F5F5F"/>
                </a:solidFill>
                <a:sym typeface="+mn-ea"/>
              </a:rPr>
              <a:t>  background: -moz-repeating-radial-gradient(red, yellow 10%, green 15%);</a:t>
            </a:r>
            <a:endParaRPr sz="2800" strike="noStrike" noProof="1">
              <a:solidFill>
                <a:srgbClr val="5F5F5F"/>
              </a:solidFill>
            </a:endParaRPr>
          </a:p>
          <a:p>
            <a:pPr marL="0" lvl="0" indent="0" fontAlgn="base">
              <a:lnSpc>
                <a:spcPct val="80000"/>
              </a:lnSpc>
              <a:buSzTx/>
              <a:buNone/>
              <a:defRPr sz="1800">
                <a:solidFill>
                  <a:srgbClr val="000000"/>
                </a:solidFill>
              </a:defRPr>
            </a:pPr>
            <a:r>
              <a:rPr sz="2800">
                <a:solidFill>
                  <a:srgbClr val="FF0000"/>
                </a:solidFill>
                <a:sym typeface="+mn-ea"/>
              </a:rPr>
              <a:t>  background: repeating-radial-gradient(red, yellow 10%, green 15%);</a:t>
            </a:r>
            <a:endParaRPr sz="2800" strike="noStrike" noProof="1">
              <a:solidFill>
                <a:srgbClr val="FF0000"/>
              </a:solidFill>
            </a:endParaRPr>
          </a:p>
          <a:p>
            <a:pPr marL="0" lvl="0" indent="0" fontAlgn="base">
              <a:lnSpc>
                <a:spcPct val="80000"/>
              </a:lnSpc>
              <a:buSzTx/>
              <a:buNone/>
              <a:defRPr sz="1800">
                <a:solidFill>
                  <a:srgbClr val="000000"/>
                </a:solidFill>
              </a:defRPr>
            </a:pPr>
            <a:r>
              <a:rPr sz="2800">
                <a:solidFill>
                  <a:srgbClr val="FF0000"/>
                </a:solidFill>
                <a:sym typeface="+mn-ea"/>
              </a:rPr>
              <a:t>  /* </a:t>
            </a:r>
            <a:r>
              <a:rPr sz="28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rPr>
              <a:t>标准的语法 </a:t>
            </a:r>
            <a:r>
              <a:rPr sz="2800">
                <a:solidFill>
                  <a:srgbClr val="FF0000"/>
                </a:solidFill>
                <a:sym typeface="+mn-ea"/>
              </a:rPr>
              <a:t>*/</a:t>
            </a:r>
            <a:endParaRPr sz="2800" strike="noStrike" noProof="1">
              <a:solidFill>
                <a:srgbClr val="FF0000"/>
              </a:solidFill>
            </a:endParaRPr>
          </a:p>
          <a:p>
            <a:pPr marL="0" indent="0">
              <a:buNone/>
            </a:pPr>
            <a:endParaRPr lang="zh-CN" altLang="en-US"/>
          </a:p>
          <a:p>
            <a:pPr marL="0" indent="0">
              <a:buNone/>
            </a:pPr>
            <a:endParaRPr lang="zh-CN" altLang="en-US"/>
          </a:p>
          <a:p>
            <a:pPr marL="0" indent="0">
              <a:buNone/>
            </a:pPr>
            <a:endParaRPr lang="zh-CN" altLang="en-US"/>
          </a:p>
          <a:p>
            <a:pPr marL="0" indent="0">
              <a:buNone/>
            </a:pPr>
            <a:endParaRPr lang="en-US" altLang="zh-CN"/>
          </a:p>
          <a:p>
            <a:pPr marL="0" indent="0">
              <a:buNone/>
            </a:pPr>
            <a:endParaRPr lang="zh-CN" altLang="en-US"/>
          </a:p>
          <a:p>
            <a:pPr marL="0" indent="0">
              <a:buNone/>
            </a:pPr>
            <a:endParaRPr lang="zh-CN" altLang="en-US"/>
          </a:p>
          <a:p>
            <a:pPr marL="0" indent="0">
              <a:buNone/>
            </a:pP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54685"/>
          </a:xfrm>
        </p:spPr>
        <p:txBody>
          <a:bodyPr>
            <a:normAutofit fontScale="90000"/>
          </a:bodyPr>
          <a:p>
            <a:r>
              <a:rPr lang="en-US" altLang="zh-CN"/>
              <a:t>                                 </a:t>
            </a:r>
            <a:r>
              <a:rPr lang="zh-CN" altLang="en-US"/>
              <a:t>兼容五大浏览器</a:t>
            </a:r>
            <a:r>
              <a:t> </a:t>
            </a:r>
          </a:p>
        </p:txBody>
      </p:sp>
      <p:sp>
        <p:nvSpPr>
          <p:cNvPr id="3" name="内容占位符 2"/>
          <p:cNvSpPr>
            <a:spLocks noGrp="1"/>
          </p:cNvSpPr>
          <p:nvPr>
            <p:ph idx="1"/>
          </p:nvPr>
        </p:nvSpPr>
        <p:spPr>
          <a:xfrm>
            <a:off x="838200" y="1271905"/>
            <a:ext cx="10515600" cy="4905375"/>
          </a:xfrm>
        </p:spPr>
        <p:txBody>
          <a:bodyPr>
            <a:normAutofit fontScale="90000"/>
          </a:bodyPr>
          <a:p>
            <a:pPr marL="0" lvl="0" indent="0" fontAlgn="base">
              <a:lnSpc>
                <a:spcPct val="80000"/>
              </a:lnSpc>
              <a:buFont typeface="Wingdings" panose="05000000000000000000" charset="0"/>
              <a:buNone/>
              <a:defRPr sz="1800">
                <a:solidFill>
                  <a:srgbClr val="000000"/>
                </a:solidFill>
              </a:defRPr>
            </a:pPr>
            <a:r>
              <a:rPr lang="en-US" sz="1200" strike="noStrike" noProof="1">
                <a:solidFill>
                  <a:schemeClr val="tx1"/>
                </a:solidFill>
                <a:effectLst>
                  <a:outerShdw blurRad="38100" dist="19050" dir="2700000" algn="tl" rotWithShape="0">
                    <a:schemeClr val="dk1">
                      <a:alpha val="40000"/>
                    </a:schemeClr>
                  </a:outerShdw>
                </a:effectLst>
              </a:rPr>
              <a:t>#</a:t>
            </a:r>
            <a:r>
              <a:rPr sz="1200" strike="noStrike" noProof="1">
                <a:solidFill>
                  <a:schemeClr val="tx1"/>
                </a:solidFill>
                <a:effectLst>
                  <a:outerShdw blurRad="38100" dist="19050" dir="2700000" algn="tl" rotWithShape="0">
                    <a:schemeClr val="dk1">
                      <a:alpha val="40000"/>
                    </a:schemeClr>
                  </a:outerShdw>
                </a:effectLst>
              </a:rPr>
              <a:t>gradient {</a:t>
            </a:r>
            <a:endParaRPr sz="1200" strike="noStrike" noProof="1">
              <a:solidFill>
                <a:schemeClr val="tx1"/>
              </a:solidFill>
              <a:effectLst>
                <a:outerShdw blurRad="38100" dist="19050" dir="2700000" algn="tl" rotWithShape="0">
                  <a:schemeClr val="dk1">
                    <a:alpha val="40000"/>
                  </a:schemeClr>
                </a:outerShdw>
              </a:effectLst>
            </a:endParaRPr>
          </a:p>
          <a:p>
            <a:pPr marL="0" lvl="0" indent="0" fontAlgn="base">
              <a:lnSpc>
                <a:spcPct val="80000"/>
              </a:lnSpc>
              <a:buFont typeface="Wingdings" panose="05000000000000000000" charset="0"/>
              <a:buNone/>
              <a:defRPr sz="1800">
                <a:solidFill>
                  <a:srgbClr val="000000"/>
                </a:solidFill>
              </a:defRPr>
            </a:pPr>
            <a:r>
              <a:rPr sz="1200" strike="noStrike" noProof="1">
                <a:solidFill>
                  <a:schemeClr val="tx1"/>
                </a:solidFill>
                <a:effectLst>
                  <a:outerShdw blurRad="38100" dist="19050" dir="2700000" algn="tl" rotWithShape="0">
                    <a:schemeClr val="dk1">
                      <a:alpha val="40000"/>
                    </a:schemeClr>
                  </a:outerShdw>
                </a:effectLst>
              </a:rPr>
              <a:t>width: 200px;</a:t>
            </a:r>
            <a:endParaRPr sz="1200" strike="noStrike" noProof="1">
              <a:solidFill>
                <a:schemeClr val="tx1"/>
              </a:solidFill>
              <a:effectLst>
                <a:outerShdw blurRad="38100" dist="19050" dir="2700000" algn="tl" rotWithShape="0">
                  <a:schemeClr val="dk1">
                    <a:alpha val="40000"/>
                  </a:schemeClr>
                </a:outerShdw>
              </a:effectLst>
            </a:endParaRPr>
          </a:p>
          <a:p>
            <a:pPr marL="0" lvl="0" indent="0" fontAlgn="base">
              <a:lnSpc>
                <a:spcPct val="80000"/>
              </a:lnSpc>
              <a:buFont typeface="Wingdings" panose="05000000000000000000" charset="0"/>
              <a:buNone/>
              <a:defRPr sz="1800">
                <a:solidFill>
                  <a:srgbClr val="000000"/>
                </a:solidFill>
              </a:defRPr>
            </a:pPr>
            <a:r>
              <a:rPr sz="1200" strike="noStrike" noProof="1">
                <a:solidFill>
                  <a:schemeClr val="tx1"/>
                </a:solidFill>
                <a:effectLst>
                  <a:outerShdw blurRad="38100" dist="19050" dir="2700000" algn="tl" rotWithShape="0">
                    <a:schemeClr val="dk1">
                      <a:alpha val="40000"/>
                    </a:schemeClr>
                  </a:outerShdw>
                </a:effectLst>
              </a:rPr>
              <a:t>height: 200px;</a:t>
            </a:r>
            <a:endParaRPr sz="1200" strike="noStrike" noProof="1">
              <a:solidFill>
                <a:schemeClr val="tx1"/>
              </a:solidFill>
              <a:effectLst>
                <a:outerShdw blurRad="38100" dist="19050" dir="2700000" algn="tl" rotWithShape="0">
                  <a:schemeClr val="dk1">
                    <a:alpha val="40000"/>
                  </a:schemeClr>
                </a:outerShdw>
              </a:effectLst>
            </a:endParaRPr>
          </a:p>
          <a:p>
            <a:pPr marL="0" lvl="0" indent="0" fontAlgn="base">
              <a:lnSpc>
                <a:spcPct val="80000"/>
              </a:lnSpc>
              <a:buFont typeface="Wingdings" panose="05000000000000000000" charset="0"/>
              <a:buNone/>
              <a:defRPr sz="1800">
                <a:solidFill>
                  <a:srgbClr val="000000"/>
                </a:solidFill>
              </a:defRPr>
            </a:pPr>
            <a:r>
              <a:rPr sz="1200" strike="noStrike" noProof="1">
                <a:solidFill>
                  <a:schemeClr val="tx1"/>
                </a:solidFill>
                <a:effectLst>
                  <a:outerShdw blurRad="38100" dist="19050" dir="2700000" algn="tl" rotWithShape="0">
                    <a:schemeClr val="dk1">
                      <a:alpha val="40000"/>
                    </a:schemeClr>
                  </a:outerShdw>
                </a:effectLst>
              </a:rPr>
              <a:t>/* 如果浏览器不支持渐变，使用图像作为背景 */</a:t>
            </a:r>
            <a:endParaRPr sz="1200" strike="noStrike" noProof="1">
              <a:solidFill>
                <a:schemeClr val="tx1"/>
              </a:solidFill>
              <a:effectLst>
                <a:outerShdw blurRad="38100" dist="19050" dir="2700000" algn="tl" rotWithShape="0">
                  <a:schemeClr val="dk1">
                    <a:alpha val="40000"/>
                  </a:schemeClr>
                </a:outerShdw>
              </a:effectLst>
            </a:endParaRPr>
          </a:p>
          <a:p>
            <a:pPr marL="0" lvl="0" indent="0" fontAlgn="base">
              <a:lnSpc>
                <a:spcPct val="80000"/>
              </a:lnSpc>
              <a:buFont typeface="Wingdings" panose="05000000000000000000" charset="0"/>
              <a:buNone/>
              <a:defRPr sz="1800">
                <a:solidFill>
                  <a:srgbClr val="000000"/>
                </a:solidFill>
              </a:defRPr>
            </a:pPr>
            <a:r>
              <a:rPr sz="1200" strike="noStrike" noProof="1">
                <a:solidFill>
                  <a:schemeClr val="tx1"/>
                </a:solidFill>
                <a:effectLst>
                  <a:outerShdw blurRad="38100" dist="19050" dir="2700000" algn="tl" rotWithShape="0">
                    <a:schemeClr val="dk1">
                      <a:alpha val="40000"/>
                    </a:schemeClr>
                  </a:outerShdw>
                </a:effectLst>
              </a:rPr>
              <a:t>background: url(gradient.jpg);</a:t>
            </a:r>
            <a:endParaRPr sz="1200" strike="noStrike" noProof="1">
              <a:solidFill>
                <a:schemeClr val="tx1"/>
              </a:solidFill>
              <a:effectLst>
                <a:outerShdw blurRad="38100" dist="19050" dir="2700000" algn="tl" rotWithShape="0">
                  <a:schemeClr val="dk1">
                    <a:alpha val="40000"/>
                  </a:schemeClr>
                </a:outerShdw>
              </a:effectLst>
            </a:endParaRPr>
          </a:p>
          <a:p>
            <a:pPr marL="0" lvl="0" indent="0" fontAlgn="base">
              <a:lnSpc>
                <a:spcPct val="80000"/>
              </a:lnSpc>
              <a:buFont typeface="Wingdings" panose="05000000000000000000" charset="0"/>
              <a:buNone/>
              <a:defRPr sz="1800">
                <a:solidFill>
                  <a:srgbClr val="000000"/>
                </a:solidFill>
              </a:defRPr>
            </a:pPr>
            <a:r>
              <a:rPr sz="1200" strike="noStrike" noProof="1">
                <a:solidFill>
                  <a:schemeClr val="tx1"/>
                </a:solidFill>
                <a:effectLst>
                  <a:outerShdw blurRad="38100" dist="19050" dir="2700000" algn="tl" rotWithShape="0">
                    <a:schemeClr val="dk1">
                      <a:alpha val="40000"/>
                    </a:schemeClr>
                  </a:outerShdw>
                </a:effectLst>
              </a:rPr>
              <a:t>/* Webkit: Safari 4-5, Chrome 1-9 */</a:t>
            </a:r>
            <a:endParaRPr sz="1200" strike="noStrike" noProof="1">
              <a:solidFill>
                <a:schemeClr val="tx1"/>
              </a:solidFill>
              <a:effectLst>
                <a:outerShdw blurRad="38100" dist="19050" dir="2700000" algn="tl" rotWithShape="0">
                  <a:schemeClr val="dk1">
                    <a:alpha val="40000"/>
                  </a:schemeClr>
                </a:outerShdw>
              </a:effectLst>
            </a:endParaRPr>
          </a:p>
          <a:p>
            <a:pPr marL="0" lvl="0" indent="0" fontAlgn="base">
              <a:lnSpc>
                <a:spcPct val="80000"/>
              </a:lnSpc>
              <a:buFont typeface="Wingdings" panose="05000000000000000000" charset="0"/>
              <a:buNone/>
              <a:defRPr sz="1800">
                <a:solidFill>
                  <a:srgbClr val="000000"/>
                </a:solidFill>
              </a:defRPr>
            </a:pPr>
            <a:r>
              <a:rPr sz="1200" strike="noStrike" noProof="1">
                <a:solidFill>
                  <a:schemeClr val="tx1"/>
                </a:solidFill>
                <a:effectLst>
                  <a:outerShdw blurRad="38100" dist="19050" dir="2700000" algn="tl" rotWithShape="0">
                    <a:schemeClr val="dk1">
                      <a:alpha val="40000"/>
                    </a:schemeClr>
                  </a:outerShdw>
                </a:effectLst>
              </a:rPr>
              <a:t>background: -webkit-gradient(linear, 0% 0%, 0% 100%, from(#ff6600), to(#339900));</a:t>
            </a:r>
            <a:endParaRPr sz="1200" strike="noStrike" noProof="1">
              <a:solidFill>
                <a:schemeClr val="tx1"/>
              </a:solidFill>
              <a:effectLst>
                <a:outerShdw blurRad="38100" dist="19050" dir="2700000" algn="tl" rotWithShape="0">
                  <a:schemeClr val="dk1">
                    <a:alpha val="40000"/>
                  </a:schemeClr>
                </a:outerShdw>
              </a:effectLst>
            </a:endParaRPr>
          </a:p>
          <a:p>
            <a:pPr marL="0" lvl="0" indent="0" fontAlgn="base">
              <a:lnSpc>
                <a:spcPct val="80000"/>
              </a:lnSpc>
              <a:buFont typeface="Wingdings" panose="05000000000000000000" charset="0"/>
              <a:buNone/>
              <a:defRPr sz="1800">
                <a:solidFill>
                  <a:srgbClr val="000000"/>
                </a:solidFill>
              </a:defRPr>
            </a:pPr>
            <a:r>
              <a:rPr sz="1200" strike="noStrike" noProof="1">
                <a:solidFill>
                  <a:schemeClr val="tx1"/>
                </a:solidFill>
                <a:effectLst>
                  <a:outerShdw blurRad="38100" dist="19050" dir="2700000" algn="tl" rotWithShape="0">
                    <a:schemeClr val="dk1">
                      <a:alpha val="40000"/>
                    </a:schemeClr>
                  </a:outerShdw>
                </a:effectLst>
              </a:rPr>
              <a:t>/* Webkit: Safari 5.1+, Chrome 10+ */</a:t>
            </a:r>
            <a:endParaRPr sz="1200" strike="noStrike" noProof="1">
              <a:solidFill>
                <a:schemeClr val="tx1"/>
              </a:solidFill>
              <a:effectLst>
                <a:outerShdw blurRad="38100" dist="19050" dir="2700000" algn="tl" rotWithShape="0">
                  <a:schemeClr val="dk1">
                    <a:alpha val="40000"/>
                  </a:schemeClr>
                </a:outerShdw>
              </a:effectLst>
            </a:endParaRPr>
          </a:p>
          <a:p>
            <a:pPr marL="0" lvl="0" indent="0" fontAlgn="base">
              <a:lnSpc>
                <a:spcPct val="80000"/>
              </a:lnSpc>
              <a:buFont typeface="Wingdings" panose="05000000000000000000" charset="0"/>
              <a:buNone/>
              <a:defRPr sz="1800">
                <a:solidFill>
                  <a:srgbClr val="000000"/>
                </a:solidFill>
              </a:defRPr>
            </a:pPr>
            <a:r>
              <a:rPr sz="1200" strike="noStrike" noProof="1">
                <a:solidFill>
                  <a:schemeClr val="tx1"/>
                </a:solidFill>
                <a:effectLst>
                  <a:outerShdw blurRad="38100" dist="19050" dir="2700000" algn="tl" rotWithShape="0">
                    <a:schemeClr val="dk1">
                      <a:alpha val="40000"/>
                    </a:schemeClr>
                  </a:outerShdw>
                </a:effectLst>
              </a:rPr>
              <a:t>background: -webkit-linear-gradient(top, #ff6600, #339900);</a:t>
            </a:r>
            <a:endParaRPr sz="1200" strike="noStrike" noProof="1">
              <a:solidFill>
                <a:schemeClr val="tx1"/>
              </a:solidFill>
              <a:effectLst>
                <a:outerShdw blurRad="38100" dist="19050" dir="2700000" algn="tl" rotWithShape="0">
                  <a:schemeClr val="dk1">
                    <a:alpha val="40000"/>
                  </a:schemeClr>
                </a:outerShdw>
              </a:effectLst>
            </a:endParaRPr>
          </a:p>
          <a:p>
            <a:pPr marL="0" lvl="0" indent="0" fontAlgn="base">
              <a:lnSpc>
                <a:spcPct val="80000"/>
              </a:lnSpc>
              <a:buFont typeface="Wingdings" panose="05000000000000000000" charset="0"/>
              <a:buNone/>
              <a:defRPr sz="1800">
                <a:solidFill>
                  <a:srgbClr val="000000"/>
                </a:solidFill>
              </a:defRPr>
            </a:pPr>
            <a:r>
              <a:rPr sz="1200" strike="noStrike" noProof="1">
                <a:solidFill>
                  <a:schemeClr val="tx1"/>
                </a:solidFill>
                <a:effectLst>
                  <a:outerShdw blurRad="38100" dist="19050" dir="2700000" algn="tl" rotWithShape="0">
                    <a:schemeClr val="dk1">
                      <a:alpha val="40000"/>
                    </a:schemeClr>
                  </a:outerShdw>
                </a:effectLst>
              </a:rPr>
              <a:t>/* Firefox 3.6+ */</a:t>
            </a:r>
            <a:endParaRPr sz="1200" strike="noStrike" noProof="1">
              <a:solidFill>
                <a:schemeClr val="tx1"/>
              </a:solidFill>
              <a:effectLst>
                <a:outerShdw blurRad="38100" dist="19050" dir="2700000" algn="tl" rotWithShape="0">
                  <a:schemeClr val="dk1">
                    <a:alpha val="40000"/>
                  </a:schemeClr>
                </a:outerShdw>
              </a:effectLst>
            </a:endParaRPr>
          </a:p>
          <a:p>
            <a:pPr marL="0" lvl="0" indent="0" fontAlgn="base">
              <a:lnSpc>
                <a:spcPct val="80000"/>
              </a:lnSpc>
              <a:buFont typeface="Wingdings" panose="05000000000000000000" charset="0"/>
              <a:buNone/>
              <a:defRPr sz="1800">
                <a:solidFill>
                  <a:srgbClr val="000000"/>
                </a:solidFill>
              </a:defRPr>
            </a:pPr>
            <a:r>
              <a:rPr sz="1200" strike="noStrike" noProof="1">
                <a:solidFill>
                  <a:schemeClr val="tx1"/>
                </a:solidFill>
                <a:effectLst>
                  <a:outerShdw blurRad="38100" dist="19050" dir="2700000" algn="tl" rotWithShape="0">
                    <a:schemeClr val="dk1">
                      <a:alpha val="40000"/>
                    </a:schemeClr>
                  </a:outerShdw>
                </a:effectLst>
              </a:rPr>
              <a:t>background: -moz-linear-gradient(top, #ff6600, #339900);</a:t>
            </a:r>
            <a:endParaRPr sz="1200" strike="noStrike" noProof="1">
              <a:solidFill>
                <a:schemeClr val="tx1"/>
              </a:solidFill>
              <a:effectLst>
                <a:outerShdw blurRad="38100" dist="19050" dir="2700000" algn="tl" rotWithShape="0">
                  <a:schemeClr val="dk1">
                    <a:alpha val="40000"/>
                  </a:schemeClr>
                </a:outerShdw>
              </a:effectLst>
            </a:endParaRPr>
          </a:p>
          <a:p>
            <a:pPr marL="0" lvl="0" indent="0" fontAlgn="base">
              <a:lnSpc>
                <a:spcPct val="80000"/>
              </a:lnSpc>
              <a:buFont typeface="Wingdings" panose="05000000000000000000" charset="0"/>
              <a:buNone/>
              <a:defRPr sz="1800">
                <a:solidFill>
                  <a:srgbClr val="000000"/>
                </a:solidFill>
              </a:defRPr>
            </a:pPr>
            <a:r>
              <a:rPr sz="1200" strike="noStrike" noProof="1">
                <a:solidFill>
                  <a:schemeClr val="tx1"/>
                </a:solidFill>
                <a:effectLst>
                  <a:outerShdw blurRad="38100" dist="19050" dir="2700000" algn="tl" rotWithShape="0">
                    <a:schemeClr val="dk1">
                      <a:alpha val="40000"/>
                    </a:schemeClr>
                  </a:outerShdw>
                </a:effectLst>
              </a:rPr>
              <a:t>/* Opera 11.10+ */</a:t>
            </a:r>
            <a:endParaRPr sz="1200" strike="noStrike" noProof="1">
              <a:solidFill>
                <a:schemeClr val="tx1"/>
              </a:solidFill>
              <a:effectLst>
                <a:outerShdw blurRad="38100" dist="19050" dir="2700000" algn="tl" rotWithShape="0">
                  <a:schemeClr val="dk1">
                    <a:alpha val="40000"/>
                  </a:schemeClr>
                </a:outerShdw>
              </a:effectLst>
            </a:endParaRPr>
          </a:p>
          <a:p>
            <a:pPr marL="0" lvl="0" indent="0" fontAlgn="base">
              <a:lnSpc>
                <a:spcPct val="80000"/>
              </a:lnSpc>
              <a:buFont typeface="Wingdings" panose="05000000000000000000" charset="0"/>
              <a:buNone/>
              <a:defRPr sz="1800">
                <a:solidFill>
                  <a:srgbClr val="000000"/>
                </a:solidFill>
              </a:defRPr>
            </a:pPr>
            <a:r>
              <a:rPr sz="1200" strike="noStrike" noProof="1">
                <a:solidFill>
                  <a:schemeClr val="tx1"/>
                </a:solidFill>
                <a:effectLst>
                  <a:outerShdw blurRad="38100" dist="19050" dir="2700000" algn="tl" rotWithShape="0">
                    <a:schemeClr val="dk1">
                      <a:alpha val="40000"/>
                    </a:schemeClr>
                  </a:outerShdw>
                </a:effectLst>
              </a:rPr>
              <a:t>background: -o-linear-gradient(top, #ff6600, #339900);</a:t>
            </a:r>
            <a:endParaRPr sz="1200" strike="noStrike" noProof="1">
              <a:solidFill>
                <a:schemeClr val="tx1"/>
              </a:solidFill>
              <a:effectLst>
                <a:outerShdw blurRad="38100" dist="19050" dir="2700000" algn="tl" rotWithShape="0">
                  <a:schemeClr val="dk1">
                    <a:alpha val="40000"/>
                  </a:schemeClr>
                </a:outerShdw>
              </a:effectLst>
            </a:endParaRPr>
          </a:p>
          <a:p>
            <a:pPr marL="0" lvl="0" indent="0" fontAlgn="base">
              <a:lnSpc>
                <a:spcPct val="80000"/>
              </a:lnSpc>
              <a:buFont typeface="Wingdings" panose="05000000000000000000" charset="0"/>
              <a:buNone/>
              <a:defRPr sz="1800">
                <a:solidFill>
                  <a:srgbClr val="000000"/>
                </a:solidFill>
              </a:defRPr>
            </a:pPr>
            <a:r>
              <a:rPr sz="1200" strike="noStrike" noProof="1">
                <a:solidFill>
                  <a:schemeClr val="tx1"/>
                </a:solidFill>
                <a:effectLst>
                  <a:outerShdw blurRad="38100" dist="19050" dir="2700000" algn="tl" rotWithShape="0">
                    <a:schemeClr val="dk1">
                      <a:alpha val="40000"/>
                    </a:schemeClr>
                  </a:outerShdw>
                </a:effectLst>
              </a:rPr>
              <a:t>/* IE 10 */</a:t>
            </a:r>
            <a:endParaRPr sz="1200" strike="noStrike" noProof="1">
              <a:solidFill>
                <a:schemeClr val="tx1"/>
              </a:solidFill>
              <a:effectLst>
                <a:outerShdw blurRad="38100" dist="19050" dir="2700000" algn="tl" rotWithShape="0">
                  <a:schemeClr val="dk1">
                    <a:alpha val="40000"/>
                  </a:schemeClr>
                </a:outerShdw>
              </a:effectLst>
            </a:endParaRPr>
          </a:p>
          <a:p>
            <a:pPr marL="0" lvl="0" indent="0" fontAlgn="base">
              <a:lnSpc>
                <a:spcPct val="80000"/>
              </a:lnSpc>
              <a:buFont typeface="Wingdings" panose="05000000000000000000" charset="0"/>
              <a:buNone/>
              <a:defRPr sz="1800">
                <a:solidFill>
                  <a:srgbClr val="000000"/>
                </a:solidFill>
              </a:defRPr>
            </a:pPr>
            <a:r>
              <a:rPr sz="1200" strike="noStrike" noProof="1">
                <a:solidFill>
                  <a:schemeClr val="tx1"/>
                </a:solidFill>
                <a:effectLst>
                  <a:outerShdw blurRad="38100" dist="19050" dir="2700000" algn="tl" rotWithShape="0">
                    <a:schemeClr val="dk1">
                      <a:alpha val="40000"/>
                    </a:schemeClr>
                  </a:outerShdw>
                </a:effectLst>
              </a:rPr>
              <a:t>background: -ms-linear-gradient(top, #ff6600, #339900);</a:t>
            </a:r>
            <a:endParaRPr sz="1200" strike="noStrike" noProof="1">
              <a:solidFill>
                <a:schemeClr val="tx1"/>
              </a:solidFill>
              <a:effectLst>
                <a:outerShdw blurRad="38100" dist="19050" dir="2700000" algn="tl" rotWithShape="0">
                  <a:schemeClr val="dk1">
                    <a:alpha val="40000"/>
                  </a:schemeClr>
                </a:outerShdw>
              </a:effectLst>
            </a:endParaRPr>
          </a:p>
          <a:p>
            <a:pPr marL="0" lvl="0" indent="0" fontAlgn="base">
              <a:lnSpc>
                <a:spcPct val="80000"/>
              </a:lnSpc>
              <a:buFont typeface="Wingdings" panose="05000000000000000000" charset="0"/>
              <a:buNone/>
              <a:defRPr sz="1800">
                <a:solidFill>
                  <a:srgbClr val="000000"/>
                </a:solidFill>
              </a:defRPr>
            </a:pPr>
            <a:r>
              <a:rPr sz="1200" strike="noStrike" noProof="1">
                <a:solidFill>
                  <a:schemeClr val="tx1"/>
                </a:solidFill>
                <a:effectLst>
                  <a:outerShdw blurRad="38100" dist="19050" dir="2700000" algn="tl" rotWithShape="0">
                    <a:schemeClr val="dk1">
                      <a:alpha val="40000"/>
                    </a:schemeClr>
                  </a:outerShdw>
                </a:effectLst>
              </a:rPr>
              <a:t>/* IE &lt; 10 */</a:t>
            </a:r>
            <a:endParaRPr sz="1200" strike="noStrike" noProof="1">
              <a:solidFill>
                <a:schemeClr val="tx1"/>
              </a:solidFill>
              <a:effectLst>
                <a:outerShdw blurRad="38100" dist="19050" dir="2700000" algn="tl" rotWithShape="0">
                  <a:schemeClr val="dk1">
                    <a:alpha val="40000"/>
                  </a:schemeClr>
                </a:outerShdw>
              </a:effectLst>
            </a:endParaRPr>
          </a:p>
          <a:p>
            <a:pPr marL="0" lvl="0" indent="0" fontAlgn="base">
              <a:lnSpc>
                <a:spcPct val="80000"/>
              </a:lnSpc>
              <a:buFont typeface="Wingdings" panose="05000000000000000000" charset="0"/>
              <a:buNone/>
              <a:defRPr sz="1800">
                <a:solidFill>
                  <a:srgbClr val="000000"/>
                </a:solidFill>
              </a:defRPr>
            </a:pPr>
            <a:r>
              <a:rPr sz="1200" strike="noStrike" noProof="1">
                <a:solidFill>
                  <a:schemeClr val="tx1"/>
                </a:solidFill>
                <a:effectLst>
                  <a:outerShdw blurRad="38100" dist="19050" dir="2700000" algn="tl" rotWithShape="0">
                    <a:schemeClr val="dk1">
                      <a:alpha val="40000"/>
                    </a:schemeClr>
                  </a:outerShdw>
                </a:effectLst>
              </a:rPr>
              <a:t>/* 注意：这一行必须写在最后 */</a:t>
            </a:r>
            <a:endParaRPr sz="1200" strike="noStrike" noProof="1">
              <a:solidFill>
                <a:schemeClr val="tx1"/>
              </a:solidFill>
              <a:effectLst>
                <a:outerShdw blurRad="38100" dist="19050" dir="2700000" algn="tl" rotWithShape="0">
                  <a:schemeClr val="dk1">
                    <a:alpha val="40000"/>
                  </a:schemeClr>
                </a:outerShdw>
              </a:effectLst>
            </a:endParaRPr>
          </a:p>
          <a:p>
            <a:pPr marL="0" lvl="0" indent="0" fontAlgn="base">
              <a:lnSpc>
                <a:spcPct val="80000"/>
              </a:lnSpc>
              <a:buFont typeface="Wingdings" panose="05000000000000000000" charset="0"/>
              <a:buNone/>
              <a:defRPr sz="1800">
                <a:solidFill>
                  <a:srgbClr val="000000"/>
                </a:solidFill>
              </a:defRPr>
            </a:pPr>
            <a:r>
              <a:rPr sz="1200" strike="noStrike" noProof="1">
                <a:solidFill>
                  <a:schemeClr val="tx1"/>
                </a:solidFill>
                <a:effectLst>
                  <a:outerShdw blurRad="38100" dist="19050" dir="2700000" algn="tl" rotWithShape="0">
                    <a:schemeClr val="dk1">
                      <a:alpha val="40000"/>
                    </a:schemeClr>
                  </a:outerShdw>
                </a:effectLst>
              </a:rPr>
              <a:t>FILTER: progid:DXImageTransform.Microsoft.Gradient(startColorStr=#ff6600, endColorStr=#339900);}</a:t>
            </a:r>
            <a:endParaRPr sz="1200" strike="noStrike" noProof="1">
              <a:solidFill>
                <a:schemeClr val="tx1"/>
              </a:solidFill>
              <a:effectLst>
                <a:outerShdw blurRad="38100" dist="19050" dir="2700000" algn="tl" rotWithShape="0">
                  <a:schemeClr val="dk1">
                    <a:alpha val="40000"/>
                  </a:schemeClr>
                </a:outerShdw>
              </a:effectLst>
            </a:endParaRPr>
          </a:p>
          <a:p>
            <a:pPr marL="0" indent="0">
              <a:buNone/>
            </a:pPr>
            <a:endParaRPr lang="zh-CN" altLang="en-US" sz="1200"/>
          </a:p>
          <a:p>
            <a:pPr marL="0" indent="0">
              <a:buNone/>
            </a:pPr>
            <a:endParaRPr lang="zh-CN" altLang="en-US"/>
          </a:p>
          <a:p>
            <a:pPr marL="0" indent="0">
              <a:buNone/>
            </a:pPr>
            <a:endParaRPr lang="zh-CN" altLang="en-US"/>
          </a:p>
          <a:p>
            <a:pPr marL="0" indent="0">
              <a:buNone/>
            </a:pPr>
            <a:endParaRPr lang="en-US" altLang="zh-CN"/>
          </a:p>
          <a:p>
            <a:pPr marL="0" indent="0">
              <a:buNone/>
            </a:pPr>
            <a:endParaRPr lang="zh-CN" altLang="en-US"/>
          </a:p>
          <a:p>
            <a:pPr marL="0" indent="0">
              <a:buNone/>
            </a:pPr>
            <a:endParaRPr lang="zh-CN" altLang="en-US"/>
          </a:p>
          <a:p>
            <a:pPr marL="0" indent="0">
              <a:buNone/>
            </a:pP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127125"/>
          </a:xfrm>
        </p:spPr>
        <p:txBody>
          <a:bodyPr/>
          <a:p>
            <a:r>
              <a:rPr lang="zh-CN" altLang="en-US" b="1"/>
              <a:t>Filter滤镜</a:t>
            </a:r>
            <a:endParaRPr lang="zh-CN" altLang="en-US" b="1"/>
          </a:p>
        </p:txBody>
      </p:sp>
      <p:sp>
        <p:nvSpPr>
          <p:cNvPr id="3" name="内容占位符 2"/>
          <p:cNvSpPr>
            <a:spLocks noGrp="1"/>
          </p:cNvSpPr>
          <p:nvPr>
            <p:ph idx="1"/>
          </p:nvPr>
        </p:nvSpPr>
        <p:spPr>
          <a:xfrm>
            <a:off x="838200" y="1492250"/>
            <a:ext cx="10515600" cy="5052060"/>
          </a:xfrm>
        </p:spPr>
        <p:txBody>
          <a:bodyPr>
            <a:normAutofit lnSpcReduction="20000"/>
          </a:bodyPr>
          <a:p>
            <a:pPr>
              <a:buFont typeface="Wingdings" panose="05000000000000000000" charset="0"/>
              <a:buChar char="Ø"/>
            </a:pPr>
            <a:r>
              <a:rPr lang="zh-CN" altLang="en-US" b="1"/>
              <a:t> grayscale  灰度   </a:t>
            </a:r>
            <a:endParaRPr lang="zh-CN" altLang="en-US" b="1"/>
          </a:p>
          <a:p>
            <a:pPr marL="0" indent="0">
              <a:buFont typeface="Wingdings" panose="05000000000000000000" charset="0"/>
              <a:buNone/>
            </a:pPr>
            <a:r>
              <a:rPr lang="en-US" altLang="zh-CN"/>
              <a:t>	eg : </a:t>
            </a:r>
            <a:r>
              <a:rPr lang="zh-CN" altLang="en-US"/>
              <a:t>filter:grayscale(0.5);       </a:t>
            </a:r>
            <a:r>
              <a:rPr lang="zh-CN" altLang="en-US">
                <a:sym typeface="+mn-ea"/>
              </a:rPr>
              <a:t>取值范围</a:t>
            </a:r>
            <a:r>
              <a:rPr lang="en-US" altLang="zh-CN">
                <a:sym typeface="+mn-ea"/>
              </a:rPr>
              <a:t>0-1</a:t>
            </a:r>
            <a:endParaRPr lang="zh-CN" altLang="en-US"/>
          </a:p>
          <a:p>
            <a:pPr>
              <a:buFont typeface="Wingdings" panose="05000000000000000000" charset="0"/>
              <a:buChar char="Ø"/>
            </a:pPr>
            <a:r>
              <a:rPr lang="zh-CN" altLang="en-US" b="1"/>
              <a:t>sepia  褐色</a:t>
            </a:r>
            <a:endParaRPr lang="zh-CN" altLang="en-US" b="1"/>
          </a:p>
          <a:p>
            <a:pPr marL="0" indent="0">
              <a:buFont typeface="Wingdings" panose="05000000000000000000" charset="0"/>
              <a:buNone/>
            </a:pPr>
            <a:r>
              <a:rPr lang="en-US" altLang="zh-CN"/>
              <a:t>	eg : filter:sepia(1) </a:t>
            </a:r>
            <a:r>
              <a:rPr lang="en-US" altLang="zh-CN" b="1"/>
              <a:t>     </a:t>
            </a:r>
            <a:r>
              <a:rPr lang="zh-CN" altLang="en-US">
                <a:sym typeface="+mn-ea"/>
              </a:rPr>
              <a:t>取值范围</a:t>
            </a:r>
            <a:r>
              <a:rPr lang="en-US" altLang="zh-CN">
                <a:sym typeface="+mn-ea"/>
              </a:rPr>
              <a:t>0-1</a:t>
            </a:r>
            <a:endParaRPr lang="en-US" altLang="zh-CN" b="1"/>
          </a:p>
          <a:p>
            <a:pPr>
              <a:buFont typeface="Wingdings" panose="05000000000000000000" charset="0"/>
              <a:buChar char="Ø"/>
            </a:pPr>
            <a:r>
              <a:rPr lang="zh-CN" altLang="en-US" b="1"/>
              <a:t>saturate  饱和度</a:t>
            </a:r>
            <a:endParaRPr lang="zh-CN" altLang="en-US" b="1"/>
          </a:p>
          <a:p>
            <a:pPr marL="0" indent="0">
              <a:buFont typeface="Wingdings" panose="05000000000000000000" charset="0"/>
              <a:buNone/>
            </a:pPr>
            <a:r>
              <a:rPr lang="en-US" altLang="zh-CN"/>
              <a:t>	eg : </a:t>
            </a:r>
            <a:r>
              <a:rPr lang="zh-CN" altLang="en-US"/>
              <a:t>filter:saturate(0.1);        </a:t>
            </a:r>
            <a:r>
              <a:rPr lang="zh-CN" altLang="en-US">
                <a:sym typeface="+mn-ea"/>
              </a:rPr>
              <a:t>取值范围</a:t>
            </a:r>
            <a:r>
              <a:rPr lang="en-US" altLang="zh-CN">
                <a:sym typeface="+mn-ea"/>
              </a:rPr>
              <a:t>0-1</a:t>
            </a:r>
            <a:endParaRPr lang="zh-CN" altLang="en-US"/>
          </a:p>
          <a:p>
            <a:pPr>
              <a:buFont typeface="Wingdings" panose="05000000000000000000" charset="0"/>
              <a:buChar char="Ø"/>
            </a:pPr>
            <a:r>
              <a:rPr lang="zh-CN" altLang="en-US" b="1"/>
              <a:t>hue-rotate  色相旋转</a:t>
            </a:r>
            <a:endParaRPr lang="zh-CN" altLang="en-US" b="1"/>
          </a:p>
          <a:p>
            <a:pPr marL="0" indent="0">
              <a:buFont typeface="Wingdings" panose="05000000000000000000" charset="0"/>
              <a:buNone/>
            </a:pPr>
            <a:r>
              <a:rPr lang="en-US" altLang="zh-CN"/>
              <a:t>	eg : </a:t>
            </a:r>
            <a:r>
              <a:rPr lang="zh-CN" altLang="en-US"/>
              <a:t>filter:hue-rotate(0deg);      </a:t>
            </a:r>
            <a:r>
              <a:rPr lang="zh-CN" altLang="en-US">
                <a:sym typeface="+mn-ea"/>
              </a:rPr>
              <a:t>取值范围</a:t>
            </a:r>
            <a:r>
              <a:rPr lang="en-US" altLang="zh-CN">
                <a:sym typeface="+mn-ea"/>
              </a:rPr>
              <a:t>0</a:t>
            </a:r>
            <a:r>
              <a:rPr lang="en-US">
                <a:sym typeface="+mn-ea"/>
              </a:rPr>
              <a:t>deg-360deg</a:t>
            </a:r>
            <a:endParaRPr lang="en-US"/>
          </a:p>
          <a:p>
            <a:pPr>
              <a:buFont typeface="Wingdings" panose="05000000000000000000" charset="0"/>
              <a:buChar char="Ø"/>
            </a:pPr>
            <a:r>
              <a:rPr lang="zh-CN" altLang="en-US" b="1"/>
              <a:t>invert  反色</a:t>
            </a:r>
            <a:endParaRPr lang="zh-CN" altLang="en-US" b="1"/>
          </a:p>
          <a:p>
            <a:pPr marL="0" indent="0">
              <a:buFont typeface="Wingdings" panose="05000000000000000000" charset="0"/>
              <a:buNone/>
            </a:pPr>
            <a:r>
              <a:rPr lang="en-US" altLang="zh-CN"/>
              <a:t>	eg : </a:t>
            </a:r>
            <a:r>
              <a:rPr lang="zh-CN" altLang="en-US"/>
              <a:t>filter:invert(1)       </a:t>
            </a:r>
            <a:r>
              <a:rPr lang="zh-CN" altLang="en-US">
                <a:sym typeface="+mn-ea"/>
              </a:rPr>
              <a:t>取值范围</a:t>
            </a:r>
            <a:r>
              <a:rPr lang="en-US" altLang="zh-CN">
                <a:sym typeface="+mn-ea"/>
              </a:rPr>
              <a:t>0-1</a:t>
            </a:r>
            <a:endParaRPr lang="zh-CN" altLang="en-US"/>
          </a:p>
          <a:p>
            <a:pPr marL="0" indent="0">
              <a:buFont typeface="Wingdings" panose="05000000000000000000" charset="0"/>
              <a:buNone/>
            </a:pPr>
            <a:endParaRPr lang="zh-CN" altLang="en-US" b="1"/>
          </a:p>
          <a:p>
            <a:endParaRPr lang="zh-CN" altLang="en-US" b="1"/>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pPr algn="l"/>
            <a:r>
              <a:rPr lang="zh-CN" altLang="en-US" b="1">
                <a:sym typeface="+mn-ea"/>
              </a:rPr>
              <a:t>Filter滤镜</a:t>
            </a:r>
            <a:br>
              <a:rPr lang="zh-CN" altLang="en-US" b="1"/>
            </a:br>
            <a:endParaRPr lang="zh-CN" altLang="en-US"/>
          </a:p>
        </p:txBody>
      </p:sp>
      <p:sp>
        <p:nvSpPr>
          <p:cNvPr id="3" name="内容占位符 2"/>
          <p:cNvSpPr>
            <a:spLocks noGrp="1"/>
          </p:cNvSpPr>
          <p:nvPr>
            <p:ph idx="1"/>
          </p:nvPr>
        </p:nvSpPr>
        <p:spPr>
          <a:xfrm>
            <a:off x="838200" y="1283335"/>
            <a:ext cx="10515600" cy="4893945"/>
          </a:xfrm>
        </p:spPr>
        <p:txBody>
          <a:bodyPr>
            <a:normAutofit lnSpcReduction="10000"/>
          </a:bodyPr>
          <a:p>
            <a:pPr>
              <a:buSzPct val="100000"/>
              <a:buFont typeface="Wingdings" panose="05000000000000000000" charset="0"/>
              <a:buChar char="Ø"/>
            </a:pPr>
            <a:r>
              <a:rPr lang="zh-CN" altLang="en-US" b="1">
                <a:sym typeface="+mn-ea"/>
              </a:rPr>
              <a:t>opacity   透明度</a:t>
            </a:r>
            <a:endParaRPr lang="zh-CN" altLang="en-US" b="1">
              <a:sym typeface="+mn-ea"/>
            </a:endParaRPr>
          </a:p>
          <a:p>
            <a:pPr marL="0" indent="0">
              <a:buSzPct val="100000"/>
              <a:buFont typeface="Wingdings" panose="05000000000000000000" charset="0"/>
              <a:buNone/>
            </a:pPr>
            <a:r>
              <a:rPr lang="en-US" altLang="zh-CN"/>
              <a:t>	eg : </a:t>
            </a:r>
            <a:r>
              <a:rPr lang="zh-CN" altLang="en-US"/>
              <a:t>filter:opacity(0.2);    取值范围</a:t>
            </a:r>
            <a:r>
              <a:rPr lang="en-US" altLang="zh-CN"/>
              <a:t>0-1</a:t>
            </a:r>
            <a:endParaRPr lang="en-US" altLang="zh-CN"/>
          </a:p>
          <a:p>
            <a:pPr>
              <a:buSzPct val="100000"/>
              <a:buFont typeface="Wingdings" panose="05000000000000000000" charset="0"/>
              <a:buChar char="Ø"/>
            </a:pPr>
            <a:r>
              <a:rPr lang="zh-CN" altLang="en-US" b="1">
                <a:sym typeface="+mn-ea"/>
              </a:rPr>
              <a:t>brightness   亮度</a:t>
            </a:r>
            <a:endParaRPr lang="zh-CN" altLang="en-US" b="1">
              <a:sym typeface="+mn-ea"/>
            </a:endParaRPr>
          </a:p>
          <a:p>
            <a:pPr marL="0" indent="0">
              <a:buSzPct val="100000"/>
              <a:buFont typeface="Wingdings" panose="05000000000000000000" charset="0"/>
              <a:buNone/>
            </a:pPr>
            <a:r>
              <a:rPr lang="en-US" altLang="zh-CN"/>
              <a:t>	eg : </a:t>
            </a:r>
            <a:r>
              <a:rPr lang="zh-CN" altLang="en-US"/>
              <a:t>filter:brightness(</a:t>
            </a:r>
            <a:r>
              <a:rPr lang="en-US" altLang="zh-CN"/>
              <a:t>0</a:t>
            </a:r>
            <a:r>
              <a:rPr lang="zh-CN" altLang="en-US"/>
              <a:t>.5);      </a:t>
            </a:r>
            <a:r>
              <a:rPr lang="zh-CN" altLang="en-US">
                <a:sym typeface="+mn-ea"/>
              </a:rPr>
              <a:t>取值范围</a:t>
            </a:r>
            <a:r>
              <a:rPr lang="en-US" altLang="zh-CN">
                <a:sym typeface="+mn-ea"/>
              </a:rPr>
              <a:t>0-1</a:t>
            </a:r>
            <a:endParaRPr lang="zh-CN" altLang="en-US"/>
          </a:p>
          <a:p>
            <a:pPr>
              <a:buSzPct val="100000"/>
              <a:buFont typeface="Wingdings" panose="05000000000000000000" charset="0"/>
              <a:buChar char="Ø"/>
            </a:pPr>
            <a:r>
              <a:rPr lang="zh-CN" altLang="en-US" b="1">
                <a:sym typeface="+mn-ea"/>
              </a:rPr>
              <a:t>contrast   对比度</a:t>
            </a:r>
            <a:endParaRPr lang="zh-CN" altLang="en-US" b="1">
              <a:sym typeface="+mn-ea"/>
            </a:endParaRPr>
          </a:p>
          <a:p>
            <a:pPr marL="0" indent="0">
              <a:buSzPct val="100000"/>
              <a:buFont typeface="Wingdings" panose="05000000000000000000" charset="0"/>
              <a:buNone/>
            </a:pPr>
            <a:r>
              <a:rPr lang="en-US" altLang="zh-CN"/>
              <a:t>	eg : </a:t>
            </a:r>
            <a:r>
              <a:rPr lang="zh-CN" altLang="en-US"/>
              <a:t>filter:contrast(2);        取值范围为数值</a:t>
            </a:r>
            <a:endParaRPr lang="zh-CN" altLang="en-US"/>
          </a:p>
          <a:p>
            <a:pPr>
              <a:buSzPct val="100000"/>
              <a:buFont typeface="Wingdings" panose="05000000000000000000" charset="0"/>
              <a:buChar char="Ø"/>
            </a:pPr>
            <a:r>
              <a:rPr lang="zh-CN" altLang="en-US" b="1">
                <a:sym typeface="+mn-ea"/>
              </a:rPr>
              <a:t>blur   模糊</a:t>
            </a:r>
            <a:endParaRPr lang="zh-CN" altLang="en-US" b="1">
              <a:sym typeface="+mn-ea"/>
            </a:endParaRPr>
          </a:p>
          <a:p>
            <a:pPr marL="0" indent="0">
              <a:buSzPct val="100000"/>
              <a:buFont typeface="Wingdings" panose="05000000000000000000" charset="0"/>
              <a:buNone/>
            </a:pPr>
            <a:r>
              <a:rPr lang="en-US" altLang="zh-CN"/>
              <a:t>	eg : filter:blur(3px);       </a:t>
            </a:r>
            <a:r>
              <a:rPr lang="zh-CN" altLang="en-US">
                <a:sym typeface="+mn-ea"/>
              </a:rPr>
              <a:t>取值范围为数值</a:t>
            </a:r>
            <a:endParaRPr lang="en-US" altLang="zh-CN"/>
          </a:p>
          <a:p>
            <a:pPr>
              <a:buSzPct val="100000"/>
              <a:buFont typeface="Wingdings" panose="05000000000000000000" charset="0"/>
              <a:buChar char="Ø"/>
            </a:pPr>
            <a:r>
              <a:rPr lang="zh-CN" altLang="en-US" b="1">
                <a:sym typeface="+mn-ea"/>
              </a:rPr>
              <a:t>drop-shadow   阴影</a:t>
            </a:r>
            <a:endParaRPr lang="zh-CN" altLang="en-US" b="1">
              <a:sym typeface="+mn-ea"/>
            </a:endParaRPr>
          </a:p>
          <a:p>
            <a:pPr marL="0" indent="0">
              <a:buSzPct val="100000"/>
              <a:buFont typeface="Wingdings" panose="05000000000000000000" charset="0"/>
              <a:buNone/>
            </a:pPr>
            <a:r>
              <a:rPr lang="en-US" altLang="zh-CN"/>
              <a:t>	eg : filter:drop-shadow(5px 5px 5px #000);</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54685"/>
          </a:xfrm>
        </p:spPr>
        <p:txBody>
          <a:bodyPr>
            <a:normAutofit fontScale="90000"/>
          </a:bodyPr>
          <a:p>
            <a:r>
              <a:rPr lang="en-US" altLang="zh-CN"/>
              <a:t>                             css3</a:t>
            </a:r>
            <a:r>
              <a:rPr lang="zh-CN" altLang="en-US"/>
              <a:t>颜色</a:t>
            </a:r>
            <a:endParaRPr lang="zh-CN" altLang="en-US"/>
          </a:p>
        </p:txBody>
      </p:sp>
      <p:sp>
        <p:nvSpPr>
          <p:cNvPr id="3" name="内容占位符 2"/>
          <p:cNvSpPr>
            <a:spLocks noGrp="1"/>
          </p:cNvSpPr>
          <p:nvPr>
            <p:ph idx="1"/>
          </p:nvPr>
        </p:nvSpPr>
        <p:spPr>
          <a:xfrm>
            <a:off x="838200" y="903605"/>
            <a:ext cx="10515600" cy="5273675"/>
          </a:xfrm>
        </p:spPr>
        <p:txBody>
          <a:bodyPr>
            <a:normAutofit lnSpcReduction="20000"/>
          </a:bodyPr>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p:txBody>
      </p:sp>
      <p:sp>
        <p:nvSpPr>
          <p:cNvPr id="5" name="文本框 4"/>
          <p:cNvSpPr txBox="1"/>
          <p:nvPr/>
        </p:nvSpPr>
        <p:spPr>
          <a:xfrm>
            <a:off x="5003165" y="3244850"/>
            <a:ext cx="234315" cy="368300"/>
          </a:xfrm>
          <a:prstGeom prst="rect">
            <a:avLst/>
          </a:prstGeom>
          <a:noFill/>
        </p:spPr>
        <p:txBody>
          <a:bodyPr wrap="none" rtlCol="0" anchor="t">
            <a:spAutoFit/>
          </a:bodyPr>
          <a:p>
            <a:r>
              <a:rPr lang="zh-CN" altLang="en-US">
                <a:sym typeface="+mn-ea"/>
              </a:rPr>
              <a:t> </a:t>
            </a:r>
            <a:endParaRPr lang="zh-CN" altLang="en-US"/>
          </a:p>
        </p:txBody>
      </p:sp>
      <p:sp>
        <p:nvSpPr>
          <p:cNvPr id="8" name="文本框 7"/>
          <p:cNvSpPr txBox="1"/>
          <p:nvPr/>
        </p:nvSpPr>
        <p:spPr>
          <a:xfrm>
            <a:off x="1179195" y="1486535"/>
            <a:ext cx="10069830" cy="2011680"/>
          </a:xfrm>
          <a:prstGeom prst="rect">
            <a:avLst/>
          </a:prstGeom>
          <a:noFill/>
        </p:spPr>
        <p:txBody>
          <a:bodyPr wrap="square" rtlCol="0">
            <a:spAutoFit/>
          </a:bodyPr>
          <a:p>
            <a:pPr>
              <a:lnSpc>
                <a:spcPct val="150000"/>
              </a:lnSpc>
            </a:pPr>
            <a:r>
              <a:rPr lang="zh-CN" altLang="en-US" sz="2800">
                <a:sym typeface="宋体" panose="02010600030101010101" pitchFamily="2" charset="-122"/>
              </a:rPr>
              <a:t>在</a:t>
            </a:r>
            <a:r>
              <a:rPr lang="en-US" altLang="zh-CN" sz="2800">
                <a:sym typeface="Arial" panose="020B0604020202020204" pitchFamily="34" charset="0"/>
              </a:rPr>
              <a:t>CSS3</a:t>
            </a:r>
            <a:r>
              <a:rPr lang="zh-CN" altLang="en-US" sz="2800">
                <a:sym typeface="宋体" panose="02010600030101010101" pitchFamily="2" charset="-122"/>
              </a:rPr>
              <a:t>中对颜色进行了很多扩展，我们不仅可以使用在</a:t>
            </a:r>
            <a:r>
              <a:rPr lang="en-US" altLang="zh-CN" sz="2800">
                <a:sym typeface="Arial" panose="020B0604020202020204" pitchFamily="34" charset="0"/>
              </a:rPr>
              <a:t>css2</a:t>
            </a:r>
            <a:r>
              <a:rPr lang="zh-CN" altLang="en-US" sz="2800">
                <a:sym typeface="宋体" panose="02010600030101010101" pitchFamily="2" charset="-122"/>
              </a:rPr>
              <a:t>中的</a:t>
            </a:r>
            <a:r>
              <a:rPr lang="en-US" altLang="zh-CN" sz="2800">
                <a:sym typeface="Arial" panose="020B0604020202020204" pitchFamily="34" charset="0"/>
              </a:rPr>
              <a:t>rgb</a:t>
            </a:r>
            <a:r>
              <a:rPr lang="zh-CN" altLang="en-US" sz="2800">
                <a:sym typeface="宋体" panose="02010600030101010101" pitchFamily="2" charset="-122"/>
              </a:rPr>
              <a:t>模式，十六进制模式，以及关键字模式，同时还支持</a:t>
            </a:r>
            <a:r>
              <a:rPr lang="en-US" altLang="zh-CN" sz="2800">
                <a:sym typeface="Arial" panose="020B0604020202020204" pitchFamily="34" charset="0"/>
              </a:rPr>
              <a:t>RGBA</a:t>
            </a:r>
            <a:r>
              <a:rPr lang="zh-CN" altLang="en-US" sz="2800">
                <a:sym typeface="宋体" panose="02010600030101010101" pitchFamily="2" charset="-122"/>
              </a:rPr>
              <a:t>模式，</a:t>
            </a:r>
            <a:r>
              <a:rPr lang="en-US" altLang="zh-CN" sz="2800">
                <a:sym typeface="Arial" panose="020B0604020202020204" pitchFamily="34" charset="0"/>
              </a:rPr>
              <a:t>HSL </a:t>
            </a:r>
            <a:r>
              <a:rPr lang="zh-CN" altLang="en-US" sz="2800">
                <a:sym typeface="宋体" panose="02010600030101010101" pitchFamily="2" charset="-122"/>
              </a:rPr>
              <a:t>模式和</a:t>
            </a:r>
            <a:r>
              <a:rPr lang="en-US" altLang="zh-CN" sz="2800">
                <a:sym typeface="Arial" panose="020B0604020202020204" pitchFamily="34" charset="0"/>
              </a:rPr>
              <a:t>HSLA</a:t>
            </a:r>
            <a:r>
              <a:rPr lang="zh-CN" altLang="en-US" sz="2800">
                <a:sym typeface="宋体" panose="02010600030101010101" pitchFamily="2" charset="-122"/>
              </a:rPr>
              <a:t>模式，以及我们可以使用</a:t>
            </a:r>
            <a:r>
              <a:rPr lang="en-US" altLang="zh-CN" sz="2800">
                <a:sym typeface="Arial" panose="020B0604020202020204" pitchFamily="34" charset="0"/>
              </a:rPr>
              <a:t>css3</a:t>
            </a:r>
            <a:r>
              <a:rPr lang="zh-CN" altLang="en-US" sz="2800">
                <a:sym typeface="宋体" panose="02010600030101010101" pitchFamily="2" charset="-122"/>
              </a:rPr>
              <a:t>实现渐变色</a:t>
            </a:r>
            <a:endParaRPr lang="zh-CN"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54685"/>
          </a:xfrm>
        </p:spPr>
        <p:txBody>
          <a:bodyPr>
            <a:normAutofit fontScale="90000"/>
          </a:bodyPr>
          <a:p>
            <a:r>
              <a:rPr lang="en-US" altLang="zh-CN"/>
              <a:t>                                      </a:t>
            </a:r>
            <a:r>
              <a:rPr lang="zh-CN" altLang="en-US"/>
              <a:t>透明度</a:t>
            </a:r>
            <a:endParaRPr lang="zh-CN" altLang="en-US"/>
          </a:p>
        </p:txBody>
      </p:sp>
      <p:sp>
        <p:nvSpPr>
          <p:cNvPr id="3" name="内容占位符 2"/>
          <p:cNvSpPr>
            <a:spLocks noGrp="1"/>
          </p:cNvSpPr>
          <p:nvPr>
            <p:ph idx="1"/>
          </p:nvPr>
        </p:nvSpPr>
        <p:spPr>
          <a:xfrm>
            <a:off x="838200" y="903605"/>
            <a:ext cx="10515600" cy="5273675"/>
          </a:xfrm>
        </p:spPr>
        <p:txBody>
          <a:bodyPr>
            <a:normAutofit lnSpcReduction="20000"/>
          </a:bodyPr>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p:txBody>
      </p:sp>
      <p:sp>
        <p:nvSpPr>
          <p:cNvPr id="5" name="文本框 4"/>
          <p:cNvSpPr txBox="1"/>
          <p:nvPr/>
        </p:nvSpPr>
        <p:spPr>
          <a:xfrm>
            <a:off x="5003165" y="3244850"/>
            <a:ext cx="234315" cy="368300"/>
          </a:xfrm>
          <a:prstGeom prst="rect">
            <a:avLst/>
          </a:prstGeom>
          <a:noFill/>
        </p:spPr>
        <p:txBody>
          <a:bodyPr wrap="none" rtlCol="0" anchor="t">
            <a:spAutoFit/>
          </a:bodyPr>
          <a:p>
            <a:r>
              <a:rPr lang="zh-CN" altLang="en-US">
                <a:sym typeface="+mn-ea"/>
              </a:rPr>
              <a:t> </a:t>
            </a:r>
            <a:endParaRPr lang="zh-CN" altLang="en-US"/>
          </a:p>
        </p:txBody>
      </p:sp>
      <p:sp>
        <p:nvSpPr>
          <p:cNvPr id="8" name="文本框 7"/>
          <p:cNvSpPr txBox="1"/>
          <p:nvPr/>
        </p:nvSpPr>
        <p:spPr>
          <a:xfrm>
            <a:off x="1205230" y="1460500"/>
            <a:ext cx="9964420" cy="4789170"/>
          </a:xfrm>
          <a:prstGeom prst="rect">
            <a:avLst/>
          </a:prstGeom>
          <a:noFill/>
        </p:spPr>
        <p:txBody>
          <a:bodyPr wrap="square" rtlCol="0">
            <a:spAutoFit/>
          </a:bodyPr>
          <a:p>
            <a:r>
              <a:rPr lang="en-US" altLang="zh-CN" sz="2800"/>
              <a:t>rbga</a:t>
            </a:r>
            <a:r>
              <a:rPr lang="zh-CN" altLang="en-US" sz="2800"/>
              <a:t>和</a:t>
            </a:r>
            <a:r>
              <a:rPr lang="en-US" altLang="zh-CN" sz="2800"/>
              <a:t>opacity</a:t>
            </a:r>
            <a:r>
              <a:rPr lang="zh-CN" altLang="en-US" sz="2800"/>
              <a:t>之间的区别</a:t>
            </a:r>
            <a:endParaRPr lang="zh-CN" altLang="en-US" sz="2800"/>
          </a:p>
          <a:p>
            <a:endParaRPr lang="zh-CN" altLang="en-US" sz="2800"/>
          </a:p>
          <a:p>
            <a:r>
              <a:rPr lang="en-US" altLang="zh-CN" sz="2800"/>
              <a:t>rgba:</a:t>
            </a:r>
            <a:r>
              <a:rPr lang="zh-CN" altLang="en-US" sz="2800"/>
              <a:t>局部透明</a:t>
            </a:r>
            <a:endParaRPr lang="zh-CN" altLang="en-US" sz="2800"/>
          </a:p>
          <a:p>
            <a:r>
              <a:rPr lang="en-US" altLang="zh-CN" sz="2800"/>
              <a:t>opacity:</a:t>
            </a:r>
            <a:r>
              <a:rPr lang="zh-CN" altLang="en-US" sz="2800"/>
              <a:t>全局透明</a:t>
            </a:r>
            <a:endParaRPr lang="zh-CN" altLang="en-US" sz="2800"/>
          </a:p>
          <a:p>
            <a:endParaRPr lang="zh-CN" altLang="en-US" sz="2800"/>
          </a:p>
          <a:p>
            <a:r>
              <a:rPr lang="en-US" altLang="zh-CN" sz="2800"/>
              <a:t>opacity</a:t>
            </a:r>
            <a:r>
              <a:rPr lang="zh-CN" altLang="en-US" sz="2800"/>
              <a:t>的兼容</a:t>
            </a:r>
            <a:endParaRPr lang="zh-CN" altLang="en-US" sz="2800"/>
          </a:p>
          <a:p>
            <a:pPr lvl="0" fontAlgn="base">
              <a:lnSpc>
                <a:spcPct val="150000"/>
              </a:lnSpc>
            </a:pPr>
            <a:r>
              <a:rPr sz="2800">
                <a:sym typeface="+mn-ea"/>
              </a:rPr>
              <a:t>filter:Alpha(opacity=50)      </a:t>
            </a:r>
            <a:endParaRPr sz="2800" strike="noStrike" noProof="1">
              <a:sym typeface="+mn-ea"/>
            </a:endParaRPr>
          </a:p>
          <a:p>
            <a:pPr marL="0" lvl="0" indent="0" fontAlgn="base">
              <a:lnSpc>
                <a:spcPct val="150000"/>
              </a:lnSpc>
              <a:buNone/>
            </a:pPr>
            <a:r>
              <a:rPr sz="2800">
                <a:cs typeface="宋体" panose="02010600030101010101" pitchFamily="2" charset="-122"/>
                <a:sym typeface="宋体" panose="02010600030101010101" pitchFamily="2" charset="-122"/>
              </a:rPr>
              <a:t>适用于</a:t>
            </a:r>
            <a:r>
              <a:rPr sz="2800">
                <a:sym typeface="+mn-ea"/>
              </a:rPr>
              <a:t>IE   </a:t>
            </a:r>
            <a:r>
              <a:rPr sz="2800">
                <a:cs typeface="宋体" panose="02010600030101010101" pitchFamily="2" charset="-122"/>
                <a:sym typeface="宋体" panose="02010600030101010101" pitchFamily="2" charset="-122"/>
              </a:rPr>
              <a:t>运用</a:t>
            </a:r>
            <a:r>
              <a:rPr sz="2800">
                <a:sym typeface="+mn-ea"/>
              </a:rPr>
              <a:t>IE</a:t>
            </a:r>
            <a:r>
              <a:rPr sz="2800">
                <a:cs typeface="宋体" panose="02010600030101010101" pitchFamily="2" charset="-122"/>
                <a:sym typeface="宋体" panose="02010600030101010101" pitchFamily="2" charset="-122"/>
              </a:rPr>
              <a:t>所特有的滤镜  </a:t>
            </a:r>
            <a:r>
              <a:rPr sz="2800">
                <a:sym typeface="+mn-ea"/>
              </a:rPr>
              <a:t>IE</a:t>
            </a:r>
            <a:r>
              <a:rPr sz="2800">
                <a:cs typeface="宋体" panose="02010600030101010101" pitchFamily="2" charset="-122"/>
                <a:sym typeface="宋体" panose="02010600030101010101" pitchFamily="2" charset="-122"/>
              </a:rPr>
              <a:t>取值范围 </a:t>
            </a:r>
            <a:r>
              <a:rPr sz="2800">
                <a:sym typeface="+mn-ea"/>
              </a:rPr>
              <a:t>(0-100)</a:t>
            </a:r>
            <a:endParaRPr lang="en-US" altLang="zh-CN" sz="2800"/>
          </a:p>
          <a:p>
            <a:endParaRPr lang="en-US" altLang="zh-CN" sz="2800"/>
          </a:p>
          <a:p>
            <a:r>
              <a:rPr sz="2800">
                <a:solidFill>
                  <a:srgbClr val="FF3300"/>
                </a:solidFill>
                <a:cs typeface="宋体" panose="02010600030101010101" pitchFamily="2" charset="-122"/>
                <a:sym typeface="宋体" panose="02010600030101010101" pitchFamily="2" charset="-122"/>
              </a:rPr>
              <a:t>如果想让背景实现全透明，可以使用，</a:t>
            </a:r>
            <a:r>
              <a:rPr sz="2800">
                <a:solidFill>
                  <a:srgbClr val="FF3300"/>
                </a:solidFill>
                <a:sym typeface="+mn-ea"/>
              </a:rPr>
              <a:t>background:transparent</a:t>
            </a:r>
            <a:endParaRPr lang="en-US" altLang="zh-CN"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54685"/>
          </a:xfrm>
        </p:spPr>
        <p:txBody>
          <a:bodyPr>
            <a:normAutofit fontScale="90000"/>
          </a:bodyPr>
          <a:p>
            <a:r>
              <a:rPr lang="en-US" altLang="zh-CN"/>
              <a:t>                                        HS</a:t>
            </a:r>
            <a:r>
              <a:rPr lang="en-US" altLang="zh-CN">
                <a:sym typeface="+mn-ea"/>
              </a:rPr>
              <a:t>L</a:t>
            </a:r>
            <a:r>
              <a:rPr lang="zh-CN" altLang="en-US"/>
              <a:t>和</a:t>
            </a:r>
            <a:r>
              <a:rPr lang="en-US" altLang="zh-CN"/>
              <a:t>HSLA</a:t>
            </a:r>
            <a:r>
              <a:rPr lang="zh-CN" altLang="en-US">
                <a:sym typeface="+mn-ea"/>
              </a:rPr>
              <a:t> </a:t>
            </a:r>
            <a:endParaRPr lang="zh-CN" altLang="en-US">
              <a:sym typeface="+mn-ea"/>
            </a:endParaRPr>
          </a:p>
        </p:txBody>
      </p:sp>
      <p:sp>
        <p:nvSpPr>
          <p:cNvPr id="3" name="内容占位符 2"/>
          <p:cNvSpPr>
            <a:spLocks noGrp="1"/>
          </p:cNvSpPr>
          <p:nvPr>
            <p:ph idx="1"/>
          </p:nvPr>
        </p:nvSpPr>
        <p:spPr>
          <a:xfrm>
            <a:off x="838200" y="903605"/>
            <a:ext cx="10515600" cy="5273675"/>
          </a:xfrm>
        </p:spPr>
        <p:txBody>
          <a:bodyPr>
            <a:normAutofit/>
          </a:bodyPr>
          <a:p>
            <a:pPr fontAlgn="base">
              <a:buFont typeface="Wingdings" panose="05000000000000000000" charset="0"/>
              <a:buChar char="Ø"/>
            </a:pPr>
            <a:r>
              <a:rPr sz="2800">
                <a:sym typeface="+mn-ea"/>
              </a:rPr>
              <a:t>HSL</a:t>
            </a:r>
            <a:r>
              <a:rPr sz="28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色彩模式是工业界的一种颜色标准，是通过对色调</a:t>
            </a:r>
            <a:r>
              <a:rPr sz="2800">
                <a:sym typeface="+mn-ea"/>
              </a:rPr>
              <a:t>(H)</a:t>
            </a:r>
            <a:r>
              <a:rPr sz="28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、饱和度</a:t>
            </a:r>
            <a:r>
              <a:rPr sz="2800">
                <a:sym typeface="+mn-ea"/>
              </a:rPr>
              <a:t>(S)</a:t>
            </a:r>
            <a:r>
              <a:rPr sz="28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、亮度</a:t>
            </a:r>
            <a:r>
              <a:rPr sz="2800">
                <a:sym typeface="+mn-ea"/>
              </a:rPr>
              <a:t>(L)</a:t>
            </a:r>
            <a:r>
              <a:rPr sz="28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三个颜色通道的变化以及它们相互之间的叠加来得到各式各样的颜色的，</a:t>
            </a:r>
            <a:r>
              <a:rPr sz="2800">
                <a:sym typeface="+mn-ea"/>
              </a:rPr>
              <a:t>HSL</a:t>
            </a:r>
            <a:r>
              <a:rPr sz="28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即是代表色调，饱和度，亮度三个通道的颜色</a:t>
            </a:r>
            <a:endParaRPr sz="2800" strike="noStrike" noProof="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fontAlgn="base">
              <a:buFont typeface="Wingdings" panose="05000000000000000000" charset="0"/>
              <a:buChar char="Ø"/>
            </a:pPr>
            <a:r>
              <a:rPr lang="zh-CN" altLang="en-US" sz="2800">
                <a:sym typeface="Arial" panose="020B0604020202020204" pitchFamily="34" charset="0"/>
              </a:rPr>
              <a:t>取值说明：Hue(色调)，取值范围为：（0-360，） 0(或360)表示红色，120表示绿色，240表示蓝色，当然可取其他数值来确定其它颜色；</a:t>
            </a:r>
            <a:endParaRPr lang="zh-CN" altLang="en-US" sz="2800" strike="noStrike" noProof="1">
              <a:sym typeface="Arial" panose="020B0604020202020204" pitchFamily="34" charset="0"/>
            </a:endParaRPr>
          </a:p>
          <a:p>
            <a:pPr marL="457200" lvl="1" indent="0" fontAlgn="base">
              <a:buFont typeface="Wingdings" panose="05000000000000000000" charset="0"/>
              <a:buNone/>
            </a:pPr>
            <a:r>
              <a:rPr lang="zh-CN" altLang="en-US" sz="2800">
                <a:sym typeface="Arial" panose="020B0604020202020204" pitchFamily="34" charset="0"/>
              </a:rPr>
              <a:t>Saturation （饱和度）的值形式为百分比（0%：gray ，100%：full color）；</a:t>
            </a:r>
            <a:endParaRPr lang="zh-CN" altLang="en-US" sz="2800" strike="noStrike" noProof="1">
              <a:sym typeface="Arial" panose="020B0604020202020204" pitchFamily="34" charset="0"/>
            </a:endParaRPr>
          </a:p>
          <a:p>
            <a:pPr marL="457200" lvl="1" indent="0" fontAlgn="base">
              <a:buFont typeface="Wingdings" panose="05000000000000000000" charset="0"/>
              <a:buNone/>
            </a:pPr>
            <a:r>
              <a:rPr lang="zh-CN" altLang="en-US" sz="2800">
                <a:sym typeface="Arial" panose="020B0604020202020204" pitchFamily="34" charset="0"/>
              </a:rPr>
              <a:t>Lightness （亮度）值形式也为为百分比（0%：black，100%：white）；</a:t>
            </a:r>
            <a:endParaRPr lang="zh-CN" altLang="en-US" sz="2800" strike="noStrike" noProof="1">
              <a:sym typeface="Arial" panose="020B0604020202020204" pitchFamily="34" charset="0"/>
            </a:endParaRPr>
          </a:p>
          <a:p>
            <a:pPr marL="457200" lvl="1" indent="0" fontAlgn="base">
              <a:buFont typeface="Wingdings" panose="05000000000000000000" charset="0"/>
              <a:buNone/>
            </a:pPr>
            <a:r>
              <a:rPr lang="zh-CN" altLang="en-US" sz="2800">
                <a:sym typeface="Arial" panose="020B0604020202020204" pitchFamily="34" charset="0"/>
              </a:rPr>
              <a:t>Alpha（透明度）的取值（0 -1）</a:t>
            </a:r>
            <a:endParaRPr lang="zh-CN" altLang="en-US" sz="2800" strike="noStrike" noProof="1">
              <a:sym typeface="Arial" panose="020B0604020202020204" pitchFamily="34" charset="0"/>
            </a:endParaRPr>
          </a:p>
          <a:p>
            <a:pPr marL="0" indent="0">
              <a:buNone/>
            </a:pPr>
            <a:endParaRPr lang="en-US" altLang="zh-CN">
              <a:sym typeface="+mn-ea"/>
            </a:endParaRPr>
          </a:p>
          <a:p>
            <a:pPr marL="0" indent="0">
              <a:buNone/>
            </a:pPr>
            <a:endParaRPr lang="zh-CN" altLang="en-US"/>
          </a:p>
          <a:p>
            <a:pPr marL="0" indent="0">
              <a:buNone/>
            </a:pPr>
            <a:endParaRPr lang="zh-CN" altLang="en-US"/>
          </a:p>
        </p:txBody>
      </p:sp>
      <p:sp>
        <p:nvSpPr>
          <p:cNvPr id="5" name="文本框 4"/>
          <p:cNvSpPr txBox="1"/>
          <p:nvPr/>
        </p:nvSpPr>
        <p:spPr>
          <a:xfrm>
            <a:off x="5003165" y="3244850"/>
            <a:ext cx="234315" cy="368300"/>
          </a:xfrm>
          <a:prstGeom prst="rect">
            <a:avLst/>
          </a:prstGeom>
          <a:noFill/>
        </p:spPr>
        <p:txBody>
          <a:bodyPr wrap="none" rtlCol="0" anchor="t">
            <a:spAutoFit/>
          </a:bodyPr>
          <a:p>
            <a:r>
              <a:rPr lang="zh-CN" altLang="en-US">
                <a:sym typeface="+mn-ea"/>
              </a:rPr>
              <a:t> </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1"/>
          <p:cNvPicPr>
            <a:picLocks noChangeAspect="1"/>
          </p:cNvPicPr>
          <p:nvPr/>
        </p:nvPicPr>
        <p:blipFill>
          <a:blip r:embed="rId1"/>
          <a:stretch>
            <a:fillRect/>
          </a:stretch>
        </p:blipFill>
        <p:spPr>
          <a:xfrm>
            <a:off x="968375" y="200025"/>
            <a:ext cx="9855835" cy="64154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2"/>
          <p:cNvPicPr>
            <a:picLocks noChangeAspect="1"/>
          </p:cNvPicPr>
          <p:nvPr/>
        </p:nvPicPr>
        <p:blipFill>
          <a:blip r:embed="rId1"/>
          <a:stretch>
            <a:fillRect/>
          </a:stretch>
        </p:blipFill>
        <p:spPr>
          <a:xfrm>
            <a:off x="1097280" y="496570"/>
            <a:ext cx="10080625" cy="58642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54685"/>
          </a:xfrm>
        </p:spPr>
        <p:txBody>
          <a:bodyPr>
            <a:normAutofit fontScale="90000"/>
          </a:bodyPr>
          <a:p>
            <a:r>
              <a:rPr lang="en-US" altLang="zh-CN"/>
              <a:t>                         </a:t>
            </a:r>
            <a:r>
              <a:rPr lang="zh-CN" altLang="en-US">
                <a:sym typeface="+mn-ea"/>
              </a:rPr>
              <a:t>       </a:t>
            </a:r>
            <a:r>
              <a:rPr lang="en-US" altLang="en-US">
                <a:sym typeface="Arial" panose="020B0604020202020204" pitchFamily="34" charset="0"/>
              </a:rPr>
              <a:t>CSS</a:t>
            </a:r>
            <a:r>
              <a:rPr lang="zh-CN" altLang="en-US">
                <a:sym typeface="Arial" panose="020B0604020202020204" pitchFamily="34" charset="0"/>
              </a:rPr>
              <a:t>3线性渐变</a:t>
            </a:r>
            <a:endParaRPr lang="zh-CN" altLang="en-US">
              <a:sym typeface="+mn-ea"/>
            </a:endParaRPr>
          </a:p>
        </p:txBody>
      </p:sp>
      <p:sp>
        <p:nvSpPr>
          <p:cNvPr id="3" name="内容占位符 2"/>
          <p:cNvSpPr>
            <a:spLocks noGrp="1"/>
          </p:cNvSpPr>
          <p:nvPr>
            <p:ph idx="1"/>
          </p:nvPr>
        </p:nvSpPr>
        <p:spPr>
          <a:xfrm>
            <a:off x="838200" y="903605"/>
            <a:ext cx="10515600" cy="5273675"/>
          </a:xfrm>
        </p:spPr>
        <p:txBody>
          <a:bodyPr>
            <a:normAutofit lnSpcReduction="20000"/>
          </a:bodyPr>
          <a:p>
            <a:pPr marL="0" indent="0">
              <a:buNone/>
            </a:pPr>
            <a:r>
              <a:rPr lang="zh-CN" altLang="en-US">
                <a:sym typeface="+mn-ea"/>
              </a:rPr>
              <a:t> </a:t>
            </a:r>
            <a:endParaRPr lang="zh-CN" altLang="en-US">
              <a:sym typeface="+mn-ea"/>
            </a:endParaRPr>
          </a:p>
          <a:p>
            <a:pPr>
              <a:buFont typeface="Wingdings" panose="05000000000000000000" charset="0"/>
              <a:buChar char="Ø"/>
            </a:pPr>
            <a:r>
              <a:rPr lang="zh-CN" altLang="en-US">
                <a:sym typeface="+mn-ea"/>
              </a:rPr>
              <a:t> -webkit-gradient(linear, left top, left bottom, from(#ff0), color-stop(0.5, orange), to(rgb(255, 0, 0)));</a:t>
            </a:r>
            <a:endParaRPr lang="zh-CN" altLang="en-US">
              <a:sym typeface="+mn-ea"/>
            </a:endParaRPr>
          </a:p>
          <a:p>
            <a:pPr marL="0" indent="0">
              <a:buNone/>
            </a:pPr>
            <a:endParaRPr lang="zh-CN" altLang="en-US">
              <a:sym typeface="+mn-ea"/>
            </a:endParaRPr>
          </a:p>
          <a:p>
            <a:pPr>
              <a:buFont typeface="Wingdings" panose="05000000000000000000" charset="0"/>
              <a:buChar char="Ø"/>
            </a:pPr>
            <a:r>
              <a:rPr lang="zh-CN" altLang="en-US">
                <a:sym typeface="+mn-ea"/>
              </a:rPr>
              <a:t>background:-webkit-gradient(linear,0 0,100% 100%, </a:t>
            </a:r>
            <a:endParaRPr lang="zh-CN" altLang="en-US">
              <a:sym typeface="+mn-ea"/>
            </a:endParaRPr>
          </a:p>
          <a:p>
            <a:pPr marL="0" indent="0">
              <a:buNone/>
            </a:pPr>
            <a:r>
              <a:rPr lang="zh-CN" altLang="en-US">
                <a:sym typeface="+mn-ea"/>
              </a:rPr>
              <a:t>		 from(#000000),</a:t>
            </a:r>
            <a:endParaRPr lang="zh-CN" altLang="en-US">
              <a:sym typeface="+mn-ea"/>
            </a:endParaRPr>
          </a:p>
          <a:p>
            <a:pPr marL="0" indent="0">
              <a:buNone/>
            </a:pPr>
            <a:r>
              <a:rPr lang="zh-CN" altLang="en-US">
                <a:sym typeface="+mn-ea"/>
              </a:rPr>
              <a:t>		 to(#ffffff),</a:t>
            </a:r>
            <a:endParaRPr lang="zh-CN" altLang="en-US">
              <a:sym typeface="+mn-ea"/>
            </a:endParaRPr>
          </a:p>
          <a:p>
            <a:pPr marL="0" indent="0">
              <a:buNone/>
            </a:pPr>
            <a:r>
              <a:rPr lang="zh-CN" altLang="en-US">
                <a:sym typeface="+mn-ea"/>
              </a:rPr>
              <a:t>		 color-stop(0.2,red),color-stop(0.5,blue),color-stop(0.8,green));</a:t>
            </a:r>
            <a:endParaRPr lang="zh-CN" altLang="en-US">
              <a:sym typeface="+mn-ea"/>
            </a:endParaRPr>
          </a:p>
          <a:p>
            <a:pPr marL="0" indent="0">
              <a:buNone/>
            </a:pPr>
            <a:endParaRPr lang="zh-CN" altLang="en-US">
              <a:sym typeface="+mn-ea"/>
            </a:endParaRPr>
          </a:p>
          <a:p>
            <a:pPr>
              <a:buFont typeface="Wingdings" panose="05000000000000000000" charset="0"/>
              <a:buChar char="Ø"/>
            </a:pPr>
            <a:r>
              <a:rPr lang="zh-CN" altLang="en-US">
                <a:sym typeface="+mn-ea"/>
              </a:rPr>
              <a:t>background:-moz-linear-gradient(0 0 0deg,rgb(255,0,0) 14%,rgb(255,255,0) 50%,  rgb(0,0,255) 100%);</a:t>
            </a:r>
            <a:endParaRPr lang="zh-CN" altLang="en-US">
              <a:sym typeface="+mn-ea"/>
            </a:endParaRPr>
          </a:p>
          <a:p>
            <a:pPr marL="0" indent="0">
              <a:buNone/>
            </a:pPr>
            <a:endParaRPr lang="zh-CN" altLang="en-US"/>
          </a:p>
          <a:p>
            <a:pPr marL="0" indent="0">
              <a:buNone/>
            </a:pPr>
            <a:endParaRPr lang="zh-CN" altLang="en-US"/>
          </a:p>
          <a:p>
            <a:pPr marL="0" indent="0">
              <a:buNone/>
            </a:pPr>
            <a:endParaRPr lang="zh-CN" altLang="en-US"/>
          </a:p>
        </p:txBody>
      </p:sp>
      <p:sp>
        <p:nvSpPr>
          <p:cNvPr id="5" name="文本框 4"/>
          <p:cNvSpPr txBox="1"/>
          <p:nvPr/>
        </p:nvSpPr>
        <p:spPr>
          <a:xfrm>
            <a:off x="5003165" y="3244850"/>
            <a:ext cx="234315" cy="368300"/>
          </a:xfrm>
          <a:prstGeom prst="rect">
            <a:avLst/>
          </a:prstGeom>
          <a:noFill/>
        </p:spPr>
        <p:txBody>
          <a:bodyPr wrap="none" rtlCol="0" anchor="t">
            <a:spAutoFit/>
          </a:bodyPr>
          <a:p>
            <a:r>
              <a:rPr lang="zh-CN" altLang="en-US">
                <a:sym typeface="+mn-ea"/>
              </a:rPr>
              <a:t> </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54685"/>
          </a:xfrm>
        </p:spPr>
        <p:txBody>
          <a:bodyPr>
            <a:normAutofit fontScale="90000"/>
          </a:bodyPr>
          <a:p>
            <a:r>
              <a:rPr lang="en-US" altLang="zh-CN"/>
              <a:t>                         </a:t>
            </a:r>
            <a:r>
              <a:rPr lang="zh-CN" altLang="en-US">
                <a:sym typeface="+mn-ea"/>
              </a:rPr>
              <a:t>       </a:t>
            </a:r>
            <a:r>
              <a:rPr lang="en-US" altLang="en-US">
                <a:sym typeface="Arial" panose="020B0604020202020204" pitchFamily="34" charset="0"/>
              </a:rPr>
              <a:t>CSS</a:t>
            </a:r>
            <a:r>
              <a:rPr lang="zh-CN" altLang="en-US">
                <a:sym typeface="Arial" panose="020B0604020202020204" pitchFamily="34" charset="0"/>
              </a:rPr>
              <a:t>3线性渐变</a:t>
            </a:r>
            <a:endParaRPr lang="zh-CN" altLang="en-US">
              <a:sym typeface="+mn-ea"/>
            </a:endParaRPr>
          </a:p>
        </p:txBody>
      </p:sp>
      <p:sp>
        <p:nvSpPr>
          <p:cNvPr id="3" name="内容占位符 2"/>
          <p:cNvSpPr>
            <a:spLocks noGrp="1"/>
          </p:cNvSpPr>
          <p:nvPr>
            <p:ph idx="1"/>
          </p:nvPr>
        </p:nvSpPr>
        <p:spPr>
          <a:xfrm>
            <a:off x="838200" y="903605"/>
            <a:ext cx="10515600" cy="5273675"/>
          </a:xfrm>
        </p:spPr>
        <p:txBody>
          <a:bodyPr>
            <a:normAutofit fontScale="90000" lnSpcReduction="20000"/>
          </a:bodyPr>
          <a:p>
            <a:pPr fontAlgn="base">
              <a:buFont typeface="Wingdings" panose="05000000000000000000" charset="0"/>
              <a:buChar char="Ø"/>
            </a:pPr>
            <a:r>
              <a:rPr lang="zh-CN" altLang="en-US">
                <a:sym typeface="+mn-ea"/>
              </a:rPr>
              <a:t>简单的css3线性渐变</a:t>
            </a:r>
            <a:endParaRPr lang="zh-CN" altLang="en-US" strike="noStrike" noProof="1"/>
          </a:p>
          <a:p>
            <a:pPr marL="0" indent="0" fontAlgn="base">
              <a:buNone/>
            </a:pPr>
            <a:r>
              <a:rPr lang="zh-CN" altLang="en-US">
                <a:sym typeface="+mn-ea"/>
              </a:rPr>
              <a:t>有一些版本较低的浏览器需要前缀，最新版本的都不需要加前缀</a:t>
            </a:r>
            <a:endParaRPr lang="zh-CN" altLang="en-US" strike="noStrike" noProof="1"/>
          </a:p>
          <a:p>
            <a:pPr marL="0" indent="0" fontAlgn="base">
              <a:buNone/>
            </a:pPr>
            <a:r>
              <a:rPr lang="zh-CN" altLang="en-US">
                <a:sym typeface="+mn-ea"/>
              </a:rPr>
              <a:t> background: -o-linear-gradient(red, blue); </a:t>
            </a:r>
            <a:endParaRPr lang="zh-CN" altLang="en-US" strike="noStrike" noProof="1"/>
          </a:p>
          <a:p>
            <a:pPr marL="0" indent="0" fontAlgn="base">
              <a:buNone/>
            </a:pPr>
            <a:r>
              <a:rPr lang="zh-CN" altLang="en-US">
                <a:sym typeface="+mn-ea"/>
              </a:rPr>
              <a:t> background: -moz-linear-gradient(red, blue); </a:t>
            </a:r>
            <a:endParaRPr lang="zh-CN" altLang="en-US">
              <a:sym typeface="+mn-ea"/>
            </a:endParaRPr>
          </a:p>
          <a:p>
            <a:pPr marL="0" indent="0" fontAlgn="base">
              <a:buNone/>
            </a:pPr>
            <a:r>
              <a:rPr lang="zh-CN" altLang="en-US">
                <a:sym typeface="+mn-ea"/>
              </a:rPr>
              <a:t> background: -m</a:t>
            </a:r>
            <a:r>
              <a:rPr lang="en-US" altLang="zh-CN">
                <a:sym typeface="+mn-ea"/>
              </a:rPr>
              <a:t>s</a:t>
            </a:r>
            <a:r>
              <a:rPr lang="zh-CN" altLang="en-US">
                <a:sym typeface="+mn-ea"/>
              </a:rPr>
              <a:t>-linear-gradient(red, blue); </a:t>
            </a:r>
            <a:endParaRPr lang="zh-CN" altLang="en-US" strike="noStrike" noProof="1"/>
          </a:p>
          <a:p>
            <a:pPr marL="0" indent="0" fontAlgn="base">
              <a:buNone/>
            </a:pPr>
            <a:r>
              <a:rPr lang="zh-CN" altLang="en-US">
                <a:sym typeface="+mn-ea"/>
              </a:rPr>
              <a:t> </a:t>
            </a:r>
            <a:r>
              <a:rPr lang="zh-CN" altLang="en-US">
                <a:solidFill>
                  <a:srgbClr val="FF0000"/>
                </a:solidFill>
                <a:sym typeface="+mn-ea"/>
              </a:rPr>
              <a:t>background: linear-gradient(red, blue); /* 标准的语法 */</a:t>
            </a:r>
            <a:endParaRPr lang="zh-CN" altLang="en-US" strike="noStrike" noProof="1">
              <a:solidFill>
                <a:srgbClr val="FF0000"/>
              </a:solidFill>
            </a:endParaRPr>
          </a:p>
          <a:p>
            <a:pPr marL="0" indent="0" fontAlgn="base">
              <a:buNone/>
            </a:pPr>
            <a:r>
              <a:rPr lang="zh-CN" altLang="en-US">
                <a:sym typeface="+mn-ea"/>
              </a:rPr>
              <a:t> 默认的渐变方向从上到下</a:t>
            </a:r>
            <a:endParaRPr lang="zh-CN" altLang="en-US" strike="noStrike" noProof="1"/>
          </a:p>
          <a:p>
            <a:pPr fontAlgn="base">
              <a:buFont typeface="Wingdings" panose="05000000000000000000" charset="0"/>
              <a:buChar char="Ø"/>
            </a:pPr>
            <a:r>
              <a:rPr lang="zh-CN" altLang="en-US">
                <a:sym typeface="+mn-ea"/>
              </a:rPr>
              <a:t>从左到右的渐变</a:t>
            </a:r>
            <a:endParaRPr lang="zh-CN" altLang="en-US" strike="noStrike" noProof="1"/>
          </a:p>
          <a:p>
            <a:pPr marL="0" indent="0" fontAlgn="base">
              <a:buNone/>
            </a:pPr>
            <a:r>
              <a:rPr lang="zh-CN" altLang="en-US">
                <a:sym typeface="+mn-ea"/>
              </a:rPr>
              <a:t> background: -o-linear-gradient(</a:t>
            </a:r>
            <a:r>
              <a:rPr lang="en-US" altLang="zh-CN">
                <a:sym typeface="+mn-ea"/>
              </a:rPr>
              <a:t>to </a:t>
            </a:r>
            <a:r>
              <a:rPr lang="zh-CN" altLang="en-US">
                <a:sym typeface="+mn-ea"/>
              </a:rPr>
              <a:t>right, red, blue); </a:t>
            </a:r>
            <a:endParaRPr lang="zh-CN" altLang="en-US" strike="noStrike" noProof="1"/>
          </a:p>
          <a:p>
            <a:pPr marL="0" indent="0" fontAlgn="base">
              <a:buNone/>
            </a:pPr>
            <a:r>
              <a:rPr lang="zh-CN" altLang="en-US">
                <a:sym typeface="+mn-ea"/>
              </a:rPr>
              <a:t> background: -moz-linear-gradient(</a:t>
            </a:r>
            <a:r>
              <a:rPr lang="en-US" altLang="zh-CN">
                <a:sym typeface="+mn-ea"/>
              </a:rPr>
              <a:t>to </a:t>
            </a:r>
            <a:r>
              <a:rPr lang="zh-CN" altLang="en-US">
                <a:sym typeface="+mn-ea"/>
              </a:rPr>
              <a:t>right, red, blue);</a:t>
            </a:r>
            <a:endParaRPr lang="zh-CN" altLang="en-US">
              <a:sym typeface="+mn-ea"/>
            </a:endParaRPr>
          </a:p>
          <a:p>
            <a:pPr marL="0" indent="0" fontAlgn="base">
              <a:buNone/>
            </a:pPr>
            <a:r>
              <a:rPr lang="zh-CN" altLang="en-US">
                <a:sym typeface="+mn-ea"/>
              </a:rPr>
              <a:t>  background: -m</a:t>
            </a:r>
            <a:r>
              <a:rPr lang="en-US" altLang="zh-CN">
                <a:sym typeface="+mn-ea"/>
              </a:rPr>
              <a:t>s</a:t>
            </a:r>
            <a:r>
              <a:rPr lang="zh-CN" altLang="en-US">
                <a:sym typeface="+mn-ea"/>
              </a:rPr>
              <a:t>-linear-gradient(</a:t>
            </a:r>
            <a:r>
              <a:rPr lang="en-US" altLang="zh-CN">
                <a:sym typeface="+mn-ea"/>
              </a:rPr>
              <a:t>to </a:t>
            </a:r>
            <a:r>
              <a:rPr lang="en-US" altLang="zh-CN">
                <a:sym typeface="+mn-ea"/>
              </a:rPr>
              <a:t>right,</a:t>
            </a:r>
            <a:r>
              <a:rPr lang="zh-CN" altLang="en-US">
                <a:sym typeface="+mn-ea"/>
              </a:rPr>
              <a:t>red, blue); </a:t>
            </a:r>
            <a:endParaRPr lang="zh-CN" altLang="en-US" strike="noStrike" noProof="1"/>
          </a:p>
          <a:p>
            <a:pPr marL="0" indent="0" fontAlgn="base">
              <a:buNone/>
            </a:pPr>
            <a:r>
              <a:rPr lang="zh-CN" altLang="en-US">
                <a:solidFill>
                  <a:srgbClr val="FF0000"/>
                </a:solidFill>
                <a:sym typeface="+mn-ea"/>
              </a:rPr>
              <a:t> background: linear-gradient(to right, red , blue); /* 标准的语法 */ </a:t>
            </a:r>
            <a:endParaRPr lang="zh-CN" altLang="en-US" strike="noStrike" noProof="1">
              <a:solidFill>
                <a:srgbClr val="FF0000"/>
              </a:solidFill>
            </a:endParaRPr>
          </a:p>
          <a:p>
            <a:pPr marL="0" indent="0" fontAlgn="base">
              <a:buNone/>
            </a:pPr>
            <a:r>
              <a:rPr lang="zh-CN" altLang="en-US">
                <a:sym typeface="+mn-ea"/>
              </a:rPr>
              <a:t>（从右向左 to left）</a:t>
            </a:r>
            <a:endParaRPr lang="zh-CN" altLang="en-US" strike="noStrike" noProof="1"/>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p:txBody>
      </p:sp>
      <p:sp>
        <p:nvSpPr>
          <p:cNvPr id="5" name="文本框 4"/>
          <p:cNvSpPr txBox="1"/>
          <p:nvPr/>
        </p:nvSpPr>
        <p:spPr>
          <a:xfrm>
            <a:off x="5003165" y="3244850"/>
            <a:ext cx="234315" cy="368300"/>
          </a:xfrm>
          <a:prstGeom prst="rect">
            <a:avLst/>
          </a:prstGeom>
          <a:noFill/>
        </p:spPr>
        <p:txBody>
          <a:bodyPr wrap="none" rtlCol="0" anchor="t">
            <a:spAutoFit/>
          </a:bodyPr>
          <a:p>
            <a:r>
              <a:rPr lang="zh-CN" altLang="en-US">
                <a:sym typeface="+mn-ea"/>
              </a:rPr>
              <a:t> </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54685"/>
          </a:xfrm>
        </p:spPr>
        <p:txBody>
          <a:bodyPr>
            <a:normAutofit fontScale="90000"/>
          </a:bodyPr>
          <a:p>
            <a:r>
              <a:rPr lang="en-US" altLang="zh-CN"/>
              <a:t>                               </a:t>
            </a:r>
            <a:r>
              <a:rPr lang="zh-CN" altLang="en-US">
                <a:sym typeface="+mn-ea"/>
              </a:rPr>
              <a:t> </a:t>
            </a:r>
            <a:r>
              <a:rPr lang="en-US" altLang="en-US">
                <a:sym typeface="Arial" panose="020B0604020202020204" pitchFamily="34" charset="0"/>
              </a:rPr>
              <a:t>CSS</a:t>
            </a:r>
            <a:r>
              <a:rPr lang="zh-CN" altLang="en-US">
                <a:sym typeface="Arial" panose="020B0604020202020204" pitchFamily="34" charset="0"/>
              </a:rPr>
              <a:t>3线性渐变</a:t>
            </a:r>
            <a:r>
              <a:t>  </a:t>
            </a:r>
          </a:p>
        </p:txBody>
      </p:sp>
      <p:sp>
        <p:nvSpPr>
          <p:cNvPr id="3" name="内容占位符 2"/>
          <p:cNvSpPr>
            <a:spLocks noGrp="1"/>
          </p:cNvSpPr>
          <p:nvPr>
            <p:ph idx="1"/>
          </p:nvPr>
        </p:nvSpPr>
        <p:spPr>
          <a:xfrm>
            <a:off x="838200" y="903605"/>
            <a:ext cx="10515600" cy="5273675"/>
          </a:xfrm>
        </p:spPr>
        <p:txBody>
          <a:bodyPr>
            <a:normAutofit fontScale="90000" lnSpcReduction="20000"/>
          </a:bodyPr>
          <a:p>
            <a:pPr lvl="0" fontAlgn="base">
              <a:spcBef>
                <a:spcPts val="400"/>
              </a:spcBef>
              <a:buSzTx/>
              <a:buFont typeface="Wingdings" panose="05000000000000000000" charset="0"/>
              <a:buChar char="Ø"/>
              <a:defRPr sz="1800">
                <a:solidFill>
                  <a:srgbClr val="000000"/>
                </a:solidFill>
              </a:defRPr>
            </a:pPr>
            <a:r>
              <a:rPr sz="2800">
                <a:solidFill>
                  <a:srgbClr val="5F5F5F"/>
                </a:solidFill>
                <a:latin typeface="微软雅黑" panose="020B0503020204020204" charset="-122"/>
                <a:ea typeface="微软雅黑" panose="020B0503020204020204" charset="-122"/>
                <a:cs typeface="微软雅黑" panose="020B0503020204020204" charset="-122"/>
                <a:sym typeface="微软雅黑" panose="020B0503020204020204" charset="-122"/>
              </a:rPr>
              <a:t>从左上角到右下角</a:t>
            </a:r>
            <a:endParaRPr sz="2800" strike="noStrike" noProof="1">
              <a:solidFill>
                <a:srgbClr val="FF0000"/>
              </a:solidFill>
            </a:endParaRPr>
          </a:p>
          <a:p>
            <a:pPr marL="0" lvl="0" indent="0" fontAlgn="base">
              <a:spcBef>
                <a:spcPts val="400"/>
              </a:spcBef>
              <a:buSzTx/>
              <a:buNone/>
              <a:defRPr sz="1800">
                <a:solidFill>
                  <a:srgbClr val="000000"/>
                </a:solidFill>
              </a:defRPr>
            </a:pPr>
            <a:endParaRPr sz="2800" strike="noStrike" noProof="1">
              <a:solidFill>
                <a:srgbClr val="5F5F5F"/>
              </a:solidFill>
            </a:endParaRPr>
          </a:p>
          <a:p>
            <a:pPr marL="0" lvl="0" indent="0" fontAlgn="base">
              <a:spcBef>
                <a:spcPts val="400"/>
              </a:spcBef>
              <a:buSzTx/>
              <a:buNone/>
              <a:defRPr sz="1800">
                <a:solidFill>
                  <a:srgbClr val="000000"/>
                </a:solidFill>
              </a:defRPr>
            </a:pPr>
            <a:r>
              <a:rPr sz="2800">
                <a:solidFill>
                  <a:srgbClr val="5F5F5F"/>
                </a:solidFill>
                <a:sym typeface="+mn-ea"/>
              </a:rPr>
              <a:t>background: -o-linear-gradient(bottom right, red, blue); </a:t>
            </a:r>
            <a:endParaRPr sz="2800" strike="noStrike" noProof="1">
              <a:solidFill>
                <a:srgbClr val="5F5F5F"/>
              </a:solidFill>
            </a:endParaRPr>
          </a:p>
          <a:p>
            <a:pPr marL="0" lvl="0" indent="0" fontAlgn="base">
              <a:spcBef>
                <a:spcPts val="400"/>
              </a:spcBef>
              <a:buSzTx/>
              <a:buNone/>
              <a:defRPr sz="1800">
                <a:solidFill>
                  <a:srgbClr val="000000"/>
                </a:solidFill>
              </a:defRPr>
            </a:pPr>
            <a:r>
              <a:rPr sz="2800">
                <a:solidFill>
                  <a:srgbClr val="5F5F5F"/>
                </a:solidFill>
                <a:sym typeface="+mn-ea"/>
              </a:rPr>
              <a:t>background: -moz-linear-gradient(bottom right, red, blue); </a:t>
            </a:r>
            <a:endParaRPr sz="2800">
              <a:solidFill>
                <a:srgbClr val="5F5F5F"/>
              </a:solidFill>
              <a:sym typeface="+mn-ea"/>
            </a:endParaRPr>
          </a:p>
          <a:p>
            <a:pPr marL="0" lvl="0" indent="0" fontAlgn="base">
              <a:spcBef>
                <a:spcPts val="400"/>
              </a:spcBef>
              <a:buSzTx/>
              <a:buNone/>
              <a:defRPr sz="1800">
                <a:solidFill>
                  <a:srgbClr val="000000"/>
                </a:solidFill>
              </a:defRPr>
            </a:pPr>
            <a:r>
              <a:rPr sz="2800">
                <a:solidFill>
                  <a:srgbClr val="5F5F5F"/>
                </a:solidFill>
                <a:sym typeface="+mn-ea"/>
              </a:rPr>
              <a:t>background: -m</a:t>
            </a:r>
            <a:r>
              <a:rPr lang="en-US" sz="2800">
                <a:solidFill>
                  <a:srgbClr val="5F5F5F"/>
                </a:solidFill>
                <a:sym typeface="+mn-ea"/>
              </a:rPr>
              <a:t>s</a:t>
            </a:r>
            <a:r>
              <a:rPr sz="2800">
                <a:solidFill>
                  <a:srgbClr val="5F5F5F"/>
                </a:solidFill>
                <a:sym typeface="+mn-ea"/>
              </a:rPr>
              <a:t>-linear-gradient(bottom right, red, blue); </a:t>
            </a:r>
            <a:endParaRPr sz="2800" strike="noStrike" noProof="1">
              <a:solidFill>
                <a:srgbClr val="5F5F5F"/>
              </a:solidFill>
            </a:endParaRPr>
          </a:p>
          <a:p>
            <a:pPr marL="0" lvl="0" indent="0" fontAlgn="base">
              <a:spcBef>
                <a:spcPts val="400"/>
              </a:spcBef>
              <a:buSzTx/>
              <a:buNone/>
              <a:defRPr sz="1800">
                <a:solidFill>
                  <a:srgbClr val="000000"/>
                </a:solidFill>
              </a:defRPr>
            </a:pPr>
            <a:r>
              <a:rPr sz="2800">
                <a:solidFill>
                  <a:srgbClr val="FF0000"/>
                </a:solidFill>
                <a:sym typeface="+mn-ea"/>
              </a:rPr>
              <a:t>background: linear-gradient(to bottom right, red , blue); /* </a:t>
            </a:r>
            <a:r>
              <a:rPr sz="28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rPr>
              <a:t>标准的语法 </a:t>
            </a:r>
            <a:r>
              <a:rPr sz="2800">
                <a:solidFill>
                  <a:srgbClr val="FF0000"/>
                </a:solidFill>
                <a:sym typeface="+mn-ea"/>
              </a:rPr>
              <a:t>*/</a:t>
            </a:r>
            <a:r>
              <a:rPr sz="2800">
                <a:solidFill>
                  <a:srgbClr val="5F5F5F"/>
                </a:solidFill>
                <a:sym typeface="+mn-ea"/>
              </a:rPr>
              <a:t>  </a:t>
            </a:r>
            <a:endParaRPr sz="2800" strike="noStrike" noProof="1">
              <a:solidFill>
                <a:srgbClr val="5F5F5F"/>
              </a:solidFill>
            </a:endParaRPr>
          </a:p>
          <a:p>
            <a:pPr marL="0" lvl="0" indent="0" fontAlgn="base">
              <a:spcBef>
                <a:spcPts val="400"/>
              </a:spcBef>
              <a:buSzTx/>
              <a:buNone/>
              <a:defRPr sz="1800">
                <a:solidFill>
                  <a:srgbClr val="000000"/>
                </a:solidFill>
              </a:defRPr>
            </a:pPr>
            <a:r>
              <a:rPr sz="2800">
                <a:solidFill>
                  <a:srgbClr val="5F5F5F"/>
                </a:solidFill>
                <a:sym typeface="+mn-ea"/>
              </a:rPr>
              <a:t>(</a:t>
            </a:r>
            <a:r>
              <a:rPr sz="2800">
                <a:solidFill>
                  <a:srgbClr val="5F5F5F"/>
                </a:solidFill>
                <a:latin typeface="微软雅黑" panose="020B0503020204020204" charset="-122"/>
                <a:ea typeface="微软雅黑" panose="020B0503020204020204" charset="-122"/>
                <a:cs typeface="微软雅黑" panose="020B0503020204020204" charset="-122"/>
                <a:sym typeface="微软雅黑" panose="020B0503020204020204" charset="-122"/>
              </a:rPr>
              <a:t>同理  其他对角线</a:t>
            </a:r>
            <a:r>
              <a:rPr sz="2800">
                <a:solidFill>
                  <a:srgbClr val="5F5F5F"/>
                </a:solidFill>
                <a:sym typeface="+mn-ea"/>
              </a:rPr>
              <a:t>)</a:t>
            </a:r>
            <a:endParaRPr sz="2800" strike="noStrike" noProof="1">
              <a:solidFill>
                <a:srgbClr val="5F5F5F"/>
              </a:solidFill>
            </a:endParaRPr>
          </a:p>
          <a:p>
            <a:pPr lvl="0" fontAlgn="base">
              <a:spcBef>
                <a:spcPts val="400"/>
              </a:spcBef>
              <a:buSzTx/>
              <a:defRPr sz="1800">
                <a:solidFill>
                  <a:srgbClr val="000000"/>
                </a:solidFill>
              </a:defRPr>
            </a:pPr>
            <a:r>
              <a:rPr sz="2800">
                <a:solidFill>
                  <a:srgbClr val="5F5F5F"/>
                </a:solidFill>
                <a:latin typeface="微软雅黑" panose="020B0503020204020204" charset="-122"/>
                <a:ea typeface="微软雅黑" panose="020B0503020204020204" charset="-122"/>
                <a:cs typeface="微软雅黑" panose="020B0503020204020204" charset="-122"/>
                <a:sym typeface="微软雅黑" panose="020B0503020204020204" charset="-122"/>
              </a:rPr>
              <a:t>使用角度</a:t>
            </a:r>
            <a:endParaRPr sz="2800" strike="noStrike" noProof="1">
              <a:solidFill>
                <a:srgbClr val="5F5F5F"/>
              </a:solidFill>
            </a:endParaRPr>
          </a:p>
          <a:p>
            <a:pPr marL="0" lvl="0" indent="0" fontAlgn="base">
              <a:spcBef>
                <a:spcPts val="400"/>
              </a:spcBef>
              <a:buSzTx/>
              <a:buNone/>
              <a:defRPr sz="1800">
                <a:solidFill>
                  <a:srgbClr val="000000"/>
                </a:solidFill>
              </a:defRPr>
            </a:pPr>
            <a:r>
              <a:rPr sz="2800">
                <a:solidFill>
                  <a:srgbClr val="5F5F5F"/>
                </a:solidFill>
                <a:sym typeface="+mn-ea"/>
              </a:rPr>
              <a:t>background: -o-linear-gradient(40deg, red, blue); </a:t>
            </a:r>
            <a:endParaRPr sz="2800" strike="noStrike" noProof="1">
              <a:solidFill>
                <a:srgbClr val="5F5F5F"/>
              </a:solidFill>
            </a:endParaRPr>
          </a:p>
          <a:p>
            <a:pPr marL="0" lvl="0" indent="0" fontAlgn="base">
              <a:spcBef>
                <a:spcPts val="400"/>
              </a:spcBef>
              <a:buSzTx/>
              <a:buNone/>
              <a:defRPr sz="1800">
                <a:solidFill>
                  <a:srgbClr val="000000"/>
                </a:solidFill>
              </a:defRPr>
            </a:pPr>
            <a:r>
              <a:rPr sz="2800">
                <a:solidFill>
                  <a:srgbClr val="5F5F5F"/>
                </a:solidFill>
                <a:sym typeface="+mn-ea"/>
              </a:rPr>
              <a:t>background: -moz-linear-gradient(40deg, red, blue);</a:t>
            </a:r>
            <a:endParaRPr sz="2800">
              <a:solidFill>
                <a:srgbClr val="5F5F5F"/>
              </a:solidFill>
              <a:sym typeface="+mn-ea"/>
            </a:endParaRPr>
          </a:p>
          <a:p>
            <a:pPr marL="0" lvl="0" indent="0" fontAlgn="base">
              <a:spcBef>
                <a:spcPts val="400"/>
              </a:spcBef>
              <a:buSzTx/>
              <a:buNone/>
              <a:defRPr sz="1800">
                <a:solidFill>
                  <a:srgbClr val="000000"/>
                </a:solidFill>
              </a:defRPr>
            </a:pPr>
            <a:r>
              <a:rPr sz="2800">
                <a:solidFill>
                  <a:srgbClr val="5F5F5F"/>
                </a:solidFill>
                <a:sym typeface="+mn-ea"/>
              </a:rPr>
              <a:t>background: -m</a:t>
            </a:r>
            <a:r>
              <a:rPr lang="en-US" sz="2800">
                <a:solidFill>
                  <a:srgbClr val="5F5F5F"/>
                </a:solidFill>
                <a:sym typeface="+mn-ea"/>
              </a:rPr>
              <a:t>s</a:t>
            </a:r>
            <a:r>
              <a:rPr sz="2800">
                <a:solidFill>
                  <a:srgbClr val="5F5F5F"/>
                </a:solidFill>
                <a:sym typeface="+mn-ea"/>
              </a:rPr>
              <a:t>-linear-gradient(40deg, red, blue);</a:t>
            </a:r>
            <a:endParaRPr sz="2800" strike="noStrike" noProof="1">
              <a:solidFill>
                <a:srgbClr val="5F5F5F"/>
              </a:solidFill>
            </a:endParaRPr>
          </a:p>
          <a:p>
            <a:pPr marL="0" lvl="0" indent="0" fontAlgn="base">
              <a:spcBef>
                <a:spcPts val="400"/>
              </a:spcBef>
              <a:buSzTx/>
              <a:buNone/>
              <a:defRPr sz="1800">
                <a:solidFill>
                  <a:srgbClr val="000000"/>
                </a:solidFill>
              </a:defRPr>
            </a:pPr>
            <a:r>
              <a:rPr sz="2800">
                <a:solidFill>
                  <a:srgbClr val="FF0000"/>
                </a:solidFill>
                <a:sym typeface="+mn-ea"/>
              </a:rPr>
              <a:t>background: linear-gradient(40deg, red, blue); /* </a:t>
            </a:r>
            <a:r>
              <a:rPr sz="28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rPr>
              <a:t>标准的语法 </a:t>
            </a:r>
            <a:r>
              <a:rPr sz="2800">
                <a:solidFill>
                  <a:srgbClr val="FF0000"/>
                </a:solidFill>
                <a:sym typeface="+mn-ea"/>
              </a:rPr>
              <a:t>*/ </a:t>
            </a:r>
            <a:endParaRPr sz="2800">
              <a:solidFill>
                <a:srgbClr val="FF0000"/>
              </a:solidFill>
              <a:sym typeface="+mn-ea"/>
            </a:endParaRPr>
          </a:p>
          <a:p>
            <a:pPr marL="0" lvl="0" indent="0" fontAlgn="base">
              <a:spcBef>
                <a:spcPts val="400"/>
              </a:spcBef>
              <a:buSzTx/>
              <a:buNone/>
              <a:defRPr sz="1800">
                <a:solidFill>
                  <a:srgbClr val="000000"/>
                </a:solidFill>
              </a:defRPr>
            </a:pPr>
            <a:endParaRPr lang="en-US" altLang="zh-CN" sz="2800">
              <a:solidFill>
                <a:srgbClr val="FF0000"/>
              </a:solidFill>
              <a:sym typeface="+mn-ea"/>
            </a:endParaRPr>
          </a:p>
          <a:p>
            <a:pPr marL="0" lvl="0" indent="0" fontAlgn="base">
              <a:spcBef>
                <a:spcPts val="400"/>
              </a:spcBef>
              <a:buSzTx/>
              <a:buNone/>
              <a:defRPr sz="1800">
                <a:solidFill>
                  <a:srgbClr val="000000"/>
                </a:solidFill>
              </a:defRPr>
            </a:pPr>
            <a:r>
              <a:rPr lang="en-US" sz="2800">
                <a:solidFill>
                  <a:srgbClr val="FF0000"/>
                </a:solidFill>
                <a:sym typeface="+mn-ea"/>
              </a:rPr>
              <a:t>0deg   </a:t>
            </a:r>
            <a:r>
              <a:rPr lang="zh-CN" altLang="en-US" sz="2800">
                <a:solidFill>
                  <a:srgbClr val="FF0000"/>
                </a:solidFill>
                <a:sym typeface="+mn-ea"/>
              </a:rPr>
              <a:t>下方             </a:t>
            </a:r>
            <a:r>
              <a:rPr lang="en-US" sz="2800">
                <a:solidFill>
                  <a:srgbClr val="FF0000"/>
                </a:solidFill>
                <a:sym typeface="+mn-ea"/>
              </a:rPr>
              <a:t>90deg   </a:t>
            </a:r>
            <a:r>
              <a:rPr lang="zh-CN" altLang="en-US" sz="2800">
                <a:solidFill>
                  <a:srgbClr val="FF0000"/>
                </a:solidFill>
                <a:sym typeface="+mn-ea"/>
              </a:rPr>
              <a:t>左方   </a:t>
            </a:r>
            <a:endParaRPr lang="zh-CN" altLang="en-US" sz="2800">
              <a:solidFill>
                <a:srgbClr val="FF0000"/>
              </a:solidFill>
              <a:sym typeface="+mn-ea"/>
            </a:endParaRPr>
          </a:p>
          <a:p>
            <a:pPr marL="0" lvl="0" indent="0" fontAlgn="base">
              <a:spcBef>
                <a:spcPts val="400"/>
              </a:spcBef>
              <a:buSzTx/>
              <a:buNone/>
              <a:defRPr sz="1800">
                <a:solidFill>
                  <a:srgbClr val="000000"/>
                </a:solidFill>
              </a:defRPr>
            </a:pPr>
            <a:r>
              <a:rPr lang="zh-CN" altLang="en-US" sz="2800">
                <a:solidFill>
                  <a:srgbClr val="FF0000"/>
                </a:solidFill>
                <a:sym typeface="+mn-ea"/>
              </a:rPr>
              <a:t> </a:t>
            </a:r>
            <a:r>
              <a:rPr lang="en-US" altLang="zh-CN" sz="2800">
                <a:solidFill>
                  <a:srgbClr val="FF0000"/>
                </a:solidFill>
                <a:sym typeface="+mn-ea"/>
              </a:rPr>
              <a:t>18</a:t>
            </a:r>
            <a:r>
              <a:rPr lang="en-US" sz="2800">
                <a:solidFill>
                  <a:srgbClr val="FF0000"/>
                </a:solidFill>
                <a:sym typeface="+mn-ea"/>
              </a:rPr>
              <a:t>0deg   </a:t>
            </a:r>
            <a:r>
              <a:rPr lang="zh-CN" altLang="en-US" sz="2800">
                <a:solidFill>
                  <a:srgbClr val="FF0000"/>
                </a:solidFill>
                <a:sym typeface="+mn-ea"/>
              </a:rPr>
              <a:t>上方        </a:t>
            </a:r>
            <a:r>
              <a:rPr lang="en-US" altLang="zh-CN" sz="2800">
                <a:solidFill>
                  <a:srgbClr val="FF0000"/>
                </a:solidFill>
                <a:sym typeface="+mn-ea"/>
              </a:rPr>
              <a:t>270</a:t>
            </a:r>
            <a:r>
              <a:rPr lang="en-US" sz="2800">
                <a:solidFill>
                  <a:srgbClr val="FF0000"/>
                </a:solidFill>
                <a:sym typeface="+mn-ea"/>
              </a:rPr>
              <a:t>deg   </a:t>
            </a:r>
            <a:r>
              <a:rPr lang="zh-CN" altLang="en-US" sz="2800">
                <a:solidFill>
                  <a:srgbClr val="FF0000"/>
                </a:solidFill>
                <a:sym typeface="+mn-ea"/>
              </a:rPr>
              <a:t>右方 </a:t>
            </a:r>
            <a:endParaRPr lang="zh-CN" altLang="en-US" sz="2800">
              <a:solidFill>
                <a:srgbClr val="FF0000"/>
              </a:solidFill>
              <a:sym typeface="+mn-ea"/>
            </a:endParaRPr>
          </a:p>
          <a:p>
            <a:pPr marL="0" indent="0">
              <a:buNone/>
            </a:pPr>
            <a:endParaRPr lang="en-US" altLang="zh-CN">
              <a:solidFill>
                <a:srgbClr val="FF0000"/>
              </a:solidFill>
            </a:endParaRPr>
          </a:p>
          <a:p>
            <a:pPr marL="0" indent="0">
              <a:buNone/>
            </a:pPr>
            <a:endParaRPr lang="zh-CN" altLang="en-US"/>
          </a:p>
          <a:p>
            <a:pPr marL="0" indent="0">
              <a:buNone/>
            </a:pPr>
            <a:endParaRPr lang="en-US" altLang="zh-CN"/>
          </a:p>
          <a:p>
            <a:pPr marL="0" indent="0">
              <a:buNone/>
            </a:pPr>
            <a:endParaRPr lang="zh-CN" altLang="en-US"/>
          </a:p>
          <a:p>
            <a:pPr marL="0" indent="0">
              <a:buNone/>
            </a:pPr>
            <a:endParaRPr lang="zh-CN" altLang="en-US"/>
          </a:p>
          <a:p>
            <a:pPr marL="0" indent="0">
              <a:buNone/>
            </a:pP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5841</Words>
  <Application>WPS 演示</Application>
  <PresentationFormat>宽屏</PresentationFormat>
  <Paragraphs>273</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Wingdings</vt:lpstr>
      <vt:lpstr>微软雅黑</vt:lpstr>
      <vt:lpstr>Calibri Light</vt:lpstr>
      <vt:lpstr>Calibri</vt:lpstr>
      <vt:lpstr>Office 主题</vt:lpstr>
      <vt:lpstr>css3之颜色透明与渐变与滤镜</vt:lpstr>
      <vt:lpstr>                             css3颜色</vt:lpstr>
      <vt:lpstr>                                    text-overflow</vt:lpstr>
      <vt:lpstr>                                        HLS和HSLA </vt:lpstr>
      <vt:lpstr>PowerPoint 演示文稿</vt:lpstr>
      <vt:lpstr>PowerPoint 演示文稿</vt:lpstr>
      <vt:lpstr>                                CSS3线性渐变</vt:lpstr>
      <vt:lpstr>                                CSS3线性渐变</vt:lpstr>
      <vt:lpstr>                                CSS3线性渐变  </vt:lpstr>
      <vt:lpstr>                                   css3渐变</vt:lpstr>
      <vt:lpstr>                                  css3  渐变 </vt:lpstr>
      <vt:lpstr>                              低版本IE 实现线性渐变</vt:lpstr>
      <vt:lpstr>                                css3径向渐变</vt:lpstr>
      <vt:lpstr>                                css3径向渐变</vt:lpstr>
      <vt:lpstr>                                 css3径向渐变 </vt:lpstr>
      <vt:lpstr>                                 兼容五大浏览器 </vt:lpstr>
      <vt:lpstr>Filter滤镜</vt:lpstr>
      <vt:lpstr>Filter滤镜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琴琴</cp:lastModifiedBy>
  <cp:revision>123</cp:revision>
  <dcterms:created xsi:type="dcterms:W3CDTF">2015-05-05T08:02:00Z</dcterms:created>
  <dcterms:modified xsi:type="dcterms:W3CDTF">2017-02-27T02:02:46Z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