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7" r:id="rId8"/>
    <p:sldId id="268" r:id="rId9"/>
    <p:sldId id="269" r:id="rId10"/>
    <p:sldId id="27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H5</a:t>
            </a:r>
            <a:r>
              <a:rPr lang="zh-CN" altLang="en-US"/>
              <a:t>之地理定位</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43610" y="127635"/>
            <a:ext cx="10409555" cy="759460"/>
          </a:xfrm>
        </p:spPr>
        <p:txBody>
          <a:bodyPr>
            <a:normAutofit fontScale="90000"/>
          </a:bodyPr>
          <a:p>
            <a:r>
              <a:rPr lang="en-US" altLang="zh-CN"/>
              <a:t>                             </a:t>
            </a:r>
            <a:br>
              <a:rPr lang="en-US" altLang="zh-CN"/>
            </a:br>
            <a:r>
              <a:rPr lang="en-US" altLang="zh-CN"/>
              <a:t>  </a:t>
            </a:r>
            <a:r>
              <a:rPr lang="zh-CN" altLang="en-US" dirty="0"/>
              <a:t>HTML5 地理位置定位(Geolocation)原理及应用</a:t>
            </a:r>
            <a:br>
              <a:rPr lang="zh-CN" altLang="en-US" dirty="0"/>
            </a:br>
            <a:endParaRPr lang="zh-CN" altLang="en-US"/>
          </a:p>
        </p:txBody>
      </p:sp>
      <p:sp>
        <p:nvSpPr>
          <p:cNvPr id="3" name="内容占位符 2"/>
          <p:cNvSpPr>
            <a:spLocks noGrp="1"/>
          </p:cNvSpPr>
          <p:nvPr>
            <p:ph idx="1"/>
          </p:nvPr>
        </p:nvSpPr>
        <p:spPr>
          <a:xfrm>
            <a:off x="601345" y="1087120"/>
            <a:ext cx="10752455" cy="5090160"/>
          </a:xfrm>
        </p:spPr>
        <p:txBody>
          <a:bodyPr>
            <a:normAutofit/>
          </a:bodyPr>
          <a:p>
            <a:pPr marL="0" indent="0">
              <a:lnSpc>
                <a:spcPct val="80000"/>
              </a:lnSpc>
              <a:buNone/>
            </a:pPr>
            <a:r>
              <a:rPr sz="3600" dirty="0">
                <a:sym typeface="+mn-ea"/>
              </a:rPr>
              <a:t>简介：   </a:t>
            </a:r>
            <a:endParaRPr sz="3600" dirty="0">
              <a:sym typeface="+mn-ea"/>
            </a:endParaRPr>
          </a:p>
          <a:p>
            <a:pPr marL="0" indent="0">
              <a:lnSpc>
                <a:spcPct val="80000"/>
              </a:lnSpc>
              <a:buNone/>
            </a:pPr>
            <a:r>
              <a:rPr sz="3600" dirty="0">
                <a:sym typeface="+mn-ea"/>
              </a:rPr>
              <a:t>     地理位置（Geolocation）是 HTML5 的重要特性之   </a:t>
            </a:r>
            <a:endParaRPr sz="3600" dirty="0">
              <a:sym typeface="+mn-ea"/>
            </a:endParaRPr>
          </a:p>
          <a:p>
            <a:pPr marL="0" indent="0">
              <a:lnSpc>
                <a:spcPct val="80000"/>
              </a:lnSpc>
              <a:buNone/>
            </a:pPr>
            <a:r>
              <a:rPr sz="3600" dirty="0">
                <a:sym typeface="+mn-ea"/>
              </a:rPr>
              <a:t>     一， 提供了确定用户位置的功能，借助这个特性</a:t>
            </a:r>
            <a:endParaRPr sz="3600" dirty="0">
              <a:sym typeface="+mn-ea"/>
            </a:endParaRPr>
          </a:p>
          <a:p>
            <a:pPr marL="0" indent="0">
              <a:lnSpc>
                <a:spcPct val="80000"/>
              </a:lnSpc>
              <a:buNone/>
            </a:pPr>
            <a:r>
              <a:rPr sz="3600" dirty="0">
                <a:sym typeface="+mn-ea"/>
              </a:rPr>
              <a:t>    能够开发基 于位置信息的应用，使得开发人员不</a:t>
            </a:r>
            <a:endParaRPr sz="3600" dirty="0">
              <a:sym typeface="+mn-ea"/>
            </a:endParaRPr>
          </a:p>
          <a:p>
            <a:pPr marL="0" indent="0">
              <a:lnSpc>
                <a:spcPct val="80000"/>
              </a:lnSpc>
              <a:buNone/>
            </a:pPr>
            <a:r>
              <a:rPr sz="3600" dirty="0">
                <a:sym typeface="+mn-ea"/>
              </a:rPr>
              <a:t>    用借助其他软件就 能轻松实现位置查找，地图应 </a:t>
            </a:r>
            <a:endParaRPr sz="3600" dirty="0">
              <a:sym typeface="+mn-ea"/>
            </a:endParaRPr>
          </a:p>
          <a:p>
            <a:pPr marL="0" indent="0">
              <a:lnSpc>
                <a:spcPct val="80000"/>
              </a:lnSpc>
              <a:buNone/>
            </a:pPr>
            <a:r>
              <a:rPr sz="3600" dirty="0">
                <a:sym typeface="+mn-ea"/>
              </a:rPr>
              <a:t>     用，导航等功能，具有划 时代的意义！ </a:t>
            </a:r>
            <a:endParaRPr sz="3600" dirty="0">
              <a:sym typeface="+mn-ea"/>
            </a:endParaRPr>
          </a:p>
          <a:p>
            <a:pPr marL="0" indent="0">
              <a:lnSpc>
                <a:spcPct val="80000"/>
              </a:lnSpc>
              <a:buNone/>
            </a:pPr>
            <a:r>
              <a:rPr sz="3600" dirty="0">
                <a:sym typeface="+mn-ea"/>
              </a:rPr>
              <a:t>适用情况: 截止目前，支持它的浏览器： IE    9.0+  Firefox  3.5+    Safari  5.0+     Chrome   5.0+    Opera  3.0+   </a:t>
            </a:r>
            <a:endParaRPr sz="3600" dirty="0">
              <a:sym typeface="+mn-ea"/>
            </a:endParaRPr>
          </a:p>
          <a:p>
            <a:pPr marL="0" indent="0">
              <a:lnSpc>
                <a:spcPct val="80000"/>
              </a:lnSpc>
              <a:buNone/>
            </a:pPr>
            <a:r>
              <a:rPr sz="3600" dirty="0">
                <a:sym typeface="+mn-ea"/>
              </a:rPr>
              <a:t>  iPhone/iPadAndroid  2.0+</a:t>
            </a:r>
            <a:endParaRPr sz="3600" dirty="0">
              <a:sym typeface="+mn-ea"/>
            </a:endParaRPr>
          </a:p>
          <a:p>
            <a:pPr marL="0" indent="0">
              <a:buNone/>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753090" cy="666750"/>
          </a:xfrm>
        </p:spPr>
        <p:txBody>
          <a:bodyPr>
            <a:normAutofit fontScale="90000"/>
          </a:bodyPr>
          <a:p>
            <a:r>
              <a:rPr lang="en-US" altLang="zh-CN"/>
              <a:t>                          </a:t>
            </a:r>
            <a:br>
              <a:rPr lang="en-US" altLang="zh-CN"/>
            </a:br>
            <a:r>
              <a:rPr lang="en-US" altLang="zh-CN"/>
              <a:t>                        </a:t>
            </a:r>
            <a:br>
              <a:rPr lang="en-US" altLang="zh-CN"/>
            </a:br>
            <a:r>
              <a:rPr lang="zh-CN" altLang="en-US" dirty="0"/>
              <a:t>HTML5 地理位置定位(Geolocation)原理及应用</a:t>
            </a:r>
            <a:br>
              <a:rPr lang="zh-CN" altLang="en-US" dirty="0"/>
            </a:br>
            <a:br>
              <a:rPr lang="zh-CN" altLang="en-US" dirty="0"/>
            </a:br>
            <a:endParaRPr lang="zh-CN" altLang="en-US"/>
          </a:p>
        </p:txBody>
      </p:sp>
      <p:sp>
        <p:nvSpPr>
          <p:cNvPr id="3" name="内容占位符 2"/>
          <p:cNvSpPr>
            <a:spLocks noGrp="1"/>
          </p:cNvSpPr>
          <p:nvPr>
            <p:ph idx="1"/>
          </p:nvPr>
        </p:nvSpPr>
        <p:spPr>
          <a:xfrm>
            <a:off x="838200" y="1031240"/>
            <a:ext cx="10515600" cy="5146040"/>
          </a:xfrm>
        </p:spPr>
        <p:txBody>
          <a:bodyPr>
            <a:noAutofit/>
          </a:bodyPr>
          <a:p>
            <a:pPr marL="0" indent="0">
              <a:lnSpc>
                <a:spcPct val="80000"/>
              </a:lnSpc>
              <a:buNone/>
            </a:pPr>
            <a:r>
              <a:rPr lang="zh-CN" altLang="en-US" sz="2400" b="1"/>
              <a:t>Geolocation的基本原理 </a:t>
            </a:r>
            <a:endParaRPr lang="zh-CN" altLang="en-US" sz="2400" b="1"/>
          </a:p>
          <a:p>
            <a:pPr marL="0" indent="0">
              <a:lnSpc>
                <a:spcPct val="80000"/>
              </a:lnSpc>
              <a:buNone/>
            </a:pPr>
            <a:r>
              <a:rPr lang="zh-CN" altLang="en-US" sz="2400"/>
              <a:t>1. GPS</a:t>
            </a:r>
            <a:r>
              <a:rPr lang="zh-CN" altLang="en-US" sz="2400">
                <a:sym typeface="+mn-ea"/>
              </a:rPr>
              <a:t>（车）</a:t>
            </a:r>
            <a:endParaRPr lang="zh-CN" altLang="en-US" sz="2400"/>
          </a:p>
          <a:p>
            <a:pPr marL="0" indent="0">
              <a:lnSpc>
                <a:spcPct val="80000"/>
              </a:lnSpc>
              <a:buNone/>
            </a:pPr>
            <a:r>
              <a:rPr lang="zh-CN" altLang="en-US" sz="2400"/>
              <a:t>         GPS基本原理是测量出已知位置的卫星到用户接收机之间的距离， 然后综合多颗卫星的数据就可知道接收机的具体位置。</a:t>
            </a:r>
            <a:endParaRPr lang="zh-CN" altLang="en-US" sz="2400"/>
          </a:p>
          <a:p>
            <a:pPr marL="0" indent="0">
              <a:lnSpc>
                <a:spcPct val="80000"/>
              </a:lnSpc>
              <a:buNone/>
            </a:pPr>
            <a:r>
              <a:rPr lang="zh-CN" altLang="en-US" sz="2400"/>
              <a:t>        适用于具备GPS功能的设备</a:t>
            </a:r>
            <a:endParaRPr lang="zh-CN" altLang="en-US" sz="2400"/>
          </a:p>
          <a:p>
            <a:pPr marL="0" indent="0">
              <a:lnSpc>
                <a:spcPct val="80000"/>
              </a:lnSpc>
              <a:buNone/>
            </a:pPr>
            <a:r>
              <a:rPr lang="zh-CN" altLang="en-US" sz="2400"/>
              <a:t>       A.    优点：在空旷地区比较准确，覆盖面比较广</a:t>
            </a:r>
            <a:endParaRPr lang="zh-CN" altLang="en-US" sz="2400"/>
          </a:p>
          <a:p>
            <a:pPr marL="0" indent="0">
              <a:lnSpc>
                <a:spcPct val="80000"/>
              </a:lnSpc>
              <a:buNone/>
            </a:pPr>
            <a:r>
              <a:rPr lang="zh-CN" altLang="en-US" sz="2400"/>
              <a:t>       B.    缺点：需要比较长时间定位，比较耗电池，在室内不太好，</a:t>
            </a:r>
            <a:endParaRPr lang="zh-CN" altLang="en-US" sz="2400"/>
          </a:p>
          <a:p>
            <a:pPr marL="0" indent="0">
              <a:lnSpc>
                <a:spcPct val="80000"/>
              </a:lnSpc>
              <a:buNone/>
            </a:pPr>
            <a:r>
              <a:rPr lang="zh-CN" altLang="en-US" sz="2400"/>
              <a:t>       需要 GPS设备支持 </a:t>
            </a:r>
            <a:endParaRPr lang="zh-CN" altLang="en-US" sz="2400"/>
          </a:p>
          <a:p>
            <a:pPr marL="0" indent="0">
              <a:lnSpc>
                <a:spcPct val="80000"/>
              </a:lnSpc>
              <a:buNone/>
            </a:pPr>
            <a:r>
              <a:rPr lang="zh-CN" altLang="en-US" sz="2400"/>
              <a:t>2. WIFI （谷歌与百度地图</a:t>
            </a:r>
            <a:r>
              <a:rPr lang="zh-CN" altLang="en-US" sz="2400"/>
              <a:t>）</a:t>
            </a:r>
            <a:endParaRPr lang="zh-CN" altLang="en-US" sz="2400"/>
          </a:p>
          <a:p>
            <a:pPr marL="0" indent="0">
              <a:lnSpc>
                <a:spcPct val="80000"/>
              </a:lnSpc>
              <a:buNone/>
            </a:pPr>
            <a:r>
              <a:rPr lang="zh-CN" altLang="en-US" sz="2400"/>
              <a:t>         地理定位服务提供者会在全世界范围内去收集WIFI热点的位置信 息，然后用户的设备只要能支持WIFI就能获取到周围WIFI热点的位置和信号强弱信息，然 后把这些信息发给提供者，就能得到自己的位置. </a:t>
            </a:r>
            <a:endParaRPr lang="zh-CN" altLang="en-US" sz="2400"/>
          </a:p>
          <a:p>
            <a:pPr marL="0" indent="0">
              <a:lnSpc>
                <a:spcPct val="80000"/>
              </a:lnSpc>
              <a:buNone/>
            </a:pPr>
            <a:r>
              <a:rPr lang="zh-CN" altLang="en-US" sz="2400"/>
              <a:t>A.    优点：比较准确，适用于室内环境，相应速度快</a:t>
            </a:r>
            <a:endParaRPr lang="zh-CN" altLang="en-US" sz="2400"/>
          </a:p>
          <a:p>
            <a:pPr marL="0" indent="0">
              <a:lnSpc>
                <a:spcPct val="80000"/>
              </a:lnSpc>
              <a:buNone/>
            </a:pPr>
            <a:r>
              <a:rPr lang="zh-CN" altLang="en-US" sz="2400"/>
              <a:t>B.    缺点：在wifi热点少的地方不适用</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46380"/>
            <a:ext cx="10397490" cy="706755"/>
          </a:xfrm>
        </p:spPr>
        <p:txBody>
          <a:bodyPr>
            <a:normAutofit/>
          </a:bodyPr>
          <a:p>
            <a:r>
              <a:rPr lang="zh-CN" altLang="en-US" sz="3200"/>
              <a:t>HTML5 地理位置定位(Geolocation)原理及应用</a:t>
            </a:r>
            <a:endParaRPr lang="zh-CN" altLang="en-US" sz="3200"/>
          </a:p>
        </p:txBody>
      </p:sp>
      <p:sp>
        <p:nvSpPr>
          <p:cNvPr id="3" name="内容占位符 2"/>
          <p:cNvSpPr>
            <a:spLocks noGrp="1"/>
          </p:cNvSpPr>
          <p:nvPr>
            <p:ph idx="1"/>
          </p:nvPr>
        </p:nvSpPr>
        <p:spPr>
          <a:xfrm>
            <a:off x="587375" y="1192530"/>
            <a:ext cx="11280775" cy="5563235"/>
          </a:xfrm>
        </p:spPr>
        <p:txBody>
          <a:bodyPr>
            <a:normAutofit/>
          </a:bodyPr>
          <a:p>
            <a:pPr lvl="0" indent="0">
              <a:buNone/>
            </a:pPr>
            <a:r>
              <a:rPr lang="zh-CN" altLang="en-US" b="1">
                <a:latin typeface="Arial" panose="020B0604020202020204" pitchFamily="34" charset="0"/>
                <a:ea typeface="宋体" panose="02010600030101010101" pitchFamily="2" charset="-122"/>
                <a:sym typeface="+mn-ea"/>
              </a:rPr>
              <a:t>Geolocation的基本原理 </a:t>
            </a:r>
            <a:endParaRPr lang="zh-CN" altLang="en-US" b="1">
              <a:latin typeface="Arial" panose="020B0604020202020204" pitchFamily="34" charset="0"/>
              <a:ea typeface="宋体" panose="02010600030101010101" pitchFamily="2" charset="-122"/>
              <a:sym typeface="+mn-ea"/>
            </a:endParaRPr>
          </a:p>
          <a:p>
            <a:pPr lvl="0" indent="0">
              <a:buNone/>
            </a:pPr>
            <a:r>
              <a:rPr lang="zh-CN" altLang="en-US">
                <a:latin typeface="Arial" panose="020B0604020202020204" pitchFamily="34" charset="0"/>
                <a:ea typeface="宋体" panose="02010600030101010101" pitchFamily="2" charset="-122"/>
                <a:sym typeface="+mn-ea"/>
              </a:rPr>
              <a:t>3. IP定位 </a:t>
            </a:r>
            <a:endParaRPr lang="zh-CN" altLang="en-US">
              <a:latin typeface="Arial" panose="020B0604020202020204" pitchFamily="34" charset="0"/>
              <a:ea typeface="宋体" panose="02010600030101010101" pitchFamily="2" charset="-122"/>
              <a:sym typeface="+mn-ea"/>
            </a:endParaRPr>
          </a:p>
          <a:p>
            <a:pPr lvl="0" indent="0">
              <a:buNone/>
            </a:pPr>
            <a:r>
              <a:rPr lang="zh-CN" altLang="en-US">
                <a:latin typeface="Arial" panose="020B0604020202020204" pitchFamily="34" charset="0"/>
                <a:ea typeface="宋体" panose="02010600030101010101" pitchFamily="2" charset="-122"/>
                <a:sym typeface="+mn-ea"/>
              </a:rPr>
              <a:t>      原理很简单，就是通过你设备的物理地址所备案的地址信息来   定位，但这种方式精确度不高，特别是用代理来上网的情况下。一般作为GPS和WIFI都不支持的情况下大致模糊匹配，比如各大团购网站检测用户所在城市 。</a:t>
            </a:r>
            <a:endParaRPr lang="zh-CN" altLang="en-US">
              <a:latin typeface="Arial" panose="020B0604020202020204" pitchFamily="34" charset="0"/>
              <a:ea typeface="宋体" panose="02010600030101010101" pitchFamily="2" charset="-122"/>
              <a:sym typeface="+mn-ea"/>
            </a:endParaRPr>
          </a:p>
          <a:p>
            <a:pPr lvl="0" indent="0">
              <a:buNone/>
            </a:pPr>
            <a:r>
              <a:rPr lang="zh-CN" altLang="en-US">
                <a:latin typeface="Arial" panose="020B0604020202020204" pitchFamily="34" charset="0"/>
                <a:ea typeface="宋体" panose="02010600030101010101" pitchFamily="2" charset="-122"/>
                <a:sym typeface="+mn-ea"/>
              </a:rPr>
              <a:t>4.手机基站 </a:t>
            </a:r>
            <a:endParaRPr lang="zh-CN" altLang="en-US">
              <a:latin typeface="Arial" panose="020B0604020202020204" pitchFamily="34" charset="0"/>
              <a:ea typeface="宋体" panose="02010600030101010101" pitchFamily="2" charset="-122"/>
              <a:sym typeface="+mn-ea"/>
            </a:endParaRPr>
          </a:p>
          <a:p>
            <a:pPr lvl="0" indent="0">
              <a:buNone/>
            </a:pPr>
            <a:r>
              <a:rPr lang="zh-CN" altLang="en-US">
                <a:latin typeface="Arial" panose="020B0604020202020204" pitchFamily="34" charset="0"/>
                <a:ea typeface="宋体" panose="02010600030101010101" pitchFamily="2" charset="-122"/>
                <a:sym typeface="+mn-ea"/>
              </a:rPr>
              <a:t>       和WIFI原理类似，Apple的设备就是把WIFI和基站信息结合起来进行定位。</a:t>
            </a:r>
            <a:endParaRPr lang="zh-CN" altLang="en-US">
              <a:latin typeface="Arial" panose="020B0604020202020204" pitchFamily="34" charset="0"/>
              <a:ea typeface="宋体" panose="02010600030101010101" pitchFamily="2" charset="-122"/>
              <a:sym typeface="+mn-ea"/>
            </a:endParaRPr>
          </a:p>
          <a:p>
            <a:pPr lvl="0" indent="0"/>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46380"/>
            <a:ext cx="10397490" cy="706755"/>
          </a:xfrm>
        </p:spPr>
        <p:txBody>
          <a:bodyPr>
            <a:normAutofit fontScale="90000"/>
          </a:bodyPr>
          <a:p>
            <a:r>
              <a:t>HTML5 地理位置定位(Geolocation)原理及应用 </a:t>
            </a:r>
          </a:p>
        </p:txBody>
      </p:sp>
      <p:sp>
        <p:nvSpPr>
          <p:cNvPr id="3" name="内容占位符 2"/>
          <p:cNvSpPr>
            <a:spLocks noGrp="1"/>
          </p:cNvSpPr>
          <p:nvPr>
            <p:ph idx="1"/>
          </p:nvPr>
        </p:nvSpPr>
        <p:spPr>
          <a:xfrm>
            <a:off x="587375" y="1192530"/>
            <a:ext cx="11280775" cy="5563235"/>
          </a:xfrm>
        </p:spPr>
        <p:txBody>
          <a:bodyPr>
            <a:normAutofit lnSpcReduction="10000"/>
          </a:bodyPr>
          <a:p>
            <a:pPr lvl="0" indent="0">
              <a:buNone/>
            </a:pPr>
            <a:r>
              <a:rPr lang="zh-CN" altLang="en-US"/>
              <a:t>代码实现：</a:t>
            </a:r>
            <a:endParaRPr lang="zh-CN" altLang="en-US"/>
          </a:p>
          <a:p>
            <a:pPr lvl="0" indent="0">
              <a:buNone/>
            </a:pPr>
            <a:r>
              <a:rPr lang="zh-CN" altLang="en-US"/>
              <a:t> 1.核心对象 </a:t>
            </a:r>
            <a:endParaRPr lang="zh-CN" altLang="en-US"/>
          </a:p>
          <a:p>
            <a:pPr lvl="0" indent="0">
              <a:buNone/>
            </a:pPr>
            <a:r>
              <a:rPr lang="zh-CN" altLang="en-US"/>
              <a:t>       ①Geolocation是window.navigator下面的一个对象， 该对象提供了实现地理位置定位的接口。</a:t>
            </a:r>
            <a:endParaRPr lang="zh-CN" altLang="en-US"/>
          </a:p>
          <a:p>
            <a:pPr lvl="0" indent="0">
              <a:buNone/>
            </a:pPr>
            <a:r>
              <a:rPr lang="zh-CN" altLang="en-US"/>
              <a:t>      ②要用该功能首先判断浏览器是否支持 navigator.geolocation该对象。（分情况</a:t>
            </a:r>
            <a:r>
              <a:rPr lang="zh-CN" altLang="en-US"/>
              <a:t>）</a:t>
            </a:r>
            <a:endParaRPr lang="zh-CN" altLang="en-US"/>
          </a:p>
          <a:p>
            <a:pPr lvl="0" indent="0">
              <a:buNone/>
            </a:pPr>
            <a:r>
              <a:rPr lang="zh-CN" altLang="en-US"/>
              <a:t> 2.Geolocation对象详解 </a:t>
            </a:r>
            <a:endParaRPr lang="zh-CN" altLang="en-US"/>
          </a:p>
          <a:p>
            <a:pPr lvl="0" indent="0">
              <a:buNone/>
            </a:pPr>
            <a:r>
              <a:rPr lang="zh-CN" altLang="en-US"/>
              <a:t>     ①getCurrentPosition(success,error,options)该方法是实现地理定位的核心方法，该方法能够对获取到的信息作出处理以及设置。   </a:t>
            </a:r>
            <a:endParaRPr lang="zh-CN" altLang="en-US"/>
          </a:p>
          <a:p>
            <a:pPr lvl="0" indent="0">
              <a:buNone/>
            </a:pPr>
            <a:r>
              <a:rPr lang="zh-CN" altLang="en-US"/>
              <a:t>      A.success(position) 获取信息成功的回调函数 </a:t>
            </a:r>
            <a:endParaRPr lang="zh-CN" altLang="en-US"/>
          </a:p>
          <a:p>
            <a:pPr lvl="0" indent="0">
              <a:buNone/>
            </a:pPr>
            <a:r>
              <a:rPr lang="zh-CN" altLang="en-US"/>
              <a:t>      B.error(errorcode)获取信息失败的回调函数</a:t>
            </a:r>
            <a:endParaRPr lang="zh-CN" altLang="en-US"/>
          </a:p>
          <a:p>
            <a:pPr lvl="0" indent="0">
              <a:buNone/>
            </a:pPr>
            <a:r>
              <a:rPr lang="zh-CN" altLang="en-US"/>
              <a:t>      C.options获取信息前可以按照你的需求来设置一些参数</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46380"/>
            <a:ext cx="10397490" cy="706755"/>
          </a:xfrm>
        </p:spPr>
        <p:txBody>
          <a:bodyPr>
            <a:normAutofit fontScale="90000"/>
          </a:bodyPr>
          <a:p>
            <a:r>
              <a:t>HTML5 地理位置定位(Geolocation)原理及应用 </a:t>
            </a:r>
          </a:p>
        </p:txBody>
      </p:sp>
      <p:sp>
        <p:nvSpPr>
          <p:cNvPr id="3" name="内容占位符 2"/>
          <p:cNvSpPr>
            <a:spLocks noGrp="1"/>
          </p:cNvSpPr>
          <p:nvPr>
            <p:ph idx="1"/>
          </p:nvPr>
        </p:nvSpPr>
        <p:spPr>
          <a:xfrm>
            <a:off x="587375" y="1192530"/>
            <a:ext cx="11280775" cy="5563235"/>
          </a:xfrm>
        </p:spPr>
        <p:txBody>
          <a:bodyPr>
            <a:normAutofit lnSpcReduction="10000"/>
          </a:bodyPr>
          <a:p>
            <a:pPr lvl="0" indent="0">
              <a:buNone/>
            </a:pPr>
            <a:r>
              <a:rPr lang="zh-CN" altLang="en-US"/>
              <a:t>1.success(position) 获取信息成功的回调函数 </a:t>
            </a:r>
            <a:endParaRPr lang="zh-CN" altLang="en-US"/>
          </a:p>
          <a:p>
            <a:pPr lvl="0" indent="0">
              <a:buNone/>
            </a:pPr>
            <a:r>
              <a:rPr lang="zh-CN" altLang="en-US"/>
              <a:t>       ①当成功获得信息的时候，会自动调用success函数，而这个函数会自动生成一个包含返回地理信息的position 对象，如下：   </a:t>
            </a:r>
            <a:endParaRPr lang="zh-CN" altLang="en-US"/>
          </a:p>
          <a:p>
            <a:pPr lvl="0" indent="0">
              <a:buNone/>
            </a:pPr>
            <a:r>
              <a:rPr lang="zh-CN" altLang="en-US"/>
              <a:t>     A.coords.latitude（纬度）</a:t>
            </a:r>
            <a:endParaRPr lang="zh-CN" altLang="en-US"/>
          </a:p>
          <a:p>
            <a:pPr lvl="0" indent="0">
              <a:buNone/>
            </a:pPr>
            <a:r>
              <a:rPr lang="zh-CN" altLang="en-US"/>
              <a:t>     B.coords.longitude（经度） </a:t>
            </a:r>
            <a:endParaRPr lang="zh-CN" altLang="en-US"/>
          </a:p>
          <a:p>
            <a:pPr lvl="0" indent="0">
              <a:buNone/>
            </a:pPr>
            <a:r>
              <a:rPr lang="zh-CN" altLang="en-US"/>
              <a:t>     C.coords.altitude（海拔） </a:t>
            </a:r>
            <a:endParaRPr lang="zh-CN" altLang="en-US"/>
          </a:p>
          <a:p>
            <a:pPr lvl="0" indent="0">
              <a:buNone/>
            </a:pPr>
            <a:r>
              <a:rPr lang="zh-CN" altLang="en-US"/>
              <a:t>     D.coords.accuracy（位置精确度） </a:t>
            </a:r>
            <a:endParaRPr lang="zh-CN" altLang="en-US"/>
          </a:p>
          <a:p>
            <a:pPr lvl="0" indent="0">
              <a:buNone/>
            </a:pPr>
            <a:r>
              <a:rPr lang="zh-CN" altLang="en-US"/>
              <a:t>     E.coords.altitudeAccuracy(海拔精确度)  </a:t>
            </a:r>
            <a:endParaRPr lang="zh-CN" altLang="en-US"/>
          </a:p>
          <a:p>
            <a:pPr lvl="0" indent="0">
              <a:buNone/>
            </a:pPr>
            <a:r>
              <a:rPr lang="zh-CN" altLang="en-US"/>
              <a:t>     F.coords.heading（朝向）  </a:t>
            </a:r>
            <a:endParaRPr lang="zh-CN" altLang="en-US"/>
          </a:p>
          <a:p>
            <a:pPr lvl="0" indent="0">
              <a:buNone/>
            </a:pPr>
            <a:r>
              <a:rPr lang="zh-CN" altLang="en-US"/>
              <a:t>     G.coords.speed (速度) </a:t>
            </a:r>
            <a:endParaRPr lang="zh-CN" altLang="en-US"/>
          </a:p>
          <a:p>
            <a:pPr lvl="0" indent="0">
              <a:buNone/>
            </a:pPr>
            <a:r>
              <a:rPr lang="zh-CN" altLang="en-US"/>
              <a:t>     H.timestamp(响应的日期/时间)</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46380"/>
            <a:ext cx="10397490" cy="706755"/>
          </a:xfrm>
        </p:spPr>
        <p:txBody>
          <a:bodyPr>
            <a:normAutofit fontScale="90000"/>
          </a:bodyPr>
          <a:p>
            <a:r>
              <a:t>HTML5 地理位置定位(Geolocation)原理及应用 </a:t>
            </a:r>
          </a:p>
        </p:txBody>
      </p:sp>
      <p:sp>
        <p:nvSpPr>
          <p:cNvPr id="3" name="内容占位符 2"/>
          <p:cNvSpPr>
            <a:spLocks noGrp="1"/>
          </p:cNvSpPr>
          <p:nvPr>
            <p:ph idx="1"/>
          </p:nvPr>
        </p:nvSpPr>
        <p:spPr>
          <a:xfrm>
            <a:off x="587375" y="1192530"/>
            <a:ext cx="11280775" cy="5563235"/>
          </a:xfrm>
        </p:spPr>
        <p:txBody>
          <a:bodyPr>
            <a:normAutofit fontScale="90000" lnSpcReduction="20000"/>
          </a:bodyPr>
          <a:p>
            <a:pPr lvl="0" indent="0">
              <a:buNone/>
            </a:pPr>
            <a:r>
              <a:rPr lang="en-US" altLang="zh-CN"/>
              <a:t>2</a:t>
            </a:r>
            <a:r>
              <a:rPr lang="zh-CN" altLang="en-US"/>
              <a:t>. error(errorcode)获取信息失败的回调函数</a:t>
            </a:r>
            <a:endParaRPr lang="zh-CN" altLang="en-US"/>
          </a:p>
          <a:p>
            <a:pPr lvl="0" indent="0">
              <a:buNone/>
            </a:pPr>
            <a:r>
              <a:rPr lang="zh-CN" altLang="en-US"/>
              <a:t>         A. 地理信息会因为各种因素，例如信号不好等等而出错。因此当获取信息失败的时候会自 动调用getCurrentPosition的第二个参数，即error函数，这个函数会自动生成一个包含错误代码和错误信息的对象作为其参数，code是错 误代码，message是错误信息。 </a:t>
            </a:r>
            <a:endParaRPr lang="zh-CN" altLang="en-US"/>
          </a:p>
          <a:p>
            <a:pPr lvl="0" indent="0">
              <a:buNone/>
            </a:pPr>
            <a:r>
              <a:rPr lang="zh-CN" altLang="en-US"/>
              <a:t>switch(errorcode.code){</a:t>
            </a:r>
            <a:endParaRPr lang="zh-CN" altLang="en-US"/>
          </a:p>
          <a:p>
            <a:pPr lvl="0" indent="0">
              <a:buNone/>
            </a:pPr>
            <a:r>
              <a:rPr lang="zh-CN" altLang="en-US"/>
              <a:t>       case 1 : alert(errorcode.message);//用户选了不允许 </a:t>
            </a:r>
            <a:endParaRPr lang="zh-CN" altLang="en-US"/>
          </a:p>
          <a:p>
            <a:pPr lvl="0" indent="0">
              <a:buNone/>
            </a:pPr>
            <a:r>
              <a:rPr lang="zh-CN" altLang="en-US"/>
              <a:t>       break;    </a:t>
            </a:r>
            <a:endParaRPr lang="zh-CN" altLang="en-US"/>
          </a:p>
          <a:p>
            <a:pPr lvl="0" indent="0">
              <a:buNone/>
            </a:pPr>
            <a:r>
              <a:rPr lang="zh-CN" altLang="en-US"/>
              <a:t>       case 2: alert(errorcode.message);/连不上GPS卫星，或者网络断了  </a:t>
            </a:r>
            <a:endParaRPr lang="zh-CN" altLang="en-US"/>
          </a:p>
          <a:p>
            <a:pPr lvl="0" indent="0">
              <a:buNone/>
            </a:pPr>
            <a:r>
              <a:rPr lang="zh-CN" altLang="en-US"/>
              <a:t>       break;    </a:t>
            </a:r>
            <a:endParaRPr lang="zh-CN" altLang="en-US"/>
          </a:p>
          <a:p>
            <a:pPr lvl="0" indent="0">
              <a:buNone/>
            </a:pPr>
            <a:r>
              <a:rPr lang="zh-CN" altLang="en-US"/>
              <a:t>       case 3:    alert(errorcode.message);//超时了 </a:t>
            </a:r>
            <a:endParaRPr lang="zh-CN" altLang="en-US"/>
          </a:p>
          <a:p>
            <a:pPr lvl="0" indent="0">
              <a:buNone/>
            </a:pPr>
            <a:r>
              <a:rPr lang="zh-CN" altLang="en-US"/>
              <a:t>       break;     </a:t>
            </a:r>
            <a:endParaRPr lang="zh-CN" altLang="en-US"/>
          </a:p>
          <a:p>
            <a:pPr lvl="0" indent="0">
              <a:buNone/>
            </a:pPr>
            <a:r>
              <a:rPr lang="zh-CN" altLang="en-US"/>
              <a:t>      default: alert(errorcode.message);//未知错误，其实是err</a:t>
            </a:r>
            <a:r>
              <a:rPr lang="en-US" altLang="zh-CN"/>
              <a:t>or</a:t>
            </a:r>
            <a:r>
              <a:rPr lang="zh-CN" altLang="en-US"/>
              <a:t>.code==0的时候    </a:t>
            </a:r>
            <a:endParaRPr lang="zh-CN" altLang="en-US"/>
          </a:p>
          <a:p>
            <a:pPr lvl="0" indent="0">
              <a:buNone/>
            </a:pPr>
            <a:r>
              <a:rPr lang="zh-CN" altLang="en-US"/>
              <a:t>      break;    }</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46380"/>
            <a:ext cx="10397490" cy="706755"/>
          </a:xfrm>
        </p:spPr>
        <p:txBody>
          <a:bodyPr>
            <a:normAutofit fontScale="90000"/>
          </a:bodyPr>
          <a:p>
            <a:r>
              <a:t>HTML5 地理位置定位(Geolocation)原理及应用 </a:t>
            </a:r>
          </a:p>
        </p:txBody>
      </p:sp>
      <p:sp>
        <p:nvSpPr>
          <p:cNvPr id="3" name="内容占位符 2"/>
          <p:cNvSpPr>
            <a:spLocks noGrp="1"/>
          </p:cNvSpPr>
          <p:nvPr>
            <p:ph idx="1"/>
          </p:nvPr>
        </p:nvSpPr>
        <p:spPr>
          <a:xfrm>
            <a:off x="587375" y="1192530"/>
            <a:ext cx="11280775" cy="5563235"/>
          </a:xfrm>
        </p:spPr>
        <p:txBody>
          <a:bodyPr>
            <a:normAutofit/>
          </a:bodyPr>
          <a:p>
            <a:pPr lvl="0" indent="0">
              <a:buNone/>
            </a:pPr>
            <a:r>
              <a:rPr lang="en-US" altLang="zh-CN"/>
              <a:t>3</a:t>
            </a:r>
            <a:r>
              <a:rPr lang="zh-CN" altLang="en-US"/>
              <a:t>.options 设置一些参数 </a:t>
            </a:r>
            <a:endParaRPr lang="zh-CN" altLang="en-US"/>
          </a:p>
          <a:p>
            <a:pPr lvl="0" indent="0">
              <a:buNone/>
            </a:pPr>
            <a:r>
              <a:rPr lang="zh-CN" altLang="en-US"/>
              <a:t>①options是一个对象，可以设置超时时间、缓存时间等， 如下：</a:t>
            </a:r>
            <a:endParaRPr lang="zh-CN" altLang="en-US"/>
          </a:p>
          <a:p>
            <a:pPr lvl="0" indent="0">
              <a:buNone/>
            </a:pPr>
            <a:r>
              <a:rPr lang="zh-CN" altLang="en-US"/>
              <a:t>   A.enableHighAccuracy 表示是否允许使用高精度，但这个参数在很多设备上设置了都没用，设备综合考虑电量、 地理情况等，很多时候都是默认的由设备自身来调整。</a:t>
            </a:r>
            <a:endParaRPr lang="zh-CN" altLang="en-US"/>
          </a:p>
          <a:p>
            <a:pPr lvl="0" indent="0">
              <a:buNone/>
            </a:pPr>
            <a:r>
              <a:rPr lang="zh-CN" altLang="en-US"/>
              <a:t>   B.timeout 指定超时时间</a:t>
            </a:r>
            <a:endParaRPr lang="zh-CN" altLang="en-US"/>
          </a:p>
          <a:p>
            <a:pPr lvl="0" indent="0">
              <a:buNone/>
            </a:pPr>
            <a:r>
              <a:rPr lang="zh-CN" altLang="en-US"/>
              <a:t>   C.maximumAge 是指缓存的时间</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46380"/>
            <a:ext cx="10397490" cy="706755"/>
          </a:xfrm>
        </p:spPr>
        <p:txBody>
          <a:bodyPr>
            <a:normAutofit fontScale="90000"/>
          </a:bodyPr>
          <a:p>
            <a:r>
              <a:t>HTML5 地理位置定位(Geolocation)原理及应用 </a:t>
            </a:r>
          </a:p>
        </p:txBody>
      </p:sp>
      <p:sp>
        <p:nvSpPr>
          <p:cNvPr id="3" name="内容占位符 2"/>
          <p:cNvSpPr>
            <a:spLocks noGrp="1"/>
          </p:cNvSpPr>
          <p:nvPr>
            <p:ph idx="1"/>
          </p:nvPr>
        </p:nvSpPr>
        <p:spPr>
          <a:xfrm>
            <a:off x="587375" y="1192530"/>
            <a:ext cx="11280775" cy="5563235"/>
          </a:xfrm>
        </p:spPr>
        <p:txBody>
          <a:bodyPr>
            <a:normAutofit/>
          </a:bodyPr>
          <a:p>
            <a:pPr lvl="0" indent="0">
              <a:buNone/>
            </a:pPr>
            <a:r>
              <a:rPr lang="zh-CN" altLang="en-US"/>
              <a:t>此外 geolocation 还有两个方法：</a:t>
            </a:r>
            <a:endParaRPr lang="zh-CN" altLang="en-US"/>
          </a:p>
          <a:p>
            <a:pPr lvl="0" indent="0">
              <a:buNone/>
            </a:pPr>
            <a:r>
              <a:rPr lang="zh-CN" altLang="en-US"/>
              <a:t> 1.watchPosition(success,error,options) 表示重复获取地理位置，相当于</a:t>
            </a:r>
            <a:endParaRPr lang="zh-CN" altLang="en-US"/>
          </a:p>
          <a:p>
            <a:pPr lvl="0" indent="0">
              <a:buNone/>
            </a:pPr>
            <a:r>
              <a:rPr lang="zh-CN" altLang="en-US"/>
              <a:t>将getCurrentPosition这个方法利用 setinterval不断执行，其他用法和参</a:t>
            </a:r>
            <a:endParaRPr lang="zh-CN" altLang="en-US"/>
          </a:p>
          <a:p>
            <a:pPr lvl="0" indent="0">
              <a:buNone/>
            </a:pPr>
            <a:r>
              <a:rPr lang="zh-CN" altLang="en-US"/>
              <a:t>数使用一样。 </a:t>
            </a:r>
            <a:endParaRPr lang="zh-CN" altLang="en-US"/>
          </a:p>
          <a:p>
            <a:pPr lvl="0" indent="0">
              <a:buNone/>
            </a:pPr>
            <a:r>
              <a:rPr lang="zh-CN" altLang="en-US"/>
              <a:t>2.clearWatch()用来清除前一次获取的位置信息。这两个方法配合使用，能够实现一些很棒的功能，比如说：导航等！</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2713</Words>
  <Application>WPS 演示</Application>
  <PresentationFormat>宽屏</PresentationFormat>
  <Paragraphs>92</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宋体</vt:lpstr>
      <vt:lpstr>Wingdings</vt:lpstr>
      <vt:lpstr>Calibri Light</vt:lpstr>
      <vt:lpstr>微软雅黑</vt:lpstr>
      <vt:lpstr>Calibri</vt:lpstr>
      <vt:lpstr>Office 主题</vt:lpstr>
      <vt:lpstr>H5之地理定位</vt:lpstr>
      <vt:lpstr>                                HTML5 地理位置定位(Geolocation)原理及应用 </vt:lpstr>
      <vt:lpstr>                                                    HTML5 地理位置定位(Geolocation)原理及应用  </vt:lpstr>
      <vt:lpstr>HTML5 地理位置定位(Geolocation)原理及应用</vt:lpstr>
      <vt:lpstr>HTML5 地理位置定位(Geolocation)原理及应用 </vt:lpstr>
      <vt:lpstr>HTML5 地理位置定位(Geolocation)原理及应用 </vt:lpstr>
      <vt:lpstr>HTML5 地理位置定位(Geolocation)原理及应用 </vt:lpstr>
      <vt:lpstr>HTML5 地理位置定位(Geolocation)原理及应用 </vt:lpstr>
      <vt:lpstr>HTML5 地理位置定位(Geolocation)原理及应用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琴琴</cp:lastModifiedBy>
  <cp:revision>26</cp:revision>
  <dcterms:created xsi:type="dcterms:W3CDTF">2015-05-05T08:02:00Z</dcterms:created>
  <dcterms:modified xsi:type="dcterms:W3CDTF">2017-02-14T11:44:21Z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