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134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F7010-062C-4BBC-B009-670B386BF21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1ACB62-1CCA-4704-B95A-3916E4C55658}">
      <dgm:prSet/>
      <dgm:spPr/>
      <dgm:t>
        <a:bodyPr/>
        <a:lstStyle/>
        <a:p>
          <a:r>
            <a:rPr lang="en-US"/>
            <a:t>What’s AoE4?</a:t>
          </a:r>
        </a:p>
      </dgm:t>
    </dgm:pt>
    <dgm:pt modelId="{2064A736-2511-46DF-8408-0A7236D178EC}" type="parTrans" cxnId="{2A2E9663-EE30-4BF8-9225-2447F63D062E}">
      <dgm:prSet/>
      <dgm:spPr/>
      <dgm:t>
        <a:bodyPr/>
        <a:lstStyle/>
        <a:p>
          <a:endParaRPr lang="en-US"/>
        </a:p>
      </dgm:t>
    </dgm:pt>
    <dgm:pt modelId="{147B5738-8E44-4C8F-B8E3-9F312C0FD220}" type="sibTrans" cxnId="{2A2E9663-EE30-4BF8-9225-2447F63D062E}">
      <dgm:prSet/>
      <dgm:spPr/>
      <dgm:t>
        <a:bodyPr/>
        <a:lstStyle/>
        <a:p>
          <a:endParaRPr lang="en-US"/>
        </a:p>
      </dgm:t>
    </dgm:pt>
    <dgm:pt modelId="{A4EBCB11-F233-418A-A382-9413055E4A16}">
      <dgm:prSet/>
      <dgm:spPr/>
      <dgm:t>
        <a:bodyPr/>
        <a:lstStyle/>
        <a:p>
          <a:r>
            <a:rPr lang="en-US"/>
            <a:t>Brief introduction to AoE4 matchmaking challenges.</a:t>
          </a:r>
        </a:p>
      </dgm:t>
    </dgm:pt>
    <dgm:pt modelId="{4919F920-73AA-4DB8-86B8-50E7DDF860E8}" type="parTrans" cxnId="{E305171C-7096-4DCB-A328-A20A18A23DC0}">
      <dgm:prSet/>
      <dgm:spPr/>
      <dgm:t>
        <a:bodyPr/>
        <a:lstStyle/>
        <a:p>
          <a:endParaRPr lang="en-US"/>
        </a:p>
      </dgm:t>
    </dgm:pt>
    <dgm:pt modelId="{F2A72625-A7F8-4597-A4AD-F055584922F7}" type="sibTrans" cxnId="{E305171C-7096-4DCB-A328-A20A18A23DC0}">
      <dgm:prSet/>
      <dgm:spPr/>
      <dgm:t>
        <a:bodyPr/>
        <a:lstStyle/>
        <a:p>
          <a:endParaRPr lang="en-US"/>
        </a:p>
      </dgm:t>
    </dgm:pt>
    <dgm:pt modelId="{E169CA80-FAB0-4582-BB22-B2F7F0E69DF7}">
      <dgm:prSet/>
      <dgm:spPr/>
      <dgm:t>
        <a:bodyPr/>
        <a:lstStyle/>
        <a:p>
          <a:r>
            <a:rPr lang="en-US"/>
            <a:t>Objective: Fair, balanced matches using ML &amp; Clustering.</a:t>
          </a:r>
        </a:p>
      </dgm:t>
    </dgm:pt>
    <dgm:pt modelId="{3AE74DC8-48CD-405E-A54B-F1E988769433}" type="parTrans" cxnId="{2F802D3A-6F79-4D70-879A-C04BF0DD9F51}">
      <dgm:prSet/>
      <dgm:spPr/>
      <dgm:t>
        <a:bodyPr/>
        <a:lstStyle/>
        <a:p>
          <a:endParaRPr lang="en-US"/>
        </a:p>
      </dgm:t>
    </dgm:pt>
    <dgm:pt modelId="{9C1425D9-03FB-4DF1-8CEF-E7B3A55DC9D1}" type="sibTrans" cxnId="{2F802D3A-6F79-4D70-879A-C04BF0DD9F51}">
      <dgm:prSet/>
      <dgm:spPr/>
      <dgm:t>
        <a:bodyPr/>
        <a:lstStyle/>
        <a:p>
          <a:endParaRPr lang="en-US"/>
        </a:p>
      </dgm:t>
    </dgm:pt>
    <dgm:pt modelId="{868A9156-3AC8-4188-BAC3-0E676F4CB4D3}">
      <dgm:prSet/>
      <dgm:spPr/>
      <dgm:t>
        <a:bodyPr/>
        <a:lstStyle/>
        <a:p>
          <a:r>
            <a:rPr lang="en-US"/>
            <a:t>Traditional matchmaking system vs ML based matchmaking system</a:t>
          </a:r>
        </a:p>
      </dgm:t>
    </dgm:pt>
    <dgm:pt modelId="{39F6AD7D-8108-41BD-98F4-3DB74DF138A8}" type="parTrans" cxnId="{EFF5E252-82E4-406A-8B57-B26EA02FC7D4}">
      <dgm:prSet/>
      <dgm:spPr/>
      <dgm:t>
        <a:bodyPr/>
        <a:lstStyle/>
        <a:p>
          <a:endParaRPr lang="en-US"/>
        </a:p>
      </dgm:t>
    </dgm:pt>
    <dgm:pt modelId="{E764FD86-59D0-450E-8141-9242ACA646C5}" type="sibTrans" cxnId="{EFF5E252-82E4-406A-8B57-B26EA02FC7D4}">
      <dgm:prSet/>
      <dgm:spPr/>
      <dgm:t>
        <a:bodyPr/>
        <a:lstStyle/>
        <a:p>
          <a:endParaRPr lang="en-US"/>
        </a:p>
      </dgm:t>
    </dgm:pt>
    <dgm:pt modelId="{A90801B8-B71C-4AF3-8055-E959D4BF5FC1}" type="pres">
      <dgm:prSet presAssocID="{B1FF7010-062C-4BBC-B009-670B386BF210}" presName="linear" presStyleCnt="0">
        <dgm:presLayoutVars>
          <dgm:animLvl val="lvl"/>
          <dgm:resizeHandles val="exact"/>
        </dgm:presLayoutVars>
      </dgm:prSet>
      <dgm:spPr/>
    </dgm:pt>
    <dgm:pt modelId="{ACB494E2-297D-4C31-88DE-F9E7FADD24BB}" type="pres">
      <dgm:prSet presAssocID="{CE1ACB62-1CCA-4704-B95A-3916E4C5565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71A6C6-EA5C-4411-AD76-A67DB9B7BCA3}" type="pres">
      <dgm:prSet presAssocID="{147B5738-8E44-4C8F-B8E3-9F312C0FD220}" presName="spacer" presStyleCnt="0"/>
      <dgm:spPr/>
    </dgm:pt>
    <dgm:pt modelId="{E0356770-02CE-43F5-B2D3-47B55F9C52E2}" type="pres">
      <dgm:prSet presAssocID="{A4EBCB11-F233-418A-A382-9413055E4A1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0F96501-2F33-46CF-B836-7458C73AEEAC}" type="pres">
      <dgm:prSet presAssocID="{F2A72625-A7F8-4597-A4AD-F055584922F7}" presName="spacer" presStyleCnt="0"/>
      <dgm:spPr/>
    </dgm:pt>
    <dgm:pt modelId="{5F72B45C-22CC-4010-A7A3-7654350A9309}" type="pres">
      <dgm:prSet presAssocID="{E169CA80-FAB0-4582-BB22-B2F7F0E69DF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A2A06DB-46E5-4D36-8298-50353A998894}" type="pres">
      <dgm:prSet presAssocID="{9C1425D9-03FB-4DF1-8CEF-E7B3A55DC9D1}" presName="spacer" presStyleCnt="0"/>
      <dgm:spPr/>
    </dgm:pt>
    <dgm:pt modelId="{DC2E4880-E226-4DD1-BA6F-008A1CD4A936}" type="pres">
      <dgm:prSet presAssocID="{868A9156-3AC8-4188-BAC3-0E676F4CB4D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6C7580A-BBA2-4238-8627-8803030142A7}" type="presOf" srcId="{B1FF7010-062C-4BBC-B009-670B386BF210}" destId="{A90801B8-B71C-4AF3-8055-E959D4BF5FC1}" srcOrd="0" destOrd="0" presId="urn:microsoft.com/office/officeart/2005/8/layout/vList2"/>
    <dgm:cxn modelId="{E305171C-7096-4DCB-A328-A20A18A23DC0}" srcId="{B1FF7010-062C-4BBC-B009-670B386BF210}" destId="{A4EBCB11-F233-418A-A382-9413055E4A16}" srcOrd="1" destOrd="0" parTransId="{4919F920-73AA-4DB8-86B8-50E7DDF860E8}" sibTransId="{F2A72625-A7F8-4597-A4AD-F055584922F7}"/>
    <dgm:cxn modelId="{2F802D3A-6F79-4D70-879A-C04BF0DD9F51}" srcId="{B1FF7010-062C-4BBC-B009-670B386BF210}" destId="{E169CA80-FAB0-4582-BB22-B2F7F0E69DF7}" srcOrd="2" destOrd="0" parTransId="{3AE74DC8-48CD-405E-A54B-F1E988769433}" sibTransId="{9C1425D9-03FB-4DF1-8CEF-E7B3A55DC9D1}"/>
    <dgm:cxn modelId="{0A47AE3F-9F19-40A6-82EE-005146DA685D}" type="presOf" srcId="{E169CA80-FAB0-4582-BB22-B2F7F0E69DF7}" destId="{5F72B45C-22CC-4010-A7A3-7654350A9309}" srcOrd="0" destOrd="0" presId="urn:microsoft.com/office/officeart/2005/8/layout/vList2"/>
    <dgm:cxn modelId="{2A2E9663-EE30-4BF8-9225-2447F63D062E}" srcId="{B1FF7010-062C-4BBC-B009-670B386BF210}" destId="{CE1ACB62-1CCA-4704-B95A-3916E4C55658}" srcOrd="0" destOrd="0" parTransId="{2064A736-2511-46DF-8408-0A7236D178EC}" sibTransId="{147B5738-8E44-4C8F-B8E3-9F312C0FD220}"/>
    <dgm:cxn modelId="{EFF5E252-82E4-406A-8B57-B26EA02FC7D4}" srcId="{B1FF7010-062C-4BBC-B009-670B386BF210}" destId="{868A9156-3AC8-4188-BAC3-0E676F4CB4D3}" srcOrd="3" destOrd="0" parTransId="{39F6AD7D-8108-41BD-98F4-3DB74DF138A8}" sibTransId="{E764FD86-59D0-450E-8141-9242ACA646C5}"/>
    <dgm:cxn modelId="{2FF2DB75-8092-4E93-8143-9AEC29919928}" type="presOf" srcId="{CE1ACB62-1CCA-4704-B95A-3916E4C55658}" destId="{ACB494E2-297D-4C31-88DE-F9E7FADD24BB}" srcOrd="0" destOrd="0" presId="urn:microsoft.com/office/officeart/2005/8/layout/vList2"/>
    <dgm:cxn modelId="{84A8D08B-8428-45BD-8797-635FD0B8A641}" type="presOf" srcId="{A4EBCB11-F233-418A-A382-9413055E4A16}" destId="{E0356770-02CE-43F5-B2D3-47B55F9C52E2}" srcOrd="0" destOrd="0" presId="urn:microsoft.com/office/officeart/2005/8/layout/vList2"/>
    <dgm:cxn modelId="{BF040DD5-DF97-44A5-8BD2-FF565F391949}" type="presOf" srcId="{868A9156-3AC8-4188-BAC3-0E676F4CB4D3}" destId="{DC2E4880-E226-4DD1-BA6F-008A1CD4A936}" srcOrd="0" destOrd="0" presId="urn:microsoft.com/office/officeart/2005/8/layout/vList2"/>
    <dgm:cxn modelId="{53FB564F-75B5-4529-90EC-305F5C22A6E4}" type="presParOf" srcId="{A90801B8-B71C-4AF3-8055-E959D4BF5FC1}" destId="{ACB494E2-297D-4C31-88DE-F9E7FADD24BB}" srcOrd="0" destOrd="0" presId="urn:microsoft.com/office/officeart/2005/8/layout/vList2"/>
    <dgm:cxn modelId="{21F868A7-36C8-4D54-97AE-EDFC927286E7}" type="presParOf" srcId="{A90801B8-B71C-4AF3-8055-E959D4BF5FC1}" destId="{A571A6C6-EA5C-4411-AD76-A67DB9B7BCA3}" srcOrd="1" destOrd="0" presId="urn:microsoft.com/office/officeart/2005/8/layout/vList2"/>
    <dgm:cxn modelId="{651B0C1D-2E1D-4971-B295-DCE88E31D4B1}" type="presParOf" srcId="{A90801B8-B71C-4AF3-8055-E959D4BF5FC1}" destId="{E0356770-02CE-43F5-B2D3-47B55F9C52E2}" srcOrd="2" destOrd="0" presId="urn:microsoft.com/office/officeart/2005/8/layout/vList2"/>
    <dgm:cxn modelId="{1F31D785-FF6F-4CC1-9675-24ABB8752D7D}" type="presParOf" srcId="{A90801B8-B71C-4AF3-8055-E959D4BF5FC1}" destId="{A0F96501-2F33-46CF-B836-7458C73AEEAC}" srcOrd="3" destOrd="0" presId="urn:microsoft.com/office/officeart/2005/8/layout/vList2"/>
    <dgm:cxn modelId="{9076FABE-03DD-49A2-9B30-E462CF8956FA}" type="presParOf" srcId="{A90801B8-B71C-4AF3-8055-E959D4BF5FC1}" destId="{5F72B45C-22CC-4010-A7A3-7654350A9309}" srcOrd="4" destOrd="0" presId="urn:microsoft.com/office/officeart/2005/8/layout/vList2"/>
    <dgm:cxn modelId="{1997A9EA-7E65-482F-9FEA-39792415680F}" type="presParOf" srcId="{A90801B8-B71C-4AF3-8055-E959D4BF5FC1}" destId="{1A2A06DB-46E5-4D36-8298-50353A998894}" srcOrd="5" destOrd="0" presId="urn:microsoft.com/office/officeart/2005/8/layout/vList2"/>
    <dgm:cxn modelId="{9FED0D4F-CFC3-4141-888E-68C04BF134B1}" type="presParOf" srcId="{A90801B8-B71C-4AF3-8055-E959D4BF5FC1}" destId="{DC2E4880-E226-4DD1-BA6F-008A1CD4A93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C91F0E-6B63-4918-82AC-C7A970321E62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8BB3EB9-04D8-4CC2-B45C-B2E6E8C12AED}">
      <dgm:prSet/>
      <dgm:spPr/>
      <dgm:t>
        <a:bodyPr/>
        <a:lstStyle/>
        <a:p>
          <a:r>
            <a:rPr lang="en-US"/>
            <a:t>Classification model (XGBoostClassifier) to predict match outcome probabilities.</a:t>
          </a:r>
        </a:p>
      </dgm:t>
    </dgm:pt>
    <dgm:pt modelId="{76ED5DC9-B906-4D13-8174-22590D265F6E}" type="parTrans" cxnId="{33F88886-7108-491A-ABC2-36BE1501D4BF}">
      <dgm:prSet/>
      <dgm:spPr/>
      <dgm:t>
        <a:bodyPr/>
        <a:lstStyle/>
        <a:p>
          <a:endParaRPr lang="en-US"/>
        </a:p>
      </dgm:t>
    </dgm:pt>
    <dgm:pt modelId="{10005970-D1B1-4447-9CF2-75FA203772D6}" type="sibTrans" cxnId="{33F88886-7108-491A-ABC2-36BE1501D4BF}">
      <dgm:prSet/>
      <dgm:spPr/>
      <dgm:t>
        <a:bodyPr/>
        <a:lstStyle/>
        <a:p>
          <a:endParaRPr lang="en-US"/>
        </a:p>
      </dgm:t>
    </dgm:pt>
    <dgm:pt modelId="{CE981C99-C72B-4E7C-BEE8-A00D8C774DD6}">
      <dgm:prSet/>
      <dgm:spPr/>
      <dgm:t>
        <a:bodyPr/>
        <a:lstStyle/>
        <a:p>
          <a:r>
            <a:rPr lang="en-US"/>
            <a:t>Clustering (KMeans) for grouping similar players.</a:t>
          </a:r>
        </a:p>
      </dgm:t>
    </dgm:pt>
    <dgm:pt modelId="{955FC430-039A-4277-AD4A-463581B619D0}" type="parTrans" cxnId="{0CD31EC1-3909-44FA-8F73-322769CF3958}">
      <dgm:prSet/>
      <dgm:spPr/>
      <dgm:t>
        <a:bodyPr/>
        <a:lstStyle/>
        <a:p>
          <a:endParaRPr lang="en-US"/>
        </a:p>
      </dgm:t>
    </dgm:pt>
    <dgm:pt modelId="{6E1A5258-2C6A-432D-9CE6-73047569FF7C}" type="sibTrans" cxnId="{0CD31EC1-3909-44FA-8F73-322769CF3958}">
      <dgm:prSet/>
      <dgm:spPr/>
      <dgm:t>
        <a:bodyPr/>
        <a:lstStyle/>
        <a:p>
          <a:endParaRPr lang="en-US"/>
        </a:p>
      </dgm:t>
    </dgm:pt>
    <dgm:pt modelId="{52025C29-D3BB-4DAE-BE68-65D7390B1F18}">
      <dgm:prSet/>
      <dgm:spPr/>
      <dgm:t>
        <a:bodyPr/>
        <a:lstStyle/>
        <a:p>
          <a:r>
            <a:rPr lang="en-US"/>
            <a:t>Fallback ELO logic for unmatched scenarios.</a:t>
          </a:r>
        </a:p>
      </dgm:t>
    </dgm:pt>
    <dgm:pt modelId="{6DAA56BD-6CD6-4E12-AB0C-1DC334E8BE0C}" type="parTrans" cxnId="{DD7CE0EB-001E-45CD-BFC2-9B2A15477A5C}">
      <dgm:prSet/>
      <dgm:spPr/>
      <dgm:t>
        <a:bodyPr/>
        <a:lstStyle/>
        <a:p>
          <a:endParaRPr lang="en-US"/>
        </a:p>
      </dgm:t>
    </dgm:pt>
    <dgm:pt modelId="{59D94860-99CB-4524-BF4E-FB1A84A76B37}" type="sibTrans" cxnId="{DD7CE0EB-001E-45CD-BFC2-9B2A15477A5C}">
      <dgm:prSet/>
      <dgm:spPr/>
      <dgm:t>
        <a:bodyPr/>
        <a:lstStyle/>
        <a:p>
          <a:endParaRPr lang="en-US"/>
        </a:p>
      </dgm:t>
    </dgm:pt>
    <dgm:pt modelId="{3A9454E1-39B6-4D3C-939E-DC9CB7EB2007}" type="pres">
      <dgm:prSet presAssocID="{2CC91F0E-6B63-4918-82AC-C7A970321E62}" presName="outerComposite" presStyleCnt="0">
        <dgm:presLayoutVars>
          <dgm:chMax val="5"/>
          <dgm:dir/>
          <dgm:resizeHandles val="exact"/>
        </dgm:presLayoutVars>
      </dgm:prSet>
      <dgm:spPr/>
    </dgm:pt>
    <dgm:pt modelId="{7BDF4D93-7DA6-4A8A-8C2D-F20A2D88D7DC}" type="pres">
      <dgm:prSet presAssocID="{2CC91F0E-6B63-4918-82AC-C7A970321E62}" presName="dummyMaxCanvas" presStyleCnt="0">
        <dgm:presLayoutVars/>
      </dgm:prSet>
      <dgm:spPr/>
    </dgm:pt>
    <dgm:pt modelId="{6CAACCA3-C7A3-42CD-98FC-26A5E49FFD03}" type="pres">
      <dgm:prSet presAssocID="{2CC91F0E-6B63-4918-82AC-C7A970321E62}" presName="ThreeNodes_1" presStyleLbl="node1" presStyleIdx="0" presStyleCnt="3">
        <dgm:presLayoutVars>
          <dgm:bulletEnabled val="1"/>
        </dgm:presLayoutVars>
      </dgm:prSet>
      <dgm:spPr/>
    </dgm:pt>
    <dgm:pt modelId="{390ACB07-C2CF-4751-B8F4-5F682994CFA6}" type="pres">
      <dgm:prSet presAssocID="{2CC91F0E-6B63-4918-82AC-C7A970321E62}" presName="ThreeNodes_2" presStyleLbl="node1" presStyleIdx="1" presStyleCnt="3">
        <dgm:presLayoutVars>
          <dgm:bulletEnabled val="1"/>
        </dgm:presLayoutVars>
      </dgm:prSet>
      <dgm:spPr/>
    </dgm:pt>
    <dgm:pt modelId="{4B74A72E-0B31-49B8-97F3-48723F69D51D}" type="pres">
      <dgm:prSet presAssocID="{2CC91F0E-6B63-4918-82AC-C7A970321E62}" presName="ThreeNodes_3" presStyleLbl="node1" presStyleIdx="2" presStyleCnt="3">
        <dgm:presLayoutVars>
          <dgm:bulletEnabled val="1"/>
        </dgm:presLayoutVars>
      </dgm:prSet>
      <dgm:spPr/>
    </dgm:pt>
    <dgm:pt modelId="{13A3F50D-9D5F-4C2C-B7B5-14061D9131D5}" type="pres">
      <dgm:prSet presAssocID="{2CC91F0E-6B63-4918-82AC-C7A970321E62}" presName="ThreeConn_1-2" presStyleLbl="fgAccFollowNode1" presStyleIdx="0" presStyleCnt="2">
        <dgm:presLayoutVars>
          <dgm:bulletEnabled val="1"/>
        </dgm:presLayoutVars>
      </dgm:prSet>
      <dgm:spPr/>
    </dgm:pt>
    <dgm:pt modelId="{ADD65A77-C42C-49FE-8602-C03A3BF1469F}" type="pres">
      <dgm:prSet presAssocID="{2CC91F0E-6B63-4918-82AC-C7A970321E62}" presName="ThreeConn_2-3" presStyleLbl="fgAccFollowNode1" presStyleIdx="1" presStyleCnt="2">
        <dgm:presLayoutVars>
          <dgm:bulletEnabled val="1"/>
        </dgm:presLayoutVars>
      </dgm:prSet>
      <dgm:spPr/>
    </dgm:pt>
    <dgm:pt modelId="{A5028F19-F018-4E1B-BDE3-DEBC4373FFFF}" type="pres">
      <dgm:prSet presAssocID="{2CC91F0E-6B63-4918-82AC-C7A970321E62}" presName="ThreeNodes_1_text" presStyleLbl="node1" presStyleIdx="2" presStyleCnt="3">
        <dgm:presLayoutVars>
          <dgm:bulletEnabled val="1"/>
        </dgm:presLayoutVars>
      </dgm:prSet>
      <dgm:spPr/>
    </dgm:pt>
    <dgm:pt modelId="{63679530-92FF-41F2-891C-843D03519E73}" type="pres">
      <dgm:prSet presAssocID="{2CC91F0E-6B63-4918-82AC-C7A970321E62}" presName="ThreeNodes_2_text" presStyleLbl="node1" presStyleIdx="2" presStyleCnt="3">
        <dgm:presLayoutVars>
          <dgm:bulletEnabled val="1"/>
        </dgm:presLayoutVars>
      </dgm:prSet>
      <dgm:spPr/>
    </dgm:pt>
    <dgm:pt modelId="{E52BADBA-4548-44A9-9B3C-BF4BEF584620}" type="pres">
      <dgm:prSet presAssocID="{2CC91F0E-6B63-4918-82AC-C7A970321E6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3F16B06-CEE2-4E72-8BAC-F8BA2D01D157}" type="presOf" srcId="{CE981C99-C72B-4E7C-BEE8-A00D8C774DD6}" destId="{63679530-92FF-41F2-891C-843D03519E73}" srcOrd="1" destOrd="0" presId="urn:microsoft.com/office/officeart/2005/8/layout/vProcess5"/>
    <dgm:cxn modelId="{B1127D3C-0FF9-4F52-BC99-10576CE4FB97}" type="presOf" srcId="{2CC91F0E-6B63-4918-82AC-C7A970321E62}" destId="{3A9454E1-39B6-4D3C-939E-DC9CB7EB2007}" srcOrd="0" destOrd="0" presId="urn:microsoft.com/office/officeart/2005/8/layout/vProcess5"/>
    <dgm:cxn modelId="{ECCDBC5B-201E-4B22-9E3B-B10FBA3830BB}" type="presOf" srcId="{52025C29-D3BB-4DAE-BE68-65D7390B1F18}" destId="{4B74A72E-0B31-49B8-97F3-48723F69D51D}" srcOrd="0" destOrd="0" presId="urn:microsoft.com/office/officeart/2005/8/layout/vProcess5"/>
    <dgm:cxn modelId="{B7A0B44A-BBBF-416A-8EAA-A67D60BDE715}" type="presOf" srcId="{08BB3EB9-04D8-4CC2-B45C-B2E6E8C12AED}" destId="{A5028F19-F018-4E1B-BDE3-DEBC4373FFFF}" srcOrd="1" destOrd="0" presId="urn:microsoft.com/office/officeart/2005/8/layout/vProcess5"/>
    <dgm:cxn modelId="{33F88886-7108-491A-ABC2-36BE1501D4BF}" srcId="{2CC91F0E-6B63-4918-82AC-C7A970321E62}" destId="{08BB3EB9-04D8-4CC2-B45C-B2E6E8C12AED}" srcOrd="0" destOrd="0" parTransId="{76ED5DC9-B906-4D13-8174-22590D265F6E}" sibTransId="{10005970-D1B1-4447-9CF2-75FA203772D6}"/>
    <dgm:cxn modelId="{E4499990-F85B-47B5-84F8-BD73727441BD}" type="presOf" srcId="{CE981C99-C72B-4E7C-BEE8-A00D8C774DD6}" destId="{390ACB07-C2CF-4751-B8F4-5F682994CFA6}" srcOrd="0" destOrd="0" presId="urn:microsoft.com/office/officeart/2005/8/layout/vProcess5"/>
    <dgm:cxn modelId="{DBDDD793-58CE-472C-8901-2DFD0AE2D912}" type="presOf" srcId="{08BB3EB9-04D8-4CC2-B45C-B2E6E8C12AED}" destId="{6CAACCA3-C7A3-42CD-98FC-26A5E49FFD03}" srcOrd="0" destOrd="0" presId="urn:microsoft.com/office/officeart/2005/8/layout/vProcess5"/>
    <dgm:cxn modelId="{12AA3DB3-052F-46FD-8CBE-BFC3A75EFFE0}" type="presOf" srcId="{6E1A5258-2C6A-432D-9CE6-73047569FF7C}" destId="{ADD65A77-C42C-49FE-8602-C03A3BF1469F}" srcOrd="0" destOrd="0" presId="urn:microsoft.com/office/officeart/2005/8/layout/vProcess5"/>
    <dgm:cxn modelId="{D0EB9BC0-DC1C-46C1-8E36-7F0B893842D6}" type="presOf" srcId="{10005970-D1B1-4447-9CF2-75FA203772D6}" destId="{13A3F50D-9D5F-4C2C-B7B5-14061D9131D5}" srcOrd="0" destOrd="0" presId="urn:microsoft.com/office/officeart/2005/8/layout/vProcess5"/>
    <dgm:cxn modelId="{0CD31EC1-3909-44FA-8F73-322769CF3958}" srcId="{2CC91F0E-6B63-4918-82AC-C7A970321E62}" destId="{CE981C99-C72B-4E7C-BEE8-A00D8C774DD6}" srcOrd="1" destOrd="0" parTransId="{955FC430-039A-4277-AD4A-463581B619D0}" sibTransId="{6E1A5258-2C6A-432D-9CE6-73047569FF7C}"/>
    <dgm:cxn modelId="{DD7CE0EB-001E-45CD-BFC2-9B2A15477A5C}" srcId="{2CC91F0E-6B63-4918-82AC-C7A970321E62}" destId="{52025C29-D3BB-4DAE-BE68-65D7390B1F18}" srcOrd="2" destOrd="0" parTransId="{6DAA56BD-6CD6-4E12-AB0C-1DC334E8BE0C}" sibTransId="{59D94860-99CB-4524-BF4E-FB1A84A76B37}"/>
    <dgm:cxn modelId="{C64D6AFE-56E8-4A3A-B106-091CE7174BE6}" type="presOf" srcId="{52025C29-D3BB-4DAE-BE68-65D7390B1F18}" destId="{E52BADBA-4548-44A9-9B3C-BF4BEF584620}" srcOrd="1" destOrd="0" presId="urn:microsoft.com/office/officeart/2005/8/layout/vProcess5"/>
    <dgm:cxn modelId="{421AA17E-C8A1-4CF9-B2BC-99745A040F62}" type="presParOf" srcId="{3A9454E1-39B6-4D3C-939E-DC9CB7EB2007}" destId="{7BDF4D93-7DA6-4A8A-8C2D-F20A2D88D7DC}" srcOrd="0" destOrd="0" presId="urn:microsoft.com/office/officeart/2005/8/layout/vProcess5"/>
    <dgm:cxn modelId="{6D3921AF-7763-4F2F-9AF3-171ECBBE3D3B}" type="presParOf" srcId="{3A9454E1-39B6-4D3C-939E-DC9CB7EB2007}" destId="{6CAACCA3-C7A3-42CD-98FC-26A5E49FFD03}" srcOrd="1" destOrd="0" presId="urn:microsoft.com/office/officeart/2005/8/layout/vProcess5"/>
    <dgm:cxn modelId="{94A5C5E0-16E6-42A8-A867-3167383E205A}" type="presParOf" srcId="{3A9454E1-39B6-4D3C-939E-DC9CB7EB2007}" destId="{390ACB07-C2CF-4751-B8F4-5F682994CFA6}" srcOrd="2" destOrd="0" presId="urn:microsoft.com/office/officeart/2005/8/layout/vProcess5"/>
    <dgm:cxn modelId="{015F16C9-AB96-4E73-A32B-6621337658CB}" type="presParOf" srcId="{3A9454E1-39B6-4D3C-939E-DC9CB7EB2007}" destId="{4B74A72E-0B31-49B8-97F3-48723F69D51D}" srcOrd="3" destOrd="0" presId="urn:microsoft.com/office/officeart/2005/8/layout/vProcess5"/>
    <dgm:cxn modelId="{C320B27B-BAD4-43CA-A56E-C409EF3DB410}" type="presParOf" srcId="{3A9454E1-39B6-4D3C-939E-DC9CB7EB2007}" destId="{13A3F50D-9D5F-4C2C-B7B5-14061D9131D5}" srcOrd="4" destOrd="0" presId="urn:microsoft.com/office/officeart/2005/8/layout/vProcess5"/>
    <dgm:cxn modelId="{B87B91CB-7330-4AF8-9B00-5743B927F24E}" type="presParOf" srcId="{3A9454E1-39B6-4D3C-939E-DC9CB7EB2007}" destId="{ADD65A77-C42C-49FE-8602-C03A3BF1469F}" srcOrd="5" destOrd="0" presId="urn:microsoft.com/office/officeart/2005/8/layout/vProcess5"/>
    <dgm:cxn modelId="{3D88D0FB-C852-4AF9-8425-8326BE146CEB}" type="presParOf" srcId="{3A9454E1-39B6-4D3C-939E-DC9CB7EB2007}" destId="{A5028F19-F018-4E1B-BDE3-DEBC4373FFFF}" srcOrd="6" destOrd="0" presId="urn:microsoft.com/office/officeart/2005/8/layout/vProcess5"/>
    <dgm:cxn modelId="{615496AC-4D8E-4D34-A0F5-7FCADB1E32E5}" type="presParOf" srcId="{3A9454E1-39B6-4D3C-939E-DC9CB7EB2007}" destId="{63679530-92FF-41F2-891C-843D03519E73}" srcOrd="7" destOrd="0" presId="urn:microsoft.com/office/officeart/2005/8/layout/vProcess5"/>
    <dgm:cxn modelId="{C07A9E99-F384-45F9-BC8B-5FEF89DF2C09}" type="presParOf" srcId="{3A9454E1-39B6-4D3C-939E-DC9CB7EB2007}" destId="{E52BADBA-4548-44A9-9B3C-BF4BEF58462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494E2-297D-4C31-88DE-F9E7FADD24BB}">
      <dsp:nvSpPr>
        <dsp:cNvPr id="0" name=""/>
        <dsp:cNvSpPr/>
      </dsp:nvSpPr>
      <dsp:spPr>
        <a:xfrm>
          <a:off x="0" y="752883"/>
          <a:ext cx="4862446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What’s AoE4?</a:t>
          </a:r>
        </a:p>
      </dsp:txBody>
      <dsp:txXfrm>
        <a:off x="46777" y="799660"/>
        <a:ext cx="4768892" cy="864675"/>
      </dsp:txXfrm>
    </dsp:sp>
    <dsp:sp modelId="{E0356770-02CE-43F5-B2D3-47B55F9C52E2}">
      <dsp:nvSpPr>
        <dsp:cNvPr id="0" name=""/>
        <dsp:cNvSpPr/>
      </dsp:nvSpPr>
      <dsp:spPr>
        <a:xfrm>
          <a:off x="0" y="1780233"/>
          <a:ext cx="4862446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Brief introduction to AoE4 matchmaking challenges.</a:t>
          </a:r>
        </a:p>
      </dsp:txBody>
      <dsp:txXfrm>
        <a:off x="46777" y="1827010"/>
        <a:ext cx="4768892" cy="864675"/>
      </dsp:txXfrm>
    </dsp:sp>
    <dsp:sp modelId="{5F72B45C-22CC-4010-A7A3-7654350A9309}">
      <dsp:nvSpPr>
        <dsp:cNvPr id="0" name=""/>
        <dsp:cNvSpPr/>
      </dsp:nvSpPr>
      <dsp:spPr>
        <a:xfrm>
          <a:off x="0" y="2807583"/>
          <a:ext cx="4862446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Objective: Fair, balanced matches using ML &amp; Clustering.</a:t>
          </a:r>
        </a:p>
      </dsp:txBody>
      <dsp:txXfrm>
        <a:off x="46777" y="2854360"/>
        <a:ext cx="4768892" cy="864675"/>
      </dsp:txXfrm>
    </dsp:sp>
    <dsp:sp modelId="{DC2E4880-E226-4DD1-BA6F-008A1CD4A936}">
      <dsp:nvSpPr>
        <dsp:cNvPr id="0" name=""/>
        <dsp:cNvSpPr/>
      </dsp:nvSpPr>
      <dsp:spPr>
        <a:xfrm>
          <a:off x="0" y="3834933"/>
          <a:ext cx="4862446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Traditional matchmaking system vs ML based matchmaking system</a:t>
          </a:r>
        </a:p>
      </dsp:txBody>
      <dsp:txXfrm>
        <a:off x="46777" y="3881710"/>
        <a:ext cx="4768892" cy="864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ACCA3-C7A3-42CD-98FC-26A5E49FFD03}">
      <dsp:nvSpPr>
        <dsp:cNvPr id="0" name=""/>
        <dsp:cNvSpPr/>
      </dsp:nvSpPr>
      <dsp:spPr>
        <a:xfrm>
          <a:off x="0" y="0"/>
          <a:ext cx="8821674" cy="9629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Classification model (XGBoostClassifier) to predict match outcome probabilities.</a:t>
          </a:r>
        </a:p>
      </dsp:txBody>
      <dsp:txXfrm>
        <a:off x="28204" y="28204"/>
        <a:ext cx="7782554" cy="906562"/>
      </dsp:txXfrm>
    </dsp:sp>
    <dsp:sp modelId="{390ACB07-C2CF-4751-B8F4-5F682994CFA6}">
      <dsp:nvSpPr>
        <dsp:cNvPr id="0" name=""/>
        <dsp:cNvSpPr/>
      </dsp:nvSpPr>
      <dsp:spPr>
        <a:xfrm>
          <a:off x="778382" y="1123465"/>
          <a:ext cx="8821674" cy="9629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Clustering (KMeans) for grouping similar players.</a:t>
          </a:r>
        </a:p>
      </dsp:txBody>
      <dsp:txXfrm>
        <a:off x="806586" y="1151669"/>
        <a:ext cx="7360952" cy="906562"/>
      </dsp:txXfrm>
    </dsp:sp>
    <dsp:sp modelId="{4B74A72E-0B31-49B8-97F3-48723F69D51D}">
      <dsp:nvSpPr>
        <dsp:cNvPr id="0" name=""/>
        <dsp:cNvSpPr/>
      </dsp:nvSpPr>
      <dsp:spPr>
        <a:xfrm>
          <a:off x="1556765" y="2246931"/>
          <a:ext cx="8821674" cy="9629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Fallback ELO logic for unmatched scenarios.</a:t>
          </a:r>
        </a:p>
      </dsp:txBody>
      <dsp:txXfrm>
        <a:off x="1584969" y="2275135"/>
        <a:ext cx="7360952" cy="906562"/>
      </dsp:txXfrm>
    </dsp:sp>
    <dsp:sp modelId="{13A3F50D-9D5F-4C2C-B7B5-14061D9131D5}">
      <dsp:nvSpPr>
        <dsp:cNvPr id="0" name=""/>
        <dsp:cNvSpPr/>
      </dsp:nvSpPr>
      <dsp:spPr>
        <a:xfrm>
          <a:off x="8195743" y="730252"/>
          <a:ext cx="625930" cy="625930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336577" y="730252"/>
        <a:ext cx="344262" cy="471012"/>
      </dsp:txXfrm>
    </dsp:sp>
    <dsp:sp modelId="{ADD65A77-C42C-49FE-8602-C03A3BF1469F}">
      <dsp:nvSpPr>
        <dsp:cNvPr id="0" name=""/>
        <dsp:cNvSpPr/>
      </dsp:nvSpPr>
      <dsp:spPr>
        <a:xfrm>
          <a:off x="8974126" y="1847298"/>
          <a:ext cx="625930" cy="625930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114960" y="1847298"/>
        <a:ext cx="344262" cy="471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8234-ABF0-0913-222C-0060D37BB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C771F-7FA2-C393-947C-65A226BE0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1C505-537B-B986-709D-68DC49E8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4619-4E60-4DA9-A35A-F9914AE115A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67CA7-FFF0-AAA8-97E5-10A1972A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CD2B9-82A1-D7B9-72FE-5F3E4619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8863-0B89-44B7-BB54-3A2B626C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1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F718-92CF-D180-0F89-8A8454F7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C6526-4EB8-3A65-BF34-D4DBCDBB9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A750-ADCE-7BDE-DD30-7DB0134A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4619-4E60-4DA9-A35A-F9914AE115A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DEDD6-3B2F-08D6-C76D-D652090F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532C6-078B-233B-D055-70A3E049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8863-0B89-44B7-BB54-3A2B626C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0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6D4A5-8611-3179-9BE1-13D0DFDD2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FDDC3-63BA-A30D-4410-A166F344F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CB52F-1556-7957-4124-1D1A6341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4619-4E60-4DA9-A35A-F9914AE115A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259B3-FBC4-7AD1-C82C-DE1954F6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E0AB-3777-21DA-B3D9-FF15F8D5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8863-0B89-44B7-BB54-3A2B626C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6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248E-25F4-7A8E-B03C-5E4BDCB2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C342-D91C-D6E4-4420-55AF6ABC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502F-94B0-BA81-C8AB-E7714F39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4619-4E60-4DA9-A35A-F9914AE115A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E317-6758-5159-D19F-393F94FF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CB2F5-6443-5D1E-947C-7B2708F2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8863-0B89-44B7-BB54-3A2B626C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1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99A9-6771-3FBE-4959-32ECBC8D2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2063C-D86E-9347-05C3-F432A0FDD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38DF9-5A31-F050-8C37-44DA345C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4619-4E60-4DA9-A35A-F9914AE115A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572B6-CA9D-1965-5A8B-D791DEF6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E54E1-C58F-137A-A0DA-45A77516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8863-0B89-44B7-BB54-3A2B626C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0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FD7D-9B5C-7E60-50BA-6B69C4EA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964E-BE51-37EC-B591-B5359A5C2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CC2C1-41EA-1789-8E60-95E51F6FA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AC49C-8B6A-A26D-7A34-BC8B2DBC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4619-4E60-4DA9-A35A-F9914AE115A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3F8BA-1655-3550-49DA-8DEDBF06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AAFE8-8DBA-4338-7733-5C868560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8863-0B89-44B7-BB54-3A2B626C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2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385E-9A83-8CE7-45A1-931EC92BF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E40EC-9502-EE48-A726-52A3D1454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EE244-6F0F-7AB3-CCFA-A9C16D1EF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9FB7E-1C93-0BF2-7915-28AE132A5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240CD-93F2-C1B9-6D68-19BD59B2B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BF496-DB04-2C07-C49D-DB96B2B8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4619-4E60-4DA9-A35A-F9914AE115A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2DA46-F455-2C7C-E3AA-450C7932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6D3830-9F87-9FDA-E108-8B6EE9C4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8863-0B89-44B7-BB54-3A2B626C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3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C725-98A6-372F-7D90-75C17342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C50D4-5FB7-92E9-B251-B9C60F4E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4619-4E60-4DA9-A35A-F9914AE115A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1510D-43A7-22CA-7F10-796AF361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FF2F2-6E2E-7329-67F9-1E6E1707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8863-0B89-44B7-BB54-3A2B626C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1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6A3E5-BD3C-3EB4-5AEF-FB2338AB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4619-4E60-4DA9-A35A-F9914AE115A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2097C-25A8-20EB-EEFE-FB341D1E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75341-4C48-7F45-840E-61A13313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8863-0B89-44B7-BB54-3A2B626C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0390-7086-12AE-7E55-6EB7A591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4B27C-2570-6921-B63D-8DCF83A07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C421F-B133-B49D-CA46-42B361790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5A406-9CD1-B830-0D75-C7E6B743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4619-4E60-4DA9-A35A-F9914AE115A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86522-90B6-D972-02DF-D2C46B4F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3F8C0-AF1B-B96A-A665-5C4CD6E9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8863-0B89-44B7-BB54-3A2B626C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2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DCD9-4F65-C997-A5DD-E922BBC29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1D30B-ABF6-8BE6-3DF2-13E873215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B944F-A511-98A9-B0DF-673ABB8F9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5AF59-739E-4ED7-C57A-74737DE4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4619-4E60-4DA9-A35A-F9914AE115A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BB360-2E5A-C1B1-CA9A-C091C115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D1E30-7FA2-B31F-121D-4B77CD8B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8863-0B89-44B7-BB54-3A2B626C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5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1DEFA-F5BA-C7DA-6AFC-7161A8D4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31939-FECF-416B-C3FA-A1B4DCE30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6CFC3-320B-ADD7-9DB5-5F0FE683D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9D4619-4E60-4DA9-A35A-F9914AE115A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4EDCF-7EB0-2C83-4E30-75353D1E2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28A5A-9C9A-4170-E545-03CFD0B47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A18863-0B89-44B7-BB54-3A2B626C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4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xrobGM/aoe4-matchmak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oe4world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D5ADE-EF22-4365-A46E-590CEE515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AOE4 Matchmaking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7047E-49C5-F6C5-BA4B-A21761F71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 comprehensive matchmaking system for the RTS game Age of Empires IV using machine learning techniques</a:t>
            </a:r>
          </a:p>
          <a:p>
            <a:pPr algn="l"/>
            <a:r>
              <a:rPr lang="en-US" dirty="0"/>
              <a:t>Presented by Sukhrob Ilyosbekov</a:t>
            </a:r>
          </a:p>
        </p:txBody>
      </p:sp>
    </p:spTree>
    <p:extLst>
      <p:ext uri="{BB962C8B-B14F-4D97-AF65-F5344CB8AC3E}">
        <p14:creationId xmlns:p14="http://schemas.microsoft.com/office/powerpoint/2010/main" val="64746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1C23C-2E5B-76AC-EA2B-B87B8DD4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2AD1B-7C3A-9D59-56A7-48FCC10F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project is available in the GitHub repositor: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https://github.com/suxrobGM/aoe4-matchmaking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477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6B974-A385-9AD3-2360-CBBDA37D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Project Overiew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E0F2A4E3-7066-BD1A-E94C-142CEB62F3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03158" y="649480"/>
          <a:ext cx="48624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39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9ACAC-F1E8-D372-A46B-22CD3624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&amp;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4E9E1-F1F8-8E63-4C4A-94F1761F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Data sources: Player leaderboard &amp; historical games from the </a:t>
            </a:r>
            <a:r>
              <a:rPr lang="en-US" sz="2000" dirty="0">
                <a:hlinkClick r:id="rId2"/>
              </a:rPr>
              <a:t>https://aoe4world.com</a:t>
            </a:r>
            <a:endParaRPr lang="en-US" sz="2000" dirty="0"/>
          </a:p>
          <a:p>
            <a:r>
              <a:rPr lang="en-US" sz="2000" dirty="0"/>
              <a:t>The size of historical games is over 1 million games</a:t>
            </a:r>
          </a:p>
          <a:p>
            <a:r>
              <a:rPr lang="en-US" sz="2000" dirty="0"/>
              <a:t>Over 100k players data in the leaderboard dataset</a:t>
            </a:r>
          </a:p>
          <a:p>
            <a:r>
              <a:rPr lang="en-US" sz="2000" dirty="0"/>
              <a:t>Key features: rating, win rate, average MMR, last n games MMR difference, opponent’s average MMR</a:t>
            </a:r>
          </a:p>
          <a:p>
            <a:r>
              <a:rPr lang="en-US" sz="2000" dirty="0"/>
              <a:t>Clustering players into skill groups and rank levels: Conqueror, Diamond, Platinum, Gold, Silver and Bronze</a:t>
            </a:r>
          </a:p>
        </p:txBody>
      </p:sp>
    </p:spTree>
    <p:extLst>
      <p:ext uri="{BB962C8B-B14F-4D97-AF65-F5344CB8AC3E}">
        <p14:creationId xmlns:p14="http://schemas.microsoft.com/office/powerpoint/2010/main" val="149190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3FC33-3472-5AC6-82FC-F8B24297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Modeling Approach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526102-6478-B75A-A9F8-AF96B419E1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9272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902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A04EC-F7AF-2EF9-6B8F-4C923D2E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Model Training &amp; Tuning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6FB7DD14-30EC-7ADC-8F0E-C86E4E9B9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Data preprocessing &amp; feature engineering steps.</a:t>
            </a:r>
          </a:p>
          <a:p>
            <a:r>
              <a:rPr lang="en-US" sz="2000"/>
              <a:t>Hyperparameter tuning using RandomizedSearchCV.</a:t>
            </a:r>
          </a:p>
          <a:p>
            <a:r>
              <a:rPr lang="en-US" sz="2000"/>
              <a:t>Performance metrics: Accuracy, AUC.</a:t>
            </a:r>
          </a:p>
          <a:p>
            <a:r>
              <a:rPr lang="en-US" sz="2000"/>
              <a:t>Try other models such as LogisticsRegression, RandomForestClassifier and HDSCAN for clustering</a:t>
            </a:r>
          </a:p>
          <a:p>
            <a:r>
              <a:rPr lang="en-US" sz="2000"/>
              <a:t>Save models to use in API</a:t>
            </a:r>
          </a:p>
        </p:txBody>
      </p:sp>
    </p:spTree>
    <p:extLst>
      <p:ext uri="{BB962C8B-B14F-4D97-AF65-F5344CB8AC3E}">
        <p14:creationId xmlns:p14="http://schemas.microsoft.com/office/powerpoint/2010/main" val="326420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3AE67-4487-098C-5E1F-A3A6E5A5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Results: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3E8AE1-2EDE-5FAB-26BD-F36FD6DA6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608" y="2181426"/>
            <a:ext cx="4608227" cy="3997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B5D42B-55BA-1324-7D54-20FEEFE7B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4542990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4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28D49-BFF4-209E-1044-EA90ADBF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Results: Classification, predict match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0CED0-6FAC-C4E9-0CD6-428FBCF5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2000"/>
              <a:t>XGBClassifier: AUC accuracy: 73% after hyperparameter tuning</a:t>
            </a:r>
          </a:p>
          <a:p>
            <a:r>
              <a:rPr lang="en-US" sz="2000"/>
              <a:t>RandomForestClassifier: 70%</a:t>
            </a:r>
          </a:p>
          <a:p>
            <a:r>
              <a:rPr lang="en-US" sz="2000"/>
              <a:t>LogisticsRegression: 72%</a:t>
            </a:r>
          </a:p>
          <a:p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3BAF8-E8E4-2D58-9DF3-4DCBF33A4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67" y="1969621"/>
            <a:ext cx="4170530" cy="295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6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372C1-30E6-F05A-3CBC-B6CB9F22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System Architecture and Matchmaking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E677A-1890-5584-B043-2EABDD2C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Frontend app (Angular) -&gt; Backend app (FastAPI) -&gt; ML models</a:t>
            </a:r>
          </a:p>
          <a:p>
            <a:r>
              <a:rPr lang="en-US" sz="2000"/>
              <a:t>Matchmaking flow: Player joins queue -&gt; Find match using clustering -&gt; Predict Outcome -&gt; if outcome around 50% then opponent found otherwise continue to find</a:t>
            </a:r>
          </a:p>
          <a:p>
            <a:r>
              <a:rPr lang="en-US" sz="2000"/>
              <a:t>If could not find best partner using cluster then use traditional ELO system as fallback option to find opponent</a:t>
            </a:r>
          </a:p>
        </p:txBody>
      </p:sp>
    </p:spTree>
    <p:extLst>
      <p:ext uri="{BB962C8B-B14F-4D97-AF65-F5344CB8AC3E}">
        <p14:creationId xmlns:p14="http://schemas.microsoft.com/office/powerpoint/2010/main" val="220436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961AF-4C7C-730D-F237-BB82239A0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65D5B4-BF9E-CA9A-A5E7-16CBE6A49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553" y="2820123"/>
            <a:ext cx="3238707" cy="27852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4D4168-6A5F-DFF2-C255-A2B36D87E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646" y="3394994"/>
            <a:ext cx="3238707" cy="1635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9580E8-51A1-9FC0-1AAC-94C81FF31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740" y="3747203"/>
            <a:ext cx="3238707" cy="93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6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</TotalTime>
  <Words>314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AOE4 Matchmaking System</vt:lpstr>
      <vt:lpstr>Project Overiew</vt:lpstr>
      <vt:lpstr>Data &amp; Features</vt:lpstr>
      <vt:lpstr>Modeling Approach</vt:lpstr>
      <vt:lpstr>Model Training &amp; Tuning</vt:lpstr>
      <vt:lpstr>Results: Clustering</vt:lpstr>
      <vt:lpstr>Results: Classification, predict match outcome</vt:lpstr>
      <vt:lpstr>System Architecture and Matchmaking Flow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Sukhrobbek Ilyosbekov</dc:creator>
  <cp:lastModifiedBy>Sukhrobbek Ilyosbekov</cp:lastModifiedBy>
  <cp:revision>3</cp:revision>
  <dcterms:created xsi:type="dcterms:W3CDTF">2024-12-12T19:41:59Z</dcterms:created>
  <dcterms:modified xsi:type="dcterms:W3CDTF">2024-12-12T20:11:15Z</dcterms:modified>
</cp:coreProperties>
</file>