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4"/>
    <p:sldMasterId id="214748366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Lst>
  <p:sldSz cy="5143500" cx="9144000"/>
  <p:notesSz cx="6858000" cy="9144000"/>
  <p:embeddedFontLst>
    <p:embeddedFont>
      <p:font typeface="Roboto"/>
      <p:regular r:id="rId61"/>
      <p:bold r:id="rId62"/>
      <p:italic r:id="rId63"/>
      <p:boldItalic r:id="rId64"/>
    </p:embeddedFont>
    <p:embeddedFont>
      <p:font typeface="Quattrocento Sans"/>
      <p:regular r:id="rId65"/>
      <p:bold r:id="rId66"/>
      <p:italic r:id="rId67"/>
      <p:boldItalic r:id="rId68"/>
    </p:embeddedFont>
    <p:embeddedFont>
      <p:font typeface="Roboto Mono"/>
      <p:regular r:id="rId69"/>
      <p:bold r:id="rId70"/>
      <p:italic r:id="rId71"/>
      <p:boldItalic r:id="rId72"/>
    </p:embeddedFont>
    <p:embeddedFont>
      <p:font typeface="Open Sans"/>
      <p:regular r:id="rId73"/>
      <p:bold r:id="rId74"/>
      <p:italic r:id="rId75"/>
      <p:boldItalic r:id="rId7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font" Target="fonts/OpenSans-regular.fntdata"/><Relationship Id="rId72" Type="http://schemas.openxmlformats.org/officeDocument/2006/relationships/font" Target="fonts/RobotoMono-boldItalic.fntdata"/><Relationship Id="rId31" Type="http://schemas.openxmlformats.org/officeDocument/2006/relationships/slide" Target="slides/slide25.xml"/><Relationship Id="rId75" Type="http://schemas.openxmlformats.org/officeDocument/2006/relationships/font" Target="fonts/OpenSans-italic.fntdata"/><Relationship Id="rId30" Type="http://schemas.openxmlformats.org/officeDocument/2006/relationships/slide" Target="slides/slide24.xml"/><Relationship Id="rId74" Type="http://schemas.openxmlformats.org/officeDocument/2006/relationships/font" Target="fonts/OpenSans-bold.fntdata"/><Relationship Id="rId33" Type="http://schemas.openxmlformats.org/officeDocument/2006/relationships/slide" Target="slides/slide27.xml"/><Relationship Id="rId32" Type="http://schemas.openxmlformats.org/officeDocument/2006/relationships/slide" Target="slides/slide26.xml"/><Relationship Id="rId76" Type="http://schemas.openxmlformats.org/officeDocument/2006/relationships/font" Target="fonts/OpenSans-boldItalic.fntdata"/><Relationship Id="rId35" Type="http://schemas.openxmlformats.org/officeDocument/2006/relationships/slide" Target="slides/slide29.xml"/><Relationship Id="rId34" Type="http://schemas.openxmlformats.org/officeDocument/2006/relationships/slide" Target="slides/slide28.xml"/><Relationship Id="rId71" Type="http://schemas.openxmlformats.org/officeDocument/2006/relationships/font" Target="fonts/RobotoMono-italic.fntdata"/><Relationship Id="rId70" Type="http://schemas.openxmlformats.org/officeDocument/2006/relationships/font" Target="fonts/RobotoMono-bold.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Roboto-bold.fntdata"/><Relationship Id="rId61" Type="http://schemas.openxmlformats.org/officeDocument/2006/relationships/font" Target="fonts/Roboto-regular.fntdata"/><Relationship Id="rId20" Type="http://schemas.openxmlformats.org/officeDocument/2006/relationships/slide" Target="slides/slide14.xml"/><Relationship Id="rId64" Type="http://schemas.openxmlformats.org/officeDocument/2006/relationships/font" Target="fonts/Roboto-boldItalic.fntdata"/><Relationship Id="rId63" Type="http://schemas.openxmlformats.org/officeDocument/2006/relationships/font" Target="fonts/Roboto-italic.fntdata"/><Relationship Id="rId22" Type="http://schemas.openxmlformats.org/officeDocument/2006/relationships/slide" Target="slides/slide16.xml"/><Relationship Id="rId66" Type="http://schemas.openxmlformats.org/officeDocument/2006/relationships/font" Target="fonts/QuattrocentoSans-bold.fntdata"/><Relationship Id="rId21" Type="http://schemas.openxmlformats.org/officeDocument/2006/relationships/slide" Target="slides/slide15.xml"/><Relationship Id="rId65" Type="http://schemas.openxmlformats.org/officeDocument/2006/relationships/font" Target="fonts/QuattrocentoSans-regular.fntdata"/><Relationship Id="rId24" Type="http://schemas.openxmlformats.org/officeDocument/2006/relationships/slide" Target="slides/slide18.xml"/><Relationship Id="rId68" Type="http://schemas.openxmlformats.org/officeDocument/2006/relationships/font" Target="fonts/QuattrocentoSans-boldItalic.fntdata"/><Relationship Id="rId23" Type="http://schemas.openxmlformats.org/officeDocument/2006/relationships/slide" Target="slides/slide17.xml"/><Relationship Id="rId67" Type="http://schemas.openxmlformats.org/officeDocument/2006/relationships/font" Target="fonts/QuattrocentoSans-italic.fntdata"/><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RobotoMono-regular.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1" Type="http://schemas.openxmlformats.org/officeDocument/2006/relationships/hyperlink" Target="https://kubernetes.io/docs/tasks/debug/debug-cluster/resource-usage-monitoring/" TargetMode="External"/><Relationship Id="rId10" Type="http://schemas.openxmlformats.org/officeDocument/2006/relationships/hyperlink" Target="https://kubernetes.io/docs/tasks/access-application-cluster/web-ui-dashboard/" TargetMode="External"/><Relationship Id="rId13" Type="http://schemas.openxmlformats.org/officeDocument/2006/relationships/hyperlink" Target="https://kubernetes.io/docs/concepts/extend-kubernetes/compute-storage-net/network-plugins" TargetMode="External"/><Relationship Id="rId12" Type="http://schemas.openxmlformats.org/officeDocument/2006/relationships/hyperlink" Target="https://kubernetes.io/docs/concepts/cluster-administration/logging/" TargetMode="External"/><Relationship Id="rId1" Type="http://schemas.openxmlformats.org/officeDocument/2006/relationships/notesMaster" Target="../notesMasters/notesMaster1.xml"/><Relationship Id="rId2" Type="http://schemas.openxmlformats.org/officeDocument/2006/relationships/hyperlink" Target="https://kubernetes.io/docs/concepts/workloads/controllers/daemonset" TargetMode="External"/><Relationship Id="rId3" Type="http://schemas.openxmlformats.org/officeDocument/2006/relationships/hyperlink" Target="https://kubernetes.io/docs/concepts/workloads/controllers/deployment/" TargetMode="External"/><Relationship Id="rId4" Type="http://schemas.openxmlformats.org/officeDocument/2006/relationships/hyperlink" Target="https://containerd.io/docs/" TargetMode="External"/><Relationship Id="rId9" Type="http://schemas.openxmlformats.org/officeDocument/2006/relationships/hyperlink" Target="https://kubernetes.io/docs/concepts/services-networking/dns-pod-service/" TargetMode="External"/><Relationship Id="rId5" Type="http://schemas.openxmlformats.org/officeDocument/2006/relationships/hyperlink" Target="https://cri-o.io/#what-is-cri-o" TargetMode="External"/><Relationship Id="rId6" Type="http://schemas.openxmlformats.org/officeDocument/2006/relationships/hyperlink" Target="https://github.com/kubernetes/community/blob/master/contributors/devel/sig-node/container-runtime-interface.md" TargetMode="External"/><Relationship Id="rId7" Type="http://schemas.openxmlformats.org/officeDocument/2006/relationships/hyperlink" Target="https://kubernetes.io/docs/concepts/workloads/controllers/daemonset" TargetMode="External"/><Relationship Id="rId8" Type="http://schemas.openxmlformats.org/officeDocument/2006/relationships/hyperlink" Target="https://kubernetes.io/docs/concepts/workloads/controllers/deployment/" TargetMode="Externa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ubernetes.io/docs/concepts/workloads/controllers/deployment/" TargetMode="External"/><Relationship Id="rId3" Type="http://schemas.openxmlformats.org/officeDocument/2006/relationships/hyperlink" Target="https://kubernetes.io/docs/concepts/workloads/controllers/replicaset/" TargetMode="External"/><Relationship Id="rId4" Type="http://schemas.openxmlformats.org/officeDocument/2006/relationships/hyperlink" Target="https://kubernetes.io/docs/reference/glossary/?all=true#term-replication-controller" TargetMode="External"/><Relationship Id="rId9" Type="http://schemas.openxmlformats.org/officeDocument/2006/relationships/hyperlink" Target="https://kubernetes.io/docs/concepts/cluster-administration/networking/#how-to-implement-the-kubernetes-network-model" TargetMode="External"/><Relationship Id="rId5" Type="http://schemas.openxmlformats.org/officeDocument/2006/relationships/hyperlink" Target="https://kubernetes.io/docs/concepts/workloads/controllers/statefulset/" TargetMode="External"/><Relationship Id="rId6" Type="http://schemas.openxmlformats.org/officeDocument/2006/relationships/hyperlink" Target="https://kubernetes.io/docs/concepts/storage/persistent-volumes/" TargetMode="External"/><Relationship Id="rId7" Type="http://schemas.openxmlformats.org/officeDocument/2006/relationships/hyperlink" Target="https://kubernetes.io/docs/concepts/workloads/controllers/daemonset/" TargetMode="External"/><Relationship Id="rId8" Type="http://schemas.openxmlformats.org/officeDocument/2006/relationships/hyperlink" Target="https://kubernetes.io/docs/concepts/architecture/nodes/" TargetMode="Externa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digitalocean.com/community/tutorials/how-to-install-jenkins-on-kubernetes" TargetMode="Externa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it"/>
              <a:t>1. **</a:t>
            </a:r>
            <a:r>
              <a:rPr b="1" lang="it"/>
              <a:t>Integrazione Continua (CI)**: </a:t>
            </a:r>
            <a:r>
              <a:rPr lang="it"/>
              <a:t>Azure DevOps supporta l'integrazione continua, il processo di integrazione automatica del codice nel repository e l'esecuzione automatica di test ad ogni commit. Ciò aiuta a individuare tempestivamente gli errori e a garantire che il software sia sempre pronto per il rilascio.</a:t>
            </a:r>
            <a:endParaRPr/>
          </a:p>
          <a:p>
            <a:pPr indent="0" lvl="0" marL="0" rtl="0" algn="l">
              <a:lnSpc>
                <a:spcPct val="100000"/>
              </a:lnSpc>
              <a:spcBef>
                <a:spcPts val="0"/>
              </a:spcBef>
              <a:spcAft>
                <a:spcPts val="0"/>
              </a:spcAft>
              <a:buClr>
                <a:schemeClr val="dk1"/>
              </a:buClr>
              <a:buSzPts val="1100"/>
              <a:buFont typeface="Arial"/>
              <a:buNone/>
            </a:pPr>
            <a:r>
              <a:rPr lang="it"/>
              <a:t>2. **</a:t>
            </a:r>
            <a:r>
              <a:rPr b="1" lang="it"/>
              <a:t>Distribuzione Continua (CD)**: </a:t>
            </a:r>
            <a:r>
              <a:rPr lang="it"/>
              <a:t>Azure DevOps consente di definire pipeline di distribuzione continue per automatizzare il rilascio di applicazioni e servizi. Puoi definire flussi di lavoro completi che includono test, convalida e distribuzione in ambienti di sviluppo, test e produzione.</a:t>
            </a:r>
            <a:endParaRPr/>
          </a:p>
          <a:p>
            <a:pPr indent="0" lvl="0" marL="0" rtl="0" algn="l">
              <a:lnSpc>
                <a:spcPct val="100000"/>
              </a:lnSpc>
              <a:spcBef>
                <a:spcPts val="0"/>
              </a:spcBef>
              <a:spcAft>
                <a:spcPts val="0"/>
              </a:spcAft>
              <a:buClr>
                <a:schemeClr val="dk1"/>
              </a:buClr>
              <a:buSzPts val="1100"/>
              <a:buFont typeface="Arial"/>
              <a:buNone/>
            </a:pPr>
            <a:r>
              <a:rPr lang="it"/>
              <a:t>3. **</a:t>
            </a:r>
            <a:r>
              <a:rPr b="1" lang="it"/>
              <a:t>Pipeline di Build e Rilascio</a:t>
            </a:r>
            <a:r>
              <a:rPr lang="it"/>
              <a:t>**: Azure DevOps offre Pipeline di Build e Pipeline di Rilascio che sono altamente personalizzabili. Puoi definire le fasi di build e rilascio, compresi gli script personalizzati, i test e le convalida necessarie per il tuo progetto.</a:t>
            </a:r>
            <a:endParaRPr/>
          </a:p>
          <a:p>
            <a:pPr indent="0" lvl="0" marL="0" rtl="0" algn="l">
              <a:lnSpc>
                <a:spcPct val="100000"/>
              </a:lnSpc>
              <a:spcBef>
                <a:spcPts val="0"/>
              </a:spcBef>
              <a:spcAft>
                <a:spcPts val="0"/>
              </a:spcAft>
              <a:buClr>
                <a:schemeClr val="dk1"/>
              </a:buClr>
              <a:buSzPts val="1100"/>
              <a:buFont typeface="Arial"/>
              <a:buNone/>
            </a:pPr>
            <a:r>
              <a:rPr lang="it"/>
              <a:t>4. **</a:t>
            </a:r>
            <a:r>
              <a:rPr b="1" lang="it"/>
              <a:t>Supporto Multi-Piattaforma</a:t>
            </a:r>
            <a:r>
              <a:rPr lang="it"/>
              <a:t>**: Azure DevOps supporta lo sviluppo di applicazioni per diverse piattaforme, tra cui .NET, Java, Python, Node.js e molti altri. Le pipeline possono essere configurate per distribuire su piattaforme come Azure, AWS, Docker e Kubernetes.</a:t>
            </a:r>
            <a:endParaRPr/>
          </a:p>
          <a:p>
            <a:pPr indent="0" lvl="0" marL="0" rtl="0" algn="l">
              <a:lnSpc>
                <a:spcPct val="100000"/>
              </a:lnSpc>
              <a:spcBef>
                <a:spcPts val="0"/>
              </a:spcBef>
              <a:spcAft>
                <a:spcPts val="0"/>
              </a:spcAft>
              <a:buClr>
                <a:schemeClr val="dk1"/>
              </a:buClr>
              <a:buSzPts val="1100"/>
              <a:buFont typeface="Arial"/>
              <a:buNone/>
            </a:pPr>
            <a:r>
              <a:rPr lang="it"/>
              <a:t>5. **</a:t>
            </a:r>
            <a:r>
              <a:rPr b="1" lang="it"/>
              <a:t>Ambiente di Test e Staging</a:t>
            </a:r>
            <a:r>
              <a:rPr lang="it"/>
              <a:t>**: È possibile configurare pipeline di rilascio per eseguire test automatizzati e distribuire in ambienti di test e staging prima del rilascio in produzione. Ciò aiuta a garantire che le modifiche siano stabili prima di raggiungere gli utenti finali.</a:t>
            </a:r>
            <a:endParaRPr/>
          </a:p>
          <a:p>
            <a:pPr indent="0" lvl="0" marL="0" rtl="0" algn="l">
              <a:lnSpc>
                <a:spcPct val="100000"/>
              </a:lnSpc>
              <a:spcBef>
                <a:spcPts val="0"/>
              </a:spcBef>
              <a:spcAft>
                <a:spcPts val="0"/>
              </a:spcAft>
              <a:buClr>
                <a:schemeClr val="dk1"/>
              </a:buClr>
              <a:buSzPts val="1100"/>
              <a:buFont typeface="Arial"/>
              <a:buNone/>
            </a:pPr>
            <a:r>
              <a:rPr lang="it"/>
              <a:t>6. **</a:t>
            </a:r>
            <a:r>
              <a:rPr b="1" lang="it"/>
              <a:t>Monitoraggio e Reporting</a:t>
            </a:r>
            <a:r>
              <a:rPr lang="it"/>
              <a:t>**: Azure DevOps offre strumenti di monitoraggio e reporting che consentono di tenere traccia delle pipeline, delle metriche di performance e delle tendenze di rilascio. Questo aiuta a migliorare il processo di sviluppo e distribuzione nel tempo.</a:t>
            </a:r>
            <a:endParaRPr/>
          </a:p>
          <a:p>
            <a:pPr indent="0" lvl="0" marL="0" rtl="0" algn="l">
              <a:lnSpc>
                <a:spcPct val="100000"/>
              </a:lnSpc>
              <a:spcBef>
                <a:spcPts val="0"/>
              </a:spcBef>
              <a:spcAft>
                <a:spcPts val="0"/>
              </a:spcAft>
              <a:buClr>
                <a:schemeClr val="dk1"/>
              </a:buClr>
              <a:buSzPts val="1100"/>
              <a:buFont typeface="Arial"/>
              <a:buNone/>
            </a:pPr>
            <a:r>
              <a:rPr lang="it"/>
              <a:t>7. **</a:t>
            </a:r>
            <a:r>
              <a:rPr b="1" lang="it"/>
              <a:t>Sicurezza e Governance</a:t>
            </a:r>
            <a:r>
              <a:rPr lang="it"/>
              <a:t>**: Azure DevOps mette a disposizione funzionalità avanzate di sicurezza e governance, consentendo di controllare l'accesso ai progetti e alle risorse, nonché di garantire la conformità alle normative.</a:t>
            </a:r>
            <a:endParaRPr/>
          </a:p>
          <a:p>
            <a:pPr indent="0" lvl="0" marL="0" rtl="0" algn="l">
              <a:lnSpc>
                <a:spcPct val="100000"/>
              </a:lnSpc>
              <a:spcBef>
                <a:spcPts val="0"/>
              </a:spcBef>
              <a:spcAft>
                <a:spcPts val="0"/>
              </a:spcAft>
              <a:buClr>
                <a:schemeClr val="dk1"/>
              </a:buClr>
              <a:buSzPts val="1100"/>
              <a:buFont typeface="Arial"/>
              <a:buNone/>
            </a:pPr>
            <a:r>
              <a:rPr lang="it"/>
              <a:t>8. **</a:t>
            </a:r>
            <a:r>
              <a:rPr b="1" lang="it"/>
              <a:t>Integrazione con Altri Strumenti</a:t>
            </a:r>
            <a:r>
              <a:rPr lang="it"/>
              <a:t>**: Azure DevOps può essere integrato con altri strumenti e servizi, come Visual Studio, Git, Jira, Slack e molti altri. Ciò facilita la collaborazione e l'automazione dei flussi di lavoro.</a:t>
            </a:r>
            <a:endParaRPr/>
          </a:p>
          <a:p>
            <a:pPr indent="0" lvl="0" marL="0" rtl="0" algn="l">
              <a:lnSpc>
                <a:spcPct val="100000"/>
              </a:lnSpc>
              <a:spcBef>
                <a:spcPts val="0"/>
              </a:spcBef>
              <a:spcAft>
                <a:spcPts val="0"/>
              </a:spcAft>
              <a:buClr>
                <a:schemeClr val="dk1"/>
              </a:buClr>
              <a:buSzPts val="1100"/>
              <a:buFont typeface="Arial"/>
              <a:buNone/>
            </a:pPr>
            <a:r>
              <a:rPr lang="it"/>
              <a:t>9. **</a:t>
            </a:r>
            <a:r>
              <a:rPr b="1" lang="it"/>
              <a:t>Sviluppo Agile</a:t>
            </a:r>
            <a:r>
              <a:rPr lang="it"/>
              <a:t>**: Azure DevOps supporta le metodologie di sviluppo Agile, consentendo di pianificare e tenere traccia delle attività, delle storie degli utenti e dei bug all'interno dell'ambiente.</a:t>
            </a:r>
            <a:endParaRPr/>
          </a:p>
          <a:p>
            <a:pPr indent="0" lvl="0" marL="0" rtl="0" algn="l">
              <a:lnSpc>
                <a:spcPct val="100000"/>
              </a:lnSpc>
              <a:spcBef>
                <a:spcPts val="0"/>
              </a:spcBef>
              <a:spcAft>
                <a:spcPts val="0"/>
              </a:spcAft>
              <a:buClr>
                <a:schemeClr val="dk1"/>
              </a:buClr>
              <a:buSzPts val="1100"/>
              <a:buFont typeface="Arial"/>
              <a:buNone/>
            </a:pPr>
            <a:r>
              <a:rPr lang="it"/>
              <a:t>10. **</a:t>
            </a:r>
            <a:r>
              <a:rPr b="1" lang="it"/>
              <a:t>Piano Gratuito</a:t>
            </a:r>
            <a:r>
              <a:rPr lang="it"/>
              <a:t>**: Azure DevOps offre un piano gratuito con funzionalità essenziali per team di piccole dimensioni o progetti personali. È possibile scalare a piani a pagamento per ottenere funzionalità avanzate.</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it"/>
              <a:t>In generale, Azure DevOps è una piattaforma completa per la gestione del ciclo di vita del software che offre funzionalità CI/CD potenti e personalizzabili. Le sue peculiarità includono una vasta gamma di opzioni di personalizzazione, integrazione con strumenti popolari e supporto per lo sviluppo su diverse piattaforme. È una scelta popolare tra sviluppatori e team di sviluppo per migliorare l'efficienza, la qualità e la velocità di rilascio delle applicazioni.</a:t>
            </a:r>
            <a:endParaRPr/>
          </a:p>
          <a:p>
            <a:pPr indent="0" lvl="0" marL="0" rtl="0" algn="l">
              <a:lnSpc>
                <a:spcPct val="100000"/>
              </a:lnSpc>
              <a:spcBef>
                <a:spcPts val="0"/>
              </a:spcBef>
              <a:spcAft>
                <a:spcPts val="0"/>
              </a:spcAft>
              <a:buClr>
                <a:schemeClr val="dk1"/>
              </a:buClr>
              <a:buSzPts val="1100"/>
              <a:buFont typeface="Arial"/>
              <a:buNone/>
            </a:pPr>
            <a:r>
              <a:t/>
            </a:r>
            <a:endParaRPr/>
          </a:p>
        </p:txBody>
      </p:sp>
      <p:sp>
        <p:nvSpPr>
          <p:cNvPr id="186" name="Google Shape;186;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it"/>
              <a:t>1. **</a:t>
            </a:r>
            <a:r>
              <a:rPr b="1" lang="it"/>
              <a:t>Azure Boards</a:t>
            </a:r>
            <a:r>
              <a:rPr lang="it"/>
              <a:t>**: Azure DevOps è integrato con Azure Boards, che offre una suite di strumenti per la gestione dei progetti Agile. È possibile pianificare, tracciare e gestire le attività, le storie degli utenti e i bug direttamente da Azure DevOps.</a:t>
            </a:r>
            <a:endParaRPr/>
          </a:p>
          <a:p>
            <a:pPr indent="0" lvl="0" marL="0" rtl="0" algn="l">
              <a:lnSpc>
                <a:spcPct val="100000"/>
              </a:lnSpc>
              <a:spcBef>
                <a:spcPts val="0"/>
              </a:spcBef>
              <a:spcAft>
                <a:spcPts val="0"/>
              </a:spcAft>
              <a:buClr>
                <a:schemeClr val="dk1"/>
              </a:buClr>
              <a:buSzPts val="1100"/>
              <a:buFont typeface="Arial"/>
              <a:buNone/>
            </a:pPr>
            <a:r>
              <a:rPr lang="it"/>
              <a:t>2. **</a:t>
            </a:r>
            <a:r>
              <a:rPr b="1" lang="it"/>
              <a:t>Azure Repos</a:t>
            </a:r>
            <a:r>
              <a:rPr lang="it"/>
              <a:t>**: Azure Repos è un sistema di controllo del codice sorgente basato su Git che è completamente integrato in Azure DevOps. Puoi ospitare e gestire i tuoi repository Git in Azure DevOps e beneficiare di funzionalità avanzate di collaborazione e condivisione del codice.</a:t>
            </a:r>
            <a:endParaRPr/>
          </a:p>
          <a:p>
            <a:pPr indent="0" lvl="0" marL="0" rtl="0" algn="l">
              <a:lnSpc>
                <a:spcPct val="100000"/>
              </a:lnSpc>
              <a:spcBef>
                <a:spcPts val="0"/>
              </a:spcBef>
              <a:spcAft>
                <a:spcPts val="0"/>
              </a:spcAft>
              <a:buClr>
                <a:schemeClr val="dk1"/>
              </a:buClr>
              <a:buSzPts val="1100"/>
              <a:buFont typeface="Arial"/>
              <a:buNone/>
            </a:pPr>
            <a:r>
              <a:rPr lang="it"/>
              <a:t>3. **</a:t>
            </a:r>
            <a:r>
              <a:rPr b="1" lang="it"/>
              <a:t>Azure Test Plans</a:t>
            </a:r>
            <a:r>
              <a:rPr lang="it"/>
              <a:t>**: Azure DevOps offre test pianificati, monitoraggio e segnalazione integrati attraverso Azure Test Plans. Questo consente di pianificare, eseguire e tenere traccia dei test direttamente dalla piattaforma DevOps.</a:t>
            </a:r>
            <a:endParaRPr/>
          </a:p>
          <a:p>
            <a:pPr indent="0" lvl="0" marL="0" rtl="0" algn="l">
              <a:lnSpc>
                <a:spcPct val="100000"/>
              </a:lnSpc>
              <a:spcBef>
                <a:spcPts val="0"/>
              </a:spcBef>
              <a:spcAft>
                <a:spcPts val="0"/>
              </a:spcAft>
              <a:buClr>
                <a:schemeClr val="dk1"/>
              </a:buClr>
              <a:buSzPts val="1100"/>
              <a:buFont typeface="Arial"/>
              <a:buNone/>
            </a:pPr>
            <a:r>
              <a:rPr lang="it"/>
              <a:t>4. **</a:t>
            </a:r>
            <a:r>
              <a:rPr b="1" lang="it"/>
              <a:t>Azure Artifacts</a:t>
            </a:r>
            <a:r>
              <a:rPr lang="it"/>
              <a:t>**: Azure DevOps supporta la gestione dei pacchetti e delle librerie con Azure Artifacts. Puoi ospitare, condividere e distribuire pacchetti NuGet, npm e Maven direttamente dalla piattaforma.</a:t>
            </a:r>
            <a:endParaRPr/>
          </a:p>
          <a:p>
            <a:pPr indent="0" lvl="0" marL="0" rtl="0" algn="l">
              <a:lnSpc>
                <a:spcPct val="100000"/>
              </a:lnSpc>
              <a:spcBef>
                <a:spcPts val="0"/>
              </a:spcBef>
              <a:spcAft>
                <a:spcPts val="0"/>
              </a:spcAft>
              <a:buClr>
                <a:schemeClr val="dk1"/>
              </a:buClr>
              <a:buSzPts val="1100"/>
              <a:buFont typeface="Arial"/>
              <a:buNone/>
            </a:pPr>
            <a:r>
              <a:rPr lang="it"/>
              <a:t>5. **</a:t>
            </a:r>
            <a:r>
              <a:rPr b="1" lang="it"/>
              <a:t>Azure Pipelines</a:t>
            </a:r>
            <a:r>
              <a:rPr lang="it"/>
              <a:t>**: Azure DevOps offre servizi di automazione del rilascio e di integrazione continua tramite Azure Pipelines. Questi servizi consentono di compilare, testare e distribuire applicazioni su Azure o in qualsiasi altra piattaforma di tua scelta.</a:t>
            </a:r>
            <a:endParaRPr/>
          </a:p>
          <a:p>
            <a:pPr indent="0" lvl="0" marL="0" rtl="0" algn="l">
              <a:lnSpc>
                <a:spcPct val="100000"/>
              </a:lnSpc>
              <a:spcBef>
                <a:spcPts val="0"/>
              </a:spcBef>
              <a:spcAft>
                <a:spcPts val="0"/>
              </a:spcAft>
              <a:buSzPts val="1100"/>
              <a:buNone/>
            </a:pPr>
            <a:r>
              <a:t/>
            </a:r>
            <a:endParaRPr/>
          </a:p>
        </p:txBody>
      </p:sp>
      <p:sp>
        <p:nvSpPr>
          <p:cNvPr id="192" name="Google Shape;192;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it"/>
              <a:t>1. **Git Native**: è basato su Git, un sistema di controllo del codice sorgente ampiamente utilizzato. Git offre una gestione efficiente dei rami, una distribuzione distribuita e una robusta gestione del codice.</a:t>
            </a:r>
            <a:endParaRPr/>
          </a:p>
          <a:p>
            <a:pPr indent="0" lvl="0" marL="0" rtl="0" algn="l">
              <a:lnSpc>
                <a:spcPct val="100000"/>
              </a:lnSpc>
              <a:spcBef>
                <a:spcPts val="0"/>
              </a:spcBef>
              <a:spcAft>
                <a:spcPts val="0"/>
              </a:spcAft>
              <a:buClr>
                <a:schemeClr val="dk1"/>
              </a:buClr>
              <a:buSzPts val="1100"/>
              <a:buFont typeface="Arial"/>
              <a:buNone/>
            </a:pPr>
            <a:r>
              <a:rPr lang="it"/>
              <a:t>2. **Integrazione con Azure DevOps**: completamente integrato in Azure DevOps, offrendo un flusso di lavoro di sviluppo end-to-end con un'integrazione profonda con Azure Boards, Azure Pipelines e altre funzionalità di Azure DevOps.</a:t>
            </a:r>
            <a:endParaRPr/>
          </a:p>
          <a:p>
            <a:pPr indent="0" lvl="0" marL="0" rtl="0" algn="l">
              <a:lnSpc>
                <a:spcPct val="100000"/>
              </a:lnSpc>
              <a:spcBef>
                <a:spcPts val="0"/>
              </a:spcBef>
              <a:spcAft>
                <a:spcPts val="0"/>
              </a:spcAft>
              <a:buClr>
                <a:schemeClr val="dk1"/>
              </a:buClr>
              <a:buSzPts val="1100"/>
              <a:buFont typeface="Arial"/>
              <a:buNone/>
            </a:pPr>
            <a:r>
              <a:rPr lang="it"/>
              <a:t>3. **Controllo degli accessi avanzato**: offre un robusto controllo degli accessi che ti consente di definire chi può accedere, modificare e distribuire il tuo codice. Puoi configurare facilmente le autorizzazioni a livello di progetto, branch o repository.</a:t>
            </a:r>
            <a:endParaRPr/>
          </a:p>
          <a:p>
            <a:pPr indent="0" lvl="0" marL="0" rtl="0" algn="l">
              <a:lnSpc>
                <a:spcPct val="100000"/>
              </a:lnSpc>
              <a:spcBef>
                <a:spcPts val="0"/>
              </a:spcBef>
              <a:spcAft>
                <a:spcPts val="0"/>
              </a:spcAft>
              <a:buClr>
                <a:schemeClr val="dk1"/>
              </a:buClr>
              <a:buSzPts val="1100"/>
              <a:buFont typeface="Arial"/>
              <a:buNone/>
            </a:pPr>
            <a:r>
              <a:rPr lang="it"/>
              <a:t>4. **Supporto multi-piattaforma**: Puoi utilizzare Azure Repos da qualsiasi client Git, tra cui Visual Studio, Visual Studio Code, Git command line, GitHub Desktop e altri.</a:t>
            </a:r>
            <a:endParaRPr/>
          </a:p>
          <a:p>
            <a:pPr indent="0" lvl="0" marL="0" rtl="0" algn="l">
              <a:lnSpc>
                <a:spcPct val="100000"/>
              </a:lnSpc>
              <a:spcBef>
                <a:spcPts val="0"/>
              </a:spcBef>
              <a:spcAft>
                <a:spcPts val="0"/>
              </a:spcAft>
              <a:buClr>
                <a:schemeClr val="dk1"/>
              </a:buClr>
              <a:buSzPts val="1100"/>
              <a:buFont typeface="Arial"/>
              <a:buNone/>
            </a:pPr>
            <a:r>
              <a:rPr lang="it"/>
              <a:t>5. **Gestione avanzata dei branch**: supporta una gestione avanzata dei branch, consentendo di creare, rinominare, eliminare, unire e confrontare facilmente branch. È possibile utilizzare i pull request per revisionare e approvare le modifiche.</a:t>
            </a:r>
            <a:endParaRPr/>
          </a:p>
          <a:p>
            <a:pPr indent="0" lvl="0" marL="0" rtl="0" algn="l">
              <a:lnSpc>
                <a:spcPct val="100000"/>
              </a:lnSpc>
              <a:spcBef>
                <a:spcPts val="0"/>
              </a:spcBef>
              <a:spcAft>
                <a:spcPts val="0"/>
              </a:spcAft>
              <a:buClr>
                <a:schemeClr val="dk1"/>
              </a:buClr>
              <a:buSzPts val="1100"/>
              <a:buFont typeface="Arial"/>
              <a:buNone/>
            </a:pPr>
            <a:r>
              <a:rPr lang="it"/>
              <a:t>6. **Miglioramenti delle prestazioni**:  è noto per le sue prestazioni elevate, anche con repository di grandi dimensioni. Supporta una compressione efficiente e una velocità di risposta rapida.</a:t>
            </a:r>
            <a:endParaRPr/>
          </a:p>
          <a:p>
            <a:pPr indent="0" lvl="0" marL="0" rtl="0" algn="l">
              <a:lnSpc>
                <a:spcPct val="100000"/>
              </a:lnSpc>
              <a:spcBef>
                <a:spcPts val="0"/>
              </a:spcBef>
              <a:spcAft>
                <a:spcPts val="0"/>
              </a:spcAft>
              <a:buClr>
                <a:schemeClr val="dk1"/>
              </a:buClr>
              <a:buSzPts val="1100"/>
              <a:buFont typeface="Arial"/>
              <a:buNone/>
            </a:pPr>
            <a:r>
              <a:rPr lang="it"/>
              <a:t>7. **Integrazione con il sistema di build e distribuzione**: direttamente integrato con Azure Pipelines, il che semplifica la creazione di pipeline di integrazione continua e di distribuzione continua.</a:t>
            </a:r>
            <a:endParaRPr/>
          </a:p>
          <a:p>
            <a:pPr indent="0" lvl="0" marL="0" rtl="0" algn="l">
              <a:lnSpc>
                <a:spcPct val="100000"/>
              </a:lnSpc>
              <a:spcBef>
                <a:spcPts val="0"/>
              </a:spcBef>
              <a:spcAft>
                <a:spcPts val="0"/>
              </a:spcAft>
              <a:buClr>
                <a:schemeClr val="dk1"/>
              </a:buClr>
              <a:buSzPts val="1100"/>
              <a:buFont typeface="Arial"/>
              <a:buNone/>
            </a:pPr>
            <a:r>
              <a:rPr lang="it"/>
              <a:t>8. **Code Search avanzata**:  offre funzionalità avanzate di ricerca del codice che consentono di trovare rapidamente parti di codice all'interno del repository.</a:t>
            </a:r>
            <a:endParaRPr/>
          </a:p>
          <a:p>
            <a:pPr indent="0" lvl="0" marL="0" rtl="0" algn="l">
              <a:lnSpc>
                <a:spcPct val="100000"/>
              </a:lnSpc>
              <a:spcBef>
                <a:spcPts val="0"/>
              </a:spcBef>
              <a:spcAft>
                <a:spcPts val="0"/>
              </a:spcAft>
              <a:buClr>
                <a:schemeClr val="dk1"/>
              </a:buClr>
              <a:buSzPts val="1100"/>
              <a:buFont typeface="Arial"/>
              <a:buNone/>
            </a:pPr>
            <a:r>
              <a:rPr lang="it"/>
              <a:t>9. **Servizi gratuiti per repository pubblici**: Azure DevOps offre repository Git gratuiti per progetti open source e repository pubblici.</a:t>
            </a:r>
            <a:endParaRPr/>
          </a:p>
          <a:p>
            <a:pPr indent="0" lvl="0" marL="0" rtl="0" algn="l">
              <a:lnSpc>
                <a:spcPct val="100000"/>
              </a:lnSpc>
              <a:spcBef>
                <a:spcPts val="0"/>
              </a:spcBef>
              <a:spcAft>
                <a:spcPts val="0"/>
              </a:spcAft>
              <a:buClr>
                <a:schemeClr val="dk1"/>
              </a:buClr>
              <a:buSzPts val="1100"/>
              <a:buFont typeface="Arial"/>
              <a:buNone/>
            </a:pPr>
            <a:r>
              <a:rPr lang="it"/>
              <a:t>10. **Applicazione di politiche di codice**: Puoi definire politiche di codice, come l'obbligo di una revisione da parte di un pari prima della distribuzione, per garantire la qualità del codice.</a:t>
            </a:r>
            <a:endParaRPr/>
          </a:p>
          <a:p>
            <a:pPr indent="0" lvl="0" marL="0" rtl="0" algn="l">
              <a:lnSpc>
                <a:spcPct val="100000"/>
              </a:lnSpc>
              <a:spcBef>
                <a:spcPts val="0"/>
              </a:spcBef>
              <a:spcAft>
                <a:spcPts val="0"/>
              </a:spcAft>
              <a:buClr>
                <a:schemeClr val="dk1"/>
              </a:buClr>
              <a:buSzPts val="1100"/>
              <a:buFont typeface="Arial"/>
              <a:buNone/>
            </a:pPr>
            <a:r>
              <a:rPr lang="it"/>
              <a:t>11. **Tracking delle modifiche**: Azure Repos tiene traccia di tutte le modifiche al codice, consentendo di esplorare la cronologia delle modifiche e visualizzare chi ha apportato ciascuna modifica.</a:t>
            </a:r>
            <a:endParaRPr/>
          </a:p>
          <a:p>
            <a:pPr indent="0" lvl="0" marL="0" rtl="0" algn="l">
              <a:lnSpc>
                <a:spcPct val="100000"/>
              </a:lnSpc>
              <a:spcBef>
                <a:spcPts val="0"/>
              </a:spcBef>
              <a:spcAft>
                <a:spcPts val="0"/>
              </a:spcAft>
              <a:buClr>
                <a:schemeClr val="dk1"/>
              </a:buClr>
              <a:buSzPts val="1100"/>
              <a:buFont typeface="Arial"/>
              <a:buNone/>
            </a:pPr>
            <a:r>
              <a:rPr lang="it"/>
              <a:t>12. **Supporto per il rilascio di versioni**: Azure Repos supporta il rilascio di versioni con tag, consentendo di marcare specifiche versioni del codice sorgente.</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it"/>
              <a:t>Azure Repos è una scelta popolare per lo sviluppo software, sia per progetti open source che per applicazioni aziendali, grazie alle sue funzionalità avanzate e all'integrazione completa con l'ecosistema di Azure DevOps.</a:t>
            </a:r>
            <a:endParaRPr/>
          </a:p>
          <a:p>
            <a:pPr indent="0" lvl="0" marL="0" rtl="0" algn="l">
              <a:lnSpc>
                <a:spcPct val="100000"/>
              </a:lnSpc>
              <a:spcBef>
                <a:spcPts val="0"/>
              </a:spcBef>
              <a:spcAft>
                <a:spcPts val="0"/>
              </a:spcAft>
              <a:buSzPts val="1100"/>
              <a:buNone/>
            </a:pPr>
            <a:r>
              <a:t/>
            </a:r>
            <a:endParaRPr/>
          </a:p>
        </p:txBody>
      </p:sp>
      <p:sp>
        <p:nvSpPr>
          <p:cNvPr id="200" name="Google Shape;200;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it"/>
              <a:t>Integration with Azure Services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it"/>
              <a:t>6. **</a:t>
            </a:r>
            <a:r>
              <a:rPr b="1" lang="it"/>
              <a:t>Azure Monitor e Application Insights**: </a:t>
            </a:r>
            <a:r>
              <a:rPr lang="it"/>
              <a:t>Azure DevOps può essere integrato con Azure Monitor e Application Insights per il monitoraggio delle prestazioni delle applicazioni e la telemetria. Queste integrazioni consentono di rilevare e risolvere i problemi delle applicazioni in tempo reale.</a:t>
            </a:r>
            <a:endParaRPr/>
          </a:p>
          <a:p>
            <a:pPr indent="0" lvl="0" marL="0" rtl="0" algn="l">
              <a:lnSpc>
                <a:spcPct val="100000"/>
              </a:lnSpc>
              <a:spcBef>
                <a:spcPts val="0"/>
              </a:spcBef>
              <a:spcAft>
                <a:spcPts val="0"/>
              </a:spcAft>
              <a:buClr>
                <a:schemeClr val="dk1"/>
              </a:buClr>
              <a:buSzPts val="1100"/>
              <a:buFont typeface="Arial"/>
              <a:buNone/>
            </a:pPr>
            <a:r>
              <a:rPr lang="it"/>
              <a:t>7. **</a:t>
            </a:r>
            <a:r>
              <a:rPr b="1" lang="it"/>
              <a:t>Azure Container Registry</a:t>
            </a:r>
            <a:r>
              <a:rPr lang="it"/>
              <a:t>**: Se stai utilizzando contenitori Docker nelle tue applicazioni, Azure DevOps può essere integrato con Azure Container Registry per la gestione dei tuoi contenitori Docker.</a:t>
            </a:r>
            <a:endParaRPr/>
          </a:p>
          <a:p>
            <a:pPr indent="0" lvl="0" marL="0" rtl="0" algn="l">
              <a:lnSpc>
                <a:spcPct val="100000"/>
              </a:lnSpc>
              <a:spcBef>
                <a:spcPts val="0"/>
              </a:spcBef>
              <a:spcAft>
                <a:spcPts val="0"/>
              </a:spcAft>
              <a:buClr>
                <a:schemeClr val="dk1"/>
              </a:buClr>
              <a:buSzPts val="1100"/>
              <a:buFont typeface="Arial"/>
              <a:buNone/>
            </a:pPr>
            <a:r>
              <a:rPr lang="it"/>
              <a:t>8. **</a:t>
            </a:r>
            <a:r>
              <a:rPr b="1" lang="it"/>
              <a:t>Azure Functions e Azure Logic Apps</a:t>
            </a:r>
            <a:r>
              <a:rPr lang="it"/>
              <a:t>**: Puoi creare pipeline di distribuzione continue che includono Azure Functions e Azure Logic Apps per automatizzare processi aziendali e flussi di lavoro.</a:t>
            </a:r>
            <a:endParaRPr/>
          </a:p>
          <a:p>
            <a:pPr indent="0" lvl="0" marL="0" rtl="0" algn="l">
              <a:lnSpc>
                <a:spcPct val="100000"/>
              </a:lnSpc>
              <a:spcBef>
                <a:spcPts val="0"/>
              </a:spcBef>
              <a:spcAft>
                <a:spcPts val="0"/>
              </a:spcAft>
              <a:buClr>
                <a:schemeClr val="dk1"/>
              </a:buClr>
              <a:buSzPts val="1100"/>
              <a:buFont typeface="Arial"/>
              <a:buNone/>
            </a:pPr>
            <a:r>
              <a:rPr lang="it"/>
              <a:t>9. **</a:t>
            </a:r>
            <a:r>
              <a:rPr b="1" lang="it"/>
              <a:t>Azure DevTest Labs</a:t>
            </a:r>
            <a:r>
              <a:rPr lang="it"/>
              <a:t>**: Azure DevOps può essere integrato con Azure DevTest Labs per la creazione di ambienti di sviluppo e test on demand.</a:t>
            </a:r>
            <a:endParaRPr/>
          </a:p>
          <a:p>
            <a:pPr indent="0" lvl="0" marL="0" rtl="0" algn="l">
              <a:lnSpc>
                <a:spcPct val="100000"/>
              </a:lnSpc>
              <a:spcBef>
                <a:spcPts val="0"/>
              </a:spcBef>
              <a:spcAft>
                <a:spcPts val="0"/>
              </a:spcAft>
              <a:buClr>
                <a:schemeClr val="dk1"/>
              </a:buClr>
              <a:buSzPts val="1100"/>
              <a:buFont typeface="Arial"/>
              <a:buNone/>
            </a:pPr>
            <a:r>
              <a:rPr lang="it"/>
              <a:t>10. **</a:t>
            </a:r>
            <a:r>
              <a:rPr b="1" lang="it"/>
              <a:t>Altre risorse Azure</a:t>
            </a:r>
            <a:r>
              <a:rPr lang="it"/>
              <a:t>**: Azure DevOps può essere utilizzato in combinazione con qualsiasi risorsa o servizio Azure che fa parte della tua architettura applicativa.</a:t>
            </a:r>
            <a:endParaRPr/>
          </a:p>
          <a:p>
            <a:pPr indent="0" lvl="0" marL="0" rtl="0" algn="l">
              <a:lnSpc>
                <a:spcPct val="100000"/>
              </a:lnSpc>
              <a:spcBef>
                <a:spcPts val="0"/>
              </a:spcBef>
              <a:spcAft>
                <a:spcPts val="0"/>
              </a:spcAft>
              <a:buClr>
                <a:schemeClr val="dk1"/>
              </a:buClr>
              <a:buSzPts val="1100"/>
              <a:buFont typeface="Arial"/>
              <a:buNone/>
            </a:pPr>
            <a:r>
              <a:rPr lang="it"/>
              <a:t> </a:t>
            </a:r>
            <a:endParaRPr/>
          </a:p>
        </p:txBody>
      </p:sp>
      <p:sp>
        <p:nvSpPr>
          <p:cNvPr id="206" name="Google Shape;206;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212" name="Google Shape;212;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218" name="Google Shape;218;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it" sz="1300">
                <a:solidFill>
                  <a:schemeClr val="dk1"/>
                </a:solidFill>
              </a:rPr>
              <a:t>An </a:t>
            </a:r>
            <a:r>
              <a:rPr b="1" lang="it" sz="1300" u="sng">
                <a:solidFill>
                  <a:schemeClr val="dk1"/>
                </a:solidFill>
              </a:rPr>
              <a:t>orchestration and cluster management platform </a:t>
            </a:r>
            <a:r>
              <a:rPr lang="it" sz="1300">
                <a:solidFill>
                  <a:schemeClr val="dk1"/>
                </a:solidFill>
              </a:rPr>
              <a:t>is need in order to deploy, automatically and constantly scale, discover and maintain the health of the microservice through:</a:t>
            </a:r>
            <a:endParaRPr sz="1300">
              <a:solidFill>
                <a:schemeClr val="dk1"/>
              </a:solidFill>
            </a:endParaRPr>
          </a:p>
          <a:p>
            <a:pPr indent="-311150" lvl="0" marL="914400" rtl="0" algn="l">
              <a:lnSpc>
                <a:spcPct val="100000"/>
              </a:lnSpc>
              <a:spcBef>
                <a:spcPts val="0"/>
              </a:spcBef>
              <a:spcAft>
                <a:spcPts val="0"/>
              </a:spcAft>
              <a:buClr>
                <a:schemeClr val="dk1"/>
              </a:buClr>
              <a:buSzPts val="1300"/>
              <a:buChar char="●"/>
            </a:pPr>
            <a:r>
              <a:rPr lang="it" sz="1300">
                <a:solidFill>
                  <a:schemeClr val="dk1"/>
                </a:solidFill>
              </a:rPr>
              <a:t>Efficient scheduling and resource management</a:t>
            </a:r>
            <a:endParaRPr sz="1300">
              <a:solidFill>
                <a:schemeClr val="dk1"/>
              </a:solidFill>
            </a:endParaRPr>
          </a:p>
          <a:p>
            <a:pPr indent="-311150" lvl="0" marL="914400" rtl="0" algn="l">
              <a:lnSpc>
                <a:spcPct val="100000"/>
              </a:lnSpc>
              <a:spcBef>
                <a:spcPts val="0"/>
              </a:spcBef>
              <a:spcAft>
                <a:spcPts val="0"/>
              </a:spcAft>
              <a:buClr>
                <a:schemeClr val="dk1"/>
              </a:buClr>
              <a:buSzPts val="1300"/>
              <a:buChar char="●"/>
            </a:pPr>
            <a:r>
              <a:rPr lang="it" sz="1300">
                <a:solidFill>
                  <a:schemeClr val="dk1"/>
                </a:solidFill>
              </a:rPr>
              <a:t>Autoscaling</a:t>
            </a:r>
            <a:endParaRPr sz="1300">
              <a:solidFill>
                <a:schemeClr val="dk1"/>
              </a:solidFill>
            </a:endParaRPr>
          </a:p>
          <a:p>
            <a:pPr indent="-311150" lvl="0" marL="914400" rtl="0" algn="l">
              <a:lnSpc>
                <a:spcPct val="100000"/>
              </a:lnSpc>
              <a:spcBef>
                <a:spcPts val="0"/>
              </a:spcBef>
              <a:spcAft>
                <a:spcPts val="0"/>
              </a:spcAft>
              <a:buClr>
                <a:schemeClr val="dk1"/>
              </a:buClr>
              <a:buSzPts val="1300"/>
              <a:buChar char="●"/>
            </a:pPr>
            <a:r>
              <a:rPr lang="it" sz="1300">
                <a:solidFill>
                  <a:schemeClr val="dk1"/>
                </a:solidFill>
              </a:rPr>
              <a:t>Service Discovery</a:t>
            </a:r>
            <a:endParaRPr sz="1300">
              <a:solidFill>
                <a:schemeClr val="dk1"/>
              </a:solidFill>
            </a:endParaRPr>
          </a:p>
          <a:p>
            <a:pPr indent="-311150" lvl="0" marL="914400" rtl="0" algn="l">
              <a:lnSpc>
                <a:spcPct val="100000"/>
              </a:lnSpc>
              <a:spcBef>
                <a:spcPts val="0"/>
              </a:spcBef>
              <a:spcAft>
                <a:spcPts val="0"/>
              </a:spcAft>
              <a:buClr>
                <a:schemeClr val="dk1"/>
              </a:buClr>
              <a:buSzPts val="1300"/>
              <a:buChar char="●"/>
            </a:pPr>
            <a:r>
              <a:rPr lang="it" sz="1300">
                <a:solidFill>
                  <a:schemeClr val="dk1"/>
                </a:solidFill>
              </a:rPr>
              <a:t>Infrastructure health check</a:t>
            </a:r>
            <a:endParaRPr sz="100"/>
          </a:p>
        </p:txBody>
      </p:sp>
      <p:sp>
        <p:nvSpPr>
          <p:cNvPr id="224" name="Google Shape;224;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rPr lang="it">
                <a:solidFill>
                  <a:srgbClr val="222222"/>
                </a:solidFill>
                <a:latin typeface="Open Sans"/>
                <a:ea typeface="Open Sans"/>
                <a:cs typeface="Open Sans"/>
                <a:sym typeface="Open Sans"/>
              </a:rPr>
              <a:t>Un sistema distribuito open source che astrae l'infrastruttura fisica sottostante, semplificando l'esecuzione di applicazioni containerizzate su larga scala. Gestisce la pianificazione e l'allocazione delle risorse, il monitoraggio dello stato dell'infrastruttura e la manutenzione dello stato dell'infrastruttura e dei carichi di lavoro desiderati.</a:t>
            </a:r>
            <a:endParaRPr>
              <a:solidFill>
                <a:srgbClr val="222222"/>
              </a:solidFill>
              <a:latin typeface="Open Sans"/>
              <a:ea typeface="Open Sans"/>
              <a:cs typeface="Open Sans"/>
              <a:sym typeface="Open Sans"/>
            </a:endParaRPr>
          </a:p>
          <a:p>
            <a:pPr indent="0" lvl="0" marL="457200" rtl="0" algn="l">
              <a:lnSpc>
                <a:spcPct val="100000"/>
              </a:lnSpc>
              <a:spcBef>
                <a:spcPts val="0"/>
              </a:spcBef>
              <a:spcAft>
                <a:spcPts val="0"/>
              </a:spcAft>
              <a:buNone/>
            </a:pPr>
            <a:r>
              <a:rPr lang="it">
                <a:solidFill>
                  <a:srgbClr val="222222"/>
                </a:solidFill>
                <a:latin typeface="Open Sans"/>
                <a:ea typeface="Open Sans"/>
                <a:cs typeface="Open Sans"/>
                <a:sym typeface="Open Sans"/>
              </a:rPr>
              <a:t>Perchè ne ho bisogno e può fare per me.</a:t>
            </a:r>
            <a:endParaRPr>
              <a:solidFill>
                <a:srgbClr val="222222"/>
              </a:solidFill>
              <a:latin typeface="Open Sans"/>
              <a:ea typeface="Open Sans"/>
              <a:cs typeface="Open Sans"/>
              <a:sym typeface="Open Sans"/>
            </a:endParaRPr>
          </a:p>
          <a:p>
            <a:pPr indent="0" lvl="0" marL="457200" rtl="0" algn="l">
              <a:lnSpc>
                <a:spcPct val="100000"/>
              </a:lnSpc>
              <a:spcBef>
                <a:spcPts val="0"/>
              </a:spcBef>
              <a:spcAft>
                <a:spcPts val="0"/>
              </a:spcAft>
              <a:buNone/>
            </a:pPr>
            <a:r>
              <a:rPr lang="it">
                <a:solidFill>
                  <a:srgbClr val="222222"/>
                </a:solidFill>
                <a:latin typeface="Open Sans"/>
                <a:ea typeface="Open Sans"/>
                <a:cs typeface="Open Sans"/>
                <a:sym typeface="Open Sans"/>
              </a:rPr>
              <a:t>I contenitori sono un buon modo per raggruppare ed eseguire le applicazioni. In un ambiente di produzione, è necessario gestire i contenitori che eseguono le applicazioni e assicurarsi che non vi siano tempi di inattività. Kubernetes fornisce un framework per eseguire sistemi distribuiti in modo resiliente. Si occupa della scalabilità e del failover per l'applicazione, fornisce modelli di distribuzione e altro ancora. </a:t>
            </a:r>
            <a:endParaRPr>
              <a:solidFill>
                <a:srgbClr val="222222"/>
              </a:solidFill>
              <a:latin typeface="Open Sans"/>
              <a:ea typeface="Open Sans"/>
              <a:cs typeface="Open Sans"/>
              <a:sym typeface="Open Sans"/>
            </a:endParaRPr>
          </a:p>
          <a:p>
            <a:pPr indent="0" lvl="0" marL="457200" rtl="0" algn="l">
              <a:lnSpc>
                <a:spcPct val="100000"/>
              </a:lnSpc>
              <a:spcBef>
                <a:spcPts val="0"/>
              </a:spcBef>
              <a:spcAft>
                <a:spcPts val="0"/>
              </a:spcAft>
              <a:buNone/>
            </a:pPr>
            <a:r>
              <a:rPr lang="it">
                <a:solidFill>
                  <a:srgbClr val="222222"/>
                </a:solidFill>
                <a:latin typeface="Open Sans"/>
                <a:ea typeface="Open Sans"/>
                <a:cs typeface="Open Sans"/>
                <a:sym typeface="Open Sans"/>
              </a:rPr>
              <a:t>Kubernetes ti offre:</a:t>
            </a:r>
            <a:endParaRPr>
              <a:solidFill>
                <a:srgbClr val="222222"/>
              </a:solidFill>
              <a:latin typeface="Open Sans"/>
              <a:ea typeface="Open Sans"/>
              <a:cs typeface="Open Sans"/>
              <a:sym typeface="Open Sans"/>
            </a:endParaRPr>
          </a:p>
          <a:p>
            <a:pPr indent="0" lvl="0" marL="457200" rtl="0" algn="l">
              <a:lnSpc>
                <a:spcPct val="100000"/>
              </a:lnSpc>
              <a:spcBef>
                <a:spcPts val="0"/>
              </a:spcBef>
              <a:spcAft>
                <a:spcPts val="0"/>
              </a:spcAft>
              <a:buNone/>
            </a:pPr>
            <a:r>
              <a:t/>
            </a:r>
            <a:endParaRPr>
              <a:solidFill>
                <a:srgbClr val="222222"/>
              </a:solidFill>
              <a:latin typeface="Open Sans"/>
              <a:ea typeface="Open Sans"/>
              <a:cs typeface="Open Sans"/>
              <a:sym typeface="Open Sans"/>
            </a:endParaRPr>
          </a:p>
          <a:p>
            <a:pPr indent="-298450" lvl="0" marL="457200" rtl="0" algn="l">
              <a:lnSpc>
                <a:spcPct val="100000"/>
              </a:lnSpc>
              <a:spcBef>
                <a:spcPts val="0"/>
              </a:spcBef>
              <a:spcAft>
                <a:spcPts val="0"/>
              </a:spcAft>
              <a:buSzPts val="1100"/>
              <a:buFont typeface="Arial"/>
              <a:buChar char="•"/>
            </a:pPr>
            <a:r>
              <a:rPr b="1" i="0" lang="it">
                <a:solidFill>
                  <a:srgbClr val="222222"/>
                </a:solidFill>
                <a:latin typeface="Open Sans"/>
                <a:ea typeface="Open Sans"/>
                <a:cs typeface="Open Sans"/>
                <a:sym typeface="Open Sans"/>
              </a:rPr>
              <a:t>Service discovery and load balancing</a:t>
            </a:r>
            <a:r>
              <a:rPr b="0" i="0" lang="it">
                <a:solidFill>
                  <a:srgbClr val="222222"/>
                </a:solidFill>
                <a:latin typeface="Open Sans"/>
                <a:ea typeface="Open Sans"/>
                <a:cs typeface="Open Sans"/>
                <a:sym typeface="Open Sans"/>
              </a:rPr>
              <a:t> Kubernetes can expose a container using the DNS name or using their own IP address. If traffic to a container is high, Kubernetes is able to load balance and distribute the network traffic so that the deployment is stable.</a:t>
            </a:r>
            <a:endParaRPr/>
          </a:p>
          <a:p>
            <a:pPr indent="-298450" lvl="0" marL="457200" rtl="0" algn="l">
              <a:lnSpc>
                <a:spcPct val="100000"/>
              </a:lnSpc>
              <a:spcBef>
                <a:spcPts val="0"/>
              </a:spcBef>
              <a:spcAft>
                <a:spcPts val="0"/>
              </a:spcAft>
              <a:buSzPts val="1100"/>
              <a:buFont typeface="Arial"/>
              <a:buChar char="•"/>
            </a:pPr>
            <a:r>
              <a:rPr b="1" i="0" lang="it">
                <a:solidFill>
                  <a:srgbClr val="222222"/>
                </a:solidFill>
                <a:latin typeface="Open Sans"/>
                <a:ea typeface="Open Sans"/>
                <a:cs typeface="Open Sans"/>
                <a:sym typeface="Open Sans"/>
              </a:rPr>
              <a:t>Storage orchestration</a:t>
            </a:r>
            <a:r>
              <a:rPr b="0" i="0" lang="it">
                <a:solidFill>
                  <a:srgbClr val="222222"/>
                </a:solidFill>
                <a:latin typeface="Open Sans"/>
                <a:ea typeface="Open Sans"/>
                <a:cs typeface="Open Sans"/>
                <a:sym typeface="Open Sans"/>
              </a:rPr>
              <a:t> Kubernetes allows you to automatically mount a storage system of your choice, such as local storages, public cloud providers, and more.</a:t>
            </a:r>
            <a:endParaRPr/>
          </a:p>
          <a:p>
            <a:pPr indent="-298450" lvl="0" marL="457200" rtl="0" algn="l">
              <a:lnSpc>
                <a:spcPct val="100000"/>
              </a:lnSpc>
              <a:spcBef>
                <a:spcPts val="0"/>
              </a:spcBef>
              <a:spcAft>
                <a:spcPts val="0"/>
              </a:spcAft>
              <a:buSzPts val="1100"/>
              <a:buFont typeface="Arial"/>
              <a:buChar char="•"/>
            </a:pPr>
            <a:r>
              <a:rPr b="1" i="0" lang="it">
                <a:solidFill>
                  <a:srgbClr val="222222"/>
                </a:solidFill>
                <a:latin typeface="Open Sans"/>
                <a:ea typeface="Open Sans"/>
                <a:cs typeface="Open Sans"/>
                <a:sym typeface="Open Sans"/>
              </a:rPr>
              <a:t>Automated rollouts and rollbacks</a:t>
            </a:r>
            <a:r>
              <a:rPr b="0" i="0" lang="it">
                <a:solidFill>
                  <a:srgbClr val="222222"/>
                </a:solidFill>
                <a:latin typeface="Open Sans"/>
                <a:ea typeface="Open Sans"/>
                <a:cs typeface="Open Sans"/>
                <a:sym typeface="Open Sans"/>
              </a:rPr>
              <a:t> You can describe the desired state for your deployed containers using Kubernetes, and it can change the actual state to the desired state at a controlled rate. For example, you can automate Kubernetes to create new containers for your deployment, remove existing containers and adopt all their resources to the new container.</a:t>
            </a:r>
            <a:endParaRPr/>
          </a:p>
          <a:p>
            <a:pPr indent="-298450" lvl="0" marL="457200" rtl="0" algn="l">
              <a:lnSpc>
                <a:spcPct val="100000"/>
              </a:lnSpc>
              <a:spcBef>
                <a:spcPts val="0"/>
              </a:spcBef>
              <a:spcAft>
                <a:spcPts val="0"/>
              </a:spcAft>
              <a:buSzPts val="1100"/>
              <a:buFont typeface="Arial"/>
              <a:buChar char="•"/>
            </a:pPr>
            <a:r>
              <a:rPr b="1" i="0" lang="it">
                <a:solidFill>
                  <a:srgbClr val="222222"/>
                </a:solidFill>
                <a:latin typeface="Open Sans"/>
                <a:ea typeface="Open Sans"/>
                <a:cs typeface="Open Sans"/>
                <a:sym typeface="Open Sans"/>
              </a:rPr>
              <a:t>Automatic bin packing</a:t>
            </a:r>
            <a:r>
              <a:rPr b="0" i="0" lang="it">
                <a:solidFill>
                  <a:srgbClr val="222222"/>
                </a:solidFill>
                <a:latin typeface="Open Sans"/>
                <a:ea typeface="Open Sans"/>
                <a:cs typeface="Open Sans"/>
                <a:sym typeface="Open Sans"/>
              </a:rPr>
              <a:t> You provide Kubernetes with a cluster of nodes that it can use to run containerized tasks. You tell Kubernetes how much CPU and memory (RAM) each container needs. Kubernetes can fit containers onto your nodes to make the best use of your resources.</a:t>
            </a:r>
            <a:endParaRPr/>
          </a:p>
          <a:p>
            <a:pPr indent="-298450" lvl="0" marL="457200" rtl="0" algn="l">
              <a:lnSpc>
                <a:spcPct val="100000"/>
              </a:lnSpc>
              <a:spcBef>
                <a:spcPts val="0"/>
              </a:spcBef>
              <a:spcAft>
                <a:spcPts val="0"/>
              </a:spcAft>
              <a:buSzPts val="1100"/>
              <a:buFont typeface="Arial"/>
              <a:buChar char="•"/>
            </a:pPr>
            <a:r>
              <a:rPr b="1" i="0" lang="it">
                <a:solidFill>
                  <a:srgbClr val="222222"/>
                </a:solidFill>
                <a:latin typeface="Open Sans"/>
                <a:ea typeface="Open Sans"/>
                <a:cs typeface="Open Sans"/>
                <a:sym typeface="Open Sans"/>
              </a:rPr>
              <a:t>Self-healing</a:t>
            </a:r>
            <a:r>
              <a:rPr b="0" i="0" lang="it">
                <a:solidFill>
                  <a:srgbClr val="222222"/>
                </a:solidFill>
                <a:latin typeface="Open Sans"/>
                <a:ea typeface="Open Sans"/>
                <a:cs typeface="Open Sans"/>
                <a:sym typeface="Open Sans"/>
              </a:rPr>
              <a:t> Kubernetes restarts containers that fail, replaces containers, kills containers that don't respond to your user-defined health check, and doesn't advertise them to clients until they are ready to serve.</a:t>
            </a:r>
            <a:endParaRPr/>
          </a:p>
          <a:p>
            <a:pPr indent="-298450" lvl="0" marL="457200" rtl="0" algn="l">
              <a:lnSpc>
                <a:spcPct val="100000"/>
              </a:lnSpc>
              <a:spcBef>
                <a:spcPts val="0"/>
              </a:spcBef>
              <a:spcAft>
                <a:spcPts val="0"/>
              </a:spcAft>
              <a:buSzPts val="1100"/>
              <a:buFont typeface="Arial"/>
              <a:buChar char="•"/>
            </a:pPr>
            <a:r>
              <a:rPr b="1" i="0" lang="it">
                <a:solidFill>
                  <a:srgbClr val="222222"/>
                </a:solidFill>
                <a:latin typeface="Open Sans"/>
                <a:ea typeface="Open Sans"/>
                <a:cs typeface="Open Sans"/>
                <a:sym typeface="Open Sans"/>
              </a:rPr>
              <a:t>Secret and configuration management</a:t>
            </a:r>
            <a:r>
              <a:rPr b="0" i="0" lang="it">
                <a:solidFill>
                  <a:srgbClr val="222222"/>
                </a:solidFill>
                <a:latin typeface="Open Sans"/>
                <a:ea typeface="Open Sans"/>
                <a:cs typeface="Open Sans"/>
                <a:sym typeface="Open Sans"/>
              </a:rPr>
              <a:t> Kubernetes lets you store and manage sensitive information, such as passwords, OAuth tokens, and SSH keys. You can deploy and update secrets and application configuration without rebuilding your container images, and without exposing secrets in your stack configuration.</a:t>
            </a:r>
            <a:endParaRPr/>
          </a:p>
          <a:p>
            <a:pPr indent="-298450" lvl="0" marL="457200" rtl="0" algn="l">
              <a:lnSpc>
                <a:spcPct val="100000"/>
              </a:lnSpc>
              <a:spcBef>
                <a:spcPts val="0"/>
              </a:spcBef>
              <a:spcAft>
                <a:spcPts val="0"/>
              </a:spcAft>
              <a:buSzPts val="1100"/>
              <a:buFont typeface="Arial"/>
              <a:buChar char="•"/>
            </a:pPr>
            <a:r>
              <a:rPr b="1" i="0" lang="it">
                <a:solidFill>
                  <a:srgbClr val="222222"/>
                </a:solidFill>
                <a:latin typeface="Open Sans"/>
                <a:ea typeface="Open Sans"/>
                <a:cs typeface="Open Sans"/>
                <a:sym typeface="Open Sans"/>
              </a:rPr>
              <a:t>Batch execution</a:t>
            </a:r>
            <a:r>
              <a:rPr b="0" i="0" lang="it">
                <a:solidFill>
                  <a:srgbClr val="222222"/>
                </a:solidFill>
                <a:latin typeface="Open Sans"/>
                <a:ea typeface="Open Sans"/>
                <a:cs typeface="Open Sans"/>
                <a:sym typeface="Open Sans"/>
              </a:rPr>
              <a:t> In addition to services, Kubernetes can manage your batch and CI workloads, replacing containers that fail, if desired.</a:t>
            </a:r>
            <a:endParaRPr/>
          </a:p>
          <a:p>
            <a:pPr indent="-298450" lvl="0" marL="457200" rtl="0" algn="l">
              <a:lnSpc>
                <a:spcPct val="100000"/>
              </a:lnSpc>
              <a:spcBef>
                <a:spcPts val="0"/>
              </a:spcBef>
              <a:spcAft>
                <a:spcPts val="0"/>
              </a:spcAft>
              <a:buSzPts val="1100"/>
              <a:buFont typeface="Arial"/>
              <a:buChar char="•"/>
            </a:pPr>
            <a:r>
              <a:rPr b="1" i="0" lang="it">
                <a:solidFill>
                  <a:srgbClr val="222222"/>
                </a:solidFill>
                <a:latin typeface="Open Sans"/>
                <a:ea typeface="Open Sans"/>
                <a:cs typeface="Open Sans"/>
                <a:sym typeface="Open Sans"/>
              </a:rPr>
              <a:t>Horizontal scaling</a:t>
            </a:r>
            <a:r>
              <a:rPr b="0" i="0" lang="it">
                <a:solidFill>
                  <a:srgbClr val="222222"/>
                </a:solidFill>
                <a:latin typeface="Open Sans"/>
                <a:ea typeface="Open Sans"/>
                <a:cs typeface="Open Sans"/>
                <a:sym typeface="Open Sans"/>
              </a:rPr>
              <a:t> Scale your application up and down with a simple command, with a UI, or automatically based on CPU usage.</a:t>
            </a:r>
            <a:endParaRPr/>
          </a:p>
          <a:p>
            <a:pPr indent="-298450" lvl="0" marL="457200" rtl="0" algn="l">
              <a:lnSpc>
                <a:spcPct val="100000"/>
              </a:lnSpc>
              <a:spcBef>
                <a:spcPts val="0"/>
              </a:spcBef>
              <a:spcAft>
                <a:spcPts val="0"/>
              </a:spcAft>
              <a:buSzPts val="1100"/>
              <a:buFont typeface="Arial"/>
              <a:buChar char="•"/>
            </a:pPr>
            <a:r>
              <a:rPr b="1" i="0" lang="it">
                <a:solidFill>
                  <a:srgbClr val="222222"/>
                </a:solidFill>
                <a:latin typeface="Open Sans"/>
                <a:ea typeface="Open Sans"/>
                <a:cs typeface="Open Sans"/>
                <a:sym typeface="Open Sans"/>
              </a:rPr>
              <a:t>IPv4/IPv6 dual-stack</a:t>
            </a:r>
            <a:r>
              <a:rPr b="0" i="0" lang="it">
                <a:solidFill>
                  <a:srgbClr val="222222"/>
                </a:solidFill>
                <a:latin typeface="Open Sans"/>
                <a:ea typeface="Open Sans"/>
                <a:cs typeface="Open Sans"/>
                <a:sym typeface="Open Sans"/>
              </a:rPr>
              <a:t> Allocation of IPv4 and IPv6 addresses to Pods and Services</a:t>
            </a:r>
            <a:endParaRPr/>
          </a:p>
          <a:p>
            <a:pPr indent="-298450" lvl="0" marL="457200" rtl="0" algn="l">
              <a:lnSpc>
                <a:spcPct val="100000"/>
              </a:lnSpc>
              <a:spcBef>
                <a:spcPts val="0"/>
              </a:spcBef>
              <a:spcAft>
                <a:spcPts val="0"/>
              </a:spcAft>
              <a:buSzPts val="1100"/>
              <a:buFont typeface="Arial"/>
              <a:buChar char="•"/>
            </a:pPr>
            <a:r>
              <a:rPr b="1" i="0" lang="it">
                <a:solidFill>
                  <a:srgbClr val="222222"/>
                </a:solidFill>
                <a:latin typeface="Open Sans"/>
                <a:ea typeface="Open Sans"/>
                <a:cs typeface="Open Sans"/>
                <a:sym typeface="Open Sans"/>
              </a:rPr>
              <a:t>Designed for extensibility</a:t>
            </a:r>
            <a:r>
              <a:rPr b="0" i="0" lang="it">
                <a:solidFill>
                  <a:srgbClr val="222222"/>
                </a:solidFill>
                <a:latin typeface="Open Sans"/>
                <a:ea typeface="Open Sans"/>
                <a:cs typeface="Open Sans"/>
                <a:sym typeface="Open Sans"/>
              </a:rPr>
              <a:t> Add features to your Kubernetes cluster without changing upstream source code.</a:t>
            </a:r>
            <a:endParaRPr/>
          </a:p>
          <a:p>
            <a:pPr indent="0" lvl="0" marL="0" rtl="0" algn="l">
              <a:lnSpc>
                <a:spcPct val="100000"/>
              </a:lnSpc>
              <a:spcBef>
                <a:spcPts val="0"/>
              </a:spcBef>
              <a:spcAft>
                <a:spcPts val="0"/>
              </a:spcAft>
              <a:buSzPts val="1100"/>
              <a:buNone/>
            </a:pPr>
            <a:r>
              <a:t/>
            </a:r>
            <a:endParaRPr/>
          </a:p>
        </p:txBody>
      </p:sp>
      <p:sp>
        <p:nvSpPr>
          <p:cNvPr id="230" name="Google Shape;230;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8" name="Google Shape;238;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4" name="Google Shape;244;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6" name="Google Shape;13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it"/>
              <a:t>Raccoglie un insieme di funzionalità eseguite nei nodi master o Head node.</a:t>
            </a:r>
            <a:endParaRPr/>
          </a:p>
        </p:txBody>
      </p:sp>
      <p:sp>
        <p:nvSpPr>
          <p:cNvPr id="250" name="Google Shape;250;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6" name="Google Shape;256;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b="0" i="0" lang="it">
                <a:solidFill>
                  <a:srgbClr val="222222"/>
                </a:solidFill>
                <a:latin typeface="Open Sans"/>
                <a:ea typeface="Open Sans"/>
                <a:cs typeface="Open Sans"/>
                <a:sym typeface="Open Sans"/>
              </a:rPr>
              <a:t>Addons use Kubernetes resources (</a:t>
            </a:r>
            <a:r>
              <a:rPr b="0" i="0" lang="it" u="sng" strike="noStrike">
                <a:solidFill>
                  <a:srgbClr val="000000"/>
                </a:solidFill>
                <a:latin typeface="Open Sans"/>
                <a:ea typeface="Open Sans"/>
                <a:cs typeface="Open Sans"/>
                <a:sym typeface="Open Sans"/>
                <a:hlinkClick r:id="rId2">
                  <a:extLst>
                    <a:ext uri="{A12FA001-AC4F-418D-AE19-62706E023703}">
                      <ahyp:hlinkClr val="tx"/>
                    </a:ext>
                  </a:extLst>
                </a:hlinkClick>
              </a:rPr>
              <a:t>DaemonSet</a:t>
            </a:r>
            <a:r>
              <a:rPr b="0" i="0" lang="it">
                <a:solidFill>
                  <a:srgbClr val="222222"/>
                </a:solidFill>
                <a:latin typeface="Open Sans"/>
                <a:ea typeface="Open Sans"/>
                <a:cs typeface="Open Sans"/>
                <a:sym typeface="Open Sans"/>
              </a:rPr>
              <a:t>, </a:t>
            </a:r>
            <a:r>
              <a:rPr b="0" i="0" lang="it" u="sng" strike="noStrike">
                <a:solidFill>
                  <a:srgbClr val="000000"/>
                </a:solidFill>
                <a:latin typeface="Open Sans"/>
                <a:ea typeface="Open Sans"/>
                <a:cs typeface="Open Sans"/>
                <a:sym typeface="Open Sans"/>
                <a:hlinkClick r:id="rId3">
                  <a:extLst>
                    <a:ext uri="{A12FA001-AC4F-418D-AE19-62706E023703}">
                      <ahyp:hlinkClr val="tx"/>
                    </a:ext>
                  </a:extLst>
                </a:hlinkClick>
              </a:rPr>
              <a:t>Deployment</a:t>
            </a:r>
            <a:r>
              <a:rPr b="0" i="0" lang="it">
                <a:solidFill>
                  <a:srgbClr val="222222"/>
                </a:solidFill>
                <a:latin typeface="Open Sans"/>
                <a:ea typeface="Open Sans"/>
                <a:cs typeface="Open Sans"/>
                <a:sym typeface="Open Sans"/>
              </a:rPr>
              <a:t>, etc) to implement cluster features. Because these are providing cluster-level features, namespaced resources for addons belong within the kube-system namespace.</a:t>
            </a:r>
            <a:endParaRPr/>
          </a:p>
          <a:p>
            <a:pPr indent="-298450" lvl="0" marL="457200" rtl="0" algn="l">
              <a:lnSpc>
                <a:spcPct val="100000"/>
              </a:lnSpc>
              <a:spcBef>
                <a:spcPts val="0"/>
              </a:spcBef>
              <a:spcAft>
                <a:spcPts val="0"/>
              </a:spcAft>
              <a:buSzPts val="1100"/>
              <a:buChar char="●"/>
            </a:pPr>
            <a:r>
              <a:rPr b="0" i="0" lang="it">
                <a:solidFill>
                  <a:srgbClr val="222222"/>
                </a:solidFill>
                <a:latin typeface="Open Sans"/>
                <a:ea typeface="Open Sans"/>
                <a:cs typeface="Open Sans"/>
                <a:sym typeface="Open Sans"/>
              </a:rPr>
              <a:t>Container runtime</a:t>
            </a:r>
            <a:endParaRPr/>
          </a:p>
          <a:p>
            <a:pPr indent="0" lvl="0" marL="158750" rtl="0" algn="l">
              <a:lnSpc>
                <a:spcPct val="100000"/>
              </a:lnSpc>
              <a:spcBef>
                <a:spcPts val="0"/>
              </a:spcBef>
              <a:spcAft>
                <a:spcPts val="0"/>
              </a:spcAft>
              <a:buSzPts val="1100"/>
              <a:buNone/>
            </a:pPr>
            <a:r>
              <a:rPr b="0" i="0" lang="it">
                <a:solidFill>
                  <a:srgbClr val="222222"/>
                </a:solidFill>
                <a:latin typeface="Open Sans"/>
                <a:ea typeface="Open Sans"/>
                <a:cs typeface="Open Sans"/>
                <a:sym typeface="Open Sans"/>
              </a:rPr>
              <a:t>A fundamental component that empowers Kubernetes to run containers effectively. It is responsible for managing the execution and lifecycle of containers within the Kubernetes environment.</a:t>
            </a:r>
            <a:endParaRPr/>
          </a:p>
          <a:p>
            <a:pPr indent="0" lvl="0" marL="158750" rtl="0" algn="l">
              <a:lnSpc>
                <a:spcPct val="100000"/>
              </a:lnSpc>
              <a:spcBef>
                <a:spcPts val="0"/>
              </a:spcBef>
              <a:spcAft>
                <a:spcPts val="0"/>
              </a:spcAft>
              <a:buSzPts val="1100"/>
              <a:buNone/>
            </a:pPr>
            <a:r>
              <a:rPr b="0" i="0" lang="it">
                <a:solidFill>
                  <a:srgbClr val="222222"/>
                </a:solidFill>
                <a:latin typeface="Open Sans"/>
                <a:ea typeface="Open Sans"/>
                <a:cs typeface="Open Sans"/>
                <a:sym typeface="Open Sans"/>
              </a:rPr>
              <a:t>Kubernetes supports container runtimes such as </a:t>
            </a:r>
            <a:r>
              <a:rPr b="0" i="0" lang="it" u="sng" strike="noStrike">
                <a:solidFill>
                  <a:srgbClr val="000000"/>
                </a:solidFill>
                <a:latin typeface="Open Sans"/>
                <a:ea typeface="Open Sans"/>
                <a:cs typeface="Open Sans"/>
                <a:sym typeface="Open Sans"/>
                <a:hlinkClick r:id="rId4">
                  <a:extLst>
                    <a:ext uri="{A12FA001-AC4F-418D-AE19-62706E023703}">
                      <ahyp:hlinkClr val="tx"/>
                    </a:ext>
                  </a:extLst>
                </a:hlinkClick>
              </a:rPr>
              <a:t>containerd</a:t>
            </a:r>
            <a:r>
              <a:rPr b="0" i="0" lang="it">
                <a:solidFill>
                  <a:srgbClr val="222222"/>
                </a:solidFill>
                <a:latin typeface="Open Sans"/>
                <a:ea typeface="Open Sans"/>
                <a:cs typeface="Open Sans"/>
                <a:sym typeface="Open Sans"/>
              </a:rPr>
              <a:t>, </a:t>
            </a:r>
            <a:r>
              <a:rPr b="0" i="0" lang="it" u="sng" strike="noStrike">
                <a:solidFill>
                  <a:srgbClr val="000000"/>
                </a:solidFill>
                <a:latin typeface="Open Sans"/>
                <a:ea typeface="Open Sans"/>
                <a:cs typeface="Open Sans"/>
                <a:sym typeface="Open Sans"/>
                <a:hlinkClick r:id="rId5">
                  <a:extLst>
                    <a:ext uri="{A12FA001-AC4F-418D-AE19-62706E023703}">
                      <ahyp:hlinkClr val="tx"/>
                    </a:ext>
                  </a:extLst>
                </a:hlinkClick>
              </a:rPr>
              <a:t>CRI-O</a:t>
            </a:r>
            <a:r>
              <a:rPr b="0" i="0" lang="it">
                <a:solidFill>
                  <a:srgbClr val="222222"/>
                </a:solidFill>
                <a:latin typeface="Open Sans"/>
                <a:ea typeface="Open Sans"/>
                <a:cs typeface="Open Sans"/>
                <a:sym typeface="Open Sans"/>
              </a:rPr>
              <a:t>, and any other implementation of the </a:t>
            </a:r>
            <a:r>
              <a:rPr b="0" i="0" lang="it" u="sng" strike="noStrike">
                <a:solidFill>
                  <a:srgbClr val="3371E3"/>
                </a:solidFill>
                <a:latin typeface="Open Sans"/>
                <a:ea typeface="Open Sans"/>
                <a:cs typeface="Open Sans"/>
                <a:sym typeface="Open Sans"/>
                <a:hlinkClick r:id="rId6">
                  <a:extLst>
                    <a:ext uri="{A12FA001-AC4F-418D-AE19-62706E023703}">
                      <ahyp:hlinkClr val="tx"/>
                    </a:ext>
                  </a:extLst>
                </a:hlinkClick>
              </a:rPr>
              <a:t>Kubernetes CRI (Container Runtime Interface)</a:t>
            </a:r>
            <a:r>
              <a:rPr b="0" i="0" lang="it">
                <a:solidFill>
                  <a:srgbClr val="222222"/>
                </a:solidFill>
                <a:latin typeface="Open Sans"/>
                <a:ea typeface="Open Sans"/>
                <a:cs typeface="Open Sans"/>
                <a:sym typeface="Open Sans"/>
              </a:rPr>
              <a:t>.</a:t>
            </a:r>
            <a:endParaRPr/>
          </a:p>
          <a:p>
            <a:pPr indent="-298450" lvl="0" marL="457200" rtl="0" algn="l">
              <a:lnSpc>
                <a:spcPct val="100000"/>
              </a:lnSpc>
              <a:spcBef>
                <a:spcPts val="0"/>
              </a:spcBef>
              <a:spcAft>
                <a:spcPts val="0"/>
              </a:spcAft>
              <a:buSzPts val="1100"/>
              <a:buChar char="●"/>
            </a:pPr>
            <a:r>
              <a:rPr b="0" i="0" lang="it">
                <a:solidFill>
                  <a:srgbClr val="222222"/>
                </a:solidFill>
                <a:latin typeface="Open Sans"/>
                <a:ea typeface="Open Sans"/>
                <a:cs typeface="Open Sans"/>
                <a:sym typeface="Open Sans"/>
              </a:rPr>
              <a:t>Addons</a:t>
            </a:r>
            <a:endParaRPr/>
          </a:p>
          <a:p>
            <a:pPr indent="0" lvl="0" marL="158750" rtl="0" algn="l">
              <a:lnSpc>
                <a:spcPct val="100000"/>
              </a:lnSpc>
              <a:spcBef>
                <a:spcPts val="0"/>
              </a:spcBef>
              <a:spcAft>
                <a:spcPts val="0"/>
              </a:spcAft>
              <a:buSzPts val="1100"/>
              <a:buNone/>
            </a:pPr>
            <a:r>
              <a:rPr b="0" i="0" lang="it">
                <a:solidFill>
                  <a:srgbClr val="222222"/>
                </a:solidFill>
                <a:latin typeface="Open Sans"/>
                <a:ea typeface="Open Sans"/>
                <a:cs typeface="Open Sans"/>
                <a:sym typeface="Open Sans"/>
              </a:rPr>
              <a:t>Addons use Kubernetes resources (</a:t>
            </a:r>
            <a:r>
              <a:rPr b="0" i="0" lang="it" u="sng" strike="noStrike">
                <a:solidFill>
                  <a:srgbClr val="000000"/>
                </a:solidFill>
                <a:latin typeface="Open Sans"/>
                <a:ea typeface="Open Sans"/>
                <a:cs typeface="Open Sans"/>
                <a:sym typeface="Open Sans"/>
                <a:hlinkClick r:id="rId7">
                  <a:extLst>
                    <a:ext uri="{A12FA001-AC4F-418D-AE19-62706E023703}">
                      <ahyp:hlinkClr val="tx"/>
                    </a:ext>
                  </a:extLst>
                </a:hlinkClick>
              </a:rPr>
              <a:t>DaemonSet</a:t>
            </a:r>
            <a:r>
              <a:rPr b="0" i="0" lang="it">
                <a:solidFill>
                  <a:srgbClr val="222222"/>
                </a:solidFill>
                <a:latin typeface="Open Sans"/>
                <a:ea typeface="Open Sans"/>
                <a:cs typeface="Open Sans"/>
                <a:sym typeface="Open Sans"/>
              </a:rPr>
              <a:t>, </a:t>
            </a:r>
            <a:r>
              <a:rPr b="0" i="0" lang="it" u="sng" strike="noStrike">
                <a:solidFill>
                  <a:srgbClr val="000000"/>
                </a:solidFill>
                <a:latin typeface="Open Sans"/>
                <a:ea typeface="Open Sans"/>
                <a:cs typeface="Open Sans"/>
                <a:sym typeface="Open Sans"/>
                <a:hlinkClick r:id="rId8">
                  <a:extLst>
                    <a:ext uri="{A12FA001-AC4F-418D-AE19-62706E023703}">
                      <ahyp:hlinkClr val="tx"/>
                    </a:ext>
                  </a:extLst>
                </a:hlinkClick>
              </a:rPr>
              <a:t>Deployment</a:t>
            </a:r>
            <a:r>
              <a:rPr b="0" i="0" lang="it">
                <a:solidFill>
                  <a:srgbClr val="222222"/>
                </a:solidFill>
                <a:latin typeface="Open Sans"/>
                <a:ea typeface="Open Sans"/>
                <a:cs typeface="Open Sans"/>
                <a:sym typeface="Open Sans"/>
              </a:rPr>
              <a:t>, etc) to implement cluster features. Because these are providing cluster-level features, namespaced resources for addons belong within the kube-system namespace.</a:t>
            </a:r>
            <a:endParaRPr/>
          </a:p>
          <a:p>
            <a:pPr indent="-298450" lvl="0" marL="457200" rtl="0" algn="l">
              <a:lnSpc>
                <a:spcPct val="100000"/>
              </a:lnSpc>
              <a:spcBef>
                <a:spcPts val="0"/>
              </a:spcBef>
              <a:spcAft>
                <a:spcPts val="0"/>
              </a:spcAft>
              <a:buSzPts val="1100"/>
              <a:buChar char="●"/>
            </a:pPr>
            <a:r>
              <a:rPr b="0" i="0" lang="it">
                <a:solidFill>
                  <a:srgbClr val="222222"/>
                </a:solidFill>
                <a:latin typeface="Open Sans"/>
                <a:ea typeface="Open Sans"/>
                <a:cs typeface="Open Sans"/>
                <a:sym typeface="Open Sans"/>
              </a:rPr>
              <a:t>DNS</a:t>
            </a:r>
            <a:endParaRPr/>
          </a:p>
          <a:p>
            <a:pPr indent="0" lvl="0" marL="158750" rtl="0" algn="l">
              <a:lnSpc>
                <a:spcPct val="100000"/>
              </a:lnSpc>
              <a:spcBef>
                <a:spcPts val="0"/>
              </a:spcBef>
              <a:spcAft>
                <a:spcPts val="0"/>
              </a:spcAft>
              <a:buSzPts val="1100"/>
              <a:buNone/>
            </a:pPr>
            <a:r>
              <a:rPr b="0" i="0" lang="it">
                <a:solidFill>
                  <a:srgbClr val="222222"/>
                </a:solidFill>
                <a:latin typeface="Open Sans"/>
                <a:ea typeface="Open Sans"/>
                <a:cs typeface="Open Sans"/>
                <a:sym typeface="Open Sans"/>
              </a:rPr>
              <a:t>While the other addons are not strictly required, all Kubernetes clusters should have </a:t>
            </a:r>
            <a:r>
              <a:rPr b="0" i="0" lang="it" u="sng" strike="noStrike">
                <a:solidFill>
                  <a:srgbClr val="3371E3"/>
                </a:solidFill>
                <a:latin typeface="Open Sans"/>
                <a:ea typeface="Open Sans"/>
                <a:cs typeface="Open Sans"/>
                <a:sym typeface="Open Sans"/>
                <a:hlinkClick r:id="rId9">
                  <a:extLst>
                    <a:ext uri="{A12FA001-AC4F-418D-AE19-62706E023703}">
                      <ahyp:hlinkClr val="tx"/>
                    </a:ext>
                  </a:extLst>
                </a:hlinkClick>
              </a:rPr>
              <a:t>cluster DNS</a:t>
            </a:r>
            <a:r>
              <a:rPr b="0" i="0" lang="it">
                <a:solidFill>
                  <a:srgbClr val="222222"/>
                </a:solidFill>
                <a:latin typeface="Open Sans"/>
                <a:ea typeface="Open Sans"/>
                <a:cs typeface="Open Sans"/>
                <a:sym typeface="Open Sans"/>
              </a:rPr>
              <a:t>, as many examples rely on it.</a:t>
            </a:r>
            <a:endParaRPr/>
          </a:p>
          <a:p>
            <a:pPr indent="0" lvl="0" marL="158750" rtl="0" algn="l">
              <a:lnSpc>
                <a:spcPct val="100000"/>
              </a:lnSpc>
              <a:spcBef>
                <a:spcPts val="0"/>
              </a:spcBef>
              <a:spcAft>
                <a:spcPts val="0"/>
              </a:spcAft>
              <a:buSzPts val="1100"/>
              <a:buNone/>
            </a:pPr>
            <a:r>
              <a:rPr b="0" i="0" lang="it">
                <a:solidFill>
                  <a:srgbClr val="222222"/>
                </a:solidFill>
                <a:latin typeface="Open Sans"/>
                <a:ea typeface="Open Sans"/>
                <a:cs typeface="Open Sans"/>
                <a:sym typeface="Open Sans"/>
              </a:rPr>
              <a:t>Cluster DNS is a DNS server, in addition to the other DNS server(s) in your environment, which serves DNS records for Kubernetes services.</a:t>
            </a:r>
            <a:endParaRPr/>
          </a:p>
          <a:p>
            <a:pPr indent="0" lvl="0" marL="158750" rtl="0" algn="l">
              <a:lnSpc>
                <a:spcPct val="100000"/>
              </a:lnSpc>
              <a:spcBef>
                <a:spcPts val="0"/>
              </a:spcBef>
              <a:spcAft>
                <a:spcPts val="0"/>
              </a:spcAft>
              <a:buSzPts val="1100"/>
              <a:buNone/>
            </a:pPr>
            <a:r>
              <a:rPr b="0" i="0" lang="it">
                <a:solidFill>
                  <a:srgbClr val="222222"/>
                </a:solidFill>
                <a:latin typeface="Open Sans"/>
                <a:ea typeface="Open Sans"/>
                <a:cs typeface="Open Sans"/>
                <a:sym typeface="Open Sans"/>
              </a:rPr>
              <a:t>Containers started by Kubernetes automatically include this DNS server in their DNS searches.</a:t>
            </a:r>
            <a:endParaRPr/>
          </a:p>
          <a:p>
            <a:pPr indent="-298450" lvl="0" marL="457200" rtl="0" algn="l">
              <a:lnSpc>
                <a:spcPct val="100000"/>
              </a:lnSpc>
              <a:spcBef>
                <a:spcPts val="0"/>
              </a:spcBef>
              <a:spcAft>
                <a:spcPts val="0"/>
              </a:spcAft>
              <a:buSzPts val="1100"/>
              <a:buChar char="●"/>
            </a:pPr>
            <a:r>
              <a:rPr b="0" i="0" lang="it">
                <a:solidFill>
                  <a:srgbClr val="222222"/>
                </a:solidFill>
                <a:latin typeface="Open Sans"/>
                <a:ea typeface="Open Sans"/>
                <a:cs typeface="Open Sans"/>
                <a:sym typeface="Open Sans"/>
              </a:rPr>
              <a:t>Web UI (Dashboard)</a:t>
            </a:r>
            <a:endParaRPr/>
          </a:p>
          <a:p>
            <a:pPr indent="0" lvl="0" marL="158750" rtl="0" algn="l">
              <a:lnSpc>
                <a:spcPct val="100000"/>
              </a:lnSpc>
              <a:spcBef>
                <a:spcPts val="0"/>
              </a:spcBef>
              <a:spcAft>
                <a:spcPts val="0"/>
              </a:spcAft>
              <a:buSzPts val="1100"/>
              <a:buNone/>
            </a:pPr>
            <a:r>
              <a:rPr b="0" i="0" lang="it" u="sng" strike="noStrike">
                <a:solidFill>
                  <a:srgbClr val="3371E3"/>
                </a:solidFill>
                <a:latin typeface="Open Sans"/>
                <a:ea typeface="Open Sans"/>
                <a:cs typeface="Open Sans"/>
                <a:sym typeface="Open Sans"/>
                <a:hlinkClick r:id="rId10">
                  <a:extLst>
                    <a:ext uri="{A12FA001-AC4F-418D-AE19-62706E023703}">
                      <ahyp:hlinkClr val="tx"/>
                    </a:ext>
                  </a:extLst>
                </a:hlinkClick>
              </a:rPr>
              <a:t>Dashboard</a:t>
            </a:r>
            <a:r>
              <a:rPr b="0" i="0" lang="it">
                <a:solidFill>
                  <a:srgbClr val="222222"/>
                </a:solidFill>
                <a:latin typeface="Open Sans"/>
                <a:ea typeface="Open Sans"/>
                <a:cs typeface="Open Sans"/>
                <a:sym typeface="Open Sans"/>
              </a:rPr>
              <a:t> is a general purpose, web-based UI for Kubernetes clusters. It allows users to manage and troubleshoot applications running in the cluster, as well as the cluster itself.</a:t>
            </a:r>
            <a:endParaRPr/>
          </a:p>
          <a:p>
            <a:pPr indent="-298450" lvl="0" marL="457200" rtl="0" algn="l">
              <a:lnSpc>
                <a:spcPct val="100000"/>
              </a:lnSpc>
              <a:spcBef>
                <a:spcPts val="0"/>
              </a:spcBef>
              <a:spcAft>
                <a:spcPts val="0"/>
              </a:spcAft>
              <a:buSzPts val="1100"/>
              <a:buChar char="●"/>
            </a:pPr>
            <a:r>
              <a:rPr b="0" i="0" lang="it">
                <a:solidFill>
                  <a:srgbClr val="222222"/>
                </a:solidFill>
                <a:latin typeface="Open Sans"/>
                <a:ea typeface="Open Sans"/>
                <a:cs typeface="Open Sans"/>
                <a:sym typeface="Open Sans"/>
              </a:rPr>
              <a:t>Container Resource Monitoring</a:t>
            </a:r>
            <a:endParaRPr/>
          </a:p>
          <a:p>
            <a:pPr indent="0" lvl="0" marL="158750" rtl="0" algn="l">
              <a:lnSpc>
                <a:spcPct val="100000"/>
              </a:lnSpc>
              <a:spcBef>
                <a:spcPts val="0"/>
              </a:spcBef>
              <a:spcAft>
                <a:spcPts val="0"/>
              </a:spcAft>
              <a:buSzPts val="1100"/>
              <a:buNone/>
            </a:pPr>
            <a:r>
              <a:rPr b="0" i="0" lang="it" u="sng" strike="noStrike">
                <a:solidFill>
                  <a:srgbClr val="3371E3"/>
                </a:solidFill>
                <a:latin typeface="Open Sans"/>
                <a:ea typeface="Open Sans"/>
                <a:cs typeface="Open Sans"/>
                <a:sym typeface="Open Sans"/>
                <a:hlinkClick r:id="rId11">
                  <a:extLst>
                    <a:ext uri="{A12FA001-AC4F-418D-AE19-62706E023703}">
                      <ahyp:hlinkClr val="tx"/>
                    </a:ext>
                  </a:extLst>
                </a:hlinkClick>
              </a:rPr>
              <a:t>Container Resource Monitoring</a:t>
            </a:r>
            <a:r>
              <a:rPr b="0" i="0" lang="it">
                <a:solidFill>
                  <a:srgbClr val="222222"/>
                </a:solidFill>
                <a:latin typeface="Open Sans"/>
                <a:ea typeface="Open Sans"/>
                <a:cs typeface="Open Sans"/>
                <a:sym typeface="Open Sans"/>
              </a:rPr>
              <a:t> records generic time-series metrics about containers in a central database, and provides a UI for browsing that data.</a:t>
            </a:r>
            <a:endParaRPr/>
          </a:p>
          <a:p>
            <a:pPr indent="-298450" lvl="0" marL="457200" rtl="0" algn="l">
              <a:lnSpc>
                <a:spcPct val="100000"/>
              </a:lnSpc>
              <a:spcBef>
                <a:spcPts val="0"/>
              </a:spcBef>
              <a:spcAft>
                <a:spcPts val="0"/>
              </a:spcAft>
              <a:buSzPts val="1100"/>
              <a:buChar char="●"/>
            </a:pPr>
            <a:r>
              <a:rPr b="0" i="0" lang="it">
                <a:solidFill>
                  <a:srgbClr val="222222"/>
                </a:solidFill>
                <a:latin typeface="Open Sans"/>
                <a:ea typeface="Open Sans"/>
                <a:cs typeface="Open Sans"/>
                <a:sym typeface="Open Sans"/>
              </a:rPr>
              <a:t>Cluster-level Logging</a:t>
            </a:r>
            <a:endParaRPr/>
          </a:p>
          <a:p>
            <a:pPr indent="0" lvl="0" marL="158750" rtl="0" algn="l">
              <a:lnSpc>
                <a:spcPct val="100000"/>
              </a:lnSpc>
              <a:spcBef>
                <a:spcPts val="0"/>
              </a:spcBef>
              <a:spcAft>
                <a:spcPts val="0"/>
              </a:spcAft>
              <a:buSzPts val="1100"/>
              <a:buNone/>
            </a:pPr>
            <a:r>
              <a:rPr b="0" i="0" lang="it">
                <a:solidFill>
                  <a:srgbClr val="222222"/>
                </a:solidFill>
                <a:latin typeface="Open Sans"/>
                <a:ea typeface="Open Sans"/>
                <a:cs typeface="Open Sans"/>
                <a:sym typeface="Open Sans"/>
              </a:rPr>
              <a:t>A </a:t>
            </a:r>
            <a:r>
              <a:rPr b="0" i="0" lang="it" u="sng" strike="noStrike">
                <a:solidFill>
                  <a:srgbClr val="3371E3"/>
                </a:solidFill>
                <a:latin typeface="Open Sans"/>
                <a:ea typeface="Open Sans"/>
                <a:cs typeface="Open Sans"/>
                <a:sym typeface="Open Sans"/>
                <a:hlinkClick r:id="rId12">
                  <a:extLst>
                    <a:ext uri="{A12FA001-AC4F-418D-AE19-62706E023703}">
                      <ahyp:hlinkClr val="tx"/>
                    </a:ext>
                  </a:extLst>
                </a:hlinkClick>
              </a:rPr>
              <a:t>cluster-level logging</a:t>
            </a:r>
            <a:r>
              <a:rPr b="0" i="0" lang="it">
                <a:solidFill>
                  <a:srgbClr val="222222"/>
                </a:solidFill>
                <a:latin typeface="Open Sans"/>
                <a:ea typeface="Open Sans"/>
                <a:cs typeface="Open Sans"/>
                <a:sym typeface="Open Sans"/>
              </a:rPr>
              <a:t> mechanism is responsible for saving container logs to a central log store with search/browsing interface.</a:t>
            </a:r>
            <a:endParaRPr/>
          </a:p>
          <a:p>
            <a:pPr indent="-298450" lvl="0" marL="457200" rtl="0" algn="l">
              <a:lnSpc>
                <a:spcPct val="100000"/>
              </a:lnSpc>
              <a:spcBef>
                <a:spcPts val="0"/>
              </a:spcBef>
              <a:spcAft>
                <a:spcPts val="0"/>
              </a:spcAft>
              <a:buSzPts val="1100"/>
              <a:buChar char="●"/>
            </a:pPr>
            <a:r>
              <a:rPr b="0" i="0" lang="it">
                <a:solidFill>
                  <a:srgbClr val="222222"/>
                </a:solidFill>
                <a:latin typeface="Open Sans"/>
                <a:ea typeface="Open Sans"/>
                <a:cs typeface="Open Sans"/>
                <a:sym typeface="Open Sans"/>
              </a:rPr>
              <a:t>Network Plugins</a:t>
            </a:r>
            <a:endParaRPr/>
          </a:p>
          <a:p>
            <a:pPr indent="0" lvl="0" marL="158750" rtl="0" algn="l">
              <a:lnSpc>
                <a:spcPct val="100000"/>
              </a:lnSpc>
              <a:spcBef>
                <a:spcPts val="0"/>
              </a:spcBef>
              <a:spcAft>
                <a:spcPts val="0"/>
              </a:spcAft>
              <a:buSzPts val="1100"/>
              <a:buNone/>
            </a:pPr>
            <a:r>
              <a:rPr b="0" i="0" lang="it" u="sng" strike="noStrike">
                <a:solidFill>
                  <a:srgbClr val="3371E3"/>
                </a:solidFill>
                <a:latin typeface="Open Sans"/>
                <a:ea typeface="Open Sans"/>
                <a:cs typeface="Open Sans"/>
                <a:sym typeface="Open Sans"/>
                <a:hlinkClick r:id="rId13">
                  <a:extLst>
                    <a:ext uri="{A12FA001-AC4F-418D-AE19-62706E023703}">
                      <ahyp:hlinkClr val="tx"/>
                    </a:ext>
                  </a:extLst>
                </a:hlinkClick>
              </a:rPr>
              <a:t>Network plugins</a:t>
            </a:r>
            <a:r>
              <a:rPr b="0" i="0" lang="it">
                <a:solidFill>
                  <a:srgbClr val="222222"/>
                </a:solidFill>
                <a:latin typeface="Open Sans"/>
                <a:ea typeface="Open Sans"/>
                <a:cs typeface="Open Sans"/>
                <a:sym typeface="Open Sans"/>
              </a:rPr>
              <a:t> are software components that implement the container network interface (CNI) specification. They are responsible for allocating IP addresses to pods and enabling them to communicate with each other within the cluster.</a:t>
            </a:r>
            <a:endParaRPr/>
          </a:p>
          <a:p>
            <a:pPr indent="-228600" lvl="0" marL="457200" rtl="0" algn="l">
              <a:lnSpc>
                <a:spcPct val="100000"/>
              </a:lnSpc>
              <a:spcBef>
                <a:spcPts val="0"/>
              </a:spcBef>
              <a:spcAft>
                <a:spcPts val="0"/>
              </a:spcAft>
              <a:buSzPts val="1100"/>
              <a:buNone/>
            </a:pPr>
            <a:r>
              <a:t/>
            </a:r>
            <a:endParaRPr b="0" i="0">
              <a:solidFill>
                <a:srgbClr val="222222"/>
              </a:solidFill>
              <a:latin typeface="Open Sans"/>
              <a:ea typeface="Open Sans"/>
              <a:cs typeface="Open Sans"/>
              <a:sym typeface="Open Sans"/>
            </a:endParaRPr>
          </a:p>
          <a:p>
            <a:pPr indent="0" lvl="0" marL="0" rtl="0" algn="l">
              <a:lnSpc>
                <a:spcPct val="100000"/>
              </a:lnSpc>
              <a:spcBef>
                <a:spcPts val="0"/>
              </a:spcBef>
              <a:spcAft>
                <a:spcPts val="0"/>
              </a:spcAft>
              <a:buSzPts val="1100"/>
              <a:buNone/>
            </a:pPr>
            <a:r>
              <a:t/>
            </a:r>
            <a:endParaRPr/>
          </a:p>
        </p:txBody>
      </p:sp>
      <p:sp>
        <p:nvSpPr>
          <p:cNvPr id="263" name="Google Shape;263;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9" name="Google Shape;269;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b="0" i="0" lang="it" sz="1100">
                <a:solidFill>
                  <a:srgbClr val="222222"/>
                </a:solidFill>
                <a:latin typeface="Calibri"/>
                <a:ea typeface="Calibri"/>
                <a:cs typeface="Calibri"/>
                <a:sym typeface="Calibri"/>
              </a:rPr>
              <a:t>The built-in APIs for managing workloads are:</a:t>
            </a:r>
            <a:endParaRPr/>
          </a:p>
          <a:p>
            <a:pPr indent="-298450" lvl="0" marL="457200" rtl="0" algn="l">
              <a:lnSpc>
                <a:spcPct val="100000"/>
              </a:lnSpc>
              <a:spcBef>
                <a:spcPts val="0"/>
              </a:spcBef>
              <a:spcAft>
                <a:spcPts val="0"/>
              </a:spcAft>
              <a:buSzPts val="1100"/>
              <a:buChar char="●"/>
            </a:pPr>
            <a:r>
              <a:rPr b="0" i="0" lang="it" sz="1100" u="sng" strike="noStrike">
                <a:solidFill>
                  <a:srgbClr val="3371E3"/>
                </a:solidFill>
                <a:latin typeface="Calibri"/>
                <a:ea typeface="Calibri"/>
                <a:cs typeface="Calibri"/>
                <a:sym typeface="Calibri"/>
                <a:hlinkClick r:id="rId2">
                  <a:extLst>
                    <a:ext uri="{A12FA001-AC4F-418D-AE19-62706E023703}">
                      <ahyp:hlinkClr val="tx"/>
                    </a:ext>
                  </a:extLst>
                </a:hlinkClick>
              </a:rPr>
              <a:t>Deployment</a:t>
            </a:r>
            <a:r>
              <a:rPr b="0" i="0" lang="it" sz="1100">
                <a:solidFill>
                  <a:srgbClr val="222222"/>
                </a:solidFill>
                <a:latin typeface="Calibri"/>
                <a:ea typeface="Calibri"/>
                <a:cs typeface="Calibri"/>
                <a:sym typeface="Calibri"/>
              </a:rPr>
              <a:t> (and, indirectly, </a:t>
            </a:r>
            <a:r>
              <a:rPr b="0" i="0" lang="it" sz="1100" u="sng" strike="noStrike">
                <a:solidFill>
                  <a:srgbClr val="3371E3"/>
                </a:solidFill>
                <a:latin typeface="Calibri"/>
                <a:ea typeface="Calibri"/>
                <a:cs typeface="Calibri"/>
                <a:sym typeface="Calibri"/>
                <a:hlinkClick r:id="rId3">
                  <a:extLst>
                    <a:ext uri="{A12FA001-AC4F-418D-AE19-62706E023703}">
                      <ahyp:hlinkClr val="tx"/>
                    </a:ext>
                  </a:extLst>
                </a:hlinkClick>
              </a:rPr>
              <a:t>ReplicaSet</a:t>
            </a:r>
            <a:r>
              <a:rPr b="0" i="0" lang="it" sz="1100">
                <a:solidFill>
                  <a:srgbClr val="222222"/>
                </a:solidFill>
                <a:latin typeface="Calibri"/>
                <a:ea typeface="Calibri"/>
                <a:cs typeface="Calibri"/>
                <a:sym typeface="Calibri"/>
              </a:rPr>
              <a:t>), the most common way to run an application on your cluster. Deployment is a good fit for managing a stateless application workload on your cluster, where any Pod in the Deployment is interchangeable and can be replaced if needed. (Deployments are a replacement for the legacy </a:t>
            </a:r>
            <a:r>
              <a:rPr b="0" i="0" lang="it" sz="1100" u="sng" strike="noStrike">
                <a:solidFill>
                  <a:srgbClr val="000000"/>
                </a:solidFill>
                <a:latin typeface="Calibri"/>
                <a:ea typeface="Calibri"/>
                <a:cs typeface="Calibri"/>
                <a:sym typeface="Calibri"/>
                <a:hlinkClick r:id="rId4">
                  <a:extLst>
                    <a:ext uri="{A12FA001-AC4F-418D-AE19-62706E023703}">
                      <ahyp:hlinkClr val="tx"/>
                    </a:ext>
                  </a:extLst>
                </a:hlinkClick>
              </a:rPr>
              <a:t>ReplicationController</a:t>
            </a:r>
            <a:r>
              <a:rPr b="0" i="0" lang="it" sz="1100">
                <a:solidFill>
                  <a:srgbClr val="222222"/>
                </a:solidFill>
                <a:latin typeface="Calibri"/>
                <a:ea typeface="Calibri"/>
                <a:cs typeface="Calibri"/>
                <a:sym typeface="Calibri"/>
              </a:rPr>
              <a:t> API).</a:t>
            </a:r>
            <a:endParaRPr/>
          </a:p>
          <a:p>
            <a:pPr indent="-298450" lvl="0" marL="457200" rtl="0" algn="l">
              <a:lnSpc>
                <a:spcPct val="100000"/>
              </a:lnSpc>
              <a:spcBef>
                <a:spcPts val="0"/>
              </a:spcBef>
              <a:spcAft>
                <a:spcPts val="0"/>
              </a:spcAft>
              <a:buSzPts val="1100"/>
              <a:buChar char="●"/>
            </a:pPr>
            <a:r>
              <a:rPr b="0" i="0" lang="it" sz="1100">
                <a:solidFill>
                  <a:srgbClr val="222222"/>
                </a:solidFill>
                <a:latin typeface="Calibri"/>
                <a:ea typeface="Calibri"/>
                <a:cs typeface="Calibri"/>
                <a:sym typeface="Calibri"/>
              </a:rPr>
              <a:t>A </a:t>
            </a:r>
            <a:r>
              <a:rPr b="0" i="0" lang="it" sz="1100" u="sng" strike="noStrike">
                <a:solidFill>
                  <a:srgbClr val="3371E3"/>
                </a:solidFill>
                <a:latin typeface="Calibri"/>
                <a:ea typeface="Calibri"/>
                <a:cs typeface="Calibri"/>
                <a:sym typeface="Calibri"/>
                <a:hlinkClick r:id="rId5">
                  <a:extLst>
                    <a:ext uri="{A12FA001-AC4F-418D-AE19-62706E023703}">
                      <ahyp:hlinkClr val="tx"/>
                    </a:ext>
                  </a:extLst>
                </a:hlinkClick>
              </a:rPr>
              <a:t>StatefulSet</a:t>
            </a:r>
            <a:r>
              <a:rPr b="0" i="0" lang="it" sz="1100">
                <a:solidFill>
                  <a:srgbClr val="222222"/>
                </a:solidFill>
                <a:latin typeface="Calibri"/>
                <a:ea typeface="Calibri"/>
                <a:cs typeface="Calibri"/>
                <a:sym typeface="Calibri"/>
              </a:rPr>
              <a:t> lets you manage one or more Pods – all running the same application code – where the Pods rely on having a distinct identity. This is different from a Deployment where the Pods are expected to be interchangeable. The most common use for a StatefulSet is to be able to make a link between its Pods and their persistent storage. For example, you can run a StatefulSet that associates each Pod with a </a:t>
            </a:r>
            <a:r>
              <a:rPr b="0" i="0" lang="it" sz="1100" u="sng" strike="noStrike">
                <a:solidFill>
                  <a:srgbClr val="3371E3"/>
                </a:solidFill>
                <a:latin typeface="Calibri"/>
                <a:ea typeface="Calibri"/>
                <a:cs typeface="Calibri"/>
                <a:sym typeface="Calibri"/>
                <a:hlinkClick r:id="rId6">
                  <a:extLst>
                    <a:ext uri="{A12FA001-AC4F-418D-AE19-62706E023703}">
                      <ahyp:hlinkClr val="tx"/>
                    </a:ext>
                  </a:extLst>
                </a:hlinkClick>
              </a:rPr>
              <a:t>PersistentVolume</a:t>
            </a:r>
            <a:r>
              <a:rPr b="0" i="0" lang="it" sz="1100">
                <a:solidFill>
                  <a:srgbClr val="222222"/>
                </a:solidFill>
                <a:latin typeface="Calibri"/>
                <a:ea typeface="Calibri"/>
                <a:cs typeface="Calibri"/>
                <a:sym typeface="Calibri"/>
              </a:rPr>
              <a:t>. If one of the Pods in the StatefulSet fails, Kubernetes makes a replacement Pod that is connected to the same PersistentVolume.</a:t>
            </a:r>
            <a:endParaRPr/>
          </a:p>
          <a:p>
            <a:pPr indent="-298450" lvl="0" marL="457200" rtl="0" algn="l">
              <a:lnSpc>
                <a:spcPct val="100000"/>
              </a:lnSpc>
              <a:spcBef>
                <a:spcPts val="0"/>
              </a:spcBef>
              <a:spcAft>
                <a:spcPts val="0"/>
              </a:spcAft>
              <a:buSzPts val="1100"/>
              <a:buChar char="●"/>
            </a:pPr>
            <a:r>
              <a:rPr b="0" i="0" lang="it" sz="1100">
                <a:solidFill>
                  <a:srgbClr val="222222"/>
                </a:solidFill>
                <a:latin typeface="Calibri"/>
                <a:ea typeface="Calibri"/>
                <a:cs typeface="Calibri"/>
                <a:sym typeface="Calibri"/>
              </a:rPr>
              <a:t>A </a:t>
            </a:r>
            <a:r>
              <a:rPr b="0" i="0" lang="it" sz="1100" u="sng" strike="noStrike">
                <a:solidFill>
                  <a:srgbClr val="3371E3"/>
                </a:solidFill>
                <a:latin typeface="Calibri"/>
                <a:ea typeface="Calibri"/>
                <a:cs typeface="Calibri"/>
                <a:sym typeface="Calibri"/>
                <a:hlinkClick r:id="rId7">
                  <a:extLst>
                    <a:ext uri="{A12FA001-AC4F-418D-AE19-62706E023703}">
                      <ahyp:hlinkClr val="tx"/>
                    </a:ext>
                  </a:extLst>
                </a:hlinkClick>
              </a:rPr>
              <a:t>DaemonSet</a:t>
            </a:r>
            <a:r>
              <a:rPr b="0" i="0" lang="it" sz="1100">
                <a:solidFill>
                  <a:srgbClr val="222222"/>
                </a:solidFill>
                <a:latin typeface="Calibri"/>
                <a:ea typeface="Calibri"/>
                <a:cs typeface="Calibri"/>
                <a:sym typeface="Calibri"/>
              </a:rPr>
              <a:t> defines Pods that provide facilities that are local to a specific </a:t>
            </a:r>
            <a:r>
              <a:rPr b="0" i="0" lang="it" sz="1100" u="sng" strike="noStrike">
                <a:solidFill>
                  <a:srgbClr val="000000"/>
                </a:solidFill>
                <a:latin typeface="Calibri"/>
                <a:ea typeface="Calibri"/>
                <a:cs typeface="Calibri"/>
                <a:sym typeface="Calibri"/>
                <a:hlinkClick r:id="rId8">
                  <a:extLst>
                    <a:ext uri="{A12FA001-AC4F-418D-AE19-62706E023703}">
                      <ahyp:hlinkClr val="tx"/>
                    </a:ext>
                  </a:extLst>
                </a:hlinkClick>
              </a:rPr>
              <a:t>node</a:t>
            </a:r>
            <a:r>
              <a:rPr b="0" i="0" lang="it" sz="1100">
                <a:solidFill>
                  <a:srgbClr val="222222"/>
                </a:solidFill>
                <a:latin typeface="Calibri"/>
                <a:ea typeface="Calibri"/>
                <a:cs typeface="Calibri"/>
                <a:sym typeface="Calibri"/>
              </a:rPr>
              <a:t>; for example, a driver that lets containers on that node access a storage system. You use a DaemonSet when the driver, or other node-level service, has to run on the node where it's useful. Each Pod in a DaemonSet performs a role similar to a system daemon on a classic Unix / POSIX server. A DaemonSet might be fundamental to the operation of your cluster, such as a plugin to let that node access </a:t>
            </a:r>
            <a:r>
              <a:rPr b="0" i="0" lang="it" sz="1100" u="sng" strike="noStrike">
                <a:solidFill>
                  <a:srgbClr val="3371E3"/>
                </a:solidFill>
                <a:latin typeface="Calibri"/>
                <a:ea typeface="Calibri"/>
                <a:cs typeface="Calibri"/>
                <a:sym typeface="Calibri"/>
                <a:hlinkClick r:id="rId9">
                  <a:extLst>
                    <a:ext uri="{A12FA001-AC4F-418D-AE19-62706E023703}">
                      <ahyp:hlinkClr val="tx"/>
                    </a:ext>
                  </a:extLst>
                </a:hlinkClick>
              </a:rPr>
              <a:t>cluster networking</a:t>
            </a:r>
            <a:r>
              <a:rPr b="0" i="0" lang="it" sz="1100">
                <a:solidFill>
                  <a:srgbClr val="222222"/>
                </a:solidFill>
                <a:latin typeface="Calibri"/>
                <a:ea typeface="Calibri"/>
                <a:cs typeface="Calibri"/>
                <a:sym typeface="Calibri"/>
              </a:rPr>
              <a:t>, it might help you to manage the node, or it could provide less essential facilities that enhance the container platform you are running. You can run DaemonSets (and their pods) across every node in your cluster, or across just a subset (for example, only install the GPU accelerator driver on nodes that have a GPU installed).</a:t>
            </a:r>
            <a:endParaRPr/>
          </a:p>
          <a:p>
            <a:pPr indent="0" lvl="0" marL="0" rtl="0" algn="l">
              <a:lnSpc>
                <a:spcPct val="100000"/>
              </a:lnSpc>
              <a:spcBef>
                <a:spcPts val="0"/>
              </a:spcBef>
              <a:spcAft>
                <a:spcPts val="0"/>
              </a:spcAft>
              <a:buSzPts val="1100"/>
              <a:buNone/>
            </a:pPr>
            <a:r>
              <a:t/>
            </a:r>
            <a:endParaRPr/>
          </a:p>
        </p:txBody>
      </p:sp>
      <p:sp>
        <p:nvSpPr>
          <p:cNvPr id="275" name="Google Shape;275;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1" name="Google Shape;281;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9" name="Google Shape;289;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9" name="Google Shape;309;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6" name="Google Shape;316;p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2" name="Google Shape;322;p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0" name="Google Shape;140;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it"/>
              <a:t>Panel è una libreria Python open source progettata per semplificare la creazione di app web interattive e pannelli di controllo interattivi. È particolarmente utile per la visualizzazione e la manipolazione di dati scientifici e tecnici, ma può essere utilizzato per una varietà di applicazioni web interattive.</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it"/>
              <a:t>Ecco alcune delle caratteristiche principali di Panel:</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it"/>
              <a:t>1. **Interfaccia Utente Interattiva**: Panel offre una serie di componenti di interfaccia utente interattivi che consentono agli sviluppatori di creare facilmente pannelli di controllo interattivi per i propri dati e le proprie applicazioni.</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it"/>
              <a:t>2. **Integrazione con Librerie di Visualizzazione**: È possibile integrare facilmente le librerie di visualizzazione come Bokeh, Plotly e Matplotlib per la creazione di grafici e visualizzazioni dati interattive.</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it"/>
              <a:t>3. **Supporto per Widgets**: Panel include una serie di widget interattivi, come cursori, bottoni e caselle di controllo, che consentono agli utenti di interagire con i dati e personalizzare l'esperienza utente.</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it"/>
              <a:t>4. **Supporto per Jupyter Notebooks**: Panel può essere utilizzato all'interno di notebook Jupyter, consentendo agli sviluppatori di creare app web interattive direttamente nei notebook.</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it"/>
              <a:t>5. **Configurazione e Personalizzazione**: È possibile configurare e personalizzare facilmente l'aspetto e il comportamento dei pannelli di controllo in base alle esigenze specifiche del progetto.</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it"/>
              <a:t>6. **Supporto per Dashboard**: Panel consente di creare dashboard interattivi che mostrano dati in tempo reale e consentono all'utente di esplorare i dati in modo dinamico.</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it"/>
              <a:t>7. **Facilità d'Uso**: Panel è progettato per essere facile da imparare e utilizzare, rendendo l'interfaccia utente interattiva accessibile a sviluppatori Python di diversi livelli di esperienza.</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it"/>
              <a:t>Panel è una libreria versatile che può essere utilizzata in una varietà di applicazioni, inclusi progetti di data science, strumenti di visualizzazione dei dati, dashboard, applicazioni scientifiche e altro ancora. È particolarmente utile per creare app web interattive in Python senza la necessità di conoscenze approfondite di sviluppo web.</a:t>
            </a:r>
            <a:endParaRPr/>
          </a:p>
          <a:p>
            <a:pPr indent="0" lvl="0" marL="0" rtl="0" algn="l">
              <a:lnSpc>
                <a:spcPct val="100000"/>
              </a:lnSpc>
              <a:spcBef>
                <a:spcPts val="0"/>
              </a:spcBef>
              <a:spcAft>
                <a:spcPts val="0"/>
              </a:spcAft>
              <a:buSzPts val="1100"/>
              <a:buNone/>
            </a:pPr>
            <a:r>
              <a:t/>
            </a:r>
            <a:endParaRPr/>
          </a:p>
        </p:txBody>
      </p:sp>
      <p:sp>
        <p:nvSpPr>
          <p:cNvPr id="328" name="Google Shape;328;p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it" u="sng">
                <a:solidFill>
                  <a:schemeClr val="hlink"/>
                </a:solidFill>
                <a:hlinkClick r:id="rId2"/>
              </a:rPr>
              <a:t>How To Install Jenkins on Kubernetes | DigitalOcean</a:t>
            </a:r>
            <a:r>
              <a:rPr lang="it"/>
              <a:t> </a:t>
            </a:r>
            <a:endParaRPr/>
          </a:p>
        </p:txBody>
      </p:sp>
      <p:sp>
        <p:nvSpPr>
          <p:cNvPr id="335" name="Google Shape;335;p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1" name="Google Shape;341;p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it"/>
              <a:t>Jenkins è uno strumento di automazione open source ampiamente utilizzato per la creazione, il test e la distribuzione di software. Le "pipeline" in Jenkins si riferiscono a flussi di lavoro di automazione che possono essere configurati per gestire il processo di sviluppo software in modo efficiente. Ci sono diversi tipi di pipeline Jenkins, tra cui:</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it"/>
              <a:t>1. **Pipeline Dichiarativa**: Questo è il tipo di pipeline più semplice ed è definito utilizzando la sintassi Declarative Pipeline DSL. È progettato per semplificare la creazione di pipeline con una struttura chiara e leggibile. Le pipeline dichiarative sono solitamente preferite per i progetti più semplici e standard.</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it"/>
              <a:t>2. **Pipeline Script**: Questo è un tipo di pipeline più flessibile in cui è possibile scrivere direttamente il codice Jenkinsfile utilizzando il linguaggio di scripting Groovy. Offre maggiore flessibilità e controllo, ma richiede una maggiore conoscenza di Groovy e Jenkins.</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it"/>
              <a:t>3. **Pipeline Multibranch**: Questo tipo di pipeline è utilizzato per automatizzare il processo di sviluppo e distribuzione in un ambiente in cui sono presenti molte "branch" (rami) di codice in un sistema di controllo delle versioni come Git. Le pipeline multibranch possono essere configurate per automatizzare la compilazione, i test e la distribuzione su ciascuna branch.</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it"/>
              <a:t>4. **Pipeline Blue Ocean**: Blue Ocean è un'estensione di Jenkins che offre un'interfaccia utente grafica e intuitiva per la creazione e la gestione delle pipeline. È progettato per semplificare la visualizzazione e il monitoraggio delle pipeline in un modo più visuale.</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it"/>
              <a:t>5. **Pipeline con Altri Plugin**: Jenkins ha una vasta gamma di plugin che consentono di estendere le funzionalità delle pipeline. Questi plugin possono essere utilizzati per integrare Jenkins con altre piattaforme e servizi, come AWS, Docker, Kubernetes, ecc.</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it"/>
              <a:t>6. **Pipeline di Distribuzione Continua (CD)**: Le pipeline CD in Jenkins vengono utilizzate per automatizzare il processo di distribuzione del software. Possono essere configurate per distribuire automaticamente l'applicazione su un ambiente di produzione una volta superati tutti i test necessari.</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it"/>
              <a:t>7. **Pipeline di Integrazione Continua (CI)**: Le pipeline CI sono progettate per automatizzare il processo di compilazione, test e convalida del codice. Sono spesso utilizzate per garantire che il codice venga continuamente integrato e testato durante lo sviluppo.</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it"/>
              <a:t>8. **Pipeline di Rilascio**: Questo tipo di pipeline è specificamente progettato per gestire il rilascio di software. Può includere passaggi come la creazione di pacchetti di installazione, la pubblicazione su server o app store e la comunicazione con il team di operazioni.</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it"/>
              <a:t>9. **Pipeline Personalizzate**: Jenkins è altamente flessibile, il che significa che è possibile creare pipeline personalizzate in base alle esigenze specifiche del progetto. Questo può richiedere la scrittura di codice Groovy personalizzato o l'utilizzo di plugin specifici.</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it"/>
              <a:t>.</a:t>
            </a:r>
            <a:endParaRPr/>
          </a:p>
          <a:p>
            <a:pPr indent="0" lvl="0" marL="0" rtl="0" algn="l">
              <a:lnSpc>
                <a:spcPct val="100000"/>
              </a:lnSpc>
              <a:spcBef>
                <a:spcPts val="0"/>
              </a:spcBef>
              <a:spcAft>
                <a:spcPts val="0"/>
              </a:spcAft>
              <a:buSzPts val="1100"/>
              <a:buNone/>
            </a:pPr>
            <a:r>
              <a:t/>
            </a:r>
            <a:endParaRPr/>
          </a:p>
        </p:txBody>
      </p:sp>
      <p:sp>
        <p:nvSpPr>
          <p:cNvPr id="347" name="Google Shape;347;p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3" name="Google Shape;353;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9" name="Google Shape;359;p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it"/>
              <a:t>accennare alla possibilità di poter effettuare il push dell’immagine su container registry locali o distribuiti come Hub docker o Acs</a:t>
            </a:r>
            <a:endParaRPr/>
          </a:p>
        </p:txBody>
      </p:sp>
      <p:sp>
        <p:nvSpPr>
          <p:cNvPr id="366" name="Google Shape;366;p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2" name="Google Shape;372;p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8" name="Google Shape;378;p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4" name="Google Shape;384;p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9" name="Google Shape;149;p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01" name="Google Shape;401;p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10" name="Google Shape;410;p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22" name="Google Shape;422;p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37" name="Google Shape;437;p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5" name="Google Shape;455;p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p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2" name="Google Shape;462;p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4" name="Google Shape;474;p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it"/>
              <a:t>last callout -&gt; prompt: a short piece of text given to the AI as input, can be use to control the output.</a:t>
            </a:r>
            <a:endParaRPr/>
          </a:p>
          <a:p>
            <a:pPr indent="0" lvl="0" marL="0" rtl="0" algn="l">
              <a:lnSpc>
                <a:spcPct val="100000"/>
              </a:lnSpc>
              <a:spcBef>
                <a:spcPts val="0"/>
              </a:spcBef>
              <a:spcAft>
                <a:spcPts val="0"/>
              </a:spcAft>
              <a:buSzPts val="1100"/>
              <a:buNone/>
            </a:pPr>
            <a:r>
              <a:rPr lang="it"/>
              <a:t>prompt design. the process of creating prompt that will generate a desired output… simple form of fine tuning</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p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87" name="Google Shape;487;p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it"/>
              <a:t>Impacts of GenAI on CI/CD pipeline development and deploy</a:t>
            </a:r>
            <a:endParaRPr/>
          </a:p>
        </p:txBody>
      </p:sp>
      <p:sp>
        <p:nvSpPr>
          <p:cNvPr id="509" name="Google Shape;509;p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p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15" name="Google Shape;515;p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3" name="Google Shape;153;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p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21" name="Google Shape;521;p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p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26" name="Google Shape;526;p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p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33" name="Google Shape;533;p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p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38" name="Google Shape;538;p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p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47" name="Google Shape;547;p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1" name="Google Shape;161;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it"/>
              <a:t>Rancher Desktop è una piattaforma di sviluppo Kubernetes che offre un ambiente di sviluppo locale per lo sviluppo e il test di applicazioni Kubernetes e container. Ecco alcuni dei vantaggi di Rancher Desktop rispetto ai suoi competitor:</a:t>
            </a:r>
            <a:endParaRPr/>
          </a:p>
          <a:p>
            <a:pPr indent="0" lvl="0" marL="0" rtl="0" algn="l">
              <a:lnSpc>
                <a:spcPct val="100000"/>
              </a:lnSpc>
              <a:spcBef>
                <a:spcPts val="0"/>
              </a:spcBef>
              <a:spcAft>
                <a:spcPts val="0"/>
              </a:spcAft>
              <a:buClr>
                <a:schemeClr val="dk1"/>
              </a:buClr>
              <a:buSzPts val="1100"/>
              <a:buFont typeface="Arial"/>
              <a:buNone/>
            </a:pPr>
            <a:r>
              <a:rPr lang="it"/>
              <a:t>1. **Semplice da Installare e Utilizzare**: Rancher Desktop è noto per la sua semplicità d'uso. L'installazione e la configurazione sono relativamente semplici, il che lo rende accessibile a sviluppatori con diverse competenze.</a:t>
            </a:r>
            <a:endParaRPr/>
          </a:p>
          <a:p>
            <a:pPr indent="0" lvl="0" marL="0" rtl="0" algn="l">
              <a:lnSpc>
                <a:spcPct val="100000"/>
              </a:lnSpc>
              <a:spcBef>
                <a:spcPts val="0"/>
              </a:spcBef>
              <a:spcAft>
                <a:spcPts val="0"/>
              </a:spcAft>
              <a:buClr>
                <a:schemeClr val="dk1"/>
              </a:buClr>
              <a:buSzPts val="1100"/>
              <a:buFont typeface="Arial"/>
              <a:buNone/>
            </a:pPr>
            <a:r>
              <a:rPr lang="it"/>
              <a:t>2. **Basato su Kubernetes**: Rancher Desktop utilizza Kubernetes come orchestratore dei container. Questo offre un ambiente di sviluppo locale che è più simile all'ambiente di produzione, contribuendo a ridurre le differenze tra il sistema di sviluppo e quello di produzione.</a:t>
            </a:r>
            <a:endParaRPr/>
          </a:p>
          <a:p>
            <a:pPr indent="0" lvl="0" marL="0" rtl="0" algn="l">
              <a:lnSpc>
                <a:spcPct val="100000"/>
              </a:lnSpc>
              <a:spcBef>
                <a:spcPts val="0"/>
              </a:spcBef>
              <a:spcAft>
                <a:spcPts val="0"/>
              </a:spcAft>
              <a:buClr>
                <a:schemeClr val="dk1"/>
              </a:buClr>
              <a:buSzPts val="1100"/>
              <a:buFont typeface="Arial"/>
              <a:buNone/>
            </a:pPr>
            <a:r>
              <a:rPr lang="it"/>
              <a:t>3. **Gestione dei Cluster Multipli**: Rancher Desktop consente di gestire facilmente più cluster Kubernetes locali. Questo è utile per progetti che richiedono la distribuzione su cluster Kubernetes separati.</a:t>
            </a:r>
            <a:endParaRPr/>
          </a:p>
          <a:p>
            <a:pPr indent="0" lvl="0" marL="0" rtl="0" algn="l">
              <a:lnSpc>
                <a:spcPct val="100000"/>
              </a:lnSpc>
              <a:spcBef>
                <a:spcPts val="0"/>
              </a:spcBef>
              <a:spcAft>
                <a:spcPts val="0"/>
              </a:spcAft>
              <a:buClr>
                <a:schemeClr val="dk1"/>
              </a:buClr>
              <a:buSzPts val="1100"/>
              <a:buFont typeface="Arial"/>
              <a:buNone/>
            </a:pPr>
            <a:r>
              <a:rPr lang="it"/>
              <a:t>4. **Integrazione con Rancher**: Rancher Desktop è sviluppato da Rancher, l'azienda dietro la piattaforma di gestione di Kubernetes Rancher. Ciò significa che è possibile sfruttare l'ecosistema di strumenti e servizi offerti da Rancher, inclusi Rancher Server e Rancher Fleet.</a:t>
            </a:r>
            <a:endParaRPr/>
          </a:p>
          <a:p>
            <a:pPr indent="0" lvl="0" marL="0" rtl="0" algn="l">
              <a:lnSpc>
                <a:spcPct val="100000"/>
              </a:lnSpc>
              <a:spcBef>
                <a:spcPts val="0"/>
              </a:spcBef>
              <a:spcAft>
                <a:spcPts val="0"/>
              </a:spcAft>
              <a:buClr>
                <a:schemeClr val="dk1"/>
              </a:buClr>
              <a:buSzPts val="1100"/>
              <a:buFont typeface="Arial"/>
              <a:buNone/>
            </a:pPr>
            <a:r>
              <a:rPr lang="it"/>
              <a:t>5. **Supporto per Helm**: Rancher Desktop supporta Helm, il gestore di pacchetti per Kubernetes. Ciò semplifica il rilascio e la gestione delle applicazioni basate su Helm nei cluster locali.</a:t>
            </a:r>
            <a:endParaRPr/>
          </a:p>
          <a:p>
            <a:pPr indent="0" lvl="0" marL="0" rtl="0" algn="l">
              <a:lnSpc>
                <a:spcPct val="100000"/>
              </a:lnSpc>
              <a:spcBef>
                <a:spcPts val="0"/>
              </a:spcBef>
              <a:spcAft>
                <a:spcPts val="0"/>
              </a:spcAft>
              <a:buClr>
                <a:schemeClr val="dk1"/>
              </a:buClr>
              <a:buSzPts val="1100"/>
              <a:buFont typeface="Arial"/>
              <a:buNone/>
            </a:pPr>
            <a:r>
              <a:rPr lang="it"/>
              <a:t>6. **Ambiente Isolato**: Rancher Desktop utilizza container per isolare gli ambienti di sviluppo. Ogni progetto o applicazione può essere eseguito in un ambiente isolato, prevenendo conflitti tra le dipendenze e semplificando la pulizia dopo il test.</a:t>
            </a:r>
            <a:endParaRPr/>
          </a:p>
          <a:p>
            <a:pPr indent="0" lvl="0" marL="0" rtl="0" algn="l">
              <a:lnSpc>
                <a:spcPct val="100000"/>
              </a:lnSpc>
              <a:spcBef>
                <a:spcPts val="0"/>
              </a:spcBef>
              <a:spcAft>
                <a:spcPts val="0"/>
              </a:spcAft>
              <a:buClr>
                <a:schemeClr val="dk1"/>
              </a:buClr>
              <a:buSzPts val="1100"/>
              <a:buFont typeface="Arial"/>
              <a:buNone/>
            </a:pPr>
            <a:r>
              <a:rPr lang="it"/>
              <a:t>7. **Gestione dei Stack**: Rancher Desktop supporta la definizione dei servizi e degli stack tramite file Compose, il che rende più semplice la definizione dei servizi che compongono un'applicazione.</a:t>
            </a:r>
            <a:endParaRPr/>
          </a:p>
          <a:p>
            <a:pPr indent="0" lvl="0" marL="0" rtl="0" algn="l">
              <a:lnSpc>
                <a:spcPct val="100000"/>
              </a:lnSpc>
              <a:spcBef>
                <a:spcPts val="0"/>
              </a:spcBef>
              <a:spcAft>
                <a:spcPts val="0"/>
              </a:spcAft>
              <a:buClr>
                <a:schemeClr val="dk1"/>
              </a:buClr>
              <a:buSzPts val="1100"/>
              <a:buFont typeface="Arial"/>
              <a:buNone/>
            </a:pPr>
            <a:r>
              <a:rPr lang="it"/>
              <a:t>8. **Community e Supporto**: Rancher Desktop è supportato dalla comunità di utenti di Kubernetes e da Rancher Labs. Questo offre una combinazione di supporto gratuito e, se necessario, opzioni di supporto commerciale.</a:t>
            </a:r>
            <a:endParaRPr/>
          </a:p>
          <a:p>
            <a:pPr indent="0" lvl="0" marL="0" rtl="0" algn="l">
              <a:lnSpc>
                <a:spcPct val="100000"/>
              </a:lnSpc>
              <a:spcBef>
                <a:spcPts val="0"/>
              </a:spcBef>
              <a:spcAft>
                <a:spcPts val="0"/>
              </a:spcAft>
              <a:buClr>
                <a:schemeClr val="dk1"/>
              </a:buClr>
              <a:buSzPts val="1100"/>
              <a:buFont typeface="Arial"/>
              <a:buNone/>
            </a:pPr>
            <a:r>
              <a:rPr lang="it"/>
              <a:t>9. **Portabilità**: Gli ambienti di sviluppo creati con Rancher Desktop possono essere esportati e condivisi tra membri del team. Ciò semplifica la creazione di ambienti di sviluppo consistenti tra i membri del team.</a:t>
            </a:r>
            <a:endParaRPr/>
          </a:p>
          <a:p>
            <a:pPr indent="0" lvl="0" marL="0" rtl="0" algn="l">
              <a:lnSpc>
                <a:spcPct val="100000"/>
              </a:lnSpc>
              <a:spcBef>
                <a:spcPts val="0"/>
              </a:spcBef>
              <a:spcAft>
                <a:spcPts val="0"/>
              </a:spcAft>
              <a:buClr>
                <a:schemeClr val="dk1"/>
              </a:buClr>
              <a:buSzPts val="1100"/>
              <a:buFont typeface="Arial"/>
              <a:buNone/>
            </a:pPr>
            <a:r>
              <a:rPr lang="it"/>
              <a:t>10. **Open Source**: Rancher Desktop è un progetto open source con una comunità attiva. Questo significa che gli sviluppatori possono contribuire al suo sviluppo o personalizzarlo in base alle proprie esigenze.</a:t>
            </a:r>
            <a:endParaRPr/>
          </a:p>
          <a:p>
            <a:pPr indent="0" lvl="0" marL="0" rtl="0" algn="l">
              <a:lnSpc>
                <a:spcPct val="100000"/>
              </a:lnSpc>
              <a:spcBef>
                <a:spcPts val="0"/>
              </a:spcBef>
              <a:spcAft>
                <a:spcPts val="0"/>
              </a:spcAft>
              <a:buClr>
                <a:schemeClr val="dk1"/>
              </a:buClr>
              <a:buSzPts val="1100"/>
              <a:buFont typeface="Arial"/>
              <a:buNone/>
            </a:pPr>
            <a:r>
              <a:rPr lang="it"/>
              <a:t>Mentre ci sono molti competitor nel campo delle piattaforme di sviluppo Kubernetes locali, Rancher Desktop offre una soluzione completa con una serie di vantaggi chiave per lo sviluppo e il testing di applicazioni Kubernetes e container. Tuttavia, la scelta dipenderà dalle esigenze specifiche del tuo progetto e dalle tue preferenze personali.</a:t>
            </a:r>
            <a:endParaRPr/>
          </a:p>
          <a:p>
            <a:pPr indent="0" lvl="0" marL="0" rtl="0" algn="l">
              <a:lnSpc>
                <a:spcPct val="100000"/>
              </a:lnSpc>
              <a:spcBef>
                <a:spcPts val="0"/>
              </a:spcBef>
              <a:spcAft>
                <a:spcPts val="0"/>
              </a:spcAft>
              <a:buSzPts val="1100"/>
              <a:buNone/>
            </a:pPr>
            <a:r>
              <a:t/>
            </a:r>
            <a:endParaRPr/>
          </a:p>
        </p:txBody>
      </p:sp>
      <p:sp>
        <p:nvSpPr>
          <p:cNvPr id="167" name="Google Shape;167;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it"/>
              <a:t>Azure DevOps è una suite di strumenti e servizi offerta da Microsoft per la gestione del ciclo di vita del software. Offre funzionalità complete per lo sviluppo, il testing, la distribuzione e la gestione delle applicazioni software.</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t/>
            </a:r>
            <a:endParaRPr/>
          </a:p>
        </p:txBody>
      </p:sp>
      <p:sp>
        <p:nvSpPr>
          <p:cNvPr id="173" name="Google Shape;173;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it" sz="1100"/>
              <a:t>Le pipeline di CI/CD (Continuous Integration e Continuous Delivery) sono essenziali per lo sviluppo di software moderno. Ecco l'importanza chiave delle pipeline CI/CD:</a:t>
            </a:r>
            <a:endParaRPr/>
          </a:p>
          <a:p>
            <a:pPr indent="0" lvl="0" marL="0" rtl="0" algn="l">
              <a:lnSpc>
                <a:spcPct val="100000"/>
              </a:lnSpc>
              <a:spcBef>
                <a:spcPts val="0"/>
              </a:spcBef>
              <a:spcAft>
                <a:spcPts val="0"/>
              </a:spcAft>
              <a:buClr>
                <a:schemeClr val="dk1"/>
              </a:buClr>
              <a:buSzPts val="1100"/>
              <a:buFont typeface="Arial"/>
              <a:buNone/>
            </a:pPr>
            <a:r>
              <a:t/>
            </a:r>
            <a:endParaRPr sz="1100"/>
          </a:p>
          <a:p>
            <a:pPr indent="0" lvl="0" marL="0" rtl="0" algn="l">
              <a:lnSpc>
                <a:spcPct val="100000"/>
              </a:lnSpc>
              <a:spcBef>
                <a:spcPts val="0"/>
              </a:spcBef>
              <a:spcAft>
                <a:spcPts val="0"/>
              </a:spcAft>
              <a:buClr>
                <a:schemeClr val="dk1"/>
              </a:buClr>
              <a:buSzPts val="1100"/>
              <a:buFont typeface="Arial"/>
              <a:buNone/>
            </a:pPr>
            <a:r>
              <a:rPr lang="it" sz="1100"/>
              <a:t>1. </a:t>
            </a:r>
            <a:r>
              <a:rPr b="1" lang="it" sz="1100">
                <a:solidFill>
                  <a:srgbClr val="FF0000"/>
                </a:solidFill>
              </a:rPr>
              <a:t>**Automazione del Processo di Sviluppo**: </a:t>
            </a:r>
            <a:r>
              <a:rPr lang="it" sz="1100"/>
              <a:t>automatizzano il processo di sviluppo, test e distribuzione del software riducendo al minimo gli errori umani, migliora la coerenza e consente di rilasciare nuove funzionalità e correzioni più rapidamente.</a:t>
            </a:r>
            <a:endParaRPr/>
          </a:p>
          <a:p>
            <a:pPr indent="0" lvl="0" marL="0" rtl="0" algn="l">
              <a:lnSpc>
                <a:spcPct val="100000"/>
              </a:lnSpc>
              <a:spcBef>
                <a:spcPts val="0"/>
              </a:spcBef>
              <a:spcAft>
                <a:spcPts val="0"/>
              </a:spcAft>
              <a:buClr>
                <a:schemeClr val="dk1"/>
              </a:buClr>
              <a:buSzPts val="1100"/>
              <a:buFont typeface="Arial"/>
              <a:buNone/>
            </a:pPr>
            <a:r>
              <a:rPr lang="it" sz="1100"/>
              <a:t>2. </a:t>
            </a:r>
            <a:r>
              <a:rPr b="1" lang="it" sz="1100"/>
              <a:t>**Riduzione dei Tempi di Rilascio**: </a:t>
            </a:r>
            <a:r>
              <a:rPr lang="it" sz="1100"/>
              <a:t>consentono di consegnare il software in modo rapido ed efficiente. Questo è cruciale in un mondo in cui la velocità di rilascio è fondamentale per rimanere competitivi.</a:t>
            </a:r>
            <a:endParaRPr/>
          </a:p>
          <a:p>
            <a:pPr indent="0" lvl="0" marL="0" rtl="0" algn="l">
              <a:lnSpc>
                <a:spcPct val="100000"/>
              </a:lnSpc>
              <a:spcBef>
                <a:spcPts val="0"/>
              </a:spcBef>
              <a:spcAft>
                <a:spcPts val="0"/>
              </a:spcAft>
              <a:buClr>
                <a:schemeClr val="dk1"/>
              </a:buClr>
              <a:buSzPts val="1100"/>
              <a:buFont typeface="Arial"/>
              <a:buNone/>
            </a:pPr>
            <a:r>
              <a:rPr lang="it" sz="1100"/>
              <a:t>3. </a:t>
            </a:r>
            <a:r>
              <a:rPr b="1" lang="it" sz="1100"/>
              <a:t>**Migliore Qualità del Software**: </a:t>
            </a:r>
            <a:r>
              <a:rPr lang="it" sz="1100"/>
              <a:t>includono test automatizzati che consentono di individuare errori e problemi prima che il software venga distribuito,garantendo una maggiore qualità del software.</a:t>
            </a:r>
            <a:endParaRPr/>
          </a:p>
          <a:p>
            <a:pPr indent="0" lvl="0" marL="0" rtl="0" algn="l">
              <a:lnSpc>
                <a:spcPct val="100000"/>
              </a:lnSpc>
              <a:spcBef>
                <a:spcPts val="0"/>
              </a:spcBef>
              <a:spcAft>
                <a:spcPts val="0"/>
              </a:spcAft>
              <a:buClr>
                <a:schemeClr val="dk1"/>
              </a:buClr>
              <a:buSzPts val="1100"/>
              <a:buFont typeface="Arial"/>
              <a:buNone/>
            </a:pPr>
            <a:r>
              <a:rPr lang="it" sz="1100"/>
              <a:t>4</a:t>
            </a:r>
            <a:r>
              <a:rPr b="1" lang="it" sz="1100"/>
              <a:t>. **Riduzione del Rischio**: </a:t>
            </a:r>
            <a:r>
              <a:rPr lang="it" sz="1100"/>
              <a:t>consentono di rilasciare piccole modifiche in modo frequente, riducendo così il rischio associato a grandi rilasci che possono essere complessi e pieni di errori.</a:t>
            </a:r>
            <a:endParaRPr/>
          </a:p>
          <a:p>
            <a:pPr indent="0" lvl="0" marL="0" rtl="0" algn="l">
              <a:lnSpc>
                <a:spcPct val="100000"/>
              </a:lnSpc>
              <a:spcBef>
                <a:spcPts val="0"/>
              </a:spcBef>
              <a:spcAft>
                <a:spcPts val="0"/>
              </a:spcAft>
              <a:buClr>
                <a:schemeClr val="dk1"/>
              </a:buClr>
              <a:buSzPts val="1100"/>
              <a:buFont typeface="Arial"/>
              <a:buNone/>
            </a:pPr>
            <a:r>
              <a:rPr lang="it" sz="1100"/>
              <a:t>5. </a:t>
            </a:r>
            <a:r>
              <a:rPr b="1" lang="it" sz="1100"/>
              <a:t>**Consistenza e Riproducibilità**: </a:t>
            </a:r>
            <a:r>
              <a:rPr lang="it" sz="1100"/>
              <a:t>Poiché il processo di distribuzione è automatizzato, garantiscono la coerenza e la riproducibilità dei rilasci. Ciò è particolarmente importante in ambienti con più server o cluster.</a:t>
            </a:r>
            <a:endParaRPr/>
          </a:p>
          <a:p>
            <a:pPr indent="0" lvl="0" marL="0" rtl="0" algn="l">
              <a:lnSpc>
                <a:spcPct val="100000"/>
              </a:lnSpc>
              <a:spcBef>
                <a:spcPts val="0"/>
              </a:spcBef>
              <a:spcAft>
                <a:spcPts val="0"/>
              </a:spcAft>
              <a:buClr>
                <a:schemeClr val="dk1"/>
              </a:buClr>
              <a:buSzPts val="1100"/>
              <a:buFont typeface="Arial"/>
              <a:buNone/>
            </a:pPr>
            <a:r>
              <a:rPr lang="it" sz="1100"/>
              <a:t>6. </a:t>
            </a:r>
            <a:r>
              <a:rPr b="1" lang="it" sz="1100"/>
              <a:t>**Collaborazione Semplificata**: </a:t>
            </a:r>
            <a:r>
              <a:rPr lang="it" sz="1100"/>
              <a:t>facilitano la collaborazione tra i team di sviluppo, di test e di operazioni. Tutti possono lavorare sulla stessa pipeline, garantendo una migliore comprensione del processo di rilascio.</a:t>
            </a:r>
            <a:endParaRPr/>
          </a:p>
          <a:p>
            <a:pPr indent="0" lvl="0" marL="0" rtl="0" algn="l">
              <a:lnSpc>
                <a:spcPct val="100000"/>
              </a:lnSpc>
              <a:spcBef>
                <a:spcPts val="0"/>
              </a:spcBef>
              <a:spcAft>
                <a:spcPts val="0"/>
              </a:spcAft>
              <a:buClr>
                <a:schemeClr val="dk1"/>
              </a:buClr>
              <a:buSzPts val="1100"/>
              <a:buFont typeface="Arial"/>
              <a:buNone/>
            </a:pPr>
            <a:r>
              <a:rPr lang="it" sz="1100"/>
              <a:t>7</a:t>
            </a:r>
            <a:r>
              <a:rPr b="1" lang="it" sz="1100"/>
              <a:t>. **Riduzione dei Costi Operativi**: </a:t>
            </a:r>
            <a:r>
              <a:rPr lang="it" sz="1100"/>
              <a:t>Se ben configurate, possono ridurre i costi operativi. La distribuzione automatizzata e i test riducono il carico di lavoro manuale e i tempi morti associati ai rilasci manuali.</a:t>
            </a:r>
            <a:endParaRPr/>
          </a:p>
          <a:p>
            <a:pPr indent="0" lvl="0" marL="0" rtl="0" algn="l">
              <a:lnSpc>
                <a:spcPct val="100000"/>
              </a:lnSpc>
              <a:spcBef>
                <a:spcPts val="0"/>
              </a:spcBef>
              <a:spcAft>
                <a:spcPts val="0"/>
              </a:spcAft>
              <a:buClr>
                <a:schemeClr val="dk1"/>
              </a:buClr>
              <a:buSzPts val="1100"/>
              <a:buFont typeface="Arial"/>
              <a:buNone/>
            </a:pPr>
            <a:r>
              <a:rPr lang="it" sz="1100"/>
              <a:t>8. </a:t>
            </a:r>
            <a:r>
              <a:rPr b="1" lang="it" sz="1100"/>
              <a:t>**Feedback Rapido**</a:t>
            </a:r>
            <a:r>
              <a:rPr lang="it" sz="1100"/>
              <a:t>: forniscono feedback rapido ai team di sviluppo. Possono segnalare problemi e errori in modo tempestivo, consentendo agli sviluppatori di risolverli immediatamente.</a:t>
            </a:r>
            <a:endParaRPr/>
          </a:p>
          <a:p>
            <a:pPr indent="0" lvl="0" marL="0" rtl="0" algn="l">
              <a:lnSpc>
                <a:spcPct val="100000"/>
              </a:lnSpc>
              <a:spcBef>
                <a:spcPts val="0"/>
              </a:spcBef>
              <a:spcAft>
                <a:spcPts val="0"/>
              </a:spcAft>
              <a:buClr>
                <a:schemeClr val="dk1"/>
              </a:buClr>
              <a:buSzPts val="1100"/>
              <a:buFont typeface="Arial"/>
              <a:buNone/>
            </a:pPr>
            <a:r>
              <a:rPr lang="it" sz="1100"/>
              <a:t>9. </a:t>
            </a:r>
            <a:r>
              <a:rPr b="1" lang="it" sz="1100"/>
              <a:t>**Sicurezza**: </a:t>
            </a:r>
            <a:r>
              <a:rPr lang="it" sz="1100"/>
              <a:t>possono includere strumenti e processi per la sicurezza del software, come la scansione dei codici e la gestione delle vulnerabilità. Questo contribuisce a garantire la sicurezza del software distribuito.</a:t>
            </a:r>
            <a:endParaRPr/>
          </a:p>
          <a:p>
            <a:pPr indent="0" lvl="0" marL="0" rtl="0" algn="l">
              <a:lnSpc>
                <a:spcPct val="100000"/>
              </a:lnSpc>
              <a:spcBef>
                <a:spcPts val="0"/>
              </a:spcBef>
              <a:spcAft>
                <a:spcPts val="0"/>
              </a:spcAft>
              <a:buClr>
                <a:schemeClr val="dk1"/>
              </a:buClr>
              <a:buSzPts val="1100"/>
              <a:buFont typeface="Arial"/>
              <a:buNone/>
            </a:pPr>
            <a:r>
              <a:rPr lang="it" sz="1100"/>
              <a:t>10. </a:t>
            </a:r>
            <a:r>
              <a:rPr b="1" lang="it" sz="1100"/>
              <a:t>**Scalabilità**: </a:t>
            </a:r>
            <a:r>
              <a:rPr lang="it" sz="1100"/>
              <a:t>sono altamente scalabili. Possono essere utilizzate per distribuire applicazioni su diverse piattaforme e ambienti, compresi server locali, cloud pubblici e container.</a:t>
            </a:r>
            <a:endParaRPr/>
          </a:p>
          <a:p>
            <a:pPr indent="0" lvl="0" marL="0" rtl="0" algn="l">
              <a:lnSpc>
                <a:spcPct val="100000"/>
              </a:lnSpc>
              <a:spcBef>
                <a:spcPts val="0"/>
              </a:spcBef>
              <a:spcAft>
                <a:spcPts val="0"/>
              </a:spcAft>
              <a:buClr>
                <a:schemeClr val="dk1"/>
              </a:buClr>
              <a:buSzPts val="1100"/>
              <a:buFont typeface="Arial"/>
              <a:buNone/>
            </a:pPr>
            <a:r>
              <a:rPr b="1" lang="it" sz="1100"/>
              <a:t>In generale, le pipeline CI/CD sono fondamentali per migliorare la velocità, la qualità e l'efficienza del processo di sviluppo e distribuzione del software. Rappresentano uno standard nell'industria del software moderno e sono ampiamente adottate per ottenere vantaggi competitivi</a:t>
            </a:r>
            <a:r>
              <a:rPr lang="it" sz="1100"/>
              <a:t>.</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
        <p:nvSpPr>
          <p:cNvPr id="180" name="Google Shape;180;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7.jpg"/><Relationship Id="rId4" Type="http://schemas.openxmlformats.org/officeDocument/2006/relationships/image" Target="../media/image10.png"/><Relationship Id="rId9" Type="http://schemas.openxmlformats.org/officeDocument/2006/relationships/image" Target="../media/image11.png"/><Relationship Id="rId5" Type="http://schemas.openxmlformats.org/officeDocument/2006/relationships/image" Target="../media/image5.png"/><Relationship Id="rId6" Type="http://schemas.openxmlformats.org/officeDocument/2006/relationships/image" Target="../media/image8.png"/><Relationship Id="rId7" Type="http://schemas.openxmlformats.org/officeDocument/2006/relationships/image" Target="../media/image2.png"/><Relationship Id="rId8"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olo e liste" type="obj">
  <p:cSld name="OBJECT">
    <p:spTree>
      <p:nvGrpSpPr>
        <p:cNvPr id="11" name="Shape 11"/>
        <p:cNvGrpSpPr/>
        <p:nvPr/>
      </p:nvGrpSpPr>
      <p:grpSpPr>
        <a:xfrm>
          <a:off x="0" y="0"/>
          <a:ext cx="0" cy="0"/>
          <a:chOff x="0" y="0"/>
          <a:chExt cx="0" cy="0"/>
        </a:xfrm>
      </p:grpSpPr>
      <p:sp>
        <p:nvSpPr>
          <p:cNvPr id="12" name="Google Shape;12;p2"/>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3" name="Google Shape;13;p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 name="Google Shape;14;p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 name="Google Shape;15;p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it"/>
              <a:t>‹#›</a:t>
            </a:fld>
            <a:endParaRPr/>
          </a:p>
        </p:txBody>
      </p:sp>
      <p:sp>
        <p:nvSpPr>
          <p:cNvPr id="16" name="Google Shape;16;p2"/>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7" name="Google Shape;17;p2"/>
          <p:cNvSpPr/>
          <p:nvPr/>
        </p:nvSpPr>
        <p:spPr>
          <a:xfrm>
            <a:off x="0" y="3466302"/>
            <a:ext cx="939000" cy="989700"/>
          </a:xfrm>
          <a:prstGeom prst="homePlate">
            <a:avLst>
              <a:gd fmla="val 50000" name="adj"/>
            </a:avLst>
          </a:prstGeom>
          <a:solidFill>
            <a:srgbClr val="ED217C"/>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8" name="Google Shape;18;p2"/>
          <p:cNvSpPr/>
          <p:nvPr/>
        </p:nvSpPr>
        <p:spPr>
          <a:xfrm>
            <a:off x="1" y="4153685"/>
            <a:ext cx="519300" cy="989700"/>
          </a:xfrm>
          <a:prstGeom prst="homePlate">
            <a:avLst>
              <a:gd fmla="val 93590" name="adj"/>
            </a:avLst>
          </a:prstGeom>
          <a:solidFill>
            <a:srgbClr val="3AC0C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9" name="Google Shape;19;p2"/>
          <p:cNvSpPr/>
          <p:nvPr/>
        </p:nvSpPr>
        <p:spPr>
          <a:xfrm rot="10800000">
            <a:off x="8278617" y="3250584"/>
            <a:ext cx="878700" cy="1653600"/>
          </a:xfrm>
          <a:prstGeom prst="homePlate">
            <a:avLst>
              <a:gd fmla="val 78030" name="adj"/>
            </a:avLst>
          </a:prstGeom>
          <a:solidFill>
            <a:srgbClr val="37262D"/>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8" name="Shape 98"/>
        <p:cNvGrpSpPr/>
        <p:nvPr/>
      </p:nvGrpSpPr>
      <p:grpSpPr>
        <a:xfrm>
          <a:off x="0" y="0"/>
          <a:ext cx="0" cy="0"/>
          <a:chOff x="0" y="0"/>
          <a:chExt cx="0" cy="0"/>
        </a:xfrm>
      </p:grpSpPr>
      <p:sp>
        <p:nvSpPr>
          <p:cNvPr id="99" name="Google Shape;99;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0" name="Google Shape;100;p12"/>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01" name="Google Shape;101;p12"/>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02" name="Google Shape;102;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3" name="Shape 103"/>
        <p:cNvGrpSpPr/>
        <p:nvPr/>
      </p:nvGrpSpPr>
      <p:grpSpPr>
        <a:xfrm>
          <a:off x="0" y="0"/>
          <a:ext cx="0" cy="0"/>
          <a:chOff x="0" y="0"/>
          <a:chExt cx="0" cy="0"/>
        </a:xfrm>
      </p:grpSpPr>
      <p:sp>
        <p:nvSpPr>
          <p:cNvPr id="104" name="Google Shape;104;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5" name="Google Shape;105;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6" name="Shape 106"/>
        <p:cNvGrpSpPr/>
        <p:nvPr/>
      </p:nvGrpSpPr>
      <p:grpSpPr>
        <a:xfrm>
          <a:off x="0" y="0"/>
          <a:ext cx="0" cy="0"/>
          <a:chOff x="0" y="0"/>
          <a:chExt cx="0" cy="0"/>
        </a:xfrm>
      </p:grpSpPr>
      <p:sp>
        <p:nvSpPr>
          <p:cNvPr id="107" name="Google Shape;107;p14"/>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08" name="Google Shape;108;p14"/>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09" name="Google Shape;109;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0" name="Shape 110"/>
        <p:cNvGrpSpPr/>
        <p:nvPr/>
      </p:nvGrpSpPr>
      <p:grpSpPr>
        <a:xfrm>
          <a:off x="0" y="0"/>
          <a:ext cx="0" cy="0"/>
          <a:chOff x="0" y="0"/>
          <a:chExt cx="0" cy="0"/>
        </a:xfrm>
      </p:grpSpPr>
      <p:sp>
        <p:nvSpPr>
          <p:cNvPr id="111" name="Google Shape;111;p15"/>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12" name="Google Shape;112;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3" name="Shape 113"/>
        <p:cNvGrpSpPr/>
        <p:nvPr/>
      </p:nvGrpSpPr>
      <p:grpSpPr>
        <a:xfrm>
          <a:off x="0" y="0"/>
          <a:ext cx="0" cy="0"/>
          <a:chOff x="0" y="0"/>
          <a:chExt cx="0" cy="0"/>
        </a:xfrm>
      </p:grpSpPr>
      <p:sp>
        <p:nvSpPr>
          <p:cNvPr id="114" name="Google Shape;114;p1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6"/>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16" name="Google Shape;116;p16"/>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17" name="Google Shape;117;p16"/>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18" name="Google Shape;118;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9" name="Shape 119"/>
        <p:cNvGrpSpPr/>
        <p:nvPr/>
      </p:nvGrpSpPr>
      <p:grpSpPr>
        <a:xfrm>
          <a:off x="0" y="0"/>
          <a:ext cx="0" cy="0"/>
          <a:chOff x="0" y="0"/>
          <a:chExt cx="0" cy="0"/>
        </a:xfrm>
      </p:grpSpPr>
      <p:sp>
        <p:nvSpPr>
          <p:cNvPr id="120" name="Google Shape;120;p17"/>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121" name="Google Shape;121;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22" name="Shape 122"/>
        <p:cNvGrpSpPr/>
        <p:nvPr/>
      </p:nvGrpSpPr>
      <p:grpSpPr>
        <a:xfrm>
          <a:off x="0" y="0"/>
          <a:ext cx="0" cy="0"/>
          <a:chOff x="0" y="0"/>
          <a:chExt cx="0" cy="0"/>
        </a:xfrm>
      </p:grpSpPr>
      <p:sp>
        <p:nvSpPr>
          <p:cNvPr id="123" name="Google Shape;123;p18"/>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24" name="Google Shape;124;p18"/>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125" name="Google Shape;125;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6" name="Shape 126"/>
        <p:cNvGrpSpPr/>
        <p:nvPr/>
      </p:nvGrpSpPr>
      <p:grpSpPr>
        <a:xfrm>
          <a:off x="0" y="0"/>
          <a:ext cx="0" cy="0"/>
          <a:chOff x="0" y="0"/>
          <a:chExt cx="0" cy="0"/>
        </a:xfrm>
      </p:grpSpPr>
      <p:sp>
        <p:nvSpPr>
          <p:cNvPr id="127" name="Google Shape;127;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eaker">
  <p:cSld name="Speaker">
    <p:spTree>
      <p:nvGrpSpPr>
        <p:cNvPr id="20" name="Shape 20"/>
        <p:cNvGrpSpPr/>
        <p:nvPr/>
      </p:nvGrpSpPr>
      <p:grpSpPr>
        <a:xfrm>
          <a:off x="0" y="0"/>
          <a:ext cx="0" cy="0"/>
          <a:chOff x="0" y="0"/>
          <a:chExt cx="0" cy="0"/>
        </a:xfrm>
      </p:grpSpPr>
      <p:sp>
        <p:nvSpPr>
          <p:cNvPr id="21" name="Google Shape;21;p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2" name="Google Shape;22;p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3" name="Google Shape;23;p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4" name="Google Shape;24;p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it"/>
              <a:t>‹#›</a:t>
            </a:fld>
            <a:endParaRPr/>
          </a:p>
        </p:txBody>
      </p:sp>
      <p:sp>
        <p:nvSpPr>
          <p:cNvPr id="25" name="Google Shape;25;p3"/>
          <p:cNvSpPr/>
          <p:nvPr/>
        </p:nvSpPr>
        <p:spPr>
          <a:xfrm rot="10800000">
            <a:off x="8265300" y="1462463"/>
            <a:ext cx="878700" cy="1653600"/>
          </a:xfrm>
          <a:prstGeom prst="homePlate">
            <a:avLst>
              <a:gd fmla="val 78030" name="adj"/>
            </a:avLst>
          </a:prstGeom>
          <a:solidFill>
            <a:srgbClr val="37262D"/>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6" name="Google Shape;26;p3"/>
          <p:cNvSpPr/>
          <p:nvPr/>
        </p:nvSpPr>
        <p:spPr>
          <a:xfrm>
            <a:off x="0" y="3466302"/>
            <a:ext cx="939000" cy="989700"/>
          </a:xfrm>
          <a:prstGeom prst="homePlate">
            <a:avLst>
              <a:gd fmla="val 50000" name="adj"/>
            </a:avLst>
          </a:prstGeom>
          <a:solidFill>
            <a:srgbClr val="ED217C"/>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7" name="Google Shape;27;p3"/>
          <p:cNvSpPr/>
          <p:nvPr/>
        </p:nvSpPr>
        <p:spPr>
          <a:xfrm>
            <a:off x="1" y="4153685"/>
            <a:ext cx="519300" cy="989700"/>
          </a:xfrm>
          <a:prstGeom prst="homePlate">
            <a:avLst>
              <a:gd fmla="val 93590" name="adj"/>
            </a:avLst>
          </a:prstGeom>
          <a:solidFill>
            <a:srgbClr val="3AC0C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onsor">
  <p:cSld name="Sponsor">
    <p:spTree>
      <p:nvGrpSpPr>
        <p:cNvPr id="28" name="Shape 28"/>
        <p:cNvGrpSpPr/>
        <p:nvPr/>
      </p:nvGrpSpPr>
      <p:grpSpPr>
        <a:xfrm>
          <a:off x="0" y="0"/>
          <a:ext cx="0" cy="0"/>
          <a:chOff x="0" y="0"/>
          <a:chExt cx="0" cy="0"/>
        </a:xfrm>
      </p:grpSpPr>
      <p:sp>
        <p:nvSpPr>
          <p:cNvPr id="29" name="Google Shape;29;p4"/>
          <p:cNvSpPr/>
          <p:nvPr/>
        </p:nvSpPr>
        <p:spPr>
          <a:xfrm rot="10800000">
            <a:off x="4620900" y="-458971"/>
            <a:ext cx="4523100" cy="1636500"/>
          </a:xfrm>
          <a:prstGeom prst="homePlate">
            <a:avLst>
              <a:gd fmla="val 50000" name="adj"/>
            </a:avLst>
          </a:prstGeom>
          <a:solidFill>
            <a:srgbClr val="37262D"/>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30" name="Google Shape;30;p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1" name="Google Shape;31;p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2" name="Google Shape;32;p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it"/>
              <a:t>‹#›</a:t>
            </a:fld>
            <a:endParaRPr/>
          </a:p>
        </p:txBody>
      </p:sp>
      <p:pic>
        <p:nvPicPr>
          <p:cNvPr id="33" name="Google Shape;33;p4"/>
          <p:cNvPicPr preferRelativeResize="0"/>
          <p:nvPr/>
        </p:nvPicPr>
        <p:blipFill rotWithShape="1">
          <a:blip r:embed="rId2">
            <a:alphaModFix/>
          </a:blip>
          <a:srcRect b="0" l="0" r="0" t="0"/>
          <a:stretch/>
        </p:blipFill>
        <p:spPr>
          <a:xfrm>
            <a:off x="525323" y="1696356"/>
            <a:ext cx="2677297" cy="748283"/>
          </a:xfrm>
          <a:prstGeom prst="rect">
            <a:avLst/>
          </a:prstGeom>
          <a:noFill/>
          <a:ln>
            <a:noFill/>
          </a:ln>
        </p:spPr>
      </p:pic>
      <p:sp>
        <p:nvSpPr>
          <p:cNvPr id="34" name="Google Shape;34;p4"/>
          <p:cNvSpPr txBox="1"/>
          <p:nvPr/>
        </p:nvSpPr>
        <p:spPr>
          <a:xfrm>
            <a:off x="4387788" y="102394"/>
            <a:ext cx="4427700" cy="762000"/>
          </a:xfrm>
          <a:prstGeom prst="rect">
            <a:avLst/>
          </a:prstGeom>
          <a:noFill/>
          <a:ln>
            <a:noFill/>
          </a:ln>
        </p:spPr>
        <p:txBody>
          <a:bodyPr anchorCtr="0" anchor="t" bIns="34275" lIns="68575" spcFirstLastPara="1" rIns="68575" wrap="square" tIns="34275">
            <a:spAutoFit/>
          </a:bodyPr>
          <a:lstStyle/>
          <a:p>
            <a:pPr indent="0" lvl="0" marL="0" marR="0" rtl="0" algn="r">
              <a:lnSpc>
                <a:spcPct val="100000"/>
              </a:lnSpc>
              <a:spcBef>
                <a:spcPts val="0"/>
              </a:spcBef>
              <a:spcAft>
                <a:spcPts val="0"/>
              </a:spcAft>
              <a:buClr>
                <a:srgbClr val="000000"/>
              </a:buClr>
              <a:buSzPts val="4500"/>
              <a:buFont typeface="Arial"/>
              <a:buNone/>
            </a:pPr>
            <a:r>
              <a:rPr b="0" i="0" lang="it" sz="4500" u="none" cap="none" strike="noStrike">
                <a:solidFill>
                  <a:srgbClr val="F2F2F2"/>
                </a:solidFill>
                <a:latin typeface="Calibri"/>
                <a:ea typeface="Calibri"/>
                <a:cs typeface="Calibri"/>
                <a:sym typeface="Calibri"/>
              </a:rPr>
              <a:t>Sponsor &amp; Org</a:t>
            </a:r>
            <a:endParaRPr b="0" i="0" sz="1100" u="none" cap="none" strike="noStrike">
              <a:solidFill>
                <a:srgbClr val="000000"/>
              </a:solidFill>
              <a:latin typeface="Arial"/>
              <a:ea typeface="Arial"/>
              <a:cs typeface="Arial"/>
              <a:sym typeface="Arial"/>
            </a:endParaRPr>
          </a:p>
        </p:txBody>
      </p:sp>
      <p:pic>
        <p:nvPicPr>
          <p:cNvPr id="35" name="Google Shape;35;p4"/>
          <p:cNvPicPr preferRelativeResize="0"/>
          <p:nvPr/>
        </p:nvPicPr>
        <p:blipFill rotWithShape="1">
          <a:blip r:embed="rId3">
            <a:alphaModFix/>
          </a:blip>
          <a:srcRect b="0" l="0" r="0" t="0"/>
          <a:stretch/>
        </p:blipFill>
        <p:spPr>
          <a:xfrm>
            <a:off x="628650" y="370115"/>
            <a:ext cx="3542503" cy="754251"/>
          </a:xfrm>
          <a:prstGeom prst="rect">
            <a:avLst/>
          </a:prstGeom>
          <a:noFill/>
          <a:ln>
            <a:noFill/>
          </a:ln>
        </p:spPr>
      </p:pic>
      <p:pic>
        <p:nvPicPr>
          <p:cNvPr id="36" name="Google Shape;36;p4"/>
          <p:cNvPicPr preferRelativeResize="0"/>
          <p:nvPr/>
        </p:nvPicPr>
        <p:blipFill rotWithShape="1">
          <a:blip r:embed="rId4">
            <a:alphaModFix/>
          </a:blip>
          <a:srcRect b="0" l="0" r="0" t="0"/>
          <a:stretch/>
        </p:blipFill>
        <p:spPr>
          <a:xfrm>
            <a:off x="7026203" y="2616534"/>
            <a:ext cx="1489147" cy="711724"/>
          </a:xfrm>
          <a:prstGeom prst="rect">
            <a:avLst/>
          </a:prstGeom>
          <a:noFill/>
          <a:ln>
            <a:noFill/>
          </a:ln>
        </p:spPr>
      </p:pic>
      <p:pic>
        <p:nvPicPr>
          <p:cNvPr id="37" name="Google Shape;37;p4"/>
          <p:cNvPicPr preferRelativeResize="0"/>
          <p:nvPr/>
        </p:nvPicPr>
        <p:blipFill rotWithShape="1">
          <a:blip r:embed="rId5">
            <a:alphaModFix/>
          </a:blip>
          <a:srcRect b="0" l="0" r="0" t="0"/>
          <a:stretch/>
        </p:blipFill>
        <p:spPr>
          <a:xfrm>
            <a:off x="3626762" y="3709339"/>
            <a:ext cx="1890474" cy="633111"/>
          </a:xfrm>
          <a:prstGeom prst="rect">
            <a:avLst/>
          </a:prstGeom>
          <a:noFill/>
          <a:ln>
            <a:noFill/>
          </a:ln>
        </p:spPr>
      </p:pic>
      <p:pic>
        <p:nvPicPr>
          <p:cNvPr descr="A black background with blue text&#10;&#10;Description automatically generated" id="38" name="Google Shape;38;p4"/>
          <p:cNvPicPr preferRelativeResize="0"/>
          <p:nvPr/>
        </p:nvPicPr>
        <p:blipFill rotWithShape="1">
          <a:blip r:embed="rId6">
            <a:alphaModFix/>
          </a:blip>
          <a:srcRect b="33307" l="17961" r="18224" t="33307"/>
          <a:stretch/>
        </p:blipFill>
        <p:spPr>
          <a:xfrm>
            <a:off x="6079152" y="1559155"/>
            <a:ext cx="2539529" cy="885484"/>
          </a:xfrm>
          <a:prstGeom prst="rect">
            <a:avLst/>
          </a:prstGeom>
          <a:noFill/>
          <a:ln>
            <a:noFill/>
          </a:ln>
        </p:spPr>
      </p:pic>
      <p:pic>
        <p:nvPicPr>
          <p:cNvPr descr="A black and white logo&#10;&#10;Description automatically generated" id="39" name="Google Shape;39;p4"/>
          <p:cNvPicPr preferRelativeResize="0"/>
          <p:nvPr/>
        </p:nvPicPr>
        <p:blipFill rotWithShape="1">
          <a:blip r:embed="rId7">
            <a:alphaModFix/>
          </a:blip>
          <a:srcRect b="19457" l="20286" r="21866" t="12505"/>
          <a:stretch/>
        </p:blipFill>
        <p:spPr>
          <a:xfrm>
            <a:off x="3928111" y="1583551"/>
            <a:ext cx="1287780" cy="1514551"/>
          </a:xfrm>
          <a:prstGeom prst="rect">
            <a:avLst/>
          </a:prstGeom>
          <a:noFill/>
          <a:ln>
            <a:noFill/>
          </a:ln>
        </p:spPr>
      </p:pic>
      <p:grpSp>
        <p:nvGrpSpPr>
          <p:cNvPr id="40" name="Google Shape;40;p4"/>
          <p:cNvGrpSpPr/>
          <p:nvPr/>
        </p:nvGrpSpPr>
        <p:grpSpPr>
          <a:xfrm>
            <a:off x="6222737" y="3420541"/>
            <a:ext cx="2292613" cy="926205"/>
            <a:chOff x="1238832" y="4616072"/>
            <a:chExt cx="3056817" cy="1234940"/>
          </a:xfrm>
        </p:grpSpPr>
        <p:pic>
          <p:nvPicPr>
            <p:cNvPr id="41" name="Google Shape;41;p4"/>
            <p:cNvPicPr preferRelativeResize="0"/>
            <p:nvPr/>
          </p:nvPicPr>
          <p:blipFill rotWithShape="1">
            <a:blip r:embed="rId8">
              <a:alphaModFix/>
            </a:blip>
            <a:srcRect b="0" l="0" r="0" t="0"/>
            <a:stretch/>
          </p:blipFill>
          <p:spPr>
            <a:xfrm>
              <a:off x="3060709" y="4616072"/>
              <a:ext cx="1234940" cy="1234940"/>
            </a:xfrm>
            <a:prstGeom prst="rect">
              <a:avLst/>
            </a:prstGeom>
            <a:noFill/>
            <a:ln>
              <a:noFill/>
            </a:ln>
          </p:spPr>
        </p:pic>
        <p:sp>
          <p:nvSpPr>
            <p:cNvPr id="42" name="Google Shape;42;p4"/>
            <p:cNvSpPr txBox="1"/>
            <p:nvPr/>
          </p:nvSpPr>
          <p:spPr>
            <a:xfrm>
              <a:off x="1238832" y="5383619"/>
              <a:ext cx="2743200" cy="461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800"/>
                <a:buFont typeface="Arial"/>
                <a:buNone/>
              </a:pPr>
              <a:r>
                <a:rPr b="0" i="0" lang="it" sz="1800" u="none" cap="none" strike="noStrike">
                  <a:solidFill>
                    <a:schemeClr val="dk1"/>
                  </a:solidFill>
                  <a:latin typeface="Quattrocento Sans"/>
                  <a:ea typeface="Quattrocento Sans"/>
                  <a:cs typeface="Quattrocento Sans"/>
                  <a:sym typeface="Quattrocento Sans"/>
                </a:rPr>
                <a:t>getlatestversion.it</a:t>
              </a:r>
              <a:endParaRPr b="0" i="0" sz="1100" u="none" cap="none" strike="noStrike">
                <a:solidFill>
                  <a:srgbClr val="000000"/>
                </a:solidFill>
                <a:latin typeface="Arial"/>
                <a:ea typeface="Arial"/>
                <a:cs typeface="Arial"/>
                <a:sym typeface="Arial"/>
              </a:endParaRPr>
            </a:p>
          </p:txBody>
        </p:sp>
      </p:grpSp>
      <p:pic>
        <p:nvPicPr>
          <p:cNvPr id="43" name="Google Shape;43;p4"/>
          <p:cNvPicPr preferRelativeResize="0"/>
          <p:nvPr/>
        </p:nvPicPr>
        <p:blipFill rotWithShape="1">
          <a:blip r:embed="rId9">
            <a:alphaModFix/>
          </a:blip>
          <a:srcRect b="0" l="0" r="0" t="0"/>
          <a:stretch/>
        </p:blipFill>
        <p:spPr>
          <a:xfrm>
            <a:off x="628650" y="2892436"/>
            <a:ext cx="2292841" cy="159929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ima slide">
  <p:cSld name="Prima slide">
    <p:spTree>
      <p:nvGrpSpPr>
        <p:cNvPr id="44" name="Shape 44"/>
        <p:cNvGrpSpPr/>
        <p:nvPr/>
      </p:nvGrpSpPr>
      <p:grpSpPr>
        <a:xfrm>
          <a:off x="0" y="0"/>
          <a:ext cx="0" cy="0"/>
          <a:chOff x="0" y="0"/>
          <a:chExt cx="0" cy="0"/>
        </a:xfrm>
      </p:grpSpPr>
      <p:sp>
        <p:nvSpPr>
          <p:cNvPr id="45" name="Google Shape;45;p5"/>
          <p:cNvSpPr/>
          <p:nvPr/>
        </p:nvSpPr>
        <p:spPr>
          <a:xfrm rot="10800000">
            <a:off x="4572072" y="3130763"/>
            <a:ext cx="4523100" cy="1636500"/>
          </a:xfrm>
          <a:prstGeom prst="homePlate">
            <a:avLst>
              <a:gd fmla="val 50000" name="adj"/>
            </a:avLst>
          </a:prstGeom>
          <a:solidFill>
            <a:srgbClr val="37262D"/>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46" name="Google Shape;46;p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7" name="Google Shape;47;p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8" name="Google Shape;48;p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it"/>
              <a:t>‹#›</a:t>
            </a:fld>
            <a:endParaRPr/>
          </a:p>
        </p:txBody>
      </p:sp>
      <p:sp>
        <p:nvSpPr>
          <p:cNvPr id="49" name="Google Shape;49;p5"/>
          <p:cNvSpPr/>
          <p:nvPr/>
        </p:nvSpPr>
        <p:spPr>
          <a:xfrm>
            <a:off x="0" y="2054312"/>
            <a:ext cx="3158400" cy="989700"/>
          </a:xfrm>
          <a:prstGeom prst="homePlate">
            <a:avLst>
              <a:gd fmla="val 50000" name="adj"/>
            </a:avLst>
          </a:prstGeom>
          <a:solidFill>
            <a:srgbClr val="ED217C"/>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50" name="Google Shape;50;p5"/>
          <p:cNvSpPr/>
          <p:nvPr/>
        </p:nvSpPr>
        <p:spPr>
          <a:xfrm>
            <a:off x="0" y="2821607"/>
            <a:ext cx="1951500" cy="989700"/>
          </a:xfrm>
          <a:prstGeom prst="homePlate">
            <a:avLst>
              <a:gd fmla="val 50000" name="adj"/>
            </a:avLst>
          </a:prstGeom>
          <a:solidFill>
            <a:srgbClr val="3AC0C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nvGrpSpPr>
          <p:cNvPr id="51" name="Google Shape;51;p5"/>
          <p:cNvGrpSpPr/>
          <p:nvPr/>
        </p:nvGrpSpPr>
        <p:grpSpPr>
          <a:xfrm>
            <a:off x="190979" y="116039"/>
            <a:ext cx="4990140" cy="1749726"/>
            <a:chOff x="254639" y="154719"/>
            <a:chExt cx="6653520" cy="2332968"/>
          </a:xfrm>
        </p:grpSpPr>
        <p:pic>
          <p:nvPicPr>
            <p:cNvPr id="52" name="Google Shape;52;p5"/>
            <p:cNvPicPr preferRelativeResize="0"/>
            <p:nvPr/>
          </p:nvPicPr>
          <p:blipFill rotWithShape="1">
            <a:blip r:embed="rId2">
              <a:alphaModFix/>
            </a:blip>
            <a:srcRect b="0" l="0" r="0" t="0"/>
            <a:stretch/>
          </p:blipFill>
          <p:spPr>
            <a:xfrm>
              <a:off x="254639" y="154719"/>
              <a:ext cx="6653520" cy="2332968"/>
            </a:xfrm>
            <a:prstGeom prst="rect">
              <a:avLst/>
            </a:prstGeom>
            <a:noFill/>
            <a:ln>
              <a:noFill/>
            </a:ln>
          </p:spPr>
        </p:pic>
        <p:sp>
          <p:nvSpPr>
            <p:cNvPr id="53" name="Google Shape;53;p5"/>
            <p:cNvSpPr/>
            <p:nvPr/>
          </p:nvSpPr>
          <p:spPr>
            <a:xfrm>
              <a:off x="683581" y="2098223"/>
              <a:ext cx="941033" cy="343136"/>
            </a:xfrm>
            <a:custGeom>
              <a:rect b="b" l="l" r="r" t="t"/>
              <a:pathLst>
                <a:path extrusionOk="0" h="343136" w="941033">
                  <a:moveTo>
                    <a:pt x="97654" y="5785"/>
                  </a:moveTo>
                  <a:cubicBezTo>
                    <a:pt x="79899" y="13183"/>
                    <a:pt x="69783" y="37327"/>
                    <a:pt x="53266" y="50173"/>
                  </a:cubicBezTo>
                  <a:cubicBezTo>
                    <a:pt x="-43464" y="125406"/>
                    <a:pt x="61096" y="24584"/>
                    <a:pt x="0" y="85684"/>
                  </a:cubicBezTo>
                  <a:cubicBezTo>
                    <a:pt x="8878" y="127113"/>
                    <a:pt x="10191" y="170922"/>
                    <a:pt x="26633" y="209971"/>
                  </a:cubicBezTo>
                  <a:cubicBezTo>
                    <a:pt x="34753" y="229256"/>
                    <a:pt x="54281" y="241805"/>
                    <a:pt x="71021" y="254360"/>
                  </a:cubicBezTo>
                  <a:cubicBezTo>
                    <a:pt x="82858" y="263238"/>
                    <a:pt x="93062" y="274870"/>
                    <a:pt x="106532" y="280993"/>
                  </a:cubicBezTo>
                  <a:cubicBezTo>
                    <a:pt x="126144" y="289908"/>
                    <a:pt x="147683" y="293904"/>
                    <a:pt x="168675" y="298748"/>
                  </a:cubicBezTo>
                  <a:cubicBezTo>
                    <a:pt x="274862" y="323253"/>
                    <a:pt x="487644" y="315217"/>
                    <a:pt x="532660" y="316503"/>
                  </a:cubicBezTo>
                  <a:lnTo>
                    <a:pt x="594803" y="325381"/>
                  </a:lnTo>
                  <a:lnTo>
                    <a:pt x="665825" y="334259"/>
                  </a:lnTo>
                  <a:cubicBezTo>
                    <a:pt x="683644" y="336805"/>
                    <a:pt x="701336" y="340177"/>
                    <a:pt x="719091" y="343136"/>
                  </a:cubicBezTo>
                  <a:cubicBezTo>
                    <a:pt x="781235" y="337218"/>
                    <a:pt x="844409" y="338113"/>
                    <a:pt x="905522" y="325381"/>
                  </a:cubicBezTo>
                  <a:cubicBezTo>
                    <a:pt x="917813" y="322820"/>
                    <a:pt x="927056" y="310221"/>
                    <a:pt x="932155" y="298748"/>
                  </a:cubicBezTo>
                  <a:cubicBezTo>
                    <a:pt x="939466" y="282299"/>
                    <a:pt x="938074" y="263237"/>
                    <a:pt x="941033" y="245482"/>
                  </a:cubicBezTo>
                  <a:cubicBezTo>
                    <a:pt x="914707" y="61202"/>
                    <a:pt x="974905" y="71511"/>
                    <a:pt x="878889" y="50173"/>
                  </a:cubicBezTo>
                  <a:cubicBezTo>
                    <a:pt x="864159" y="46900"/>
                    <a:pt x="849297" y="44254"/>
                    <a:pt x="834501" y="41295"/>
                  </a:cubicBezTo>
                  <a:cubicBezTo>
                    <a:pt x="781235" y="44254"/>
                    <a:pt x="727831" y="45343"/>
                    <a:pt x="674702" y="50173"/>
                  </a:cubicBezTo>
                  <a:cubicBezTo>
                    <a:pt x="662551" y="51278"/>
                    <a:pt x="651102" y="56404"/>
                    <a:pt x="639192" y="59051"/>
                  </a:cubicBezTo>
                  <a:cubicBezTo>
                    <a:pt x="624462" y="62324"/>
                    <a:pt x="609599" y="64969"/>
                    <a:pt x="594803" y="67928"/>
                  </a:cubicBezTo>
                  <a:cubicBezTo>
                    <a:pt x="488271" y="64969"/>
                    <a:pt x="381509" y="66644"/>
                    <a:pt x="275207" y="59051"/>
                  </a:cubicBezTo>
                  <a:cubicBezTo>
                    <a:pt x="256539" y="57718"/>
                    <a:pt x="239044" y="48896"/>
                    <a:pt x="221941" y="41295"/>
                  </a:cubicBezTo>
                  <a:cubicBezTo>
                    <a:pt x="174208" y="20080"/>
                    <a:pt x="217364" y="23498"/>
                    <a:pt x="159798" y="5785"/>
                  </a:cubicBezTo>
                  <a:cubicBezTo>
                    <a:pt x="133722" y="-2239"/>
                    <a:pt x="115409" y="-1613"/>
                    <a:pt x="97654" y="5785"/>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pic>
        <p:nvPicPr>
          <p:cNvPr id="54" name="Google Shape;54;p5"/>
          <p:cNvPicPr preferRelativeResize="0"/>
          <p:nvPr/>
        </p:nvPicPr>
        <p:blipFill rotWithShape="1">
          <a:blip r:embed="rId3">
            <a:alphaModFix/>
          </a:blip>
          <a:srcRect b="14021" l="0" r="0" t="0"/>
          <a:stretch/>
        </p:blipFill>
        <p:spPr>
          <a:xfrm>
            <a:off x="2252311" y="3669956"/>
            <a:ext cx="2018727" cy="471477"/>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mo" type="secHead">
  <p:cSld name="SECTION_HEADER">
    <p:spTree>
      <p:nvGrpSpPr>
        <p:cNvPr id="55" name="Shape 55"/>
        <p:cNvGrpSpPr/>
        <p:nvPr/>
      </p:nvGrpSpPr>
      <p:grpSpPr>
        <a:xfrm>
          <a:off x="0" y="0"/>
          <a:ext cx="0" cy="0"/>
          <a:chOff x="0" y="0"/>
          <a:chExt cx="0" cy="0"/>
        </a:xfrm>
      </p:grpSpPr>
      <p:sp>
        <p:nvSpPr>
          <p:cNvPr id="56" name="Google Shape;56;p6"/>
          <p:cNvSpPr txBox="1"/>
          <p:nvPr>
            <p:ph type="title"/>
          </p:nvPr>
        </p:nvSpPr>
        <p:spPr>
          <a:xfrm>
            <a:off x="623888" y="1282303"/>
            <a:ext cx="7886700" cy="21396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7" name="Google Shape;57;p6"/>
          <p:cNvSpPr txBox="1"/>
          <p:nvPr>
            <p:ph idx="1" type="body"/>
          </p:nvPr>
        </p:nvSpPr>
        <p:spPr>
          <a:xfrm>
            <a:off x="623888" y="3442097"/>
            <a:ext cx="7886700" cy="11253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58" name="Google Shape;58;p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9" name="Google Shape;59;p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0" name="Google Shape;60;p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it"/>
              <a:t>‹#›</a:t>
            </a:fld>
            <a:endParaRPr/>
          </a:p>
        </p:txBody>
      </p:sp>
      <p:sp>
        <p:nvSpPr>
          <p:cNvPr id="61" name="Google Shape;61;p6"/>
          <p:cNvSpPr/>
          <p:nvPr/>
        </p:nvSpPr>
        <p:spPr>
          <a:xfrm>
            <a:off x="-1" y="0"/>
            <a:ext cx="3096000" cy="989700"/>
          </a:xfrm>
          <a:prstGeom prst="homePlate">
            <a:avLst>
              <a:gd fmla="val 50000" name="adj"/>
            </a:avLst>
          </a:prstGeom>
          <a:solidFill>
            <a:srgbClr val="ED217C"/>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62" name="Google Shape;62;p6"/>
          <p:cNvSpPr/>
          <p:nvPr/>
        </p:nvSpPr>
        <p:spPr>
          <a:xfrm>
            <a:off x="0" y="687383"/>
            <a:ext cx="1951500" cy="989700"/>
          </a:xfrm>
          <a:prstGeom prst="homePlate">
            <a:avLst>
              <a:gd fmla="val 50000" name="adj"/>
            </a:avLst>
          </a:prstGeom>
          <a:solidFill>
            <a:srgbClr val="3AC0C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63" name="Google Shape;63;p6"/>
          <p:cNvSpPr/>
          <p:nvPr/>
        </p:nvSpPr>
        <p:spPr>
          <a:xfrm rot="10800000">
            <a:off x="8311908" y="102266"/>
            <a:ext cx="878700" cy="1653600"/>
          </a:xfrm>
          <a:prstGeom prst="homePlate">
            <a:avLst>
              <a:gd fmla="val 78030" name="adj"/>
            </a:avLst>
          </a:prstGeom>
          <a:solidFill>
            <a:srgbClr val="37262D"/>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ingraziamenti" type="blank">
  <p:cSld name="BLANK">
    <p:spTree>
      <p:nvGrpSpPr>
        <p:cNvPr id="64" name="Shape 64"/>
        <p:cNvGrpSpPr/>
        <p:nvPr/>
      </p:nvGrpSpPr>
      <p:grpSpPr>
        <a:xfrm>
          <a:off x="0" y="0"/>
          <a:ext cx="0" cy="0"/>
          <a:chOff x="0" y="0"/>
          <a:chExt cx="0" cy="0"/>
        </a:xfrm>
      </p:grpSpPr>
      <p:sp>
        <p:nvSpPr>
          <p:cNvPr id="65" name="Google Shape;65;p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6" name="Google Shape;66;p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7" name="Google Shape;67;p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it"/>
              <a:t>‹#›</a:t>
            </a:fld>
            <a:endParaRPr/>
          </a:p>
        </p:txBody>
      </p:sp>
      <p:sp>
        <p:nvSpPr>
          <p:cNvPr id="68" name="Google Shape;68;p7"/>
          <p:cNvSpPr/>
          <p:nvPr/>
        </p:nvSpPr>
        <p:spPr>
          <a:xfrm rot="10800000">
            <a:off x="4572072" y="3130763"/>
            <a:ext cx="4523100" cy="1636500"/>
          </a:xfrm>
          <a:prstGeom prst="homePlate">
            <a:avLst>
              <a:gd fmla="val 50000" name="adj"/>
            </a:avLst>
          </a:prstGeom>
          <a:solidFill>
            <a:srgbClr val="37262D"/>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69" name="Google Shape;69;p7"/>
          <p:cNvSpPr/>
          <p:nvPr/>
        </p:nvSpPr>
        <p:spPr>
          <a:xfrm>
            <a:off x="0" y="2054312"/>
            <a:ext cx="3158400" cy="989700"/>
          </a:xfrm>
          <a:prstGeom prst="homePlate">
            <a:avLst>
              <a:gd fmla="val 50000" name="adj"/>
            </a:avLst>
          </a:prstGeom>
          <a:solidFill>
            <a:srgbClr val="ED217C"/>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70" name="Google Shape;70;p7"/>
          <p:cNvSpPr/>
          <p:nvPr/>
        </p:nvSpPr>
        <p:spPr>
          <a:xfrm>
            <a:off x="0" y="2821607"/>
            <a:ext cx="1951500" cy="989700"/>
          </a:xfrm>
          <a:prstGeom prst="homePlate">
            <a:avLst>
              <a:gd fmla="val 50000" name="adj"/>
            </a:avLst>
          </a:prstGeom>
          <a:solidFill>
            <a:srgbClr val="3AC0C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71" name="Google Shape;71;p7"/>
          <p:cNvSpPr txBox="1"/>
          <p:nvPr/>
        </p:nvSpPr>
        <p:spPr>
          <a:xfrm>
            <a:off x="5766047" y="1364942"/>
            <a:ext cx="3378000" cy="992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6000"/>
              <a:buFont typeface="Arial"/>
              <a:buNone/>
            </a:pPr>
            <a:r>
              <a:rPr b="0" i="0" lang="it" sz="6000" u="none" cap="none" strike="noStrike">
                <a:solidFill>
                  <a:srgbClr val="37262D"/>
                </a:solidFill>
                <a:latin typeface="Calibri"/>
                <a:ea typeface="Calibri"/>
                <a:cs typeface="Calibri"/>
                <a:sym typeface="Calibri"/>
              </a:rPr>
              <a:t>Grazie!!!</a:t>
            </a:r>
            <a:endParaRPr b="0" i="0" sz="1100" u="none" cap="none" strike="noStrike">
              <a:solidFill>
                <a:srgbClr val="000000"/>
              </a:solidFill>
              <a:latin typeface="Arial"/>
              <a:ea typeface="Arial"/>
              <a:cs typeface="Arial"/>
              <a:sym typeface="Arial"/>
            </a:endParaRPr>
          </a:p>
        </p:txBody>
      </p:sp>
      <p:grpSp>
        <p:nvGrpSpPr>
          <p:cNvPr id="72" name="Google Shape;72;p7"/>
          <p:cNvGrpSpPr/>
          <p:nvPr/>
        </p:nvGrpSpPr>
        <p:grpSpPr>
          <a:xfrm>
            <a:off x="190979" y="116039"/>
            <a:ext cx="4990140" cy="1749726"/>
            <a:chOff x="254639" y="154719"/>
            <a:chExt cx="6653520" cy="2332968"/>
          </a:xfrm>
        </p:grpSpPr>
        <p:pic>
          <p:nvPicPr>
            <p:cNvPr id="73" name="Google Shape;73;p7"/>
            <p:cNvPicPr preferRelativeResize="0"/>
            <p:nvPr/>
          </p:nvPicPr>
          <p:blipFill rotWithShape="1">
            <a:blip r:embed="rId2">
              <a:alphaModFix/>
            </a:blip>
            <a:srcRect b="0" l="0" r="0" t="0"/>
            <a:stretch/>
          </p:blipFill>
          <p:spPr>
            <a:xfrm>
              <a:off x="254639" y="154719"/>
              <a:ext cx="6653520" cy="2332968"/>
            </a:xfrm>
            <a:prstGeom prst="rect">
              <a:avLst/>
            </a:prstGeom>
            <a:noFill/>
            <a:ln>
              <a:noFill/>
            </a:ln>
          </p:spPr>
        </p:pic>
        <p:sp>
          <p:nvSpPr>
            <p:cNvPr id="74" name="Google Shape;74;p7"/>
            <p:cNvSpPr/>
            <p:nvPr/>
          </p:nvSpPr>
          <p:spPr>
            <a:xfrm>
              <a:off x="683581" y="2098223"/>
              <a:ext cx="941033" cy="343136"/>
            </a:xfrm>
            <a:custGeom>
              <a:rect b="b" l="l" r="r" t="t"/>
              <a:pathLst>
                <a:path extrusionOk="0" h="343136" w="941033">
                  <a:moveTo>
                    <a:pt x="97654" y="5785"/>
                  </a:moveTo>
                  <a:cubicBezTo>
                    <a:pt x="79899" y="13183"/>
                    <a:pt x="69783" y="37327"/>
                    <a:pt x="53266" y="50173"/>
                  </a:cubicBezTo>
                  <a:cubicBezTo>
                    <a:pt x="-43464" y="125406"/>
                    <a:pt x="61096" y="24584"/>
                    <a:pt x="0" y="85684"/>
                  </a:cubicBezTo>
                  <a:cubicBezTo>
                    <a:pt x="8878" y="127113"/>
                    <a:pt x="10191" y="170922"/>
                    <a:pt x="26633" y="209971"/>
                  </a:cubicBezTo>
                  <a:cubicBezTo>
                    <a:pt x="34753" y="229256"/>
                    <a:pt x="54281" y="241805"/>
                    <a:pt x="71021" y="254360"/>
                  </a:cubicBezTo>
                  <a:cubicBezTo>
                    <a:pt x="82858" y="263238"/>
                    <a:pt x="93062" y="274870"/>
                    <a:pt x="106532" y="280993"/>
                  </a:cubicBezTo>
                  <a:cubicBezTo>
                    <a:pt x="126144" y="289908"/>
                    <a:pt x="147683" y="293904"/>
                    <a:pt x="168675" y="298748"/>
                  </a:cubicBezTo>
                  <a:cubicBezTo>
                    <a:pt x="274862" y="323253"/>
                    <a:pt x="487644" y="315217"/>
                    <a:pt x="532660" y="316503"/>
                  </a:cubicBezTo>
                  <a:lnTo>
                    <a:pt x="594803" y="325381"/>
                  </a:lnTo>
                  <a:lnTo>
                    <a:pt x="665825" y="334259"/>
                  </a:lnTo>
                  <a:cubicBezTo>
                    <a:pt x="683644" y="336805"/>
                    <a:pt x="701336" y="340177"/>
                    <a:pt x="719091" y="343136"/>
                  </a:cubicBezTo>
                  <a:cubicBezTo>
                    <a:pt x="781235" y="337218"/>
                    <a:pt x="844409" y="338113"/>
                    <a:pt x="905522" y="325381"/>
                  </a:cubicBezTo>
                  <a:cubicBezTo>
                    <a:pt x="917813" y="322820"/>
                    <a:pt x="927056" y="310221"/>
                    <a:pt x="932155" y="298748"/>
                  </a:cubicBezTo>
                  <a:cubicBezTo>
                    <a:pt x="939466" y="282299"/>
                    <a:pt x="938074" y="263237"/>
                    <a:pt x="941033" y="245482"/>
                  </a:cubicBezTo>
                  <a:cubicBezTo>
                    <a:pt x="914707" y="61202"/>
                    <a:pt x="974905" y="71511"/>
                    <a:pt x="878889" y="50173"/>
                  </a:cubicBezTo>
                  <a:cubicBezTo>
                    <a:pt x="864159" y="46900"/>
                    <a:pt x="849297" y="44254"/>
                    <a:pt x="834501" y="41295"/>
                  </a:cubicBezTo>
                  <a:cubicBezTo>
                    <a:pt x="781235" y="44254"/>
                    <a:pt x="727831" y="45343"/>
                    <a:pt x="674702" y="50173"/>
                  </a:cubicBezTo>
                  <a:cubicBezTo>
                    <a:pt x="662551" y="51278"/>
                    <a:pt x="651102" y="56404"/>
                    <a:pt x="639192" y="59051"/>
                  </a:cubicBezTo>
                  <a:cubicBezTo>
                    <a:pt x="624462" y="62324"/>
                    <a:pt x="609599" y="64969"/>
                    <a:pt x="594803" y="67928"/>
                  </a:cubicBezTo>
                  <a:cubicBezTo>
                    <a:pt x="488271" y="64969"/>
                    <a:pt x="381509" y="66644"/>
                    <a:pt x="275207" y="59051"/>
                  </a:cubicBezTo>
                  <a:cubicBezTo>
                    <a:pt x="256539" y="57718"/>
                    <a:pt x="239044" y="48896"/>
                    <a:pt x="221941" y="41295"/>
                  </a:cubicBezTo>
                  <a:cubicBezTo>
                    <a:pt x="174208" y="20080"/>
                    <a:pt x="217364" y="23498"/>
                    <a:pt x="159798" y="5785"/>
                  </a:cubicBezTo>
                  <a:cubicBezTo>
                    <a:pt x="133722" y="-2239"/>
                    <a:pt x="115409" y="-1613"/>
                    <a:pt x="97654" y="5785"/>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pic>
        <p:nvPicPr>
          <p:cNvPr id="75" name="Google Shape;75;p7"/>
          <p:cNvPicPr preferRelativeResize="0"/>
          <p:nvPr/>
        </p:nvPicPr>
        <p:blipFill rotWithShape="1">
          <a:blip r:embed="rId3">
            <a:alphaModFix/>
          </a:blip>
          <a:srcRect b="14021" l="0" r="0" t="0"/>
          <a:stretch/>
        </p:blipFill>
        <p:spPr>
          <a:xfrm>
            <a:off x="2252311" y="3669956"/>
            <a:ext cx="2018727" cy="471477"/>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ima slide">
  <p:cSld name="Prima slide">
    <p:spTree>
      <p:nvGrpSpPr>
        <p:cNvPr id="80" name="Shape 80"/>
        <p:cNvGrpSpPr/>
        <p:nvPr/>
      </p:nvGrpSpPr>
      <p:grpSpPr>
        <a:xfrm>
          <a:off x="0" y="0"/>
          <a:ext cx="0" cy="0"/>
          <a:chOff x="0" y="0"/>
          <a:chExt cx="0" cy="0"/>
        </a:xfrm>
      </p:grpSpPr>
      <p:sp>
        <p:nvSpPr>
          <p:cNvPr id="81" name="Google Shape;81;p9"/>
          <p:cNvSpPr/>
          <p:nvPr/>
        </p:nvSpPr>
        <p:spPr>
          <a:xfrm rot="10800000">
            <a:off x="4572072" y="3130763"/>
            <a:ext cx="4523100" cy="1636500"/>
          </a:xfrm>
          <a:prstGeom prst="homePlate">
            <a:avLst>
              <a:gd fmla="val 50000" name="adj"/>
            </a:avLst>
          </a:prstGeom>
          <a:solidFill>
            <a:srgbClr val="37262D"/>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82" name="Google Shape;82;p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r">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83" name="Google Shape;83;p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84" name="Google Shape;84;p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t"/>
              <a:t>‹#›</a:t>
            </a:fld>
            <a:endParaRPr/>
          </a:p>
        </p:txBody>
      </p:sp>
      <p:sp>
        <p:nvSpPr>
          <p:cNvPr id="85" name="Google Shape;85;p9"/>
          <p:cNvSpPr/>
          <p:nvPr/>
        </p:nvSpPr>
        <p:spPr>
          <a:xfrm>
            <a:off x="0" y="2054312"/>
            <a:ext cx="3158400" cy="989700"/>
          </a:xfrm>
          <a:prstGeom prst="homePlate">
            <a:avLst>
              <a:gd fmla="val 50000" name="adj"/>
            </a:avLst>
          </a:prstGeom>
          <a:solidFill>
            <a:srgbClr val="ED217C"/>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86" name="Google Shape;86;p9"/>
          <p:cNvSpPr/>
          <p:nvPr/>
        </p:nvSpPr>
        <p:spPr>
          <a:xfrm>
            <a:off x="0" y="2821607"/>
            <a:ext cx="1951500" cy="989700"/>
          </a:xfrm>
          <a:prstGeom prst="homePlate">
            <a:avLst>
              <a:gd fmla="val 50000" name="adj"/>
            </a:avLst>
          </a:prstGeom>
          <a:solidFill>
            <a:srgbClr val="3AC0C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nvGrpSpPr>
          <p:cNvPr id="87" name="Google Shape;87;p9"/>
          <p:cNvGrpSpPr/>
          <p:nvPr/>
        </p:nvGrpSpPr>
        <p:grpSpPr>
          <a:xfrm>
            <a:off x="190979" y="116039"/>
            <a:ext cx="4990140" cy="1749726"/>
            <a:chOff x="254639" y="154719"/>
            <a:chExt cx="6653520" cy="2332968"/>
          </a:xfrm>
        </p:grpSpPr>
        <p:pic>
          <p:nvPicPr>
            <p:cNvPr id="88" name="Google Shape;88;p9"/>
            <p:cNvPicPr preferRelativeResize="0"/>
            <p:nvPr/>
          </p:nvPicPr>
          <p:blipFill rotWithShape="1">
            <a:blip r:embed="rId2">
              <a:alphaModFix/>
            </a:blip>
            <a:srcRect b="0" l="0" r="0" t="0"/>
            <a:stretch/>
          </p:blipFill>
          <p:spPr>
            <a:xfrm>
              <a:off x="254639" y="154719"/>
              <a:ext cx="6653520" cy="2332968"/>
            </a:xfrm>
            <a:prstGeom prst="rect">
              <a:avLst/>
            </a:prstGeom>
            <a:noFill/>
            <a:ln>
              <a:noFill/>
            </a:ln>
          </p:spPr>
        </p:pic>
        <p:sp>
          <p:nvSpPr>
            <p:cNvPr id="89" name="Google Shape;89;p9"/>
            <p:cNvSpPr/>
            <p:nvPr/>
          </p:nvSpPr>
          <p:spPr>
            <a:xfrm>
              <a:off x="683581" y="2098223"/>
              <a:ext cx="941033" cy="343136"/>
            </a:xfrm>
            <a:custGeom>
              <a:rect b="b" l="l" r="r" t="t"/>
              <a:pathLst>
                <a:path extrusionOk="0" h="343136" w="941033">
                  <a:moveTo>
                    <a:pt x="97654" y="5785"/>
                  </a:moveTo>
                  <a:cubicBezTo>
                    <a:pt x="79899" y="13183"/>
                    <a:pt x="69783" y="37327"/>
                    <a:pt x="53266" y="50173"/>
                  </a:cubicBezTo>
                  <a:cubicBezTo>
                    <a:pt x="-43464" y="125406"/>
                    <a:pt x="61096" y="24584"/>
                    <a:pt x="0" y="85684"/>
                  </a:cubicBezTo>
                  <a:cubicBezTo>
                    <a:pt x="8878" y="127113"/>
                    <a:pt x="10191" y="170922"/>
                    <a:pt x="26633" y="209971"/>
                  </a:cubicBezTo>
                  <a:cubicBezTo>
                    <a:pt x="34753" y="229256"/>
                    <a:pt x="54281" y="241805"/>
                    <a:pt x="71021" y="254360"/>
                  </a:cubicBezTo>
                  <a:cubicBezTo>
                    <a:pt x="82858" y="263238"/>
                    <a:pt x="93062" y="274870"/>
                    <a:pt x="106532" y="280993"/>
                  </a:cubicBezTo>
                  <a:cubicBezTo>
                    <a:pt x="126144" y="289908"/>
                    <a:pt x="147683" y="293904"/>
                    <a:pt x="168675" y="298748"/>
                  </a:cubicBezTo>
                  <a:cubicBezTo>
                    <a:pt x="274862" y="323253"/>
                    <a:pt x="487644" y="315217"/>
                    <a:pt x="532660" y="316503"/>
                  </a:cubicBezTo>
                  <a:lnTo>
                    <a:pt x="594803" y="325381"/>
                  </a:lnTo>
                  <a:lnTo>
                    <a:pt x="665825" y="334259"/>
                  </a:lnTo>
                  <a:cubicBezTo>
                    <a:pt x="683644" y="336805"/>
                    <a:pt x="701336" y="340177"/>
                    <a:pt x="719091" y="343136"/>
                  </a:cubicBezTo>
                  <a:cubicBezTo>
                    <a:pt x="781235" y="337218"/>
                    <a:pt x="844409" y="338113"/>
                    <a:pt x="905522" y="325381"/>
                  </a:cubicBezTo>
                  <a:cubicBezTo>
                    <a:pt x="917813" y="322820"/>
                    <a:pt x="927056" y="310221"/>
                    <a:pt x="932155" y="298748"/>
                  </a:cubicBezTo>
                  <a:cubicBezTo>
                    <a:pt x="939466" y="282299"/>
                    <a:pt x="938074" y="263237"/>
                    <a:pt x="941033" y="245482"/>
                  </a:cubicBezTo>
                  <a:cubicBezTo>
                    <a:pt x="914707" y="61202"/>
                    <a:pt x="974905" y="71511"/>
                    <a:pt x="878889" y="50173"/>
                  </a:cubicBezTo>
                  <a:cubicBezTo>
                    <a:pt x="864159" y="46900"/>
                    <a:pt x="849297" y="44254"/>
                    <a:pt x="834501" y="41295"/>
                  </a:cubicBezTo>
                  <a:cubicBezTo>
                    <a:pt x="781235" y="44254"/>
                    <a:pt x="727831" y="45343"/>
                    <a:pt x="674702" y="50173"/>
                  </a:cubicBezTo>
                  <a:cubicBezTo>
                    <a:pt x="662551" y="51278"/>
                    <a:pt x="651102" y="56404"/>
                    <a:pt x="639192" y="59051"/>
                  </a:cubicBezTo>
                  <a:cubicBezTo>
                    <a:pt x="624462" y="62324"/>
                    <a:pt x="609599" y="64969"/>
                    <a:pt x="594803" y="67928"/>
                  </a:cubicBezTo>
                  <a:cubicBezTo>
                    <a:pt x="488271" y="64969"/>
                    <a:pt x="381509" y="66644"/>
                    <a:pt x="275207" y="59051"/>
                  </a:cubicBezTo>
                  <a:cubicBezTo>
                    <a:pt x="256539" y="57718"/>
                    <a:pt x="239044" y="48896"/>
                    <a:pt x="221941" y="41295"/>
                  </a:cubicBezTo>
                  <a:cubicBezTo>
                    <a:pt x="174208" y="20080"/>
                    <a:pt x="217364" y="23498"/>
                    <a:pt x="159798" y="5785"/>
                  </a:cubicBezTo>
                  <a:cubicBezTo>
                    <a:pt x="133722" y="-2239"/>
                    <a:pt x="115409" y="-1613"/>
                    <a:pt x="97654" y="5785"/>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pic>
        <p:nvPicPr>
          <p:cNvPr id="90" name="Google Shape;90;p9"/>
          <p:cNvPicPr preferRelativeResize="0"/>
          <p:nvPr/>
        </p:nvPicPr>
        <p:blipFill rotWithShape="1">
          <a:blip r:embed="rId3">
            <a:alphaModFix/>
          </a:blip>
          <a:srcRect b="14021" l="0" r="0" t="0"/>
          <a:stretch/>
        </p:blipFill>
        <p:spPr>
          <a:xfrm>
            <a:off x="2252311" y="3669956"/>
            <a:ext cx="2018727" cy="471477"/>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1" name="Shape 91"/>
        <p:cNvGrpSpPr/>
        <p:nvPr/>
      </p:nvGrpSpPr>
      <p:grpSpPr>
        <a:xfrm>
          <a:off x="0" y="0"/>
          <a:ext cx="0" cy="0"/>
          <a:chOff x="0" y="0"/>
          <a:chExt cx="0" cy="0"/>
        </a:xfrm>
      </p:grpSpPr>
      <p:sp>
        <p:nvSpPr>
          <p:cNvPr id="92" name="Google Shape;92;p10"/>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93" name="Google Shape;93;p10"/>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94" name="Google Shape;94;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5" name="Shape 95"/>
        <p:cNvGrpSpPr/>
        <p:nvPr/>
      </p:nvGrpSpPr>
      <p:grpSpPr>
        <a:xfrm>
          <a:off x="0" y="0"/>
          <a:ext cx="0" cy="0"/>
          <a:chOff x="0" y="0"/>
          <a:chExt cx="0" cy="0"/>
        </a:xfrm>
      </p:grpSpPr>
      <p:sp>
        <p:nvSpPr>
          <p:cNvPr id="96" name="Google Shape;96;p11"/>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97" name="Google Shape;9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7.xml"/><Relationship Id="rId10" Type="http://schemas.openxmlformats.org/officeDocument/2006/relationships/slideLayout" Target="../slideLayouts/slideLayout16.xml"/><Relationship Id="rId12" Type="http://schemas.openxmlformats.org/officeDocument/2006/relationships/theme" Target="../theme/theme1.xml"/><Relationship Id="rId1" Type="http://schemas.openxmlformats.org/officeDocument/2006/relationships/slideLayout" Target="../slideLayouts/slideLayout7.xml"/><Relationship Id="rId2" Type="http://schemas.openxmlformats.org/officeDocument/2006/relationships/slideLayout" Target="../slideLayouts/slideLayout8.xml"/><Relationship Id="rId3" Type="http://schemas.openxmlformats.org/officeDocument/2006/relationships/slideLayout" Target="../slideLayouts/slideLayout9.xml"/><Relationship Id="rId4" Type="http://schemas.openxmlformats.org/officeDocument/2006/relationships/slideLayout" Target="../slideLayouts/slideLayout10.xml"/><Relationship Id="rId9" Type="http://schemas.openxmlformats.org/officeDocument/2006/relationships/slideLayout" Target="../slideLayouts/slideLayout15.xml"/><Relationship Id="rId5" Type="http://schemas.openxmlformats.org/officeDocument/2006/relationships/slideLayout" Target="../slideLayouts/slideLayout11.xml"/><Relationship Id="rId6" Type="http://schemas.openxmlformats.org/officeDocument/2006/relationships/slideLayout" Target="../slideLayouts/slideLayout12.xml"/><Relationship Id="rId7" Type="http://schemas.openxmlformats.org/officeDocument/2006/relationships/slideLayout" Target="../slideLayouts/slideLayout13.xml"/><Relationship Id="rId8"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r">
              <a:lnSpc>
                <a:spcPct val="100000"/>
              </a:lnSpc>
              <a:spcBef>
                <a:spcPts val="0"/>
              </a:spcBef>
              <a:spcAft>
                <a:spcPts val="0"/>
              </a:spcAft>
              <a:buClr>
                <a:srgbClr val="000000"/>
              </a:buClr>
              <a:buSzPts val="1100"/>
              <a:buFont typeface="Arial"/>
              <a:buNone/>
              <a:defRPr b="1" i="0" sz="900" u="none" cap="none" strike="noStrike">
                <a:solidFill>
                  <a:srgbClr val="12747A"/>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1" i="0" sz="900" u="none" cap="none" strike="noStrike">
                <a:solidFill>
                  <a:srgbClr val="12747A"/>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76" name="Shape 76"/>
        <p:cNvGrpSpPr/>
        <p:nvPr/>
      </p:nvGrpSpPr>
      <p:grpSpPr>
        <a:xfrm>
          <a:off x="0" y="0"/>
          <a:ext cx="0" cy="0"/>
          <a:chOff x="0" y="0"/>
          <a:chExt cx="0" cy="0"/>
        </a:xfrm>
      </p:grpSpPr>
      <p:sp>
        <p:nvSpPr>
          <p:cNvPr id="77" name="Google Shape;77;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8" name="Google Shape;78;p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79" name="Google Shape;79;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5.png"/><Relationship Id="rId4" Type="http://schemas.openxmlformats.org/officeDocument/2006/relationships/image" Target="../media/image18.png"/><Relationship Id="rId5" Type="http://schemas.openxmlformats.org/officeDocument/2006/relationships/hyperlink" Target="https://azure.microsoft.com/en-us/products/devop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3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3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2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2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2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26.png"/><Relationship Id="rId4" Type="http://schemas.openxmlformats.org/officeDocument/2006/relationships/image" Target="../media/image2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26.png"/><Relationship Id="rId4" Type="http://schemas.openxmlformats.org/officeDocument/2006/relationships/image" Target="../media/image33.png"/><Relationship Id="rId9" Type="http://schemas.openxmlformats.org/officeDocument/2006/relationships/image" Target="../media/image24.png"/><Relationship Id="rId5" Type="http://schemas.openxmlformats.org/officeDocument/2006/relationships/image" Target="../media/image39.png"/><Relationship Id="rId6" Type="http://schemas.openxmlformats.org/officeDocument/2006/relationships/image" Target="../media/image28.png"/><Relationship Id="rId7" Type="http://schemas.openxmlformats.org/officeDocument/2006/relationships/image" Target="../media/image38.png"/><Relationship Id="rId8" Type="http://schemas.openxmlformats.org/officeDocument/2006/relationships/image" Target="../media/image3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26.png"/><Relationship Id="rId4" Type="http://schemas.openxmlformats.org/officeDocument/2006/relationships/image" Target="../media/image31.png"/><Relationship Id="rId5" Type="http://schemas.openxmlformats.org/officeDocument/2006/relationships/image" Target="../media/image3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 Id="rId3" Type="http://schemas.openxmlformats.org/officeDocument/2006/relationships/image" Target="../media/image40.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 Id="rId3" Type="http://schemas.openxmlformats.org/officeDocument/2006/relationships/image" Target="../media/image42.png"/></Relationships>
</file>

<file path=ppt/slides/_rels/slide53.xml.rels><?xml version="1.0" encoding="UTF-8" standalone="yes"?><Relationships xmlns="http://schemas.openxmlformats.org/package/2006/relationships"><Relationship Id="rId10" Type="http://schemas.openxmlformats.org/officeDocument/2006/relationships/hyperlink" Target="https://gpt4all.io/index.html" TargetMode="External"/><Relationship Id="rId1" Type="http://schemas.openxmlformats.org/officeDocument/2006/relationships/slideLayout" Target="../slideLayouts/slideLayout1.xml"/><Relationship Id="rId2" Type="http://schemas.openxmlformats.org/officeDocument/2006/relationships/notesSlide" Target="../notesSlides/notesSlide53.xml"/><Relationship Id="rId3" Type="http://schemas.openxmlformats.org/officeDocument/2006/relationships/image" Target="../media/image37.png"/><Relationship Id="rId4" Type="http://schemas.openxmlformats.org/officeDocument/2006/relationships/image" Target="../media/image43.png"/><Relationship Id="rId9" Type="http://schemas.openxmlformats.org/officeDocument/2006/relationships/hyperlink" Target="https://www.coursera.org/learn/prompt-engineering" TargetMode="External"/><Relationship Id="rId5" Type="http://schemas.openxmlformats.org/officeDocument/2006/relationships/hyperlink" Target="mailto:arizona.shashaj@hcl-software.com" TargetMode="External"/><Relationship Id="rId6" Type="http://schemas.openxmlformats.org/officeDocument/2006/relationships/hyperlink" Target="https://azure.microsoft.com/it-it/products/devops" TargetMode="External"/><Relationship Id="rId7" Type="http://schemas.openxmlformats.org/officeDocument/2006/relationships/hyperlink" Target="https://www.jenkins.io/" TargetMode="External"/><Relationship Id="rId8" Type="http://schemas.openxmlformats.org/officeDocument/2006/relationships/hyperlink" Target="https://kubernetes.io/docs/tutorials/"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 Id="rId3" Type="http://schemas.openxmlformats.org/officeDocument/2006/relationships/image" Target="../media/image4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31" name="Shape 131"/>
        <p:cNvGrpSpPr/>
        <p:nvPr/>
      </p:nvGrpSpPr>
      <p:grpSpPr>
        <a:xfrm>
          <a:off x="0" y="0"/>
          <a:ext cx="0" cy="0"/>
          <a:chOff x="0" y="0"/>
          <a:chExt cx="0" cy="0"/>
        </a:xfrm>
      </p:grpSpPr>
      <p:sp>
        <p:nvSpPr>
          <p:cNvPr id="132" name="Google Shape;132;p20"/>
          <p:cNvSpPr txBox="1"/>
          <p:nvPr>
            <p:ph idx="1" type="body"/>
          </p:nvPr>
        </p:nvSpPr>
        <p:spPr>
          <a:xfrm>
            <a:off x="878032" y="1175256"/>
            <a:ext cx="7886700" cy="3263400"/>
          </a:xfrm>
          <a:prstGeom prst="rect">
            <a:avLst/>
          </a:prstGeom>
          <a:noFill/>
          <a:ln>
            <a:noFill/>
          </a:ln>
        </p:spPr>
        <p:txBody>
          <a:bodyPr anchorCtr="0" anchor="t" bIns="34275" lIns="68575" spcFirstLastPara="1" rIns="68575" wrap="square" tIns="34275">
            <a:normAutofit fontScale="85000" lnSpcReduction="20000"/>
          </a:bodyPr>
          <a:lstStyle/>
          <a:p>
            <a:pPr indent="-304165" lvl="0" marL="457200" rtl="0" algn="l">
              <a:lnSpc>
                <a:spcPct val="90000"/>
              </a:lnSpc>
              <a:spcBef>
                <a:spcPts val="800"/>
              </a:spcBef>
              <a:spcAft>
                <a:spcPts val="0"/>
              </a:spcAft>
              <a:buSzPct val="66666"/>
              <a:buChar char="•"/>
            </a:pPr>
            <a:r>
              <a:rPr lang="it"/>
              <a:t>Title e presentazione: All</a:t>
            </a:r>
            <a:endParaRPr/>
          </a:p>
          <a:p>
            <a:pPr indent="-304165" lvl="0" marL="457200" rtl="0" algn="l">
              <a:lnSpc>
                <a:spcPct val="90000"/>
              </a:lnSpc>
              <a:spcBef>
                <a:spcPts val="0"/>
              </a:spcBef>
              <a:spcAft>
                <a:spcPts val="0"/>
              </a:spcAft>
              <a:buSzPct val="66666"/>
              <a:buChar char="•"/>
            </a:pPr>
            <a:r>
              <a:rPr lang="it"/>
              <a:t>Intro[slide 5]: Ariona</a:t>
            </a:r>
            <a:endParaRPr/>
          </a:p>
          <a:p>
            <a:pPr indent="-304165" lvl="0" marL="457200" rtl="0" algn="l">
              <a:lnSpc>
                <a:spcPct val="90000"/>
              </a:lnSpc>
              <a:spcBef>
                <a:spcPts val="0"/>
              </a:spcBef>
              <a:spcAft>
                <a:spcPts val="0"/>
              </a:spcAft>
              <a:buSzPct val="66666"/>
              <a:buChar char="•"/>
            </a:pPr>
            <a:r>
              <a:rPr lang="it"/>
              <a:t>Outline[slide 6]: Ariona</a:t>
            </a:r>
            <a:endParaRPr/>
          </a:p>
          <a:p>
            <a:pPr indent="-304165" lvl="0" marL="457200" rtl="0" algn="l">
              <a:lnSpc>
                <a:spcPct val="90000"/>
              </a:lnSpc>
              <a:spcBef>
                <a:spcPts val="0"/>
              </a:spcBef>
              <a:spcAft>
                <a:spcPts val="0"/>
              </a:spcAft>
              <a:buSzPct val="66666"/>
              <a:buChar char="•"/>
            </a:pPr>
            <a:r>
              <a:rPr lang="it"/>
              <a:t>Setup Env[slide 7]: Ariona </a:t>
            </a:r>
            <a:endParaRPr/>
          </a:p>
          <a:p>
            <a:pPr indent="-304165" lvl="0" marL="457200" rtl="0" algn="l">
              <a:lnSpc>
                <a:spcPct val="90000"/>
              </a:lnSpc>
              <a:spcBef>
                <a:spcPts val="0"/>
              </a:spcBef>
              <a:spcAft>
                <a:spcPts val="0"/>
              </a:spcAft>
              <a:buSzPct val="66666"/>
              <a:buChar char="•"/>
            </a:pPr>
            <a:r>
              <a:rPr lang="it"/>
              <a:t>Azure devops[8]: Tony</a:t>
            </a:r>
            <a:endParaRPr/>
          </a:p>
          <a:p>
            <a:pPr indent="-304165" lvl="0" marL="457200" rtl="0" algn="l">
              <a:lnSpc>
                <a:spcPct val="90000"/>
              </a:lnSpc>
              <a:spcBef>
                <a:spcPts val="0"/>
              </a:spcBef>
              <a:spcAft>
                <a:spcPts val="0"/>
              </a:spcAft>
              <a:buSzPct val="66666"/>
              <a:buChar char="•"/>
            </a:pPr>
            <a:r>
              <a:rPr lang="it"/>
              <a:t>K8s: Tony</a:t>
            </a:r>
            <a:endParaRPr/>
          </a:p>
          <a:p>
            <a:pPr indent="-304165" lvl="0" marL="457200" rtl="0" algn="l">
              <a:lnSpc>
                <a:spcPct val="90000"/>
              </a:lnSpc>
              <a:spcBef>
                <a:spcPts val="0"/>
              </a:spcBef>
              <a:spcAft>
                <a:spcPts val="0"/>
              </a:spcAft>
              <a:buSzPct val="66666"/>
              <a:buChar char="•"/>
            </a:pPr>
            <a:r>
              <a:rPr lang="it"/>
              <a:t>Demo Jenkins deploy: Ariona</a:t>
            </a:r>
            <a:endParaRPr/>
          </a:p>
          <a:p>
            <a:pPr indent="-304165" lvl="0" marL="457200" rtl="0" algn="l">
              <a:lnSpc>
                <a:spcPct val="90000"/>
              </a:lnSpc>
              <a:spcBef>
                <a:spcPts val="0"/>
              </a:spcBef>
              <a:spcAft>
                <a:spcPts val="0"/>
              </a:spcAft>
              <a:buSzPct val="66666"/>
              <a:buChar char="•"/>
            </a:pPr>
            <a:r>
              <a:rPr lang="it"/>
              <a:t>App DoH23_VA: Ariona</a:t>
            </a:r>
            <a:endParaRPr/>
          </a:p>
          <a:p>
            <a:pPr indent="-304165" lvl="0" marL="457200" rtl="0" algn="l">
              <a:lnSpc>
                <a:spcPct val="90000"/>
              </a:lnSpc>
              <a:spcBef>
                <a:spcPts val="0"/>
              </a:spcBef>
              <a:spcAft>
                <a:spcPts val="0"/>
              </a:spcAft>
              <a:buSzPct val="66666"/>
              <a:buChar char="•"/>
            </a:pPr>
            <a:r>
              <a:rPr lang="it"/>
              <a:t>Jenkins: Ariona</a:t>
            </a:r>
            <a:endParaRPr/>
          </a:p>
          <a:p>
            <a:pPr indent="-304165" lvl="0" marL="457200" rtl="0" algn="l">
              <a:lnSpc>
                <a:spcPct val="90000"/>
              </a:lnSpc>
              <a:spcBef>
                <a:spcPts val="0"/>
              </a:spcBef>
              <a:spcAft>
                <a:spcPts val="0"/>
              </a:spcAft>
              <a:buSzPct val="66666"/>
              <a:buChar char="•"/>
            </a:pPr>
            <a:r>
              <a:rPr lang="it"/>
              <a:t>demo: pipeline conf: Tony</a:t>
            </a:r>
            <a:endParaRPr/>
          </a:p>
          <a:p>
            <a:pPr indent="-304165" lvl="0" marL="457200" rtl="0" algn="l">
              <a:lnSpc>
                <a:spcPct val="90000"/>
              </a:lnSpc>
              <a:spcBef>
                <a:spcPts val="0"/>
              </a:spcBef>
              <a:spcAft>
                <a:spcPts val="0"/>
              </a:spcAft>
              <a:buSzPct val="66666"/>
              <a:buChar char="•"/>
            </a:pPr>
            <a:r>
              <a:rPr lang="it"/>
              <a:t>Jenkinsfile: Tony  </a:t>
            </a:r>
            <a:endParaRPr/>
          </a:p>
          <a:p>
            <a:pPr indent="-304165" lvl="0" marL="457200" rtl="0" algn="l">
              <a:lnSpc>
                <a:spcPct val="90000"/>
              </a:lnSpc>
              <a:spcBef>
                <a:spcPts val="0"/>
              </a:spcBef>
              <a:spcAft>
                <a:spcPts val="0"/>
              </a:spcAft>
              <a:buSzPct val="66666"/>
              <a:buChar char="•"/>
            </a:pPr>
            <a:r>
              <a:rPr lang="it"/>
              <a:t>app k8s deployment: Tony</a:t>
            </a:r>
            <a:endParaRPr/>
          </a:p>
          <a:p>
            <a:pPr indent="-304165" lvl="0" marL="457200" rtl="0" algn="l">
              <a:lnSpc>
                <a:spcPct val="90000"/>
              </a:lnSpc>
              <a:spcBef>
                <a:spcPts val="0"/>
              </a:spcBef>
              <a:spcAft>
                <a:spcPts val="0"/>
              </a:spcAft>
              <a:buSzPct val="66666"/>
              <a:buChar char="•"/>
            </a:pPr>
            <a:r>
              <a:rPr lang="it"/>
              <a:t>GenAI: Ariona</a:t>
            </a:r>
            <a:endParaRPr/>
          </a:p>
          <a:p>
            <a:pPr indent="-304165" lvl="0" marL="457200" rtl="0" algn="l">
              <a:lnSpc>
                <a:spcPct val="90000"/>
              </a:lnSpc>
              <a:spcBef>
                <a:spcPts val="0"/>
              </a:spcBef>
              <a:spcAft>
                <a:spcPts val="0"/>
              </a:spcAft>
              <a:buSzPct val="66666"/>
              <a:buChar char="•"/>
            </a:pPr>
            <a:r>
              <a:rPr lang="it"/>
              <a:t>Demo Gen AI: Ariona</a:t>
            </a:r>
            <a:endParaRPr/>
          </a:p>
          <a:p>
            <a:pPr indent="-304165" lvl="0" marL="457200" rtl="0" algn="l">
              <a:lnSpc>
                <a:spcPct val="90000"/>
              </a:lnSpc>
              <a:spcBef>
                <a:spcPts val="0"/>
              </a:spcBef>
              <a:spcAft>
                <a:spcPts val="0"/>
              </a:spcAft>
              <a:buSzPct val="66666"/>
              <a:buChar char="•"/>
            </a:pPr>
            <a:r>
              <a:rPr lang="it"/>
              <a:t>Conclusion: Tony</a:t>
            </a:r>
            <a:endParaRPr/>
          </a:p>
          <a:p>
            <a:pPr indent="-304165" lvl="0" marL="457200" rtl="0" algn="l">
              <a:lnSpc>
                <a:spcPct val="90000"/>
              </a:lnSpc>
              <a:spcBef>
                <a:spcPts val="0"/>
              </a:spcBef>
              <a:spcAft>
                <a:spcPts val="0"/>
              </a:spcAft>
              <a:buSzPct val="66666"/>
              <a:buChar char="•"/>
            </a:pPr>
            <a:r>
              <a:rPr lang="it"/>
              <a:t>Q&amp;A: All</a:t>
            </a:r>
            <a:endParaRPr/>
          </a:p>
        </p:txBody>
      </p:sp>
      <p:sp>
        <p:nvSpPr>
          <p:cNvPr id="133" name="Google Shape;133;p20"/>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SzPts val="1400"/>
              <a:buNone/>
            </a:pPr>
            <a:r>
              <a:rPr lang="it"/>
              <a:t>Scaletta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90000"/>
              </a:lnSpc>
              <a:spcBef>
                <a:spcPts val="0"/>
              </a:spcBef>
              <a:spcAft>
                <a:spcPts val="0"/>
              </a:spcAft>
              <a:buSzPct val="47138"/>
              <a:buNone/>
            </a:pPr>
            <a:r>
              <a:rPr lang="it"/>
              <a:t>Azure DevOps pillar</a:t>
            </a:r>
            <a:endParaRPr/>
          </a:p>
        </p:txBody>
      </p:sp>
      <p:sp>
        <p:nvSpPr>
          <p:cNvPr id="189" name="Google Shape;189;p29"/>
          <p:cNvSpPr txBox="1"/>
          <p:nvPr>
            <p:ph idx="1" type="body"/>
          </p:nvPr>
        </p:nvSpPr>
        <p:spPr>
          <a:xfrm>
            <a:off x="794326" y="1228675"/>
            <a:ext cx="8037900" cy="3416400"/>
          </a:xfrm>
          <a:prstGeom prst="rect">
            <a:avLst/>
          </a:prstGeom>
          <a:noFill/>
          <a:ln>
            <a:noFill/>
          </a:ln>
        </p:spPr>
        <p:txBody>
          <a:bodyPr anchorCtr="0" anchor="t" bIns="91425" lIns="91425" spcFirstLastPara="1" rIns="91425" wrap="square" tIns="91425">
            <a:normAutofit/>
          </a:bodyPr>
          <a:lstStyle/>
          <a:p>
            <a:pPr indent="-342900" lvl="1" marL="914400" rtl="0" algn="l">
              <a:lnSpc>
                <a:spcPct val="90000"/>
              </a:lnSpc>
              <a:spcBef>
                <a:spcPts val="0"/>
              </a:spcBef>
              <a:spcAft>
                <a:spcPts val="0"/>
              </a:spcAft>
              <a:buSzPts val="1800"/>
              <a:buChar char="●"/>
            </a:pPr>
            <a:r>
              <a:rPr lang="it" sz="2000"/>
              <a:t>Continuous integration(CI)</a:t>
            </a:r>
            <a:endParaRPr sz="2000"/>
          </a:p>
          <a:p>
            <a:pPr indent="-342900" lvl="1" marL="914400" rtl="0" algn="l">
              <a:lnSpc>
                <a:spcPct val="90000"/>
              </a:lnSpc>
              <a:spcBef>
                <a:spcPts val="0"/>
              </a:spcBef>
              <a:spcAft>
                <a:spcPts val="0"/>
              </a:spcAft>
              <a:buSzPts val="1800"/>
              <a:buFont typeface="Arial"/>
              <a:buChar char="●"/>
            </a:pPr>
            <a:r>
              <a:rPr lang="it" sz="2000"/>
              <a:t>Continuous deployment(CD)</a:t>
            </a:r>
            <a:endParaRPr/>
          </a:p>
          <a:p>
            <a:pPr indent="-342900" lvl="1" marL="914400" rtl="0" algn="l">
              <a:lnSpc>
                <a:spcPct val="90000"/>
              </a:lnSpc>
              <a:spcBef>
                <a:spcPts val="0"/>
              </a:spcBef>
              <a:spcAft>
                <a:spcPts val="0"/>
              </a:spcAft>
              <a:buSzPts val="1800"/>
              <a:buChar char="●"/>
            </a:pPr>
            <a:r>
              <a:rPr lang="it" sz="2000"/>
              <a:t>CI/CD pipeline </a:t>
            </a:r>
            <a:endParaRPr sz="2000"/>
          </a:p>
          <a:p>
            <a:pPr indent="-342900" lvl="1" marL="914400" rtl="0" algn="l">
              <a:lnSpc>
                <a:spcPct val="90000"/>
              </a:lnSpc>
              <a:spcBef>
                <a:spcPts val="0"/>
              </a:spcBef>
              <a:spcAft>
                <a:spcPts val="0"/>
              </a:spcAft>
              <a:buSzPts val="1800"/>
              <a:buChar char="●"/>
            </a:pPr>
            <a:r>
              <a:rPr lang="it" sz="2000"/>
              <a:t>Cross-platform coding support</a:t>
            </a:r>
            <a:endParaRPr sz="2000"/>
          </a:p>
          <a:p>
            <a:pPr indent="-342900" lvl="1" marL="914400" rtl="0" algn="l">
              <a:lnSpc>
                <a:spcPct val="90000"/>
              </a:lnSpc>
              <a:spcBef>
                <a:spcPts val="0"/>
              </a:spcBef>
              <a:spcAft>
                <a:spcPts val="0"/>
              </a:spcAft>
              <a:buSzPts val="1800"/>
              <a:buChar char="●"/>
            </a:pPr>
            <a:r>
              <a:rPr lang="it" sz="2000"/>
              <a:t>Test and staging environment</a:t>
            </a:r>
            <a:endParaRPr/>
          </a:p>
          <a:p>
            <a:pPr indent="-342900" lvl="1" marL="914400" rtl="0" algn="l">
              <a:lnSpc>
                <a:spcPct val="90000"/>
              </a:lnSpc>
              <a:spcBef>
                <a:spcPts val="0"/>
              </a:spcBef>
              <a:spcAft>
                <a:spcPts val="0"/>
              </a:spcAft>
              <a:buSzPts val="1800"/>
              <a:buChar char="●"/>
            </a:pPr>
            <a:r>
              <a:rPr lang="it" sz="2000"/>
              <a:t>Reporting &amp; monitoring</a:t>
            </a:r>
            <a:endParaRPr/>
          </a:p>
          <a:p>
            <a:pPr indent="-342900" lvl="1" marL="914400" rtl="0" algn="l">
              <a:lnSpc>
                <a:spcPct val="90000"/>
              </a:lnSpc>
              <a:spcBef>
                <a:spcPts val="0"/>
              </a:spcBef>
              <a:spcAft>
                <a:spcPts val="0"/>
              </a:spcAft>
              <a:buSzPts val="1800"/>
              <a:buChar char="●"/>
            </a:pPr>
            <a:r>
              <a:rPr lang="it" sz="2000"/>
              <a:t>Security &amp; governance</a:t>
            </a:r>
            <a:endParaRPr/>
          </a:p>
          <a:p>
            <a:pPr indent="-342900" lvl="1" marL="914400" rtl="0" algn="l">
              <a:lnSpc>
                <a:spcPct val="90000"/>
              </a:lnSpc>
              <a:spcBef>
                <a:spcPts val="0"/>
              </a:spcBef>
              <a:spcAft>
                <a:spcPts val="0"/>
              </a:spcAft>
              <a:buSzPts val="1800"/>
              <a:buChar char="●"/>
            </a:pPr>
            <a:r>
              <a:rPr lang="it" sz="2000"/>
              <a:t>Tools integration</a:t>
            </a:r>
            <a:endParaRPr/>
          </a:p>
          <a:p>
            <a:pPr indent="-342900" lvl="1" marL="914400" rtl="0" algn="l">
              <a:lnSpc>
                <a:spcPct val="90000"/>
              </a:lnSpc>
              <a:spcBef>
                <a:spcPts val="0"/>
              </a:spcBef>
              <a:spcAft>
                <a:spcPts val="0"/>
              </a:spcAft>
              <a:buSzPts val="1800"/>
              <a:buChar char="●"/>
            </a:pPr>
            <a:r>
              <a:rPr lang="it" sz="2000"/>
              <a:t>Agile development</a:t>
            </a:r>
            <a:endParaRPr/>
          </a:p>
          <a:p>
            <a:pPr indent="-342900" lvl="1" marL="914400" rtl="0" algn="l">
              <a:lnSpc>
                <a:spcPct val="90000"/>
              </a:lnSpc>
              <a:spcBef>
                <a:spcPts val="0"/>
              </a:spcBef>
              <a:spcAft>
                <a:spcPts val="0"/>
              </a:spcAft>
              <a:buSzPts val="1800"/>
              <a:buChar char="●"/>
            </a:pPr>
            <a:r>
              <a:rPr lang="it" sz="2000"/>
              <a:t>Free plan</a:t>
            </a: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90000"/>
              </a:lnSpc>
              <a:spcBef>
                <a:spcPts val="0"/>
              </a:spcBef>
              <a:spcAft>
                <a:spcPts val="0"/>
              </a:spcAft>
              <a:buSzPct val="47138"/>
              <a:buNone/>
            </a:pPr>
            <a:r>
              <a:rPr lang="it"/>
              <a:t>Azure DevOps services</a:t>
            </a:r>
            <a:endParaRPr/>
          </a:p>
        </p:txBody>
      </p:sp>
      <p:pic>
        <p:nvPicPr>
          <p:cNvPr id="195" name="Google Shape;195;p30"/>
          <p:cNvPicPr preferRelativeResize="0"/>
          <p:nvPr/>
        </p:nvPicPr>
        <p:blipFill rotWithShape="1">
          <a:blip r:embed="rId3">
            <a:alphaModFix/>
          </a:blip>
          <a:srcRect b="0" l="0" r="0" t="0"/>
          <a:stretch/>
        </p:blipFill>
        <p:spPr>
          <a:xfrm>
            <a:off x="845128" y="1145231"/>
            <a:ext cx="7638473" cy="1315683"/>
          </a:xfrm>
          <a:prstGeom prst="rect">
            <a:avLst/>
          </a:prstGeom>
          <a:noFill/>
          <a:ln>
            <a:noFill/>
          </a:ln>
        </p:spPr>
      </p:pic>
      <p:pic>
        <p:nvPicPr>
          <p:cNvPr id="196" name="Google Shape;196;p30"/>
          <p:cNvPicPr preferRelativeResize="0"/>
          <p:nvPr/>
        </p:nvPicPr>
        <p:blipFill rotWithShape="1">
          <a:blip r:embed="rId4">
            <a:alphaModFix/>
          </a:blip>
          <a:srcRect b="0" l="0" r="0" t="0"/>
          <a:stretch/>
        </p:blipFill>
        <p:spPr>
          <a:xfrm>
            <a:off x="845128" y="2222324"/>
            <a:ext cx="7638473" cy="1363869"/>
          </a:xfrm>
          <a:prstGeom prst="rect">
            <a:avLst/>
          </a:prstGeom>
          <a:noFill/>
          <a:ln>
            <a:noFill/>
          </a:ln>
        </p:spPr>
      </p:pic>
      <p:sp>
        <p:nvSpPr>
          <p:cNvPr id="197" name="Google Shape;197;p30"/>
          <p:cNvSpPr txBox="1"/>
          <p:nvPr/>
        </p:nvSpPr>
        <p:spPr>
          <a:xfrm>
            <a:off x="2473036" y="4090221"/>
            <a:ext cx="4576618"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it" sz="1400" u="sng" cap="none" strike="noStrike">
                <a:solidFill>
                  <a:srgbClr val="000000"/>
                </a:solidFill>
                <a:latin typeface="Arial"/>
                <a:ea typeface="Arial"/>
                <a:cs typeface="Arial"/>
                <a:sym typeface="Arial"/>
                <a:hlinkClick r:id="rId5">
                  <a:extLst>
                    <a:ext uri="{A12FA001-AC4F-418D-AE19-62706E023703}">
                      <ahyp:hlinkClr val="tx"/>
                    </a:ext>
                  </a:extLst>
                </a:hlinkClick>
              </a:rPr>
              <a:t>Azure DevOps Services | Microsoft Azure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90000"/>
              </a:lnSpc>
              <a:spcBef>
                <a:spcPts val="0"/>
              </a:spcBef>
              <a:spcAft>
                <a:spcPts val="0"/>
              </a:spcAft>
              <a:buSzPct val="47138"/>
              <a:buNone/>
            </a:pPr>
            <a:r>
              <a:rPr lang="it"/>
              <a:t>Azure Repos</a:t>
            </a:r>
            <a:endParaRPr/>
          </a:p>
        </p:txBody>
      </p:sp>
      <p:sp>
        <p:nvSpPr>
          <p:cNvPr id="203" name="Google Shape;203;p31"/>
          <p:cNvSpPr txBox="1"/>
          <p:nvPr>
            <p:ph idx="1" type="body"/>
          </p:nvPr>
        </p:nvSpPr>
        <p:spPr>
          <a:xfrm>
            <a:off x="854850" y="1106875"/>
            <a:ext cx="7977450" cy="3381998"/>
          </a:xfrm>
          <a:prstGeom prst="rect">
            <a:avLst/>
          </a:prstGeom>
          <a:noFill/>
          <a:ln>
            <a:noFill/>
          </a:ln>
        </p:spPr>
        <p:txBody>
          <a:bodyPr anchorCtr="0" anchor="t" bIns="91425" lIns="91425" spcFirstLastPara="1" rIns="91425" wrap="square" tIns="91425">
            <a:normAutofit lnSpcReduction="10000"/>
          </a:bodyPr>
          <a:lstStyle/>
          <a:p>
            <a:pPr indent="-342900" lvl="0" marL="457200" rtl="0" algn="l">
              <a:lnSpc>
                <a:spcPct val="90000"/>
              </a:lnSpc>
              <a:spcBef>
                <a:spcPts val="0"/>
              </a:spcBef>
              <a:spcAft>
                <a:spcPts val="0"/>
              </a:spcAft>
              <a:buSzPts val="1800"/>
              <a:buChar char="●"/>
            </a:pPr>
            <a:r>
              <a:rPr lang="it"/>
              <a:t>Git native</a:t>
            </a:r>
            <a:endParaRPr/>
          </a:p>
          <a:p>
            <a:pPr indent="-317500" lvl="0" marL="457200" rtl="0" algn="l">
              <a:lnSpc>
                <a:spcPct val="90000"/>
              </a:lnSpc>
              <a:spcBef>
                <a:spcPts val="0"/>
              </a:spcBef>
              <a:spcAft>
                <a:spcPts val="0"/>
              </a:spcAft>
              <a:buSzPts val="1400"/>
              <a:buChar char="●"/>
            </a:pPr>
            <a:r>
              <a:rPr lang="it" u="sng"/>
              <a:t>Totally integrated in Azure Devops</a:t>
            </a:r>
            <a:endParaRPr u="sng"/>
          </a:p>
          <a:p>
            <a:pPr indent="-317500" lvl="0" marL="457200" rtl="0" algn="l">
              <a:lnSpc>
                <a:spcPct val="90000"/>
              </a:lnSpc>
              <a:spcBef>
                <a:spcPts val="0"/>
              </a:spcBef>
              <a:spcAft>
                <a:spcPts val="0"/>
              </a:spcAft>
              <a:buSzPts val="1400"/>
              <a:buChar char="●"/>
            </a:pPr>
            <a:r>
              <a:rPr lang="it" u="sng"/>
              <a:t>Advanced access control</a:t>
            </a:r>
            <a:endParaRPr u="sng"/>
          </a:p>
          <a:p>
            <a:pPr indent="-317500" lvl="0" marL="457200" rtl="0" algn="l">
              <a:lnSpc>
                <a:spcPct val="90000"/>
              </a:lnSpc>
              <a:spcBef>
                <a:spcPts val="0"/>
              </a:spcBef>
              <a:spcAft>
                <a:spcPts val="0"/>
              </a:spcAft>
              <a:buSzPts val="1400"/>
              <a:buChar char="●"/>
            </a:pPr>
            <a:r>
              <a:rPr lang="it"/>
              <a:t>Cross-platform support </a:t>
            </a:r>
            <a:endParaRPr/>
          </a:p>
          <a:p>
            <a:pPr indent="-317500" lvl="0" marL="457200" rtl="0" algn="l">
              <a:lnSpc>
                <a:spcPct val="90000"/>
              </a:lnSpc>
              <a:spcBef>
                <a:spcPts val="0"/>
              </a:spcBef>
              <a:spcAft>
                <a:spcPts val="0"/>
              </a:spcAft>
              <a:buSzPts val="1400"/>
              <a:buChar char="●"/>
            </a:pPr>
            <a:r>
              <a:rPr lang="it" u="sng"/>
              <a:t>Advanced branch management</a:t>
            </a:r>
            <a:endParaRPr u="sng"/>
          </a:p>
          <a:p>
            <a:pPr indent="-317500" lvl="0" marL="457200" rtl="0" algn="l">
              <a:lnSpc>
                <a:spcPct val="90000"/>
              </a:lnSpc>
              <a:spcBef>
                <a:spcPts val="0"/>
              </a:spcBef>
              <a:spcAft>
                <a:spcPts val="0"/>
              </a:spcAft>
              <a:buSzPts val="1400"/>
              <a:buChar char="●"/>
            </a:pPr>
            <a:r>
              <a:rPr lang="it"/>
              <a:t>Elevated performance</a:t>
            </a:r>
            <a:endParaRPr/>
          </a:p>
          <a:p>
            <a:pPr indent="-317500" lvl="0" marL="457200" rtl="0" algn="l">
              <a:lnSpc>
                <a:spcPct val="90000"/>
              </a:lnSpc>
              <a:spcBef>
                <a:spcPts val="0"/>
              </a:spcBef>
              <a:spcAft>
                <a:spcPts val="0"/>
              </a:spcAft>
              <a:buSzPts val="1400"/>
              <a:buChar char="●"/>
            </a:pPr>
            <a:r>
              <a:rPr lang="it"/>
              <a:t>Directly Integrated with CI/CD Azure Pipelines</a:t>
            </a:r>
            <a:endParaRPr/>
          </a:p>
          <a:p>
            <a:pPr indent="-317500" lvl="0" marL="457200" rtl="0" algn="l">
              <a:lnSpc>
                <a:spcPct val="90000"/>
              </a:lnSpc>
              <a:spcBef>
                <a:spcPts val="0"/>
              </a:spcBef>
              <a:spcAft>
                <a:spcPts val="0"/>
              </a:spcAft>
              <a:buSzPts val="1400"/>
              <a:buChar char="●"/>
            </a:pPr>
            <a:r>
              <a:rPr lang="it"/>
              <a:t>Advanced Code search</a:t>
            </a:r>
            <a:endParaRPr/>
          </a:p>
          <a:p>
            <a:pPr indent="-317500" lvl="0" marL="457200" rtl="0" algn="l">
              <a:lnSpc>
                <a:spcPct val="90000"/>
              </a:lnSpc>
              <a:spcBef>
                <a:spcPts val="0"/>
              </a:spcBef>
              <a:spcAft>
                <a:spcPts val="0"/>
              </a:spcAft>
              <a:buSzPts val="1400"/>
              <a:buChar char="●"/>
            </a:pPr>
            <a:r>
              <a:rPr lang="it" u="sng"/>
              <a:t>Code security policy</a:t>
            </a:r>
            <a:endParaRPr/>
          </a:p>
          <a:p>
            <a:pPr indent="-317500" lvl="0" marL="457200" rtl="0" algn="l">
              <a:lnSpc>
                <a:spcPct val="90000"/>
              </a:lnSpc>
              <a:spcBef>
                <a:spcPts val="0"/>
              </a:spcBef>
              <a:spcAft>
                <a:spcPts val="0"/>
              </a:spcAft>
              <a:buSzPts val="1400"/>
              <a:buChar char="●"/>
            </a:pPr>
            <a:r>
              <a:rPr lang="it"/>
              <a:t>Changes tracking</a:t>
            </a:r>
            <a:endParaRPr/>
          </a:p>
          <a:p>
            <a:pPr indent="-317500" lvl="0" marL="457200" rtl="0" algn="l">
              <a:lnSpc>
                <a:spcPct val="90000"/>
              </a:lnSpc>
              <a:spcBef>
                <a:spcPts val="0"/>
              </a:spcBef>
              <a:spcAft>
                <a:spcPts val="0"/>
              </a:spcAft>
              <a:buSzPts val="1400"/>
              <a:buChar char="●"/>
            </a:pPr>
            <a:r>
              <a:rPr lang="it" u="sng"/>
              <a:t>Tag release support</a:t>
            </a:r>
            <a:endParaRPr u="sng"/>
          </a:p>
          <a:p>
            <a:pPr indent="-317500" lvl="0" marL="457200" rtl="0" algn="l">
              <a:lnSpc>
                <a:spcPct val="90000"/>
              </a:lnSpc>
              <a:spcBef>
                <a:spcPts val="0"/>
              </a:spcBef>
              <a:spcAft>
                <a:spcPts val="0"/>
              </a:spcAft>
              <a:buSzPts val="1400"/>
              <a:buChar char="●"/>
            </a:pPr>
            <a:r>
              <a:rPr lang="it"/>
              <a:t>Free public repository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90000"/>
              </a:lnSpc>
              <a:spcBef>
                <a:spcPts val="0"/>
              </a:spcBef>
              <a:spcAft>
                <a:spcPts val="0"/>
              </a:spcAft>
              <a:buSzPct val="47138"/>
              <a:buNone/>
            </a:pPr>
            <a:r>
              <a:rPr lang="it"/>
              <a:t>Azure DevOps solution example</a:t>
            </a:r>
            <a:endParaRPr/>
          </a:p>
        </p:txBody>
      </p:sp>
      <p:pic>
        <p:nvPicPr>
          <p:cNvPr id="209" name="Google Shape;209;p32"/>
          <p:cNvPicPr preferRelativeResize="0"/>
          <p:nvPr/>
        </p:nvPicPr>
        <p:blipFill rotWithShape="1">
          <a:blip r:embed="rId3">
            <a:alphaModFix/>
          </a:blip>
          <a:srcRect b="0" l="0" r="0" t="0"/>
          <a:stretch/>
        </p:blipFill>
        <p:spPr>
          <a:xfrm>
            <a:off x="0" y="932955"/>
            <a:ext cx="9121681" cy="326959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13" name="Shape 213"/>
        <p:cNvGrpSpPr/>
        <p:nvPr/>
      </p:nvGrpSpPr>
      <p:grpSpPr>
        <a:xfrm>
          <a:off x="0" y="0"/>
          <a:ext cx="0" cy="0"/>
          <a:chOff x="0" y="0"/>
          <a:chExt cx="0" cy="0"/>
        </a:xfrm>
      </p:grpSpPr>
      <p:sp>
        <p:nvSpPr>
          <p:cNvPr id="214" name="Google Shape;214;p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90000"/>
              </a:lnSpc>
              <a:spcBef>
                <a:spcPts val="0"/>
              </a:spcBef>
              <a:spcAft>
                <a:spcPts val="0"/>
              </a:spcAft>
              <a:buSzPct val="47138"/>
              <a:buNone/>
            </a:pPr>
            <a:r>
              <a:rPr lang="it"/>
              <a:t>Pipeline basic example</a:t>
            </a:r>
            <a:endParaRPr/>
          </a:p>
        </p:txBody>
      </p:sp>
      <p:pic>
        <p:nvPicPr>
          <p:cNvPr id="215" name="Google Shape;215;p33"/>
          <p:cNvPicPr preferRelativeResize="0"/>
          <p:nvPr/>
        </p:nvPicPr>
        <p:blipFill rotWithShape="1">
          <a:blip r:embed="rId3">
            <a:alphaModFix/>
          </a:blip>
          <a:srcRect b="0" l="0" r="0" t="0"/>
          <a:stretch/>
        </p:blipFill>
        <p:spPr>
          <a:xfrm>
            <a:off x="1109403" y="1017725"/>
            <a:ext cx="4770397" cy="399010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19" name="Shape 219"/>
        <p:cNvGrpSpPr/>
        <p:nvPr/>
      </p:nvGrpSpPr>
      <p:grpSpPr>
        <a:xfrm>
          <a:off x="0" y="0"/>
          <a:ext cx="0" cy="0"/>
          <a:chOff x="0" y="0"/>
          <a:chExt cx="0" cy="0"/>
        </a:xfrm>
      </p:grpSpPr>
      <p:sp>
        <p:nvSpPr>
          <p:cNvPr id="220" name="Google Shape;220;p34"/>
          <p:cNvSpPr txBox="1"/>
          <p:nvPr>
            <p:ph type="title"/>
          </p:nvPr>
        </p:nvSpPr>
        <p:spPr>
          <a:xfrm>
            <a:off x="311700" y="166729"/>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90000"/>
              </a:lnSpc>
              <a:spcBef>
                <a:spcPts val="0"/>
              </a:spcBef>
              <a:spcAft>
                <a:spcPts val="0"/>
              </a:spcAft>
              <a:buSzPct val="47138"/>
              <a:buNone/>
            </a:pPr>
            <a:r>
              <a:rPr lang="it"/>
              <a:t>Pipeline multi stage example</a:t>
            </a:r>
            <a:endParaRPr/>
          </a:p>
        </p:txBody>
      </p:sp>
      <p:pic>
        <p:nvPicPr>
          <p:cNvPr id="221" name="Google Shape;221;p34"/>
          <p:cNvPicPr preferRelativeResize="0"/>
          <p:nvPr/>
        </p:nvPicPr>
        <p:blipFill rotWithShape="1">
          <a:blip r:embed="rId3">
            <a:alphaModFix/>
          </a:blip>
          <a:srcRect b="0" l="0" r="0" t="0"/>
          <a:stretch/>
        </p:blipFill>
        <p:spPr>
          <a:xfrm>
            <a:off x="866692" y="644056"/>
            <a:ext cx="7418567" cy="347472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90000"/>
              </a:lnSpc>
              <a:spcBef>
                <a:spcPts val="0"/>
              </a:spcBef>
              <a:spcAft>
                <a:spcPts val="0"/>
              </a:spcAft>
              <a:buSzPct val="47138"/>
              <a:buNone/>
            </a:pPr>
            <a:r>
              <a:rPr lang="it"/>
              <a:t>Kubernetes orchestration</a:t>
            </a:r>
            <a:endParaRPr/>
          </a:p>
        </p:txBody>
      </p:sp>
      <p:sp>
        <p:nvSpPr>
          <p:cNvPr id="227" name="Google Shape;227;p3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68300" lvl="0" marL="457200" rtl="0" algn="l">
              <a:lnSpc>
                <a:spcPct val="90000"/>
              </a:lnSpc>
              <a:spcBef>
                <a:spcPts val="0"/>
              </a:spcBef>
              <a:spcAft>
                <a:spcPts val="0"/>
              </a:spcAft>
              <a:buSzPts val="2200"/>
              <a:buChar char="●"/>
            </a:pPr>
            <a:r>
              <a:rPr lang="it" sz="2500"/>
              <a:t>O</a:t>
            </a:r>
            <a:r>
              <a:rPr lang="it" sz="2500"/>
              <a:t>verview and benefits</a:t>
            </a:r>
            <a:endParaRPr sz="2500"/>
          </a:p>
          <a:p>
            <a:pPr indent="-368300" lvl="0" marL="457200" rtl="0" algn="l">
              <a:lnSpc>
                <a:spcPct val="90000"/>
              </a:lnSpc>
              <a:spcBef>
                <a:spcPts val="0"/>
              </a:spcBef>
              <a:spcAft>
                <a:spcPts val="0"/>
              </a:spcAft>
              <a:buSzPts val="2200"/>
              <a:buChar char="●"/>
            </a:pPr>
            <a:r>
              <a:rPr lang="it" sz="2500"/>
              <a:t>A quick peek at kubernetes architecture</a:t>
            </a:r>
            <a:endParaRPr sz="2500"/>
          </a:p>
          <a:p>
            <a:pPr indent="-368300" lvl="0" marL="457200" rtl="0" algn="l">
              <a:lnSpc>
                <a:spcPct val="90000"/>
              </a:lnSpc>
              <a:spcBef>
                <a:spcPts val="0"/>
              </a:spcBef>
              <a:spcAft>
                <a:spcPts val="0"/>
              </a:spcAft>
              <a:buSzPts val="2200"/>
              <a:buChar char="●"/>
            </a:pPr>
            <a:r>
              <a:rPr lang="it" sz="2500"/>
              <a:t>Tools and components</a:t>
            </a:r>
            <a:endParaRPr sz="2500"/>
          </a:p>
          <a:p>
            <a:pPr indent="-387350" lvl="0" marL="457200" rtl="0" algn="l">
              <a:lnSpc>
                <a:spcPct val="90000"/>
              </a:lnSpc>
              <a:spcBef>
                <a:spcPts val="0"/>
              </a:spcBef>
              <a:spcAft>
                <a:spcPts val="0"/>
              </a:spcAft>
              <a:buSzPts val="2500"/>
              <a:buChar char="●"/>
            </a:pPr>
            <a:r>
              <a:rPr lang="it" sz="2500"/>
              <a:t>Object Anatomy</a:t>
            </a:r>
            <a:endParaRPr sz="2500"/>
          </a:p>
          <a:p>
            <a:pPr indent="0" lvl="0" marL="0" rtl="0" algn="l">
              <a:lnSpc>
                <a:spcPct val="90000"/>
              </a:lnSpc>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90000"/>
              </a:lnSpc>
              <a:spcBef>
                <a:spcPts val="0"/>
              </a:spcBef>
              <a:spcAft>
                <a:spcPts val="0"/>
              </a:spcAft>
              <a:buSzPct val="47138"/>
              <a:buNone/>
            </a:pPr>
            <a:r>
              <a:rPr lang="it"/>
              <a:t>K8s overview </a:t>
            </a:r>
            <a:endParaRPr/>
          </a:p>
        </p:txBody>
      </p:sp>
      <p:sp>
        <p:nvSpPr>
          <p:cNvPr id="233" name="Google Shape;233;p36"/>
          <p:cNvSpPr txBox="1"/>
          <p:nvPr>
            <p:ph idx="1" type="body"/>
          </p:nvPr>
        </p:nvSpPr>
        <p:spPr>
          <a:xfrm>
            <a:off x="311700" y="1152475"/>
            <a:ext cx="8520600" cy="847800"/>
          </a:xfrm>
          <a:prstGeom prst="rect">
            <a:avLst/>
          </a:prstGeom>
          <a:noFill/>
          <a:ln>
            <a:noFill/>
          </a:ln>
        </p:spPr>
        <p:txBody>
          <a:bodyPr anchorCtr="0" anchor="t" bIns="91425" lIns="91425" spcFirstLastPara="1" rIns="91425" wrap="square" tIns="91425">
            <a:normAutofit fontScale="77500" lnSpcReduction="20000"/>
          </a:bodyPr>
          <a:lstStyle/>
          <a:p>
            <a:pPr indent="0" lvl="0" marL="457200" rtl="0" algn="l">
              <a:lnSpc>
                <a:spcPct val="100000"/>
              </a:lnSpc>
              <a:spcBef>
                <a:spcPts val="0"/>
              </a:spcBef>
              <a:spcAft>
                <a:spcPts val="0"/>
              </a:spcAft>
              <a:buSzPct val="60869"/>
              <a:buNone/>
            </a:pPr>
            <a:r>
              <a:t/>
            </a:r>
            <a:endParaRPr sz="2300">
              <a:solidFill>
                <a:srgbClr val="000000"/>
              </a:solidFill>
              <a:latin typeface="Arial"/>
              <a:ea typeface="Arial"/>
              <a:cs typeface="Arial"/>
              <a:sym typeface="Arial"/>
            </a:endParaRPr>
          </a:p>
          <a:p>
            <a:pPr indent="0" lvl="0" marL="0" rtl="0" algn="l">
              <a:lnSpc>
                <a:spcPct val="100000"/>
              </a:lnSpc>
              <a:spcBef>
                <a:spcPts val="0"/>
              </a:spcBef>
              <a:spcAft>
                <a:spcPts val="0"/>
              </a:spcAft>
              <a:buClr>
                <a:srgbClr val="000000"/>
              </a:buClr>
              <a:buSzPct val="60869"/>
              <a:buFont typeface="Arial"/>
              <a:buNone/>
            </a:pPr>
            <a:r>
              <a:t/>
            </a:r>
            <a:endParaRPr sz="2300">
              <a:solidFill>
                <a:srgbClr val="000000"/>
              </a:solidFill>
              <a:latin typeface="Arial"/>
              <a:ea typeface="Arial"/>
              <a:cs typeface="Arial"/>
              <a:sym typeface="Arial"/>
            </a:endParaRPr>
          </a:p>
          <a:p>
            <a:pPr indent="0" lvl="0" marL="457200" rtl="0" algn="l">
              <a:lnSpc>
                <a:spcPct val="90000"/>
              </a:lnSpc>
              <a:spcBef>
                <a:spcPts val="0"/>
              </a:spcBef>
              <a:spcAft>
                <a:spcPts val="0"/>
              </a:spcAft>
              <a:buSzPct val="66666"/>
              <a:buNone/>
            </a:pPr>
            <a:r>
              <a:t/>
            </a:r>
            <a:endParaRPr/>
          </a:p>
        </p:txBody>
      </p:sp>
      <p:sp>
        <p:nvSpPr>
          <p:cNvPr id="234" name="Google Shape;234;p36"/>
          <p:cNvSpPr txBox="1"/>
          <p:nvPr/>
        </p:nvSpPr>
        <p:spPr>
          <a:xfrm>
            <a:off x="247200" y="1152486"/>
            <a:ext cx="8649600" cy="84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it" sz="1500" u="none" cap="none" strike="noStrike">
                <a:solidFill>
                  <a:srgbClr val="000000"/>
                </a:solidFill>
                <a:latin typeface="Calibri"/>
                <a:ea typeface="Calibri"/>
                <a:cs typeface="Calibri"/>
                <a:sym typeface="Calibri"/>
              </a:rPr>
              <a:t>An open source distributed system that abstract the underlying physical infrastructure, making it easier to run containerized applications at scale. It manages scheduling and resource allocation, infrastructure health monitoring and desired infrastructure state and workloads maintenance.</a:t>
            </a:r>
            <a:endParaRPr b="0" i="0" sz="1500" u="none" cap="none" strike="noStrike">
              <a:solidFill>
                <a:srgbClr val="000000"/>
              </a:solidFill>
              <a:latin typeface="Calibri"/>
              <a:ea typeface="Calibri"/>
              <a:cs typeface="Calibri"/>
              <a:sym typeface="Calibri"/>
            </a:endParaRPr>
          </a:p>
        </p:txBody>
      </p:sp>
      <p:sp>
        <p:nvSpPr>
          <p:cNvPr id="235" name="Google Shape;235;p36"/>
          <p:cNvSpPr txBox="1"/>
          <p:nvPr/>
        </p:nvSpPr>
        <p:spPr>
          <a:xfrm>
            <a:off x="1572000" y="2135025"/>
            <a:ext cx="5937000" cy="22011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chemeClr val="dk1"/>
              </a:buClr>
              <a:buSzPts val="2000"/>
              <a:buChar char="•"/>
            </a:pPr>
            <a:r>
              <a:rPr lang="it" sz="2000">
                <a:solidFill>
                  <a:srgbClr val="222222"/>
                </a:solidFill>
                <a:latin typeface="Calibri"/>
                <a:ea typeface="Calibri"/>
                <a:cs typeface="Calibri"/>
                <a:sym typeface="Calibri"/>
              </a:rPr>
              <a:t>Service discovery and load balancing </a:t>
            </a:r>
            <a:endParaRPr sz="2000">
              <a:solidFill>
                <a:srgbClr val="222222"/>
              </a:solidFill>
              <a:latin typeface="Calibri"/>
              <a:ea typeface="Calibri"/>
              <a:cs typeface="Calibri"/>
              <a:sym typeface="Calibri"/>
            </a:endParaRPr>
          </a:p>
          <a:p>
            <a:pPr indent="-355600" lvl="0" marL="457200" rtl="0" algn="l">
              <a:spcBef>
                <a:spcPts val="0"/>
              </a:spcBef>
              <a:spcAft>
                <a:spcPts val="0"/>
              </a:spcAft>
              <a:buClr>
                <a:srgbClr val="222222"/>
              </a:buClr>
              <a:buSzPts val="2000"/>
              <a:buFont typeface="Calibri"/>
              <a:buChar char="•"/>
            </a:pPr>
            <a:r>
              <a:rPr lang="it" sz="2000">
                <a:solidFill>
                  <a:srgbClr val="222222"/>
                </a:solidFill>
                <a:latin typeface="Calibri"/>
                <a:ea typeface="Calibri"/>
                <a:cs typeface="Calibri"/>
                <a:sym typeface="Calibri"/>
              </a:rPr>
              <a:t>Storage orchestration</a:t>
            </a:r>
            <a:endParaRPr sz="2000">
              <a:solidFill>
                <a:srgbClr val="222222"/>
              </a:solidFill>
              <a:latin typeface="Calibri"/>
              <a:ea typeface="Calibri"/>
              <a:cs typeface="Calibri"/>
              <a:sym typeface="Calibri"/>
            </a:endParaRPr>
          </a:p>
          <a:p>
            <a:pPr indent="-355600" lvl="0" marL="457200" rtl="0" algn="l">
              <a:spcBef>
                <a:spcPts val="0"/>
              </a:spcBef>
              <a:spcAft>
                <a:spcPts val="0"/>
              </a:spcAft>
              <a:buClr>
                <a:srgbClr val="222222"/>
              </a:buClr>
              <a:buSzPts val="2000"/>
              <a:buFont typeface="Calibri"/>
              <a:buChar char="•"/>
            </a:pPr>
            <a:r>
              <a:rPr lang="it" sz="2000">
                <a:solidFill>
                  <a:srgbClr val="222222"/>
                </a:solidFill>
                <a:latin typeface="Calibri"/>
                <a:ea typeface="Calibri"/>
                <a:cs typeface="Calibri"/>
                <a:sym typeface="Calibri"/>
              </a:rPr>
              <a:t>Automated rollouts and rollbacks</a:t>
            </a:r>
            <a:endParaRPr sz="2000">
              <a:solidFill>
                <a:srgbClr val="222222"/>
              </a:solidFill>
              <a:latin typeface="Calibri"/>
              <a:ea typeface="Calibri"/>
              <a:cs typeface="Calibri"/>
              <a:sym typeface="Calibri"/>
            </a:endParaRPr>
          </a:p>
          <a:p>
            <a:pPr indent="-355600" lvl="0" marL="457200" rtl="0" algn="l">
              <a:spcBef>
                <a:spcPts val="0"/>
              </a:spcBef>
              <a:spcAft>
                <a:spcPts val="0"/>
              </a:spcAft>
              <a:buClr>
                <a:srgbClr val="222222"/>
              </a:buClr>
              <a:buSzPts val="2000"/>
              <a:buFont typeface="Calibri"/>
              <a:buChar char="•"/>
            </a:pPr>
            <a:r>
              <a:rPr lang="it" sz="2000">
                <a:solidFill>
                  <a:srgbClr val="222222"/>
                </a:solidFill>
                <a:latin typeface="Calibri"/>
                <a:ea typeface="Calibri"/>
                <a:cs typeface="Calibri"/>
                <a:sym typeface="Calibri"/>
              </a:rPr>
              <a:t>Self healing</a:t>
            </a:r>
            <a:endParaRPr sz="2000">
              <a:solidFill>
                <a:srgbClr val="222222"/>
              </a:solidFill>
              <a:latin typeface="Calibri"/>
              <a:ea typeface="Calibri"/>
              <a:cs typeface="Calibri"/>
              <a:sym typeface="Calibri"/>
            </a:endParaRPr>
          </a:p>
          <a:p>
            <a:pPr indent="-355600" lvl="0" marL="457200" rtl="0" algn="l">
              <a:spcBef>
                <a:spcPts val="0"/>
              </a:spcBef>
              <a:spcAft>
                <a:spcPts val="0"/>
              </a:spcAft>
              <a:buClr>
                <a:srgbClr val="222222"/>
              </a:buClr>
              <a:buSzPts val="2000"/>
              <a:buFont typeface="Calibri"/>
              <a:buChar char="•"/>
            </a:pPr>
            <a:r>
              <a:rPr lang="it" sz="2000">
                <a:solidFill>
                  <a:srgbClr val="222222"/>
                </a:solidFill>
                <a:latin typeface="Calibri"/>
                <a:ea typeface="Calibri"/>
                <a:cs typeface="Calibri"/>
                <a:sym typeface="Calibri"/>
              </a:rPr>
              <a:t>Secret and configuration management</a:t>
            </a:r>
            <a:endParaRPr sz="2000">
              <a:solidFill>
                <a:srgbClr val="222222"/>
              </a:solidFill>
              <a:latin typeface="Calibri"/>
              <a:ea typeface="Calibri"/>
              <a:cs typeface="Calibri"/>
              <a:sym typeface="Calibri"/>
            </a:endParaRPr>
          </a:p>
          <a:p>
            <a:pPr indent="-355600" lvl="0" marL="457200" rtl="0" algn="l">
              <a:spcBef>
                <a:spcPts val="0"/>
              </a:spcBef>
              <a:spcAft>
                <a:spcPts val="0"/>
              </a:spcAft>
              <a:buClr>
                <a:srgbClr val="222222"/>
              </a:buClr>
              <a:buSzPts val="2000"/>
              <a:buFont typeface="Calibri"/>
              <a:buChar char="•"/>
            </a:pPr>
            <a:r>
              <a:rPr lang="it" sz="2000">
                <a:solidFill>
                  <a:srgbClr val="222222"/>
                </a:solidFill>
                <a:latin typeface="Calibri"/>
                <a:ea typeface="Calibri"/>
                <a:cs typeface="Calibri"/>
                <a:sym typeface="Calibri"/>
              </a:rPr>
              <a:t>Horizontal scaling</a:t>
            </a:r>
            <a:endParaRPr sz="2000">
              <a:solidFill>
                <a:srgbClr val="222222"/>
              </a:solidFill>
              <a:latin typeface="Calibri"/>
              <a:ea typeface="Calibri"/>
              <a:cs typeface="Calibri"/>
              <a:sym typeface="Calibri"/>
            </a:endParaRPr>
          </a:p>
          <a:p>
            <a:pPr indent="0" lvl="0" marL="457200" rtl="0" algn="l">
              <a:spcBef>
                <a:spcPts val="0"/>
              </a:spcBef>
              <a:spcAft>
                <a:spcPts val="0"/>
              </a:spcAft>
              <a:buNone/>
            </a:pPr>
            <a:r>
              <a:t/>
            </a:r>
            <a:endParaRPr b="1" sz="1100">
              <a:solidFill>
                <a:srgbClr val="222222"/>
              </a:solidFill>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90000"/>
              </a:lnSpc>
              <a:spcBef>
                <a:spcPts val="0"/>
              </a:spcBef>
              <a:spcAft>
                <a:spcPts val="0"/>
              </a:spcAft>
              <a:buClr>
                <a:srgbClr val="000000"/>
              </a:buClr>
              <a:buSzPct val="47138"/>
              <a:buFont typeface="Arial"/>
              <a:buNone/>
            </a:pPr>
            <a:r>
              <a:rPr lang="it"/>
              <a:t>A Kubernetes cluster</a:t>
            </a:r>
            <a:endParaRPr/>
          </a:p>
        </p:txBody>
      </p:sp>
      <p:sp>
        <p:nvSpPr>
          <p:cNvPr id="241" name="Google Shape;241;p37"/>
          <p:cNvSpPr txBox="1"/>
          <p:nvPr/>
        </p:nvSpPr>
        <p:spPr>
          <a:xfrm>
            <a:off x="418925" y="1597400"/>
            <a:ext cx="7986000" cy="1785000"/>
          </a:xfrm>
          <a:prstGeom prst="rect">
            <a:avLst/>
          </a:prstGeom>
          <a:noFill/>
          <a:ln>
            <a:noFill/>
          </a:ln>
        </p:spPr>
        <p:txBody>
          <a:bodyPr anchorCtr="0" anchor="t" bIns="91425" lIns="91425" spcFirstLastPara="1" rIns="91425" wrap="square" tIns="91425">
            <a:noAutofit/>
          </a:bodyPr>
          <a:lstStyle/>
          <a:p>
            <a:pPr indent="-361950" lvl="0" marL="914400" marR="0" rtl="0" algn="l">
              <a:lnSpc>
                <a:spcPct val="100000"/>
              </a:lnSpc>
              <a:spcBef>
                <a:spcPts val="0"/>
              </a:spcBef>
              <a:spcAft>
                <a:spcPts val="0"/>
              </a:spcAft>
              <a:buClr>
                <a:srgbClr val="000000"/>
              </a:buClr>
              <a:buSzPts val="2100"/>
              <a:buFont typeface="Arial"/>
              <a:buChar char="●"/>
            </a:pPr>
            <a:r>
              <a:rPr b="1" i="0" lang="it" sz="2100" u="sng" cap="none" strike="noStrike">
                <a:solidFill>
                  <a:srgbClr val="000000"/>
                </a:solidFill>
                <a:latin typeface="Calibri"/>
                <a:ea typeface="Calibri"/>
                <a:cs typeface="Calibri"/>
                <a:sym typeface="Calibri"/>
              </a:rPr>
              <a:t>Head Nodes</a:t>
            </a:r>
            <a:r>
              <a:rPr b="0" i="0" lang="it" sz="2100" u="none" cap="none" strike="noStrike">
                <a:solidFill>
                  <a:srgbClr val="000000"/>
                </a:solidFill>
                <a:latin typeface="Calibri"/>
                <a:ea typeface="Calibri"/>
                <a:cs typeface="Calibri"/>
                <a:sym typeface="Calibri"/>
              </a:rPr>
              <a:t>: Run the </a:t>
            </a:r>
            <a:r>
              <a:rPr b="1" i="0" lang="it" sz="2100" u="none" cap="none" strike="noStrike">
                <a:solidFill>
                  <a:srgbClr val="000000"/>
                </a:solidFill>
                <a:latin typeface="Calibri"/>
                <a:ea typeface="Calibri"/>
                <a:cs typeface="Calibri"/>
                <a:sym typeface="Calibri"/>
              </a:rPr>
              <a:t>control plane </a:t>
            </a:r>
            <a:r>
              <a:rPr b="0" i="0" lang="it" sz="2100" u="none" cap="none" strike="noStrike">
                <a:solidFill>
                  <a:srgbClr val="000000"/>
                </a:solidFill>
                <a:latin typeface="Calibri"/>
                <a:ea typeface="Calibri"/>
                <a:cs typeface="Calibri"/>
                <a:sym typeface="Calibri"/>
              </a:rPr>
              <a:t>responsible for  scheduling and managing the lifecycle of workloads</a:t>
            </a:r>
            <a:endParaRPr b="0" i="0" sz="2100" u="none" cap="none" strike="noStrike">
              <a:solidFill>
                <a:srgbClr val="000000"/>
              </a:solidFill>
              <a:latin typeface="Calibri"/>
              <a:ea typeface="Calibri"/>
              <a:cs typeface="Calibri"/>
              <a:sym typeface="Calibri"/>
            </a:endParaRPr>
          </a:p>
          <a:p>
            <a:pPr indent="-361950" lvl="0" marL="914400" marR="0" rtl="0" algn="l">
              <a:lnSpc>
                <a:spcPct val="100000"/>
              </a:lnSpc>
              <a:spcBef>
                <a:spcPts val="0"/>
              </a:spcBef>
              <a:spcAft>
                <a:spcPts val="0"/>
              </a:spcAft>
              <a:buClr>
                <a:srgbClr val="000000"/>
              </a:buClr>
              <a:buSzPts val="2100"/>
              <a:buFont typeface="Arial"/>
              <a:buChar char="●"/>
            </a:pPr>
            <a:r>
              <a:rPr b="1" i="0" lang="it" sz="2100" u="sng" cap="none" strike="noStrike">
                <a:solidFill>
                  <a:srgbClr val="000000"/>
                </a:solidFill>
                <a:latin typeface="Calibri"/>
                <a:ea typeface="Calibri"/>
                <a:cs typeface="Calibri"/>
                <a:sym typeface="Calibri"/>
              </a:rPr>
              <a:t>Worker Nodes</a:t>
            </a:r>
            <a:r>
              <a:rPr b="0" i="0" lang="it" sz="2100" u="none" cap="none" strike="noStrike">
                <a:solidFill>
                  <a:srgbClr val="000000"/>
                </a:solidFill>
                <a:latin typeface="Calibri"/>
                <a:ea typeface="Calibri"/>
                <a:cs typeface="Calibri"/>
                <a:sym typeface="Calibri"/>
              </a:rPr>
              <a:t>: Run the applications workloads</a:t>
            </a:r>
            <a:endParaRPr b="0" i="0" sz="2100" u="none" cap="none" strike="noStrike">
              <a:solidFill>
                <a:srgbClr val="000000"/>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8"/>
          <p:cNvSpPr txBox="1"/>
          <p:nvPr>
            <p:ph type="title"/>
          </p:nvPr>
        </p:nvSpPr>
        <p:spPr>
          <a:xfrm>
            <a:off x="311700" y="31935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90000"/>
              </a:lnSpc>
              <a:spcBef>
                <a:spcPts val="0"/>
              </a:spcBef>
              <a:spcAft>
                <a:spcPts val="0"/>
              </a:spcAft>
              <a:buClr>
                <a:srgbClr val="000000"/>
              </a:buClr>
              <a:buSzPct val="47138"/>
              <a:buFont typeface="Arial"/>
              <a:buNone/>
            </a:pPr>
            <a:r>
              <a:rPr lang="it"/>
              <a:t>2-layers architecture - A Kubernetes cluster</a:t>
            </a:r>
            <a:endParaRPr/>
          </a:p>
        </p:txBody>
      </p:sp>
      <p:pic>
        <p:nvPicPr>
          <p:cNvPr id="247" name="Google Shape;247;p38"/>
          <p:cNvPicPr preferRelativeResize="0"/>
          <p:nvPr/>
        </p:nvPicPr>
        <p:blipFill rotWithShape="1">
          <a:blip r:embed="rId3">
            <a:alphaModFix/>
          </a:blip>
          <a:srcRect b="0" l="0" r="0" t="0"/>
          <a:stretch/>
        </p:blipFill>
        <p:spPr>
          <a:xfrm>
            <a:off x="1115590" y="1044171"/>
            <a:ext cx="6791362" cy="391635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90000"/>
              </a:lnSpc>
              <a:spcBef>
                <a:spcPts val="0"/>
              </a:spcBef>
              <a:spcAft>
                <a:spcPts val="0"/>
              </a:spcAft>
              <a:buSzPct val="47138"/>
              <a:buNone/>
            </a:pPr>
            <a:r>
              <a:rPr lang="it"/>
              <a:t>Node Overview</a:t>
            </a:r>
            <a:endParaRPr/>
          </a:p>
        </p:txBody>
      </p:sp>
      <p:sp>
        <p:nvSpPr>
          <p:cNvPr id="253" name="Google Shape;253;p39"/>
          <p:cNvSpPr txBox="1"/>
          <p:nvPr/>
        </p:nvSpPr>
        <p:spPr>
          <a:xfrm>
            <a:off x="346875" y="1188693"/>
            <a:ext cx="8678700" cy="2968500"/>
          </a:xfrm>
          <a:prstGeom prst="rect">
            <a:avLst/>
          </a:prstGeom>
          <a:noFill/>
          <a:ln>
            <a:noFill/>
          </a:ln>
        </p:spPr>
        <p:txBody>
          <a:bodyPr anchorCtr="0" anchor="t" bIns="68575" lIns="68575" spcFirstLastPara="1" rIns="68575" wrap="square" tIns="68575">
            <a:noAutofit/>
          </a:bodyPr>
          <a:lstStyle/>
          <a:p>
            <a:pPr indent="-273050" lvl="0" marL="342900" marR="0" rtl="0" algn="l">
              <a:lnSpc>
                <a:spcPct val="100000"/>
              </a:lnSpc>
              <a:spcBef>
                <a:spcPts val="0"/>
              </a:spcBef>
              <a:spcAft>
                <a:spcPts val="0"/>
              </a:spcAft>
              <a:buClr>
                <a:srgbClr val="000000"/>
              </a:buClr>
              <a:buSzPts val="1700"/>
              <a:buFont typeface="Calibri"/>
              <a:buChar char="●"/>
            </a:pPr>
            <a:r>
              <a:rPr b="1" lang="it" sz="1700">
                <a:latin typeface="Calibri"/>
                <a:ea typeface="Calibri"/>
                <a:cs typeface="Calibri"/>
                <a:sym typeface="Calibri"/>
              </a:rPr>
              <a:t>Head Node:</a:t>
            </a:r>
            <a:r>
              <a:rPr lang="it" sz="1700">
                <a:latin typeface="Calibri"/>
                <a:ea typeface="Calibri"/>
                <a:cs typeface="Calibri"/>
                <a:sym typeface="Calibri"/>
              </a:rPr>
              <a:t> Control Plane</a:t>
            </a:r>
            <a:endParaRPr sz="1700">
              <a:latin typeface="Calibri"/>
              <a:ea typeface="Calibri"/>
              <a:cs typeface="Calibri"/>
              <a:sym typeface="Calibri"/>
            </a:endParaRPr>
          </a:p>
          <a:p>
            <a:pPr indent="-336550" lvl="1" marL="914400" marR="0" rtl="0" algn="l">
              <a:lnSpc>
                <a:spcPct val="100000"/>
              </a:lnSpc>
              <a:spcBef>
                <a:spcPts val="0"/>
              </a:spcBef>
              <a:spcAft>
                <a:spcPts val="0"/>
              </a:spcAft>
              <a:buClr>
                <a:srgbClr val="000000"/>
              </a:buClr>
              <a:buSzPts val="1700"/>
              <a:buFont typeface="Calibri"/>
              <a:buChar char="○"/>
            </a:pPr>
            <a:r>
              <a:rPr b="0" i="0" lang="it" sz="1700" u="none" cap="none" strike="noStrike">
                <a:solidFill>
                  <a:srgbClr val="000000"/>
                </a:solidFill>
                <a:latin typeface="Calibri"/>
                <a:ea typeface="Calibri"/>
                <a:cs typeface="Calibri"/>
                <a:sym typeface="Calibri"/>
              </a:rPr>
              <a:t>Expose the Kubernetes API</a:t>
            </a:r>
            <a:endParaRPr b="0" i="0" sz="1700" u="none" cap="none" strike="noStrike">
              <a:solidFill>
                <a:srgbClr val="000000"/>
              </a:solidFill>
              <a:latin typeface="Calibri"/>
              <a:ea typeface="Calibri"/>
              <a:cs typeface="Calibri"/>
              <a:sym typeface="Calibri"/>
            </a:endParaRPr>
          </a:p>
          <a:p>
            <a:pPr indent="-336550" lvl="1" marL="914400" marR="0" rtl="0" algn="l">
              <a:lnSpc>
                <a:spcPct val="100000"/>
              </a:lnSpc>
              <a:spcBef>
                <a:spcPts val="0"/>
              </a:spcBef>
              <a:spcAft>
                <a:spcPts val="0"/>
              </a:spcAft>
              <a:buClr>
                <a:srgbClr val="000000"/>
              </a:buClr>
              <a:buSzPts val="1700"/>
              <a:buFont typeface="Calibri"/>
              <a:buChar char="○"/>
            </a:pPr>
            <a:r>
              <a:rPr b="0" i="0" lang="it" sz="1700" u="none" cap="none" strike="noStrike">
                <a:solidFill>
                  <a:srgbClr val="000000"/>
                </a:solidFill>
                <a:latin typeface="Calibri"/>
                <a:ea typeface="Calibri"/>
                <a:cs typeface="Calibri"/>
                <a:sym typeface="Calibri"/>
              </a:rPr>
              <a:t>Scheduling and deployments of resources</a:t>
            </a:r>
            <a:endParaRPr b="0" i="0" sz="1700" u="none" cap="none" strike="noStrike">
              <a:solidFill>
                <a:srgbClr val="000000"/>
              </a:solidFill>
              <a:latin typeface="Calibri"/>
              <a:ea typeface="Calibri"/>
              <a:cs typeface="Calibri"/>
              <a:sym typeface="Calibri"/>
            </a:endParaRPr>
          </a:p>
          <a:p>
            <a:pPr indent="-336550" lvl="1" marL="914400" marR="0" rtl="0" algn="l">
              <a:lnSpc>
                <a:spcPct val="100000"/>
              </a:lnSpc>
              <a:spcBef>
                <a:spcPts val="0"/>
              </a:spcBef>
              <a:spcAft>
                <a:spcPts val="0"/>
              </a:spcAft>
              <a:buClr>
                <a:srgbClr val="000000"/>
              </a:buClr>
              <a:buSzPts val="1700"/>
              <a:buFont typeface="Calibri"/>
              <a:buChar char="○"/>
            </a:pPr>
            <a:r>
              <a:rPr b="0" i="0" lang="it" sz="1700" u="none" cap="none" strike="noStrike">
                <a:solidFill>
                  <a:srgbClr val="000000"/>
                </a:solidFill>
                <a:latin typeface="Calibri"/>
                <a:ea typeface="Calibri"/>
                <a:cs typeface="Calibri"/>
                <a:sym typeface="Calibri"/>
              </a:rPr>
              <a:t>Manage the cluster</a:t>
            </a:r>
            <a:endParaRPr b="0" i="0" sz="1700" u="none" cap="none" strike="noStrike">
              <a:solidFill>
                <a:srgbClr val="000000"/>
              </a:solidFill>
              <a:latin typeface="Calibri"/>
              <a:ea typeface="Calibri"/>
              <a:cs typeface="Calibri"/>
              <a:sym typeface="Calibri"/>
            </a:endParaRPr>
          </a:p>
          <a:p>
            <a:pPr indent="-336550" lvl="1" marL="914400" marR="0" rtl="0" algn="l">
              <a:lnSpc>
                <a:spcPct val="100000"/>
              </a:lnSpc>
              <a:spcBef>
                <a:spcPts val="0"/>
              </a:spcBef>
              <a:spcAft>
                <a:spcPts val="0"/>
              </a:spcAft>
              <a:buClr>
                <a:srgbClr val="000000"/>
              </a:buClr>
              <a:buSzPts val="1700"/>
              <a:buFont typeface="Calibri"/>
              <a:buChar char="○"/>
            </a:pPr>
            <a:r>
              <a:rPr b="0" i="0" lang="it" sz="1700" u="none" cap="none" strike="noStrike">
                <a:solidFill>
                  <a:srgbClr val="000000"/>
                </a:solidFill>
                <a:latin typeface="Calibri"/>
                <a:ea typeface="Calibri"/>
                <a:cs typeface="Calibri"/>
                <a:sym typeface="Calibri"/>
              </a:rPr>
              <a:t>Handle communications across the system</a:t>
            </a:r>
            <a:endParaRPr b="0" i="0" sz="1700" u="none" cap="none" strike="noStrike">
              <a:solidFill>
                <a:srgbClr val="000000"/>
              </a:solidFill>
              <a:latin typeface="Calibri"/>
              <a:ea typeface="Calibri"/>
              <a:cs typeface="Calibri"/>
              <a:sym typeface="Calibri"/>
            </a:endParaRPr>
          </a:p>
          <a:p>
            <a:pPr indent="-336550" lvl="0" marL="457200" marR="0" rtl="0" algn="l">
              <a:lnSpc>
                <a:spcPct val="100000"/>
              </a:lnSpc>
              <a:spcBef>
                <a:spcPts val="0"/>
              </a:spcBef>
              <a:spcAft>
                <a:spcPts val="0"/>
              </a:spcAft>
              <a:buSzPts val="1700"/>
              <a:buFont typeface="Calibri"/>
              <a:buChar char="●"/>
            </a:pPr>
            <a:r>
              <a:rPr b="1" lang="it" sz="1700">
                <a:latin typeface="Calibri"/>
                <a:ea typeface="Calibri"/>
                <a:cs typeface="Calibri"/>
                <a:sym typeface="Calibri"/>
              </a:rPr>
              <a:t>Worker Node</a:t>
            </a:r>
            <a:endParaRPr b="1" sz="1700">
              <a:latin typeface="Calibri"/>
              <a:ea typeface="Calibri"/>
              <a:cs typeface="Calibri"/>
              <a:sym typeface="Calibri"/>
            </a:endParaRPr>
          </a:p>
          <a:p>
            <a:pPr indent="-342900" lvl="1" marL="914400" rtl="0" algn="l">
              <a:spcBef>
                <a:spcPts val="0"/>
              </a:spcBef>
              <a:spcAft>
                <a:spcPts val="0"/>
              </a:spcAft>
              <a:buClr>
                <a:schemeClr val="dk1"/>
              </a:buClr>
              <a:buSzPts val="1800"/>
              <a:buFont typeface="Calibri"/>
              <a:buChar char="○"/>
            </a:pPr>
            <a:r>
              <a:rPr lang="it" sz="1800">
                <a:solidFill>
                  <a:schemeClr val="dk1"/>
                </a:solidFill>
                <a:latin typeface="Calibri"/>
                <a:ea typeface="Calibri"/>
                <a:cs typeface="Calibri"/>
                <a:sym typeface="Calibri"/>
              </a:rPr>
              <a:t>Run containerized workloads</a:t>
            </a:r>
            <a:endParaRPr sz="1800">
              <a:solidFill>
                <a:schemeClr val="dk1"/>
              </a:solidFill>
              <a:latin typeface="Calibri"/>
              <a:ea typeface="Calibri"/>
              <a:cs typeface="Calibri"/>
              <a:sym typeface="Calibri"/>
            </a:endParaRPr>
          </a:p>
          <a:p>
            <a:pPr indent="-342900" lvl="1" marL="914400" rtl="0" algn="l">
              <a:spcBef>
                <a:spcPts val="0"/>
              </a:spcBef>
              <a:spcAft>
                <a:spcPts val="0"/>
              </a:spcAft>
              <a:buClr>
                <a:schemeClr val="dk1"/>
              </a:buClr>
              <a:buSzPts val="1800"/>
              <a:buFont typeface="Calibri"/>
              <a:buChar char="○"/>
            </a:pPr>
            <a:r>
              <a:rPr lang="it" sz="1800">
                <a:solidFill>
                  <a:schemeClr val="dk1"/>
                </a:solidFill>
                <a:latin typeface="Calibri"/>
                <a:ea typeface="Calibri"/>
                <a:cs typeface="Calibri"/>
                <a:sym typeface="Calibri"/>
              </a:rPr>
              <a:t>Run logging, monitoring and service discovery components</a:t>
            </a:r>
            <a:endParaRPr sz="1800">
              <a:solidFill>
                <a:schemeClr val="dk1"/>
              </a:solidFill>
              <a:latin typeface="Calibri"/>
              <a:ea typeface="Calibri"/>
              <a:cs typeface="Calibri"/>
              <a:sym typeface="Calibri"/>
            </a:endParaRPr>
          </a:p>
          <a:p>
            <a:pPr indent="-342900" lvl="1" marL="914400" rtl="0" algn="l">
              <a:spcBef>
                <a:spcPts val="0"/>
              </a:spcBef>
              <a:spcAft>
                <a:spcPts val="0"/>
              </a:spcAft>
              <a:buClr>
                <a:schemeClr val="dk1"/>
              </a:buClr>
              <a:buSzPts val="1800"/>
              <a:buFont typeface="Calibri"/>
              <a:buChar char="○"/>
            </a:pPr>
            <a:r>
              <a:rPr lang="it" sz="1800">
                <a:solidFill>
                  <a:schemeClr val="dk1"/>
                </a:solidFill>
                <a:latin typeface="Calibri"/>
                <a:ea typeface="Calibri"/>
                <a:cs typeface="Calibri"/>
                <a:sym typeface="Calibri"/>
              </a:rPr>
              <a:t>Run optional add-ons</a:t>
            </a:r>
            <a:endParaRPr sz="18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1700">
              <a:latin typeface="Calibri"/>
              <a:ea typeface="Calibri"/>
              <a:cs typeface="Calibri"/>
              <a:sym typeface="Calibri"/>
            </a:endParaRPr>
          </a:p>
          <a:p>
            <a:pPr indent="0" lvl="0" marL="0" marR="0" rtl="0" algn="l">
              <a:lnSpc>
                <a:spcPct val="100000"/>
              </a:lnSpc>
              <a:spcBef>
                <a:spcPts val="0"/>
              </a:spcBef>
              <a:spcAft>
                <a:spcPts val="0"/>
              </a:spcAft>
              <a:buNone/>
            </a:pPr>
            <a:r>
              <a:t/>
            </a:r>
            <a:endParaRPr sz="1700">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57" name="Shape 257"/>
        <p:cNvGrpSpPr/>
        <p:nvPr/>
      </p:nvGrpSpPr>
      <p:grpSpPr>
        <a:xfrm>
          <a:off x="0" y="0"/>
          <a:ext cx="0" cy="0"/>
          <a:chOff x="0" y="0"/>
          <a:chExt cx="0" cy="0"/>
        </a:xfrm>
      </p:grpSpPr>
      <p:sp>
        <p:nvSpPr>
          <p:cNvPr id="258" name="Google Shape;258;p4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90000"/>
              </a:lnSpc>
              <a:spcBef>
                <a:spcPts val="0"/>
              </a:spcBef>
              <a:spcAft>
                <a:spcPts val="0"/>
              </a:spcAft>
              <a:buClr>
                <a:srgbClr val="000000"/>
              </a:buClr>
              <a:buSzPct val="47138"/>
              <a:buFont typeface="Arial"/>
              <a:buNone/>
            </a:pPr>
            <a:r>
              <a:rPr lang="it"/>
              <a:t>Control Plane and worker node  component</a:t>
            </a:r>
            <a:endParaRPr/>
          </a:p>
        </p:txBody>
      </p:sp>
      <p:pic>
        <p:nvPicPr>
          <p:cNvPr id="259" name="Google Shape;259;p40"/>
          <p:cNvPicPr preferRelativeResize="0"/>
          <p:nvPr/>
        </p:nvPicPr>
        <p:blipFill rotWithShape="1">
          <a:blip r:embed="rId3">
            <a:alphaModFix/>
          </a:blip>
          <a:srcRect b="0" l="0" r="0" t="0"/>
          <a:stretch/>
        </p:blipFill>
        <p:spPr>
          <a:xfrm>
            <a:off x="1123583" y="1081315"/>
            <a:ext cx="1691787" cy="3553990"/>
          </a:xfrm>
          <a:prstGeom prst="rect">
            <a:avLst/>
          </a:prstGeom>
          <a:noFill/>
          <a:ln>
            <a:noFill/>
          </a:ln>
        </p:spPr>
      </p:pic>
      <p:sp>
        <p:nvSpPr>
          <p:cNvPr id="260" name="Google Shape;260;p40"/>
          <p:cNvSpPr txBox="1"/>
          <p:nvPr/>
        </p:nvSpPr>
        <p:spPr>
          <a:xfrm>
            <a:off x="2815370" y="1137871"/>
            <a:ext cx="5632279" cy="3560604"/>
          </a:xfrm>
          <a:prstGeom prst="rect">
            <a:avLst/>
          </a:prstGeom>
          <a:noFill/>
          <a:ln>
            <a:noFill/>
          </a:ln>
        </p:spPr>
        <p:txBody>
          <a:bodyPr anchorCtr="0" anchor="t" bIns="68575" lIns="68575" spcFirstLastPara="1" rIns="68575" wrap="square" tIns="68575">
            <a:noAutofit/>
          </a:bodyPr>
          <a:lstStyle/>
          <a:p>
            <a:pPr indent="-285750" lvl="0" marL="355600" marR="0" rtl="0" algn="l">
              <a:lnSpc>
                <a:spcPct val="100000"/>
              </a:lnSpc>
              <a:spcBef>
                <a:spcPts val="0"/>
              </a:spcBef>
              <a:spcAft>
                <a:spcPts val="0"/>
              </a:spcAft>
              <a:buClr>
                <a:srgbClr val="000000"/>
              </a:buClr>
              <a:buSzPts val="1700"/>
              <a:buFont typeface="Arial"/>
              <a:buChar char="•"/>
            </a:pPr>
            <a:r>
              <a:rPr b="0" i="0" lang="it" sz="1700" u="none" cap="none" strike="noStrike">
                <a:solidFill>
                  <a:srgbClr val="000000"/>
                </a:solidFill>
                <a:latin typeface="Calibri"/>
                <a:ea typeface="Calibri"/>
                <a:cs typeface="Calibri"/>
                <a:sym typeface="Calibri"/>
              </a:rPr>
              <a:t>Expose the Kubernetes API</a:t>
            </a:r>
            <a:endParaRPr/>
          </a:p>
          <a:p>
            <a:pPr indent="0" lvl="0" marL="69850" marR="0" rtl="0" algn="l">
              <a:lnSpc>
                <a:spcPct val="100000"/>
              </a:lnSpc>
              <a:spcBef>
                <a:spcPts val="0"/>
              </a:spcBef>
              <a:spcAft>
                <a:spcPts val="0"/>
              </a:spcAft>
              <a:buNone/>
            </a:pPr>
            <a:r>
              <a:t/>
            </a:r>
            <a:endParaRPr b="0" i="0" sz="1700" u="none" cap="none" strike="noStrike">
              <a:solidFill>
                <a:srgbClr val="000000"/>
              </a:solidFill>
              <a:latin typeface="Calibri"/>
              <a:ea typeface="Calibri"/>
              <a:cs typeface="Calibri"/>
              <a:sym typeface="Calibri"/>
            </a:endParaRPr>
          </a:p>
          <a:p>
            <a:pPr indent="-285750" lvl="0" marL="355600" marR="0" rtl="0" algn="l">
              <a:lnSpc>
                <a:spcPct val="100000"/>
              </a:lnSpc>
              <a:spcBef>
                <a:spcPts val="0"/>
              </a:spcBef>
              <a:spcAft>
                <a:spcPts val="0"/>
              </a:spcAft>
              <a:buClr>
                <a:srgbClr val="000000"/>
              </a:buClr>
              <a:buSzPts val="1700"/>
              <a:buFont typeface="Arial"/>
              <a:buChar char="•"/>
            </a:pPr>
            <a:r>
              <a:rPr b="0" i="0" lang="it" sz="1700" u="none" cap="none" strike="noStrike">
                <a:solidFill>
                  <a:srgbClr val="000000"/>
                </a:solidFill>
                <a:latin typeface="Calibri"/>
                <a:ea typeface="Calibri"/>
                <a:cs typeface="Calibri"/>
                <a:sym typeface="Calibri"/>
              </a:rPr>
              <a:t>Embeds cloud-specific control logic</a:t>
            </a:r>
            <a:endParaRPr/>
          </a:p>
          <a:p>
            <a:pPr indent="-177800" lvl="0" marL="35560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Calibri"/>
              <a:ea typeface="Calibri"/>
              <a:cs typeface="Calibri"/>
              <a:sym typeface="Calibri"/>
            </a:endParaRPr>
          </a:p>
          <a:p>
            <a:pPr indent="-285750" lvl="0" marL="355600" marR="0" rtl="0" algn="l">
              <a:lnSpc>
                <a:spcPct val="100000"/>
              </a:lnSpc>
              <a:spcBef>
                <a:spcPts val="0"/>
              </a:spcBef>
              <a:spcAft>
                <a:spcPts val="0"/>
              </a:spcAft>
              <a:buClr>
                <a:srgbClr val="000000"/>
              </a:buClr>
              <a:buSzPts val="1700"/>
              <a:buFont typeface="Arial"/>
              <a:buChar char="•"/>
            </a:pPr>
            <a:r>
              <a:rPr b="0" i="0" lang="it" sz="1700" u="none" cap="none" strike="noStrike">
                <a:solidFill>
                  <a:schemeClr val="dk1"/>
                </a:solidFill>
                <a:latin typeface="Calibri"/>
                <a:ea typeface="Calibri"/>
                <a:cs typeface="Calibri"/>
                <a:sym typeface="Calibri"/>
              </a:rPr>
              <a:t>Ensure that the cluster maintains the desired state of applications</a:t>
            </a:r>
            <a:endParaRPr/>
          </a:p>
          <a:p>
            <a:pPr indent="-285750" lvl="0" marL="355600" marR="0" rtl="0" algn="l">
              <a:lnSpc>
                <a:spcPct val="100000"/>
              </a:lnSpc>
              <a:spcBef>
                <a:spcPts val="0"/>
              </a:spcBef>
              <a:spcAft>
                <a:spcPts val="0"/>
              </a:spcAft>
              <a:buClr>
                <a:srgbClr val="000000"/>
              </a:buClr>
              <a:buSzPts val="1700"/>
              <a:buFont typeface="Arial"/>
              <a:buChar char="•"/>
            </a:pPr>
            <a:r>
              <a:rPr b="0" i="0" lang="it" sz="1700" u="none" cap="none" strike="noStrike">
                <a:solidFill>
                  <a:schemeClr val="dk1"/>
                </a:solidFill>
                <a:latin typeface="Calibri"/>
                <a:ea typeface="Calibri"/>
                <a:cs typeface="Calibri"/>
                <a:sym typeface="Calibri"/>
              </a:rPr>
              <a:t>Persistent, lightweight distributed key-value data store </a:t>
            </a:r>
            <a:endParaRPr/>
          </a:p>
          <a:p>
            <a:pPr indent="-177800" lvl="0" marL="35560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Calibri"/>
              <a:ea typeface="Calibri"/>
              <a:cs typeface="Calibri"/>
              <a:sym typeface="Calibri"/>
            </a:endParaRPr>
          </a:p>
          <a:p>
            <a:pPr indent="-285750" lvl="0" marL="355600" marR="0" rtl="0" algn="l">
              <a:lnSpc>
                <a:spcPct val="100000"/>
              </a:lnSpc>
              <a:spcBef>
                <a:spcPts val="0"/>
              </a:spcBef>
              <a:spcAft>
                <a:spcPts val="0"/>
              </a:spcAft>
              <a:buClr>
                <a:srgbClr val="000000"/>
              </a:buClr>
              <a:buSzPts val="1700"/>
              <a:buFont typeface="Arial"/>
              <a:buChar char="•"/>
            </a:pPr>
            <a:r>
              <a:rPr b="0" i="0" lang="it" sz="1700" u="none" cap="none" strike="noStrike">
                <a:solidFill>
                  <a:srgbClr val="000000"/>
                </a:solidFill>
                <a:latin typeface="Calibri"/>
                <a:ea typeface="Calibri"/>
                <a:cs typeface="Calibri"/>
                <a:sym typeface="Calibri"/>
              </a:rPr>
              <a:t>Starting, stopping and maintain containers (Worker Node)</a:t>
            </a:r>
            <a:endParaRPr/>
          </a:p>
          <a:p>
            <a:pPr indent="-177800" lvl="0" marL="35560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Calibri"/>
              <a:ea typeface="Calibri"/>
              <a:cs typeface="Calibri"/>
              <a:sym typeface="Calibri"/>
            </a:endParaRPr>
          </a:p>
          <a:p>
            <a:pPr indent="-285750" lvl="0" marL="355600" marR="0" rtl="0" algn="l">
              <a:lnSpc>
                <a:spcPct val="100000"/>
              </a:lnSpc>
              <a:spcBef>
                <a:spcPts val="0"/>
              </a:spcBef>
              <a:spcAft>
                <a:spcPts val="0"/>
              </a:spcAft>
              <a:buClr>
                <a:srgbClr val="000000"/>
              </a:buClr>
              <a:buSzPts val="1700"/>
              <a:buFont typeface="Arial"/>
              <a:buChar char="•"/>
            </a:pPr>
            <a:r>
              <a:rPr b="0" i="0" lang="it" sz="1700" u="none" cap="none" strike="noStrike">
                <a:solidFill>
                  <a:schemeClr val="dk1"/>
                </a:solidFill>
                <a:latin typeface="Calibri"/>
                <a:ea typeface="Calibri"/>
                <a:cs typeface="Calibri"/>
                <a:sym typeface="Calibri"/>
              </a:rPr>
              <a:t>maintains network rules on nodes </a:t>
            </a:r>
            <a:r>
              <a:rPr b="0" i="0" lang="it" sz="1700" u="none" cap="none" strike="noStrike">
                <a:solidFill>
                  <a:srgbClr val="000000"/>
                </a:solidFill>
                <a:latin typeface="Calibri"/>
                <a:ea typeface="Calibri"/>
                <a:cs typeface="Calibri"/>
                <a:sym typeface="Calibri"/>
              </a:rPr>
              <a:t>(Worker Node)</a:t>
            </a:r>
            <a:endParaRPr b="0" i="0" sz="1700" u="none" cap="none" strike="noStrike">
              <a:solidFill>
                <a:schemeClr val="dk1"/>
              </a:solidFill>
              <a:latin typeface="Calibri"/>
              <a:ea typeface="Calibri"/>
              <a:cs typeface="Calibri"/>
              <a:sym typeface="Calibri"/>
            </a:endParaRPr>
          </a:p>
          <a:p>
            <a:pPr indent="0" lvl="0" marL="69850" marR="0" rtl="0" algn="l">
              <a:lnSpc>
                <a:spcPct val="100000"/>
              </a:lnSpc>
              <a:spcBef>
                <a:spcPts val="0"/>
              </a:spcBef>
              <a:spcAft>
                <a:spcPts val="0"/>
              </a:spcAft>
              <a:buNone/>
            </a:pPr>
            <a:r>
              <a:t/>
            </a:r>
            <a:endParaRPr b="0" i="0" sz="1700" u="none" cap="none" strike="noStrike">
              <a:solidFill>
                <a:schemeClr val="dk1"/>
              </a:solidFill>
              <a:latin typeface="Calibri"/>
              <a:ea typeface="Calibri"/>
              <a:cs typeface="Calibri"/>
              <a:sym typeface="Calibri"/>
            </a:endParaRPr>
          </a:p>
          <a:p>
            <a:pPr indent="-285750" lvl="0" marL="355600" marR="0" rtl="0" algn="l">
              <a:lnSpc>
                <a:spcPct val="100000"/>
              </a:lnSpc>
              <a:spcBef>
                <a:spcPts val="0"/>
              </a:spcBef>
              <a:spcAft>
                <a:spcPts val="0"/>
              </a:spcAft>
              <a:buClr>
                <a:srgbClr val="000000"/>
              </a:buClr>
              <a:buSzPts val="1700"/>
              <a:buFont typeface="Arial"/>
              <a:buChar char="•"/>
            </a:pPr>
            <a:r>
              <a:rPr b="0" i="0" lang="it" sz="1700" u="none" cap="none" strike="noStrike">
                <a:solidFill>
                  <a:schemeClr val="dk1"/>
                </a:solidFill>
                <a:latin typeface="Calibri"/>
                <a:ea typeface="Calibri"/>
                <a:cs typeface="Calibri"/>
                <a:sym typeface="Calibri"/>
              </a:rPr>
              <a:t>distribute and deploy workloads on Worker Nodes.</a:t>
            </a:r>
            <a:endParaRPr/>
          </a:p>
          <a:p>
            <a:pPr indent="-177800" lvl="0" marL="35560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Calibri"/>
              <a:ea typeface="Calibri"/>
              <a:cs typeface="Calibri"/>
              <a:sym typeface="Calibri"/>
            </a:endParaRPr>
          </a:p>
          <a:p>
            <a:pPr indent="-177800" lvl="0" marL="35560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Calibri"/>
              <a:ea typeface="Calibri"/>
              <a:cs typeface="Calibri"/>
              <a:sym typeface="Calibri"/>
            </a:endParaRPr>
          </a:p>
          <a:p>
            <a:pPr indent="-177800" lvl="0" marL="35560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90000"/>
              </a:lnSpc>
              <a:spcBef>
                <a:spcPts val="0"/>
              </a:spcBef>
              <a:spcAft>
                <a:spcPts val="0"/>
              </a:spcAft>
              <a:buSzPct val="47138"/>
              <a:buNone/>
            </a:pPr>
            <a:r>
              <a:rPr lang="it"/>
              <a:t>Other kubernetes node components</a:t>
            </a:r>
            <a:endParaRPr/>
          </a:p>
        </p:txBody>
      </p:sp>
      <p:sp>
        <p:nvSpPr>
          <p:cNvPr id="266" name="Google Shape;266;p41"/>
          <p:cNvSpPr txBox="1"/>
          <p:nvPr/>
        </p:nvSpPr>
        <p:spPr>
          <a:xfrm>
            <a:off x="278644" y="984731"/>
            <a:ext cx="8469300" cy="2772260"/>
          </a:xfrm>
          <a:prstGeom prst="rect">
            <a:avLst/>
          </a:prstGeom>
          <a:noFill/>
          <a:ln>
            <a:noFill/>
          </a:ln>
        </p:spPr>
        <p:txBody>
          <a:bodyPr anchorCtr="0" anchor="t" bIns="68575" lIns="68575" spcFirstLastPara="1" rIns="68575" wrap="square" tIns="68575">
            <a:noAutofit/>
          </a:bodyPr>
          <a:lstStyle/>
          <a:p>
            <a:pPr indent="-279400" lvl="0" marL="342900" marR="0" rtl="0" algn="l">
              <a:lnSpc>
                <a:spcPct val="100000"/>
              </a:lnSpc>
              <a:spcBef>
                <a:spcPts val="0"/>
              </a:spcBef>
              <a:spcAft>
                <a:spcPts val="0"/>
              </a:spcAft>
              <a:buClr>
                <a:srgbClr val="000000"/>
              </a:buClr>
              <a:buSzPts val="1800"/>
              <a:buFont typeface="Calibri"/>
              <a:buChar char="●"/>
            </a:pPr>
            <a:r>
              <a:rPr b="0" i="0" lang="it" sz="2000" u="none" cap="none" strike="noStrike">
                <a:solidFill>
                  <a:srgbClr val="000000"/>
                </a:solidFill>
                <a:latin typeface="Calibri"/>
                <a:ea typeface="Calibri"/>
                <a:cs typeface="Calibri"/>
                <a:sym typeface="Calibri"/>
              </a:rPr>
              <a:t>Container runtime</a:t>
            </a:r>
            <a:endParaRPr/>
          </a:p>
          <a:p>
            <a:pPr indent="-279400" lvl="0" marL="342900" marR="0" rtl="0" algn="l">
              <a:lnSpc>
                <a:spcPct val="100000"/>
              </a:lnSpc>
              <a:spcBef>
                <a:spcPts val="0"/>
              </a:spcBef>
              <a:spcAft>
                <a:spcPts val="0"/>
              </a:spcAft>
              <a:buClr>
                <a:srgbClr val="000000"/>
              </a:buClr>
              <a:buSzPts val="1800"/>
              <a:buFont typeface="Calibri"/>
              <a:buChar char="●"/>
            </a:pPr>
            <a:r>
              <a:rPr b="0" i="0" lang="it" sz="2000" u="none" cap="none" strike="noStrike">
                <a:solidFill>
                  <a:srgbClr val="000000"/>
                </a:solidFill>
                <a:latin typeface="Calibri"/>
                <a:ea typeface="Calibri"/>
                <a:cs typeface="Calibri"/>
                <a:sym typeface="Calibri"/>
              </a:rPr>
              <a:t>Addons</a:t>
            </a:r>
            <a:endParaRPr b="0" i="0" sz="2000" u="none" cap="none" strike="noStrike">
              <a:solidFill>
                <a:srgbClr val="000000"/>
              </a:solidFill>
              <a:latin typeface="Calibri"/>
              <a:ea typeface="Calibri"/>
              <a:cs typeface="Calibri"/>
              <a:sym typeface="Calibri"/>
            </a:endParaRPr>
          </a:p>
          <a:p>
            <a:pPr indent="-279400" lvl="0" marL="342900" marR="0" rtl="0" algn="l">
              <a:lnSpc>
                <a:spcPct val="100000"/>
              </a:lnSpc>
              <a:spcBef>
                <a:spcPts val="0"/>
              </a:spcBef>
              <a:spcAft>
                <a:spcPts val="0"/>
              </a:spcAft>
              <a:buClr>
                <a:srgbClr val="000000"/>
              </a:buClr>
              <a:buSzPts val="1800"/>
              <a:buFont typeface="Calibri"/>
              <a:buChar char="●"/>
            </a:pPr>
            <a:r>
              <a:rPr b="0" i="0" lang="it" sz="2000" u="none" cap="none" strike="noStrike">
                <a:solidFill>
                  <a:srgbClr val="000000"/>
                </a:solidFill>
                <a:latin typeface="Calibri"/>
                <a:ea typeface="Calibri"/>
                <a:cs typeface="Calibri"/>
                <a:sym typeface="Calibri"/>
              </a:rPr>
              <a:t>Dns (required)</a:t>
            </a:r>
            <a:endParaRPr/>
          </a:p>
          <a:p>
            <a:pPr indent="-279400" lvl="0" marL="342900" marR="0" rtl="0" algn="l">
              <a:lnSpc>
                <a:spcPct val="100000"/>
              </a:lnSpc>
              <a:spcBef>
                <a:spcPts val="0"/>
              </a:spcBef>
              <a:spcAft>
                <a:spcPts val="0"/>
              </a:spcAft>
              <a:buClr>
                <a:srgbClr val="000000"/>
              </a:buClr>
              <a:buSzPts val="1800"/>
              <a:buFont typeface="Calibri"/>
              <a:buChar char="●"/>
            </a:pPr>
            <a:r>
              <a:rPr b="0" i="0" lang="it" sz="2000" u="none" cap="none" strike="noStrike">
                <a:solidFill>
                  <a:srgbClr val="000000"/>
                </a:solidFill>
                <a:latin typeface="Calibri"/>
                <a:ea typeface="Calibri"/>
                <a:cs typeface="Calibri"/>
                <a:sym typeface="Calibri"/>
              </a:rPr>
              <a:t>Web UI (Dashboard)</a:t>
            </a:r>
            <a:endParaRPr/>
          </a:p>
          <a:p>
            <a:pPr indent="-279400" lvl="0" marL="342900" marR="0" rtl="0" algn="l">
              <a:lnSpc>
                <a:spcPct val="100000"/>
              </a:lnSpc>
              <a:spcBef>
                <a:spcPts val="0"/>
              </a:spcBef>
              <a:spcAft>
                <a:spcPts val="0"/>
              </a:spcAft>
              <a:buClr>
                <a:srgbClr val="000000"/>
              </a:buClr>
              <a:buSzPts val="1800"/>
              <a:buFont typeface="Calibri"/>
              <a:buChar char="●"/>
            </a:pPr>
            <a:r>
              <a:rPr b="0" i="0" lang="it" sz="2000" u="none" cap="none" strike="noStrike">
                <a:solidFill>
                  <a:srgbClr val="000000"/>
                </a:solidFill>
                <a:latin typeface="Calibri"/>
                <a:ea typeface="Calibri"/>
                <a:cs typeface="Calibri"/>
                <a:sym typeface="Calibri"/>
              </a:rPr>
              <a:t>Container Resource Monitoring</a:t>
            </a:r>
            <a:endParaRPr/>
          </a:p>
          <a:p>
            <a:pPr indent="-279400" lvl="0" marL="342900" marR="0" rtl="0" algn="l">
              <a:lnSpc>
                <a:spcPct val="100000"/>
              </a:lnSpc>
              <a:spcBef>
                <a:spcPts val="0"/>
              </a:spcBef>
              <a:spcAft>
                <a:spcPts val="0"/>
              </a:spcAft>
              <a:buClr>
                <a:srgbClr val="000000"/>
              </a:buClr>
              <a:buSzPts val="1800"/>
              <a:buFont typeface="Calibri"/>
              <a:buChar char="●"/>
            </a:pPr>
            <a:r>
              <a:rPr b="0" i="0" lang="it" sz="2000" u="none" cap="none" strike="noStrike">
                <a:solidFill>
                  <a:srgbClr val="000000"/>
                </a:solidFill>
                <a:latin typeface="Calibri"/>
                <a:ea typeface="Calibri"/>
                <a:cs typeface="Calibri"/>
                <a:sym typeface="Calibri"/>
              </a:rPr>
              <a:t>Cluster-level Logging</a:t>
            </a:r>
            <a:endParaRPr/>
          </a:p>
          <a:p>
            <a:pPr indent="-279400" lvl="0" marL="342900" marR="0" rtl="0" algn="l">
              <a:lnSpc>
                <a:spcPct val="100000"/>
              </a:lnSpc>
              <a:spcBef>
                <a:spcPts val="0"/>
              </a:spcBef>
              <a:spcAft>
                <a:spcPts val="0"/>
              </a:spcAft>
              <a:buClr>
                <a:srgbClr val="000000"/>
              </a:buClr>
              <a:buSzPts val="1800"/>
              <a:buFont typeface="Calibri"/>
              <a:buChar char="●"/>
            </a:pPr>
            <a:r>
              <a:rPr b="0" i="0" lang="it" sz="2000" u="none" cap="none" strike="noStrike">
                <a:solidFill>
                  <a:srgbClr val="000000"/>
                </a:solidFill>
                <a:latin typeface="Calibri"/>
                <a:ea typeface="Calibri"/>
                <a:cs typeface="Calibri"/>
                <a:sym typeface="Calibri"/>
              </a:rPr>
              <a:t>Network plugin</a:t>
            </a:r>
            <a:endParaRPr b="0" i="0" sz="2000" u="none" cap="none" strike="noStrike">
              <a:solidFill>
                <a:srgbClr val="000000"/>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90000"/>
              </a:lnSpc>
              <a:spcBef>
                <a:spcPts val="0"/>
              </a:spcBef>
              <a:spcAft>
                <a:spcPts val="0"/>
              </a:spcAft>
              <a:buSzPct val="47138"/>
              <a:buNone/>
            </a:pPr>
            <a:r>
              <a:rPr lang="it"/>
              <a:t>WEB UI addon (Dashboard)</a:t>
            </a:r>
            <a:endParaRPr/>
          </a:p>
        </p:txBody>
      </p:sp>
      <p:pic>
        <p:nvPicPr>
          <p:cNvPr id="272" name="Google Shape;272;p42"/>
          <p:cNvPicPr preferRelativeResize="0"/>
          <p:nvPr/>
        </p:nvPicPr>
        <p:blipFill rotWithShape="1">
          <a:blip r:embed="rId3">
            <a:alphaModFix/>
          </a:blip>
          <a:srcRect b="0" l="0" r="0" t="0"/>
          <a:stretch/>
        </p:blipFill>
        <p:spPr>
          <a:xfrm>
            <a:off x="795725" y="1017725"/>
            <a:ext cx="7170775" cy="395294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90000"/>
              </a:lnSpc>
              <a:spcBef>
                <a:spcPts val="0"/>
              </a:spcBef>
              <a:spcAft>
                <a:spcPts val="0"/>
              </a:spcAft>
              <a:buSzPct val="47138"/>
              <a:buNone/>
            </a:pPr>
            <a:r>
              <a:rPr lang="it"/>
              <a:t>Kubernetes workload type</a:t>
            </a:r>
            <a:endParaRPr/>
          </a:p>
        </p:txBody>
      </p:sp>
      <p:sp>
        <p:nvSpPr>
          <p:cNvPr id="278" name="Google Shape;278;p43"/>
          <p:cNvSpPr txBox="1"/>
          <p:nvPr/>
        </p:nvSpPr>
        <p:spPr>
          <a:xfrm>
            <a:off x="337350" y="1137131"/>
            <a:ext cx="8469300" cy="2772260"/>
          </a:xfrm>
          <a:prstGeom prst="rect">
            <a:avLst/>
          </a:prstGeom>
          <a:noFill/>
          <a:ln>
            <a:noFill/>
          </a:ln>
        </p:spPr>
        <p:txBody>
          <a:bodyPr anchorCtr="0" anchor="t" bIns="68575" lIns="68575" spcFirstLastPara="1" rIns="68575" wrap="square" tIns="68575">
            <a:noAutofit/>
          </a:bodyPr>
          <a:lstStyle/>
          <a:p>
            <a:pPr indent="-279400" lvl="0" marL="342900" marR="0" rtl="0" algn="l">
              <a:lnSpc>
                <a:spcPct val="100000"/>
              </a:lnSpc>
              <a:spcBef>
                <a:spcPts val="0"/>
              </a:spcBef>
              <a:spcAft>
                <a:spcPts val="0"/>
              </a:spcAft>
              <a:buClr>
                <a:srgbClr val="000000"/>
              </a:buClr>
              <a:buSzPts val="1800"/>
              <a:buFont typeface="Calibri"/>
              <a:buChar char="●"/>
            </a:pPr>
            <a:r>
              <a:rPr b="0" i="0" lang="it" sz="2000" u="none" cap="none" strike="noStrike">
                <a:solidFill>
                  <a:srgbClr val="000000"/>
                </a:solidFill>
                <a:latin typeface="Calibri"/>
                <a:ea typeface="Calibri"/>
                <a:cs typeface="Calibri"/>
                <a:sym typeface="Calibri"/>
              </a:rPr>
              <a:t>Deployment and replicaset</a:t>
            </a:r>
            <a:endParaRPr/>
          </a:p>
          <a:p>
            <a:pPr indent="-279400" lvl="0" marL="342900" marR="0" rtl="0" algn="l">
              <a:lnSpc>
                <a:spcPct val="100000"/>
              </a:lnSpc>
              <a:spcBef>
                <a:spcPts val="0"/>
              </a:spcBef>
              <a:spcAft>
                <a:spcPts val="0"/>
              </a:spcAft>
              <a:buClr>
                <a:srgbClr val="000000"/>
              </a:buClr>
              <a:buSzPts val="1800"/>
              <a:buFont typeface="Calibri"/>
              <a:buChar char="●"/>
            </a:pPr>
            <a:r>
              <a:rPr b="0" i="0" lang="it" sz="2000" u="none" cap="none" strike="noStrike">
                <a:solidFill>
                  <a:srgbClr val="000000"/>
                </a:solidFill>
                <a:latin typeface="Calibri"/>
                <a:ea typeface="Calibri"/>
                <a:cs typeface="Calibri"/>
                <a:sym typeface="Calibri"/>
              </a:rPr>
              <a:t>StatefulSet</a:t>
            </a:r>
            <a:endParaRPr b="0" i="0" sz="2000" u="none" cap="none" strike="noStrike">
              <a:solidFill>
                <a:srgbClr val="000000"/>
              </a:solidFill>
              <a:latin typeface="Calibri"/>
              <a:ea typeface="Calibri"/>
              <a:cs typeface="Calibri"/>
              <a:sym typeface="Calibri"/>
            </a:endParaRPr>
          </a:p>
          <a:p>
            <a:pPr indent="-279400" lvl="0" marL="342900" marR="0" rtl="0" algn="l">
              <a:lnSpc>
                <a:spcPct val="100000"/>
              </a:lnSpc>
              <a:spcBef>
                <a:spcPts val="0"/>
              </a:spcBef>
              <a:spcAft>
                <a:spcPts val="0"/>
              </a:spcAft>
              <a:buClr>
                <a:srgbClr val="000000"/>
              </a:buClr>
              <a:buSzPts val="1800"/>
              <a:buFont typeface="Calibri"/>
              <a:buChar char="●"/>
            </a:pPr>
            <a:r>
              <a:rPr b="0" i="0" lang="it" sz="2000" u="none" cap="none" strike="noStrike">
                <a:solidFill>
                  <a:srgbClr val="000000"/>
                </a:solidFill>
                <a:latin typeface="Calibri"/>
                <a:ea typeface="Calibri"/>
                <a:cs typeface="Calibri"/>
                <a:sym typeface="Calibri"/>
              </a:rPr>
              <a:t>DaemonSet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90000"/>
              </a:lnSpc>
              <a:spcBef>
                <a:spcPts val="0"/>
              </a:spcBef>
              <a:spcAft>
                <a:spcPts val="0"/>
              </a:spcAft>
              <a:buSzPct val="47138"/>
              <a:buNone/>
            </a:pPr>
            <a:r>
              <a:rPr lang="it"/>
              <a:t>Kubernetes Object Model</a:t>
            </a:r>
            <a:endParaRPr/>
          </a:p>
        </p:txBody>
      </p:sp>
      <p:sp>
        <p:nvSpPr>
          <p:cNvPr id="284" name="Google Shape;284;p44"/>
          <p:cNvSpPr txBox="1"/>
          <p:nvPr/>
        </p:nvSpPr>
        <p:spPr>
          <a:xfrm>
            <a:off x="278644" y="984731"/>
            <a:ext cx="8469300" cy="2577000"/>
          </a:xfrm>
          <a:prstGeom prst="rect">
            <a:avLst/>
          </a:prstGeom>
          <a:noFill/>
          <a:ln>
            <a:noFill/>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Clr>
                <a:srgbClr val="000000"/>
              </a:buClr>
              <a:buSzPts val="1700"/>
              <a:buFont typeface="Arial"/>
              <a:buNone/>
            </a:pPr>
            <a:r>
              <a:rPr b="0" i="0" lang="it" sz="1700" u="none" cap="none" strike="noStrike">
                <a:solidFill>
                  <a:srgbClr val="000000"/>
                </a:solidFill>
                <a:latin typeface="Calibri"/>
                <a:ea typeface="Calibri"/>
                <a:cs typeface="Calibri"/>
                <a:sym typeface="Calibri"/>
              </a:rPr>
              <a:t>Persistent entities in the Kubernetes cluster which represent the state of the cluster</a:t>
            </a:r>
            <a:endParaRPr b="0" i="0" sz="1700" u="none" cap="none" strike="noStrike">
              <a:solidFill>
                <a:srgbClr val="000000"/>
              </a:solidFill>
              <a:latin typeface="Calibri"/>
              <a:ea typeface="Calibri"/>
              <a:cs typeface="Calibri"/>
              <a:sym typeface="Calibri"/>
            </a:endParaRPr>
          </a:p>
          <a:p>
            <a:pPr indent="-273050" lvl="0" marL="685800" marR="0" rtl="0" algn="l">
              <a:lnSpc>
                <a:spcPct val="100000"/>
              </a:lnSpc>
              <a:spcBef>
                <a:spcPts val="0"/>
              </a:spcBef>
              <a:spcAft>
                <a:spcPts val="0"/>
              </a:spcAft>
              <a:buClr>
                <a:srgbClr val="000000"/>
              </a:buClr>
              <a:buSzPts val="1700"/>
              <a:buFont typeface="Calibri"/>
              <a:buChar char="●"/>
            </a:pPr>
            <a:r>
              <a:rPr b="0" i="0" lang="it" sz="1700" u="none" cap="none" strike="noStrike">
                <a:solidFill>
                  <a:srgbClr val="000000"/>
                </a:solidFill>
                <a:latin typeface="Calibri"/>
                <a:ea typeface="Calibri"/>
                <a:cs typeface="Calibri"/>
                <a:sym typeface="Calibri"/>
              </a:rPr>
              <a:t>describe what containerized applications are running and where</a:t>
            </a:r>
            <a:endParaRPr b="0" i="0" sz="1700" u="none" cap="none" strike="noStrike">
              <a:solidFill>
                <a:srgbClr val="000000"/>
              </a:solidFill>
              <a:latin typeface="Calibri"/>
              <a:ea typeface="Calibri"/>
              <a:cs typeface="Calibri"/>
              <a:sym typeface="Calibri"/>
            </a:endParaRPr>
          </a:p>
          <a:p>
            <a:pPr indent="-273050" lvl="0" marL="685800" marR="0" rtl="0" algn="l">
              <a:lnSpc>
                <a:spcPct val="100000"/>
              </a:lnSpc>
              <a:spcBef>
                <a:spcPts val="0"/>
              </a:spcBef>
              <a:spcAft>
                <a:spcPts val="0"/>
              </a:spcAft>
              <a:buClr>
                <a:srgbClr val="000000"/>
              </a:buClr>
              <a:buSzPts val="1700"/>
              <a:buFont typeface="Calibri"/>
              <a:buChar char="●"/>
            </a:pPr>
            <a:r>
              <a:rPr b="0" i="0" lang="it" sz="1700" u="none" cap="none" strike="noStrike">
                <a:solidFill>
                  <a:srgbClr val="000000"/>
                </a:solidFill>
                <a:latin typeface="Calibri"/>
                <a:ea typeface="Calibri"/>
                <a:cs typeface="Calibri"/>
                <a:sym typeface="Calibri"/>
              </a:rPr>
              <a:t>available resources</a:t>
            </a:r>
            <a:endParaRPr b="0" i="0" sz="1700" u="none" cap="none" strike="noStrike">
              <a:solidFill>
                <a:srgbClr val="000000"/>
              </a:solidFill>
              <a:latin typeface="Calibri"/>
              <a:ea typeface="Calibri"/>
              <a:cs typeface="Calibri"/>
              <a:sym typeface="Calibri"/>
            </a:endParaRPr>
          </a:p>
          <a:p>
            <a:pPr indent="-273050" lvl="0" marL="685800" marR="0" rtl="0" algn="l">
              <a:lnSpc>
                <a:spcPct val="100000"/>
              </a:lnSpc>
              <a:spcBef>
                <a:spcPts val="0"/>
              </a:spcBef>
              <a:spcAft>
                <a:spcPts val="0"/>
              </a:spcAft>
              <a:buClr>
                <a:srgbClr val="000000"/>
              </a:buClr>
              <a:buSzPts val="1700"/>
              <a:buFont typeface="Calibri"/>
              <a:buChar char="●"/>
            </a:pPr>
            <a:r>
              <a:rPr b="0" i="0" lang="it" sz="1700" u="none" cap="none" strike="noStrike">
                <a:solidFill>
                  <a:srgbClr val="000000"/>
                </a:solidFill>
                <a:latin typeface="Calibri"/>
                <a:ea typeface="Calibri"/>
                <a:cs typeface="Calibri"/>
                <a:sym typeface="Calibri"/>
              </a:rPr>
              <a:t>behavioural policies:</a:t>
            </a:r>
            <a:endParaRPr b="0" i="0" sz="1700" u="none" cap="none" strike="noStrike">
              <a:solidFill>
                <a:srgbClr val="000000"/>
              </a:solidFill>
              <a:latin typeface="Calibri"/>
              <a:ea typeface="Calibri"/>
              <a:cs typeface="Calibri"/>
              <a:sym typeface="Calibri"/>
            </a:endParaRPr>
          </a:p>
          <a:p>
            <a:pPr indent="-273050" lvl="1" marL="1028700" marR="0" rtl="0" algn="l">
              <a:lnSpc>
                <a:spcPct val="100000"/>
              </a:lnSpc>
              <a:spcBef>
                <a:spcPts val="0"/>
              </a:spcBef>
              <a:spcAft>
                <a:spcPts val="0"/>
              </a:spcAft>
              <a:buClr>
                <a:srgbClr val="000000"/>
              </a:buClr>
              <a:buSzPts val="1700"/>
              <a:buFont typeface="Calibri"/>
              <a:buChar char="○"/>
            </a:pPr>
            <a:r>
              <a:rPr b="0" i="0" lang="it" sz="1700" u="none" cap="none" strike="noStrike">
                <a:solidFill>
                  <a:srgbClr val="000000"/>
                </a:solidFill>
                <a:latin typeface="Calibri"/>
                <a:ea typeface="Calibri"/>
                <a:cs typeface="Calibri"/>
                <a:sym typeface="Calibri"/>
              </a:rPr>
              <a:t>restart</a:t>
            </a:r>
            <a:endParaRPr b="0" i="0" sz="1700" u="none" cap="none" strike="noStrike">
              <a:solidFill>
                <a:srgbClr val="000000"/>
              </a:solidFill>
              <a:latin typeface="Calibri"/>
              <a:ea typeface="Calibri"/>
              <a:cs typeface="Calibri"/>
              <a:sym typeface="Calibri"/>
            </a:endParaRPr>
          </a:p>
          <a:p>
            <a:pPr indent="-273050" lvl="1" marL="1028700" marR="0" rtl="0" algn="l">
              <a:lnSpc>
                <a:spcPct val="100000"/>
              </a:lnSpc>
              <a:spcBef>
                <a:spcPts val="0"/>
              </a:spcBef>
              <a:spcAft>
                <a:spcPts val="0"/>
              </a:spcAft>
              <a:buClr>
                <a:srgbClr val="000000"/>
              </a:buClr>
              <a:buSzPts val="1700"/>
              <a:buFont typeface="Calibri"/>
              <a:buChar char="○"/>
            </a:pPr>
            <a:r>
              <a:rPr b="0" i="0" lang="it" sz="1700" u="none" cap="none" strike="noStrike">
                <a:solidFill>
                  <a:srgbClr val="000000"/>
                </a:solidFill>
                <a:latin typeface="Calibri"/>
                <a:ea typeface="Calibri"/>
                <a:cs typeface="Calibri"/>
                <a:sym typeface="Calibri"/>
              </a:rPr>
              <a:t>upgrades</a:t>
            </a:r>
            <a:endParaRPr b="0" i="0" sz="1700" u="none" cap="none" strike="noStrike">
              <a:solidFill>
                <a:srgbClr val="000000"/>
              </a:solidFill>
              <a:latin typeface="Calibri"/>
              <a:ea typeface="Calibri"/>
              <a:cs typeface="Calibri"/>
              <a:sym typeface="Calibri"/>
            </a:endParaRPr>
          </a:p>
          <a:p>
            <a:pPr indent="-273050" lvl="1" marL="1028700" marR="0" rtl="0" algn="l">
              <a:lnSpc>
                <a:spcPct val="100000"/>
              </a:lnSpc>
              <a:spcBef>
                <a:spcPts val="0"/>
              </a:spcBef>
              <a:spcAft>
                <a:spcPts val="0"/>
              </a:spcAft>
              <a:buClr>
                <a:srgbClr val="000000"/>
              </a:buClr>
              <a:buSzPts val="1700"/>
              <a:buFont typeface="Calibri"/>
              <a:buChar char="○"/>
            </a:pPr>
            <a:r>
              <a:rPr b="0" i="0" lang="it" sz="1700" u="none" cap="none" strike="noStrike">
                <a:solidFill>
                  <a:srgbClr val="000000"/>
                </a:solidFill>
                <a:latin typeface="Calibri"/>
                <a:ea typeface="Calibri"/>
                <a:cs typeface="Calibri"/>
                <a:sym typeface="Calibri"/>
              </a:rPr>
              <a:t>fault-tolerance</a:t>
            </a:r>
            <a:endParaRPr b="0" i="0" sz="1700" u="none" cap="none" strike="noStrike">
              <a:solidFill>
                <a:srgbClr val="000000"/>
              </a:solidFill>
              <a:latin typeface="Calibri"/>
              <a:ea typeface="Calibri"/>
              <a:cs typeface="Calibri"/>
              <a:sym typeface="Calibri"/>
            </a:endParaRPr>
          </a:p>
          <a:p>
            <a:pPr indent="-273050" lvl="0" marL="685800" marR="0" rtl="0" algn="l">
              <a:lnSpc>
                <a:spcPct val="100000"/>
              </a:lnSpc>
              <a:spcBef>
                <a:spcPts val="0"/>
              </a:spcBef>
              <a:spcAft>
                <a:spcPts val="0"/>
              </a:spcAft>
              <a:buClr>
                <a:srgbClr val="000000"/>
              </a:buClr>
              <a:buSzPts val="1700"/>
              <a:buFont typeface="Calibri"/>
              <a:buChar char="●"/>
            </a:pPr>
            <a:r>
              <a:rPr b="0" i="0" lang="it" sz="1700" u="none" cap="none" strike="noStrike">
                <a:solidFill>
                  <a:srgbClr val="000000"/>
                </a:solidFill>
                <a:latin typeface="Calibri"/>
                <a:ea typeface="Calibri"/>
                <a:cs typeface="Calibri"/>
                <a:sym typeface="Calibri"/>
              </a:rPr>
              <a:t>accessed through the Kubernetes API</a:t>
            </a:r>
            <a:endParaRPr b="0" i="0" sz="1700" u="none" cap="none" strike="noStrike">
              <a:solidFill>
                <a:srgbClr val="000000"/>
              </a:solidFill>
              <a:latin typeface="Calibri"/>
              <a:ea typeface="Calibri"/>
              <a:cs typeface="Calibri"/>
              <a:sym typeface="Calibri"/>
            </a:endParaRPr>
          </a:p>
          <a:p>
            <a:pPr indent="-273050" lvl="0" marL="685800" marR="0" rtl="0" algn="l">
              <a:lnSpc>
                <a:spcPct val="100000"/>
              </a:lnSpc>
              <a:spcBef>
                <a:spcPts val="0"/>
              </a:spcBef>
              <a:spcAft>
                <a:spcPts val="0"/>
              </a:spcAft>
              <a:buClr>
                <a:srgbClr val="000000"/>
              </a:buClr>
              <a:buSzPts val="1700"/>
              <a:buFont typeface="Calibri"/>
              <a:buChar char="●"/>
            </a:pPr>
            <a:r>
              <a:rPr b="0" i="0" lang="it" sz="1700" u="none" cap="none" strike="noStrike">
                <a:solidFill>
                  <a:srgbClr val="000000"/>
                </a:solidFill>
                <a:latin typeface="Calibri"/>
                <a:ea typeface="Calibri"/>
                <a:cs typeface="Calibri"/>
                <a:sym typeface="Calibri"/>
              </a:rPr>
              <a:t>expressed in </a:t>
            </a:r>
            <a:r>
              <a:rPr b="0" i="1" lang="it" sz="1700" u="none" cap="none" strike="noStrike">
                <a:solidFill>
                  <a:srgbClr val="000000"/>
                </a:solidFill>
                <a:latin typeface="Calibri"/>
                <a:ea typeface="Calibri"/>
                <a:cs typeface="Calibri"/>
                <a:sym typeface="Calibri"/>
              </a:rPr>
              <a:t>.yaml</a:t>
            </a:r>
            <a:r>
              <a:rPr b="0" i="0" lang="it" sz="1700" u="none" cap="none" strike="noStrike">
                <a:solidFill>
                  <a:srgbClr val="000000"/>
                </a:solidFill>
                <a:latin typeface="Calibri"/>
                <a:ea typeface="Calibri"/>
                <a:cs typeface="Calibri"/>
                <a:sym typeface="Calibri"/>
              </a:rPr>
              <a:t> format</a:t>
            </a:r>
            <a:endParaRPr b="0" i="0" sz="1700" u="none" cap="none" strike="noStrike">
              <a:solidFill>
                <a:srgbClr val="000000"/>
              </a:solidFill>
              <a:latin typeface="Calibri"/>
              <a:ea typeface="Calibri"/>
              <a:cs typeface="Calibri"/>
              <a:sym typeface="Calibri"/>
            </a:endParaRPr>
          </a:p>
        </p:txBody>
      </p:sp>
      <p:sp>
        <p:nvSpPr>
          <p:cNvPr id="285" name="Google Shape;285;p44"/>
          <p:cNvSpPr txBox="1"/>
          <p:nvPr/>
        </p:nvSpPr>
        <p:spPr>
          <a:xfrm>
            <a:off x="1215413" y="3758700"/>
            <a:ext cx="4006800" cy="3540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1400"/>
              <a:buFont typeface="Arial"/>
              <a:buNone/>
            </a:pPr>
            <a:r>
              <a:rPr b="0" i="0" lang="it" sz="1400" u="none" cap="none" strike="noStrike">
                <a:solidFill>
                  <a:srgbClr val="CCCCCC"/>
                </a:solidFill>
                <a:highlight>
                  <a:srgbClr val="28323F"/>
                </a:highlight>
                <a:latin typeface="Roboto Mono"/>
                <a:ea typeface="Roboto Mono"/>
                <a:cs typeface="Roboto Mono"/>
                <a:sym typeface="Roboto Mono"/>
              </a:rPr>
              <a:t>kubectl create -f auth.yaml</a:t>
            </a:r>
            <a:endParaRPr b="0" i="0" sz="1700" u="none" cap="none" strike="noStrike">
              <a:solidFill>
                <a:srgbClr val="000000"/>
              </a:solidFill>
              <a:latin typeface="Arial"/>
              <a:ea typeface="Arial"/>
              <a:cs typeface="Arial"/>
              <a:sym typeface="Arial"/>
            </a:endParaRPr>
          </a:p>
        </p:txBody>
      </p:sp>
      <p:sp>
        <p:nvSpPr>
          <p:cNvPr id="286" name="Google Shape;286;p44"/>
          <p:cNvSpPr txBox="1"/>
          <p:nvPr/>
        </p:nvSpPr>
        <p:spPr>
          <a:xfrm>
            <a:off x="5143500" y="1752394"/>
            <a:ext cx="3135300" cy="29706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800"/>
              <a:buFont typeface="Arial"/>
              <a:buNone/>
            </a:pPr>
            <a:r>
              <a:rPr b="0" i="0" lang="it" sz="800" u="none" cap="none" strike="noStrike">
                <a:solidFill>
                  <a:schemeClr val="dk1"/>
                </a:solidFill>
                <a:latin typeface="Roboto Mono"/>
                <a:ea typeface="Roboto Mono"/>
                <a:cs typeface="Roboto Mono"/>
                <a:sym typeface="Roboto Mono"/>
              </a:rPr>
              <a:t>apiVersion: apps/v1.0</a:t>
            </a:r>
            <a:endParaRPr b="0" i="0" sz="800" u="none" cap="none" strike="noStrike">
              <a:solidFill>
                <a:schemeClr val="dk1"/>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b="0" i="0" lang="it" sz="800" u="none" cap="none" strike="noStrike">
                <a:solidFill>
                  <a:schemeClr val="dk1"/>
                </a:solidFill>
                <a:latin typeface="Roboto Mono"/>
                <a:ea typeface="Roboto Mono"/>
                <a:cs typeface="Roboto Mono"/>
                <a:sym typeface="Roboto Mono"/>
              </a:rPr>
              <a:t>kind: Deployment</a:t>
            </a:r>
            <a:endParaRPr b="0" i="0" sz="800" u="none" cap="none" strike="noStrike">
              <a:solidFill>
                <a:schemeClr val="dk1"/>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b="0" i="0" lang="it" sz="800" u="none" cap="none" strike="noStrike">
                <a:solidFill>
                  <a:schemeClr val="dk1"/>
                </a:solidFill>
                <a:latin typeface="Roboto Mono"/>
                <a:ea typeface="Roboto Mono"/>
                <a:cs typeface="Roboto Mono"/>
                <a:sym typeface="Roboto Mono"/>
              </a:rPr>
              <a:t>metadata:</a:t>
            </a:r>
            <a:endParaRPr b="0" i="0" sz="800" u="none" cap="none" strike="noStrike">
              <a:solidFill>
                <a:schemeClr val="dk1"/>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b="0" i="0" lang="it" sz="800" u="none" cap="none" strike="noStrike">
                <a:solidFill>
                  <a:schemeClr val="dk1"/>
                </a:solidFill>
                <a:latin typeface="Roboto Mono"/>
                <a:ea typeface="Roboto Mono"/>
                <a:cs typeface="Roboto Mono"/>
                <a:sym typeface="Roboto Mono"/>
              </a:rPr>
              <a:t>  name: auth</a:t>
            </a:r>
            <a:endParaRPr b="0" i="0" sz="800" u="none" cap="none" strike="noStrike">
              <a:solidFill>
                <a:schemeClr val="dk1"/>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b="0" i="0" lang="it" sz="800" u="none" cap="none" strike="noStrike">
                <a:solidFill>
                  <a:schemeClr val="dk1"/>
                </a:solidFill>
                <a:latin typeface="Roboto Mono"/>
                <a:ea typeface="Roboto Mono"/>
                <a:cs typeface="Roboto Mono"/>
                <a:sym typeface="Roboto Mono"/>
              </a:rPr>
              <a:t>spec:</a:t>
            </a:r>
            <a:endParaRPr b="0" i="0" sz="800" u="none" cap="none" strike="noStrike">
              <a:solidFill>
                <a:schemeClr val="dk1"/>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b="0" i="0" lang="it" sz="800" u="none" cap="none" strike="noStrike">
                <a:solidFill>
                  <a:schemeClr val="dk1"/>
                </a:solidFill>
                <a:latin typeface="Roboto Mono"/>
                <a:ea typeface="Roboto Mono"/>
                <a:cs typeface="Roboto Mono"/>
                <a:sym typeface="Roboto Mono"/>
              </a:rPr>
              <a:t>  selector:</a:t>
            </a:r>
            <a:endParaRPr b="0" i="0" sz="800" u="none" cap="none" strike="noStrike">
              <a:solidFill>
                <a:schemeClr val="dk1"/>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b="0" i="0" lang="it" sz="800" u="none" cap="none" strike="noStrike">
                <a:solidFill>
                  <a:schemeClr val="dk1"/>
                </a:solidFill>
                <a:latin typeface="Roboto Mono"/>
                <a:ea typeface="Roboto Mono"/>
                <a:cs typeface="Roboto Mono"/>
                <a:sym typeface="Roboto Mono"/>
              </a:rPr>
              <a:t>    matchlabels:</a:t>
            </a:r>
            <a:endParaRPr b="0" i="0" sz="800" u="none" cap="none" strike="noStrike">
              <a:solidFill>
                <a:schemeClr val="dk1"/>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b="0" i="0" lang="it" sz="800" u="none" cap="none" strike="noStrike">
                <a:solidFill>
                  <a:schemeClr val="dk1"/>
                </a:solidFill>
                <a:latin typeface="Roboto Mono"/>
                <a:ea typeface="Roboto Mono"/>
                <a:cs typeface="Roboto Mono"/>
                <a:sym typeface="Roboto Mono"/>
              </a:rPr>
              <a:t>      app: authentication</a:t>
            </a:r>
            <a:endParaRPr b="0" i="0" sz="800" u="none" cap="none" strike="noStrike">
              <a:solidFill>
                <a:schemeClr val="dk1"/>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b="0" i="0" lang="it" sz="800" u="none" cap="none" strike="noStrike">
                <a:solidFill>
                  <a:schemeClr val="dk1"/>
                </a:solidFill>
                <a:latin typeface="Roboto Mono"/>
                <a:ea typeface="Roboto Mono"/>
                <a:cs typeface="Roboto Mono"/>
                <a:sym typeface="Roboto Mono"/>
              </a:rPr>
              <a:t>  replicas: 1</a:t>
            </a:r>
            <a:endParaRPr b="0" i="0" sz="800" u="none" cap="none" strike="noStrike">
              <a:solidFill>
                <a:schemeClr val="dk1"/>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b="0" i="0" lang="it" sz="800" u="none" cap="none" strike="noStrike">
                <a:solidFill>
                  <a:schemeClr val="dk1"/>
                </a:solidFill>
                <a:latin typeface="Roboto Mono"/>
                <a:ea typeface="Roboto Mono"/>
                <a:cs typeface="Roboto Mono"/>
                <a:sym typeface="Roboto Mono"/>
              </a:rPr>
              <a:t>  template:</a:t>
            </a:r>
            <a:endParaRPr b="0" i="0" sz="800" u="none" cap="none" strike="noStrike">
              <a:solidFill>
                <a:schemeClr val="dk1"/>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b="0" i="0" lang="it" sz="800" u="none" cap="none" strike="noStrike">
                <a:solidFill>
                  <a:schemeClr val="dk1"/>
                </a:solidFill>
                <a:latin typeface="Roboto Mono"/>
                <a:ea typeface="Roboto Mono"/>
                <a:cs typeface="Roboto Mono"/>
                <a:sym typeface="Roboto Mono"/>
              </a:rPr>
              <a:t>    metadata:</a:t>
            </a:r>
            <a:endParaRPr b="0" i="0" sz="800" u="none" cap="none" strike="noStrike">
              <a:solidFill>
                <a:schemeClr val="dk1"/>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b="0" i="0" lang="it" sz="800" u="none" cap="none" strike="noStrike">
                <a:solidFill>
                  <a:schemeClr val="dk1"/>
                </a:solidFill>
                <a:latin typeface="Roboto Mono"/>
                <a:ea typeface="Roboto Mono"/>
                <a:cs typeface="Roboto Mono"/>
                <a:sym typeface="Roboto Mono"/>
              </a:rPr>
              <a:t>      labels:</a:t>
            </a:r>
            <a:endParaRPr b="0" i="0" sz="800" u="none" cap="none" strike="noStrike">
              <a:solidFill>
                <a:schemeClr val="dk1"/>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b="0" i="0" lang="it" sz="800" u="none" cap="none" strike="noStrike">
                <a:solidFill>
                  <a:schemeClr val="dk1"/>
                </a:solidFill>
                <a:latin typeface="Roboto Mono"/>
                <a:ea typeface="Roboto Mono"/>
                <a:cs typeface="Roboto Mono"/>
                <a:sym typeface="Roboto Mono"/>
              </a:rPr>
              <a:t>        app: authentication</a:t>
            </a:r>
            <a:endParaRPr b="0" i="0" sz="800" u="none" cap="none" strike="noStrike">
              <a:solidFill>
                <a:schemeClr val="dk1"/>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b="0" i="0" lang="it" sz="800" u="none" cap="none" strike="noStrike">
                <a:solidFill>
                  <a:schemeClr val="dk1"/>
                </a:solidFill>
                <a:latin typeface="Roboto Mono"/>
                <a:ea typeface="Roboto Mono"/>
                <a:cs typeface="Roboto Mono"/>
                <a:sym typeface="Roboto Mono"/>
              </a:rPr>
              <a:t>        track: stable</a:t>
            </a:r>
            <a:endParaRPr b="0" i="0" sz="800" u="none" cap="none" strike="noStrike">
              <a:solidFill>
                <a:schemeClr val="dk1"/>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b="0" i="0" lang="it" sz="800" u="none" cap="none" strike="noStrike">
                <a:solidFill>
                  <a:schemeClr val="dk1"/>
                </a:solidFill>
                <a:latin typeface="Roboto Mono"/>
                <a:ea typeface="Roboto Mono"/>
                <a:cs typeface="Roboto Mono"/>
                <a:sym typeface="Roboto Mono"/>
              </a:rPr>
              <a:t>    spec:</a:t>
            </a:r>
            <a:endParaRPr b="0" i="0" sz="800" u="none" cap="none" strike="noStrike">
              <a:solidFill>
                <a:schemeClr val="dk1"/>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b="0" i="0" lang="it" sz="800" u="none" cap="none" strike="noStrike">
                <a:solidFill>
                  <a:schemeClr val="dk1"/>
                </a:solidFill>
                <a:latin typeface="Roboto Mono"/>
                <a:ea typeface="Roboto Mono"/>
                <a:cs typeface="Roboto Mono"/>
                <a:sym typeface="Roboto Mono"/>
              </a:rPr>
              <a:t>      containers:</a:t>
            </a:r>
            <a:endParaRPr b="0" i="0" sz="800" u="none" cap="none" strike="noStrike">
              <a:solidFill>
                <a:schemeClr val="dk1"/>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b="0" i="0" lang="it" sz="800" u="none" cap="none" strike="noStrike">
                <a:solidFill>
                  <a:schemeClr val="dk1"/>
                </a:solidFill>
                <a:latin typeface="Roboto Mono"/>
                <a:ea typeface="Roboto Mono"/>
                <a:cs typeface="Roboto Mono"/>
                <a:sym typeface="Roboto Mono"/>
              </a:rPr>
              <a:t>        - name: authentication</a:t>
            </a:r>
            <a:endParaRPr b="0" i="0" sz="800" u="none" cap="none" strike="noStrike">
              <a:solidFill>
                <a:schemeClr val="dk1"/>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b="0" i="0" lang="it" sz="800" u="none" cap="none" strike="noStrike">
                <a:solidFill>
                  <a:schemeClr val="dk1"/>
                </a:solidFill>
                <a:latin typeface="Roboto Mono"/>
                <a:ea typeface="Roboto Mono"/>
                <a:cs typeface="Roboto Mono"/>
                <a:sym typeface="Roboto Mono"/>
              </a:rPr>
              <a:t>          image: "app_authentication:1.0"</a:t>
            </a:r>
            <a:endParaRPr b="0" i="0" sz="800" u="none" cap="none" strike="noStrike">
              <a:solidFill>
                <a:schemeClr val="dk1"/>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b="0" i="0" lang="it" sz="800" u="none" cap="none" strike="noStrike">
                <a:solidFill>
                  <a:schemeClr val="dk1"/>
                </a:solidFill>
                <a:latin typeface="Roboto Mono"/>
                <a:ea typeface="Roboto Mono"/>
                <a:cs typeface="Roboto Mono"/>
                <a:sym typeface="Roboto Mono"/>
              </a:rPr>
              <a:t>          ports:</a:t>
            </a:r>
            <a:endParaRPr b="0" i="0" sz="800" u="none" cap="none" strike="noStrike">
              <a:solidFill>
                <a:schemeClr val="dk1"/>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b="0" i="0" lang="it" sz="800" u="none" cap="none" strike="noStrike">
                <a:solidFill>
                  <a:schemeClr val="dk1"/>
                </a:solidFill>
                <a:latin typeface="Roboto Mono"/>
                <a:ea typeface="Roboto Mono"/>
                <a:cs typeface="Roboto Mono"/>
                <a:sym typeface="Roboto Mono"/>
              </a:rPr>
              <a:t>            - name: http</a:t>
            </a:r>
            <a:endParaRPr b="0" i="0" sz="800" u="none" cap="none" strike="noStrike">
              <a:solidFill>
                <a:schemeClr val="dk1"/>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b="0" i="0" lang="it" sz="800" u="none" cap="none" strike="noStrike">
                <a:solidFill>
                  <a:schemeClr val="dk1"/>
                </a:solidFill>
                <a:latin typeface="Roboto Mono"/>
                <a:ea typeface="Roboto Mono"/>
                <a:cs typeface="Roboto Mono"/>
                <a:sym typeface="Roboto Mono"/>
              </a:rPr>
              <a:t>              containerPort: 5050</a:t>
            </a:r>
            <a:endParaRPr b="0" i="0" sz="800" u="none" cap="none" strike="noStrike">
              <a:solidFill>
                <a:schemeClr val="dk1"/>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b="0" i="0" lang="it" sz="800" u="none" cap="none" strike="noStrike">
                <a:solidFill>
                  <a:schemeClr val="dk1"/>
                </a:solidFill>
                <a:latin typeface="Roboto Mono"/>
                <a:ea typeface="Roboto Mono"/>
                <a:cs typeface="Roboto Mono"/>
                <a:sym typeface="Roboto Mono"/>
              </a:rPr>
              <a:t>            - name: health</a:t>
            </a:r>
            <a:endParaRPr b="0" i="0" sz="800" u="none" cap="none" strike="noStrike">
              <a:solidFill>
                <a:schemeClr val="dk1"/>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b="0" i="0" lang="it" sz="800" u="none" cap="none" strike="noStrike">
                <a:solidFill>
                  <a:schemeClr val="dk1"/>
                </a:solidFill>
                <a:latin typeface="Roboto Mono"/>
                <a:ea typeface="Roboto Mono"/>
                <a:cs typeface="Roboto Mono"/>
                <a:sym typeface="Roboto Mono"/>
              </a:rPr>
              <a:t>              containerPort: 5051</a:t>
            </a:r>
            <a:endParaRPr b="0" i="0" sz="1100" u="none" cap="none" strike="noStrike">
              <a:solidFill>
                <a:schemeClr val="dk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90000"/>
              </a:lnSpc>
              <a:spcBef>
                <a:spcPts val="0"/>
              </a:spcBef>
              <a:spcAft>
                <a:spcPts val="0"/>
              </a:spcAft>
              <a:buSzPct val="47138"/>
              <a:buNone/>
            </a:pPr>
            <a:r>
              <a:rPr lang="it"/>
              <a:t>Kubernetes Object type: Deployment</a:t>
            </a:r>
            <a:endParaRPr/>
          </a:p>
        </p:txBody>
      </p:sp>
      <p:sp>
        <p:nvSpPr>
          <p:cNvPr id="292" name="Google Shape;292;p45"/>
          <p:cNvSpPr txBox="1"/>
          <p:nvPr/>
        </p:nvSpPr>
        <p:spPr>
          <a:xfrm>
            <a:off x="494850" y="1422581"/>
            <a:ext cx="7445100" cy="513900"/>
          </a:xfrm>
          <a:prstGeom prst="rect">
            <a:avLst/>
          </a:prstGeom>
          <a:noFill/>
          <a:ln>
            <a:noFill/>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Clr>
                <a:srgbClr val="000000"/>
              </a:buClr>
              <a:buSzPts val="1700"/>
              <a:buFont typeface="Arial"/>
              <a:buNone/>
            </a:pPr>
            <a:r>
              <a:rPr b="0" i="0" lang="it" sz="1700" u="none" cap="none" strike="noStrike">
                <a:solidFill>
                  <a:srgbClr val="000000"/>
                </a:solidFill>
                <a:latin typeface="Calibri"/>
                <a:ea typeface="Calibri"/>
                <a:cs typeface="Calibri"/>
                <a:sym typeface="Calibri"/>
              </a:rPr>
              <a:t>Declarative updates for pods and ReplicaSets which describe a desired state</a:t>
            </a:r>
            <a:endParaRPr b="0" i="0" sz="17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p:txBody>
      </p:sp>
      <p:sp>
        <p:nvSpPr>
          <p:cNvPr id="293" name="Google Shape;293;p45"/>
          <p:cNvSpPr txBox="1"/>
          <p:nvPr/>
        </p:nvSpPr>
        <p:spPr>
          <a:xfrm>
            <a:off x="2921538" y="1058591"/>
            <a:ext cx="2591700" cy="3231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1200"/>
              <a:buFont typeface="Arial"/>
              <a:buNone/>
            </a:pPr>
            <a:r>
              <a:rPr b="0" i="0" lang="it" sz="1200" u="none" cap="none" strike="noStrike">
                <a:solidFill>
                  <a:srgbClr val="CCCCCC"/>
                </a:solidFill>
                <a:highlight>
                  <a:srgbClr val="28323F"/>
                </a:highlight>
                <a:latin typeface="Roboto Mono"/>
                <a:ea typeface="Roboto Mono"/>
                <a:cs typeface="Roboto Mono"/>
                <a:sym typeface="Roboto Mono"/>
              </a:rPr>
              <a:t>kubectl explain deployment</a:t>
            </a:r>
            <a:endParaRPr b="0" i="0" sz="1500" u="none" cap="none" strike="noStrike">
              <a:solidFill>
                <a:srgbClr val="000000"/>
              </a:solidFill>
              <a:latin typeface="Arial"/>
              <a:ea typeface="Arial"/>
              <a:cs typeface="Arial"/>
              <a:sym typeface="Arial"/>
            </a:endParaRPr>
          </a:p>
        </p:txBody>
      </p:sp>
      <p:sp>
        <p:nvSpPr>
          <p:cNvPr id="294" name="Google Shape;294;p45"/>
          <p:cNvSpPr txBox="1"/>
          <p:nvPr/>
        </p:nvSpPr>
        <p:spPr>
          <a:xfrm>
            <a:off x="3144506" y="1838831"/>
            <a:ext cx="3212700" cy="30939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800"/>
              <a:buFont typeface="Arial"/>
              <a:buNone/>
            </a:pPr>
            <a:r>
              <a:rPr b="0" i="0" lang="it" sz="800" u="none" cap="none" strike="noStrike">
                <a:solidFill>
                  <a:schemeClr val="dk1"/>
                </a:solidFill>
                <a:latin typeface="Roboto Mono"/>
                <a:ea typeface="Roboto Mono"/>
                <a:cs typeface="Roboto Mono"/>
                <a:sym typeface="Roboto Mono"/>
              </a:rPr>
              <a:t>apiVersion: apps/v1.0</a:t>
            </a:r>
            <a:endParaRPr b="0" i="0" sz="800" u="none" cap="none" strike="noStrike">
              <a:solidFill>
                <a:schemeClr val="dk1"/>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b="0" i="0" lang="it" sz="800" u="none" cap="none" strike="noStrike">
                <a:solidFill>
                  <a:schemeClr val="dk1"/>
                </a:solidFill>
                <a:latin typeface="Roboto Mono"/>
                <a:ea typeface="Roboto Mono"/>
                <a:cs typeface="Roboto Mono"/>
                <a:sym typeface="Roboto Mono"/>
              </a:rPr>
              <a:t>kind: Deployment</a:t>
            </a:r>
            <a:endParaRPr b="0" i="0" sz="800" u="none" cap="none" strike="noStrike">
              <a:solidFill>
                <a:schemeClr val="dk1"/>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b="0" i="0" lang="it" sz="800" u="none" cap="none" strike="noStrike">
                <a:solidFill>
                  <a:schemeClr val="dk1"/>
                </a:solidFill>
                <a:latin typeface="Roboto Mono"/>
                <a:ea typeface="Roboto Mono"/>
                <a:cs typeface="Roboto Mono"/>
                <a:sym typeface="Roboto Mono"/>
              </a:rPr>
              <a:t>metadata:</a:t>
            </a:r>
            <a:endParaRPr b="0" i="0" sz="800" u="none" cap="none" strike="noStrike">
              <a:solidFill>
                <a:schemeClr val="dk1"/>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b="0" i="0" lang="it" sz="800" u="none" cap="none" strike="noStrike">
                <a:solidFill>
                  <a:schemeClr val="dk1"/>
                </a:solidFill>
                <a:latin typeface="Roboto Mono"/>
                <a:ea typeface="Roboto Mono"/>
                <a:cs typeface="Roboto Mono"/>
                <a:sym typeface="Roboto Mono"/>
              </a:rPr>
              <a:t>  name: authentication</a:t>
            </a:r>
            <a:endParaRPr b="0" i="0" sz="800" u="none" cap="none" strike="noStrike">
              <a:solidFill>
                <a:schemeClr val="dk1"/>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b="0" i="0" lang="it" sz="800" u="none" cap="none" strike="noStrike">
                <a:solidFill>
                  <a:schemeClr val="dk1"/>
                </a:solidFill>
                <a:latin typeface="Roboto Mono"/>
                <a:ea typeface="Roboto Mono"/>
                <a:cs typeface="Roboto Mono"/>
                <a:sym typeface="Roboto Mono"/>
              </a:rPr>
              <a:t>  labels:</a:t>
            </a:r>
            <a:endParaRPr b="0" i="0" sz="800" u="none" cap="none" strike="noStrike">
              <a:solidFill>
                <a:schemeClr val="dk1"/>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b="0" i="0" lang="it" sz="800" u="none" cap="none" strike="noStrike">
                <a:solidFill>
                  <a:schemeClr val="dk1"/>
                </a:solidFill>
                <a:latin typeface="Roboto Mono"/>
                <a:ea typeface="Roboto Mono"/>
                <a:cs typeface="Roboto Mono"/>
                <a:sym typeface="Roboto Mono"/>
              </a:rPr>
              <a:t>	environment: test</a:t>
            </a:r>
            <a:endParaRPr b="0" i="0" sz="800" u="none" cap="none" strike="noStrike">
              <a:solidFill>
                <a:schemeClr val="dk1"/>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b="0" i="0" lang="it" sz="800" u="none" cap="none" strike="noStrike">
                <a:solidFill>
                  <a:schemeClr val="dk1"/>
                </a:solidFill>
                <a:latin typeface="Roboto Mono"/>
                <a:ea typeface="Roboto Mono"/>
                <a:cs typeface="Roboto Mono"/>
                <a:sym typeface="Roboto Mono"/>
              </a:rPr>
              <a:t>	app: app</a:t>
            </a:r>
            <a:endParaRPr b="0" i="0" sz="800" u="none" cap="none" strike="noStrike">
              <a:solidFill>
                <a:schemeClr val="dk1"/>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b="0" i="0" lang="it" sz="800" u="none" cap="none" strike="noStrike">
                <a:solidFill>
                  <a:schemeClr val="dk1"/>
                </a:solidFill>
                <a:latin typeface="Roboto Mono"/>
                <a:ea typeface="Roboto Mono"/>
                <a:cs typeface="Roboto Mono"/>
                <a:sym typeface="Roboto Mono"/>
              </a:rPr>
              <a:t>spec:</a:t>
            </a:r>
            <a:endParaRPr b="0" i="0" sz="800" u="none" cap="none" strike="noStrike">
              <a:solidFill>
                <a:schemeClr val="dk1"/>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b="0" i="0" lang="it" sz="800" u="none" cap="none" strike="noStrike">
                <a:solidFill>
                  <a:schemeClr val="dk1"/>
                </a:solidFill>
                <a:latin typeface="Roboto Mono"/>
                <a:ea typeface="Roboto Mono"/>
                <a:cs typeface="Roboto Mono"/>
                <a:sym typeface="Roboto Mono"/>
              </a:rPr>
              <a:t>  selector:</a:t>
            </a:r>
            <a:endParaRPr b="0" i="0" sz="800" u="none" cap="none" strike="noStrike">
              <a:solidFill>
                <a:schemeClr val="dk1"/>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b="0" i="0" lang="it" sz="800" u="none" cap="none" strike="noStrike">
                <a:solidFill>
                  <a:schemeClr val="dk1"/>
                </a:solidFill>
                <a:latin typeface="Roboto Mono"/>
                <a:ea typeface="Roboto Mono"/>
                <a:cs typeface="Roboto Mono"/>
                <a:sym typeface="Roboto Mono"/>
              </a:rPr>
              <a:t>    matchlabels:</a:t>
            </a:r>
            <a:endParaRPr b="0" i="0" sz="800" u="none" cap="none" strike="noStrike">
              <a:solidFill>
                <a:schemeClr val="dk1"/>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b="0" i="0" lang="it" sz="800" u="none" cap="none" strike="noStrike">
                <a:solidFill>
                  <a:schemeClr val="dk1"/>
                </a:solidFill>
                <a:latin typeface="Roboto Mono"/>
                <a:ea typeface="Roboto Mono"/>
                <a:cs typeface="Roboto Mono"/>
                <a:sym typeface="Roboto Mono"/>
              </a:rPr>
              <a:t>      app: authentication</a:t>
            </a:r>
            <a:endParaRPr b="0" i="0" sz="800" u="none" cap="none" strike="noStrike">
              <a:solidFill>
                <a:schemeClr val="dk1"/>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b="0" i="0" lang="it" sz="800" u="none" cap="none" strike="noStrike">
                <a:solidFill>
                  <a:schemeClr val="dk1"/>
                </a:solidFill>
                <a:latin typeface="Roboto Mono"/>
                <a:ea typeface="Roboto Mono"/>
                <a:cs typeface="Roboto Mono"/>
                <a:sym typeface="Roboto Mono"/>
              </a:rPr>
              <a:t>  replicas: 1</a:t>
            </a:r>
            <a:endParaRPr b="0" i="0" sz="800" u="none" cap="none" strike="noStrike">
              <a:solidFill>
                <a:schemeClr val="dk1"/>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b="0" i="0" lang="it" sz="800" u="none" cap="none" strike="noStrike">
                <a:solidFill>
                  <a:schemeClr val="dk1"/>
                </a:solidFill>
                <a:latin typeface="Roboto Mono"/>
                <a:ea typeface="Roboto Mono"/>
                <a:cs typeface="Roboto Mono"/>
                <a:sym typeface="Roboto Mono"/>
              </a:rPr>
              <a:t>  template:</a:t>
            </a:r>
            <a:endParaRPr b="0" i="0" sz="800" u="none" cap="none" strike="noStrike">
              <a:solidFill>
                <a:schemeClr val="dk1"/>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b="0" i="0" lang="it" sz="800" u="none" cap="none" strike="noStrike">
                <a:solidFill>
                  <a:schemeClr val="dk1"/>
                </a:solidFill>
                <a:latin typeface="Roboto Mono"/>
                <a:ea typeface="Roboto Mono"/>
                <a:cs typeface="Roboto Mono"/>
                <a:sym typeface="Roboto Mono"/>
              </a:rPr>
              <a:t>    metadata:</a:t>
            </a:r>
            <a:endParaRPr b="0" i="0" sz="800" u="none" cap="none" strike="noStrike">
              <a:solidFill>
                <a:schemeClr val="dk1"/>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b="0" i="0" lang="it" sz="800" u="none" cap="none" strike="noStrike">
                <a:solidFill>
                  <a:schemeClr val="dk1"/>
                </a:solidFill>
                <a:latin typeface="Roboto Mono"/>
                <a:ea typeface="Roboto Mono"/>
                <a:cs typeface="Roboto Mono"/>
                <a:sym typeface="Roboto Mono"/>
              </a:rPr>
              <a:t>      labels:</a:t>
            </a:r>
            <a:endParaRPr b="0" i="0" sz="800" u="none" cap="none" strike="noStrike">
              <a:solidFill>
                <a:schemeClr val="dk1"/>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b="0" i="0" lang="it" sz="800" u="none" cap="none" strike="noStrike">
                <a:solidFill>
                  <a:schemeClr val="dk1"/>
                </a:solidFill>
                <a:latin typeface="Roboto Mono"/>
                <a:ea typeface="Roboto Mono"/>
                <a:cs typeface="Roboto Mono"/>
                <a:sym typeface="Roboto Mono"/>
              </a:rPr>
              <a:t>        app: cbas</a:t>
            </a:r>
            <a:endParaRPr b="0" i="0" sz="800" u="none" cap="none" strike="noStrike">
              <a:solidFill>
                <a:schemeClr val="dk1"/>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b="0" i="0" lang="it" sz="800" u="none" cap="none" strike="noStrike">
                <a:solidFill>
                  <a:schemeClr val="dk1"/>
                </a:solidFill>
                <a:latin typeface="Roboto Mono"/>
                <a:ea typeface="Roboto Mono"/>
                <a:cs typeface="Roboto Mono"/>
                <a:sym typeface="Roboto Mono"/>
              </a:rPr>
              <a:t>        track: stable</a:t>
            </a:r>
            <a:endParaRPr b="0" i="0" sz="800" u="none" cap="none" strike="noStrike">
              <a:solidFill>
                <a:schemeClr val="dk1"/>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b="0" i="0" lang="it" sz="800" u="none" cap="none" strike="noStrike">
                <a:solidFill>
                  <a:schemeClr val="dk1"/>
                </a:solidFill>
                <a:latin typeface="Roboto Mono"/>
                <a:ea typeface="Roboto Mono"/>
                <a:cs typeface="Roboto Mono"/>
                <a:sym typeface="Roboto Mono"/>
              </a:rPr>
              <a:t>    spec:</a:t>
            </a:r>
            <a:endParaRPr b="0" i="0" sz="800" u="none" cap="none" strike="noStrike">
              <a:solidFill>
                <a:schemeClr val="dk1"/>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b="0" i="0" lang="it" sz="800" u="none" cap="none" strike="noStrike">
                <a:solidFill>
                  <a:schemeClr val="dk1"/>
                </a:solidFill>
                <a:latin typeface="Roboto Mono"/>
                <a:ea typeface="Roboto Mono"/>
                <a:cs typeface="Roboto Mono"/>
                <a:sym typeface="Roboto Mono"/>
              </a:rPr>
              <a:t>      containers:</a:t>
            </a:r>
            <a:endParaRPr b="0" i="0" sz="800" u="none" cap="none" strike="noStrike">
              <a:solidFill>
                <a:schemeClr val="dk1"/>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b="0" i="0" lang="it" sz="800" u="none" cap="none" strike="noStrike">
                <a:solidFill>
                  <a:schemeClr val="dk1"/>
                </a:solidFill>
                <a:latin typeface="Roboto Mono"/>
                <a:ea typeface="Roboto Mono"/>
                <a:cs typeface="Roboto Mono"/>
                <a:sym typeface="Roboto Mono"/>
              </a:rPr>
              <a:t>        - name: authentication</a:t>
            </a:r>
            <a:endParaRPr b="0" i="0" sz="800" u="none" cap="none" strike="noStrike">
              <a:solidFill>
                <a:schemeClr val="dk1"/>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b="0" i="0" lang="it" sz="800" u="none" cap="none" strike="noStrike">
                <a:solidFill>
                  <a:schemeClr val="dk1"/>
                </a:solidFill>
                <a:latin typeface="Roboto Mono"/>
                <a:ea typeface="Roboto Mono"/>
                <a:cs typeface="Roboto Mono"/>
                <a:sym typeface="Roboto Mono"/>
              </a:rPr>
              <a:t>          image: "app_authentication:1.0"</a:t>
            </a:r>
            <a:endParaRPr b="0" i="0" sz="800" u="none" cap="none" strike="noStrike">
              <a:solidFill>
                <a:schemeClr val="dk1"/>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b="0" i="0" lang="it" sz="800" u="none" cap="none" strike="noStrike">
                <a:solidFill>
                  <a:schemeClr val="dk1"/>
                </a:solidFill>
                <a:latin typeface="Roboto Mono"/>
                <a:ea typeface="Roboto Mono"/>
                <a:cs typeface="Roboto Mono"/>
                <a:sym typeface="Roboto Mono"/>
              </a:rPr>
              <a:t>          ports:</a:t>
            </a:r>
            <a:endParaRPr b="0" i="0" sz="800" u="none" cap="none" strike="noStrike">
              <a:solidFill>
                <a:schemeClr val="dk1"/>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b="0" i="0" lang="it" sz="800" u="none" cap="none" strike="noStrike">
                <a:solidFill>
                  <a:schemeClr val="dk1"/>
                </a:solidFill>
                <a:latin typeface="Roboto Mono"/>
                <a:ea typeface="Roboto Mono"/>
                <a:cs typeface="Roboto Mono"/>
                <a:sym typeface="Roboto Mono"/>
              </a:rPr>
              <a:t>            - name: http</a:t>
            </a:r>
            <a:endParaRPr b="0" i="0" sz="800" u="none" cap="none" strike="noStrike">
              <a:solidFill>
                <a:schemeClr val="dk1"/>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b="0" i="0" lang="it" sz="800" u="none" cap="none" strike="noStrike">
                <a:solidFill>
                  <a:schemeClr val="dk1"/>
                </a:solidFill>
                <a:latin typeface="Roboto Mono"/>
                <a:ea typeface="Roboto Mono"/>
                <a:cs typeface="Roboto Mono"/>
                <a:sym typeface="Roboto Mono"/>
              </a:rPr>
              <a:t>              containerPort: 5050</a:t>
            </a:r>
            <a:endParaRPr b="0" i="0" sz="1100" u="none" cap="none" strike="noStrike">
              <a:solidFill>
                <a:schemeClr val="dk1"/>
              </a:solidFill>
              <a:latin typeface="Arial"/>
              <a:ea typeface="Arial"/>
              <a:cs typeface="Arial"/>
              <a:sym typeface="Arial"/>
            </a:endParaRPr>
          </a:p>
        </p:txBody>
      </p:sp>
      <p:sp>
        <p:nvSpPr>
          <p:cNvPr id="295" name="Google Shape;295;p45"/>
          <p:cNvSpPr/>
          <p:nvPr/>
        </p:nvSpPr>
        <p:spPr>
          <a:xfrm>
            <a:off x="3144506" y="1979719"/>
            <a:ext cx="1186200" cy="170700"/>
          </a:xfrm>
          <a:prstGeom prst="rect">
            <a:avLst/>
          </a:prstGeom>
          <a:noFill/>
          <a:ln cap="flat" cmpd="sng" w="38100">
            <a:solidFill>
              <a:srgbClr val="FF000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96" name="Google Shape;296;p45"/>
          <p:cNvSpPr/>
          <p:nvPr/>
        </p:nvSpPr>
        <p:spPr>
          <a:xfrm>
            <a:off x="4386975" y="1988888"/>
            <a:ext cx="227700" cy="170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97" name="Google Shape;297;p45"/>
          <p:cNvSpPr txBox="1"/>
          <p:nvPr/>
        </p:nvSpPr>
        <p:spPr>
          <a:xfrm>
            <a:off x="4670944" y="1924088"/>
            <a:ext cx="966300" cy="3078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1100"/>
              <a:buFont typeface="Arial"/>
              <a:buNone/>
            </a:pPr>
            <a:r>
              <a:rPr b="0" i="0" lang="it" sz="1100" u="none" cap="none" strike="noStrike">
                <a:solidFill>
                  <a:srgbClr val="000000"/>
                </a:solidFill>
                <a:latin typeface="Arial"/>
                <a:ea typeface="Arial"/>
                <a:cs typeface="Arial"/>
                <a:sym typeface="Arial"/>
              </a:rPr>
              <a:t>object type</a:t>
            </a:r>
            <a:endParaRPr b="0" i="0" sz="1100" u="none" cap="none" strike="noStrike">
              <a:solidFill>
                <a:srgbClr val="000000"/>
              </a:solidFill>
              <a:latin typeface="Arial"/>
              <a:ea typeface="Arial"/>
              <a:cs typeface="Arial"/>
              <a:sym typeface="Arial"/>
            </a:endParaRPr>
          </a:p>
        </p:txBody>
      </p:sp>
      <p:sp>
        <p:nvSpPr>
          <p:cNvPr id="298" name="Google Shape;298;p45"/>
          <p:cNvSpPr/>
          <p:nvPr/>
        </p:nvSpPr>
        <p:spPr>
          <a:xfrm>
            <a:off x="3454994" y="4131788"/>
            <a:ext cx="2591700" cy="709800"/>
          </a:xfrm>
          <a:prstGeom prst="rect">
            <a:avLst/>
          </a:prstGeom>
          <a:noFill/>
          <a:ln cap="flat" cmpd="sng" w="38100">
            <a:solidFill>
              <a:srgbClr val="FF000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99" name="Google Shape;299;p45"/>
          <p:cNvSpPr/>
          <p:nvPr/>
        </p:nvSpPr>
        <p:spPr>
          <a:xfrm>
            <a:off x="3270488" y="3135394"/>
            <a:ext cx="1174500" cy="170700"/>
          </a:xfrm>
          <a:prstGeom prst="rect">
            <a:avLst/>
          </a:prstGeom>
          <a:noFill/>
          <a:ln cap="flat" cmpd="sng" w="38100">
            <a:solidFill>
              <a:srgbClr val="FF000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00" name="Google Shape;300;p45"/>
          <p:cNvSpPr/>
          <p:nvPr/>
        </p:nvSpPr>
        <p:spPr>
          <a:xfrm>
            <a:off x="6245138" y="4196588"/>
            <a:ext cx="227700" cy="170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01" name="Google Shape;301;p45"/>
          <p:cNvSpPr txBox="1"/>
          <p:nvPr/>
        </p:nvSpPr>
        <p:spPr>
          <a:xfrm>
            <a:off x="6581306" y="4131788"/>
            <a:ext cx="1131600" cy="3078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1100"/>
              <a:buFont typeface="Arial"/>
              <a:buNone/>
            </a:pPr>
            <a:r>
              <a:rPr b="0" i="0" lang="it" sz="1100" u="none" cap="none" strike="noStrike">
                <a:solidFill>
                  <a:srgbClr val="000000"/>
                </a:solidFill>
                <a:latin typeface="Arial"/>
                <a:ea typeface="Arial"/>
                <a:cs typeface="Arial"/>
                <a:sym typeface="Arial"/>
              </a:rPr>
              <a:t>container type</a:t>
            </a:r>
            <a:endParaRPr b="0" i="0" sz="1100" u="none" cap="none" strike="noStrike">
              <a:solidFill>
                <a:srgbClr val="000000"/>
              </a:solidFill>
              <a:latin typeface="Arial"/>
              <a:ea typeface="Arial"/>
              <a:cs typeface="Arial"/>
              <a:sym typeface="Arial"/>
            </a:endParaRPr>
          </a:p>
        </p:txBody>
      </p:sp>
      <p:sp>
        <p:nvSpPr>
          <p:cNvPr id="302" name="Google Shape;302;p45"/>
          <p:cNvSpPr/>
          <p:nvPr/>
        </p:nvSpPr>
        <p:spPr>
          <a:xfrm>
            <a:off x="4558425" y="3135394"/>
            <a:ext cx="227700" cy="170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03" name="Google Shape;303;p45"/>
          <p:cNvSpPr txBox="1"/>
          <p:nvPr/>
        </p:nvSpPr>
        <p:spPr>
          <a:xfrm>
            <a:off x="4981097" y="3027950"/>
            <a:ext cx="1065600" cy="3078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1100"/>
              <a:buFont typeface="Arial"/>
              <a:buNone/>
            </a:pPr>
            <a:r>
              <a:rPr b="0" i="0" lang="it" sz="1100" u="none" cap="none" strike="noStrike">
                <a:solidFill>
                  <a:srgbClr val="000000"/>
                </a:solidFill>
                <a:latin typeface="Arial"/>
                <a:ea typeface="Arial"/>
                <a:cs typeface="Arial"/>
                <a:sym typeface="Arial"/>
              </a:rPr>
              <a:t>replicaset</a:t>
            </a:r>
            <a:endParaRPr b="0" i="0" sz="1100" u="none" cap="none" strike="noStrike">
              <a:solidFill>
                <a:srgbClr val="000000"/>
              </a:solidFill>
              <a:latin typeface="Arial"/>
              <a:ea typeface="Arial"/>
              <a:cs typeface="Arial"/>
              <a:sym typeface="Arial"/>
            </a:endParaRPr>
          </a:p>
        </p:txBody>
      </p:sp>
      <p:sp>
        <p:nvSpPr>
          <p:cNvPr id="304" name="Google Shape;304;p45"/>
          <p:cNvSpPr txBox="1"/>
          <p:nvPr/>
        </p:nvSpPr>
        <p:spPr>
          <a:xfrm>
            <a:off x="184706" y="2108072"/>
            <a:ext cx="2591700" cy="3231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1200"/>
              <a:buFont typeface="Arial"/>
              <a:buNone/>
            </a:pPr>
            <a:r>
              <a:rPr b="0" i="0" lang="it" sz="1200" u="none" cap="none" strike="noStrike">
                <a:solidFill>
                  <a:srgbClr val="CCCCCC"/>
                </a:solidFill>
                <a:highlight>
                  <a:srgbClr val="28323F"/>
                </a:highlight>
                <a:latin typeface="Roboto Mono"/>
                <a:ea typeface="Roboto Mono"/>
                <a:cs typeface="Roboto Mono"/>
                <a:sym typeface="Roboto Mono"/>
              </a:rPr>
              <a:t>kubectl get deployments</a:t>
            </a:r>
            <a:endParaRPr b="0" i="0" sz="1500" u="none" cap="none" strike="noStrike">
              <a:solidFill>
                <a:srgbClr val="000000"/>
              </a:solidFill>
              <a:latin typeface="Arial"/>
              <a:ea typeface="Arial"/>
              <a:cs typeface="Arial"/>
              <a:sym typeface="Arial"/>
            </a:endParaRPr>
          </a:p>
        </p:txBody>
      </p:sp>
      <p:sp>
        <p:nvSpPr>
          <p:cNvPr id="305" name="Google Shape;305;p45"/>
          <p:cNvSpPr txBox="1"/>
          <p:nvPr/>
        </p:nvSpPr>
        <p:spPr>
          <a:xfrm>
            <a:off x="184706" y="2336681"/>
            <a:ext cx="2240400" cy="5079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1200"/>
              <a:buFont typeface="Arial"/>
              <a:buNone/>
            </a:pPr>
            <a:r>
              <a:rPr b="0" i="0" lang="it" sz="1200" u="none" cap="none" strike="noStrike">
                <a:solidFill>
                  <a:srgbClr val="CCCCCC"/>
                </a:solidFill>
                <a:highlight>
                  <a:srgbClr val="28323F"/>
                </a:highlight>
                <a:latin typeface="Roboto Mono"/>
                <a:ea typeface="Roboto Mono"/>
                <a:cs typeface="Roboto Mono"/>
                <a:sym typeface="Roboto Mono"/>
              </a:rPr>
              <a:t>kubectl get replicasets</a:t>
            </a:r>
            <a:endParaRPr b="0" i="0" sz="1500" u="none" cap="none" strike="noStrike">
              <a:solidFill>
                <a:srgbClr val="000000"/>
              </a:solidFill>
              <a:latin typeface="Arial"/>
              <a:ea typeface="Arial"/>
              <a:cs typeface="Arial"/>
              <a:sym typeface="Arial"/>
            </a:endParaRPr>
          </a:p>
        </p:txBody>
      </p:sp>
      <p:sp>
        <p:nvSpPr>
          <p:cNvPr id="306" name="Google Shape;306;p45"/>
          <p:cNvSpPr txBox="1"/>
          <p:nvPr/>
        </p:nvSpPr>
        <p:spPr>
          <a:xfrm>
            <a:off x="184706" y="2565281"/>
            <a:ext cx="2240400" cy="3231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1200"/>
              <a:buFont typeface="Arial"/>
              <a:buNone/>
            </a:pPr>
            <a:r>
              <a:rPr b="0" i="0" lang="it" sz="1200" u="none" cap="none" strike="noStrike">
                <a:solidFill>
                  <a:srgbClr val="CCCCCC"/>
                </a:solidFill>
                <a:highlight>
                  <a:srgbClr val="28323F"/>
                </a:highlight>
                <a:latin typeface="Roboto Mono"/>
                <a:ea typeface="Roboto Mono"/>
                <a:cs typeface="Roboto Mono"/>
                <a:sym typeface="Roboto Mono"/>
              </a:rPr>
              <a:t>kubectl get pods</a:t>
            </a:r>
            <a:endParaRPr b="0" i="0" sz="1500" u="none" cap="none" strike="noStrik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90000"/>
              </a:lnSpc>
              <a:spcBef>
                <a:spcPts val="0"/>
              </a:spcBef>
              <a:spcAft>
                <a:spcPts val="0"/>
              </a:spcAft>
              <a:buSzPct val="47138"/>
              <a:buNone/>
            </a:pPr>
            <a:r>
              <a:rPr lang="it"/>
              <a:t>Kubernetes Services</a:t>
            </a:r>
            <a:endParaRPr/>
          </a:p>
        </p:txBody>
      </p:sp>
      <p:sp>
        <p:nvSpPr>
          <p:cNvPr id="312" name="Google Shape;312;p46"/>
          <p:cNvSpPr txBox="1"/>
          <p:nvPr/>
        </p:nvSpPr>
        <p:spPr>
          <a:xfrm>
            <a:off x="106463" y="1024725"/>
            <a:ext cx="7481100" cy="2584500"/>
          </a:xfrm>
          <a:prstGeom prst="rect">
            <a:avLst/>
          </a:prstGeom>
          <a:noFill/>
          <a:ln>
            <a:noFill/>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Clr>
                <a:srgbClr val="000000"/>
              </a:buClr>
              <a:buSzPts val="1700"/>
              <a:buFont typeface="Arial"/>
              <a:buNone/>
            </a:pPr>
            <a:r>
              <a:rPr b="0" i="0" lang="it" sz="1700" u="none" cap="none" strike="noStrike">
                <a:solidFill>
                  <a:srgbClr val="000000"/>
                </a:solidFill>
                <a:latin typeface="Calibri"/>
                <a:ea typeface="Calibri"/>
                <a:cs typeface="Calibri"/>
                <a:sym typeface="Calibri"/>
              </a:rPr>
              <a:t>“An abstraction which define a logical set of PODs and an access policy to them”</a:t>
            </a:r>
            <a:endParaRPr b="0" i="0" sz="17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700"/>
              <a:buFont typeface="Arial"/>
              <a:buNone/>
            </a:pPr>
            <a:r>
              <a:rPr b="0" i="1" lang="it" sz="1700" u="none" cap="none" strike="noStrike">
                <a:solidFill>
                  <a:srgbClr val="000000"/>
                </a:solidFill>
                <a:latin typeface="Calibri"/>
                <a:ea typeface="Calibri"/>
                <a:cs typeface="Calibri"/>
                <a:sym typeface="Calibri"/>
              </a:rPr>
              <a:t>A few things to keep in mind…</a:t>
            </a:r>
            <a:endParaRPr b="0" i="1" sz="1700" u="none" cap="none" strike="noStrike">
              <a:solidFill>
                <a:srgbClr val="000000"/>
              </a:solidFill>
              <a:latin typeface="Calibri"/>
              <a:ea typeface="Calibri"/>
              <a:cs typeface="Calibri"/>
              <a:sym typeface="Calibri"/>
            </a:endParaRPr>
          </a:p>
          <a:p>
            <a:pPr indent="-273050" lvl="0" marL="685800" marR="0" rtl="0" algn="l">
              <a:lnSpc>
                <a:spcPct val="100000"/>
              </a:lnSpc>
              <a:spcBef>
                <a:spcPts val="0"/>
              </a:spcBef>
              <a:spcAft>
                <a:spcPts val="0"/>
              </a:spcAft>
              <a:buClr>
                <a:srgbClr val="000000"/>
              </a:buClr>
              <a:buSzPts val="1700"/>
              <a:buFont typeface="Calibri"/>
              <a:buChar char="●"/>
            </a:pPr>
            <a:r>
              <a:rPr b="0" i="0" lang="it" sz="1700" u="none" cap="none" strike="noStrike">
                <a:solidFill>
                  <a:srgbClr val="000000"/>
                </a:solidFill>
                <a:latin typeface="Calibri"/>
                <a:ea typeface="Calibri"/>
                <a:cs typeface="Calibri"/>
                <a:sym typeface="Calibri"/>
              </a:rPr>
              <a:t>expose application running in PODs</a:t>
            </a:r>
            <a:endParaRPr b="0" i="0" sz="1700" u="none" cap="none" strike="noStrike">
              <a:solidFill>
                <a:srgbClr val="000000"/>
              </a:solidFill>
              <a:latin typeface="Calibri"/>
              <a:ea typeface="Calibri"/>
              <a:cs typeface="Calibri"/>
              <a:sym typeface="Calibri"/>
            </a:endParaRPr>
          </a:p>
          <a:p>
            <a:pPr indent="-273050" lvl="0" marL="685800" marR="0" rtl="0" algn="l">
              <a:lnSpc>
                <a:spcPct val="100000"/>
              </a:lnSpc>
              <a:spcBef>
                <a:spcPts val="0"/>
              </a:spcBef>
              <a:spcAft>
                <a:spcPts val="0"/>
              </a:spcAft>
              <a:buClr>
                <a:srgbClr val="000000"/>
              </a:buClr>
              <a:buSzPts val="1700"/>
              <a:buFont typeface="Calibri"/>
              <a:buChar char="●"/>
            </a:pPr>
            <a:r>
              <a:rPr b="0" i="0" lang="it" sz="1700" u="none" cap="none" strike="noStrike">
                <a:solidFill>
                  <a:srgbClr val="000000"/>
                </a:solidFill>
                <a:latin typeface="Calibri"/>
                <a:ea typeface="Calibri"/>
                <a:cs typeface="Calibri"/>
                <a:sym typeface="Calibri"/>
              </a:rPr>
              <a:t>can be cluster-scope: to be consumed only inside the cluster</a:t>
            </a:r>
            <a:endParaRPr b="0" i="0" sz="1700" u="none" cap="none" strike="noStrike">
              <a:solidFill>
                <a:srgbClr val="000000"/>
              </a:solidFill>
              <a:latin typeface="Calibri"/>
              <a:ea typeface="Calibri"/>
              <a:cs typeface="Calibri"/>
              <a:sym typeface="Calibri"/>
            </a:endParaRPr>
          </a:p>
          <a:p>
            <a:pPr indent="-273050" lvl="0" marL="685800" marR="0" rtl="0" algn="l">
              <a:lnSpc>
                <a:spcPct val="100000"/>
              </a:lnSpc>
              <a:spcBef>
                <a:spcPts val="0"/>
              </a:spcBef>
              <a:spcAft>
                <a:spcPts val="0"/>
              </a:spcAft>
              <a:buClr>
                <a:srgbClr val="000000"/>
              </a:buClr>
              <a:buSzPts val="1700"/>
              <a:buFont typeface="Arial"/>
              <a:buChar char="●"/>
            </a:pPr>
            <a:r>
              <a:rPr b="0" i="0" lang="it" sz="1700" u="sng" cap="none" strike="noStrike">
                <a:solidFill>
                  <a:srgbClr val="000000"/>
                </a:solidFill>
                <a:latin typeface="Calibri"/>
                <a:ea typeface="Calibri"/>
                <a:cs typeface="Calibri"/>
                <a:sym typeface="Calibri"/>
              </a:rPr>
              <a:t>selector</a:t>
            </a:r>
            <a:r>
              <a:rPr b="0" i="0" lang="it" sz="1700" u="none" cap="none" strike="noStrike">
                <a:solidFill>
                  <a:srgbClr val="000000"/>
                </a:solidFill>
                <a:latin typeface="Calibri"/>
                <a:ea typeface="Calibri"/>
                <a:cs typeface="Calibri"/>
                <a:sym typeface="Calibri"/>
              </a:rPr>
              <a:t>  is used to select the PODs</a:t>
            </a:r>
            <a:endParaRPr b="0" i="0" sz="1700" u="none" cap="none" strike="noStrike">
              <a:solidFill>
                <a:srgbClr val="000000"/>
              </a:solidFill>
              <a:latin typeface="Calibri"/>
              <a:ea typeface="Calibri"/>
              <a:cs typeface="Calibri"/>
              <a:sym typeface="Calibri"/>
            </a:endParaRPr>
          </a:p>
          <a:p>
            <a:pPr indent="-273050" lvl="0" marL="685800" marR="0" rtl="0" algn="l">
              <a:lnSpc>
                <a:spcPct val="100000"/>
              </a:lnSpc>
              <a:spcBef>
                <a:spcPts val="0"/>
              </a:spcBef>
              <a:spcAft>
                <a:spcPts val="0"/>
              </a:spcAft>
              <a:buClr>
                <a:srgbClr val="000000"/>
              </a:buClr>
              <a:buSzPts val="1700"/>
              <a:buFont typeface="Calibri"/>
              <a:buChar char="●"/>
            </a:pPr>
            <a:r>
              <a:rPr b="0" i="0" lang="it" sz="1700" u="none" cap="none" strike="noStrike">
                <a:solidFill>
                  <a:srgbClr val="000000"/>
                </a:solidFill>
                <a:latin typeface="Calibri"/>
                <a:ea typeface="Calibri"/>
                <a:cs typeface="Calibri"/>
                <a:sym typeface="Calibri"/>
              </a:rPr>
              <a:t>can be defined without PODs selector and be associated to EndPoint object in a second moment</a:t>
            </a:r>
            <a:endParaRPr b="0" i="0" sz="17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p:txBody>
      </p:sp>
      <p:sp>
        <p:nvSpPr>
          <p:cNvPr id="313" name="Google Shape;313;p46"/>
          <p:cNvSpPr txBox="1"/>
          <p:nvPr/>
        </p:nvSpPr>
        <p:spPr>
          <a:xfrm>
            <a:off x="4032525" y="3286624"/>
            <a:ext cx="3372900" cy="16161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800"/>
              <a:buFont typeface="Arial"/>
              <a:buNone/>
            </a:pPr>
            <a:r>
              <a:rPr b="0" i="0" lang="it" sz="800" u="none" cap="none" strike="noStrike">
                <a:solidFill>
                  <a:schemeClr val="dk1"/>
                </a:solidFill>
                <a:latin typeface="Roboto Mono"/>
                <a:ea typeface="Roboto Mono"/>
                <a:cs typeface="Roboto Mono"/>
                <a:sym typeface="Roboto Mono"/>
              </a:rPr>
              <a:t>apiVersion: apps/v1.0</a:t>
            </a:r>
            <a:endParaRPr b="0" i="0" sz="800" u="none" cap="none" strike="noStrike">
              <a:solidFill>
                <a:schemeClr val="dk1"/>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b="0" i="0" lang="it" sz="800" u="none" cap="none" strike="noStrike">
                <a:solidFill>
                  <a:schemeClr val="dk1"/>
                </a:solidFill>
                <a:latin typeface="Roboto Mono"/>
                <a:ea typeface="Roboto Mono"/>
                <a:cs typeface="Roboto Mono"/>
                <a:sym typeface="Roboto Mono"/>
              </a:rPr>
              <a:t>kind: Service</a:t>
            </a:r>
            <a:endParaRPr b="0" i="0" sz="800" u="none" cap="none" strike="noStrike">
              <a:solidFill>
                <a:schemeClr val="dk1"/>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b="0" i="0" lang="it" sz="800" u="none" cap="none" strike="noStrike">
                <a:solidFill>
                  <a:schemeClr val="dk1"/>
                </a:solidFill>
                <a:latin typeface="Roboto Mono"/>
                <a:ea typeface="Roboto Mono"/>
                <a:cs typeface="Roboto Mono"/>
                <a:sym typeface="Roboto Mono"/>
              </a:rPr>
              <a:t>metadata:</a:t>
            </a:r>
            <a:endParaRPr b="0" i="0" sz="800" u="none" cap="none" strike="noStrike">
              <a:solidFill>
                <a:schemeClr val="dk1"/>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b="0" i="0" lang="it" sz="800" u="none" cap="none" strike="noStrike">
                <a:solidFill>
                  <a:schemeClr val="dk1"/>
                </a:solidFill>
                <a:latin typeface="Roboto Mono"/>
                <a:ea typeface="Roboto Mono"/>
                <a:cs typeface="Roboto Mono"/>
                <a:sym typeface="Roboto Mono"/>
              </a:rPr>
              <a:t>  name: my-service</a:t>
            </a:r>
            <a:endParaRPr b="0" i="0" sz="800" u="none" cap="none" strike="noStrike">
              <a:solidFill>
                <a:schemeClr val="dk1"/>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b="0" i="0" lang="it" sz="800" u="none" cap="none" strike="noStrike">
                <a:solidFill>
                  <a:schemeClr val="dk1"/>
                </a:solidFill>
                <a:latin typeface="Roboto Mono"/>
                <a:ea typeface="Roboto Mono"/>
                <a:cs typeface="Roboto Mono"/>
                <a:sym typeface="Roboto Mono"/>
              </a:rPr>
              <a:t>spec:</a:t>
            </a:r>
            <a:endParaRPr b="0" i="0" sz="800" u="none" cap="none" strike="noStrike">
              <a:solidFill>
                <a:schemeClr val="dk1"/>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b="0" i="0" lang="it" sz="800" u="none" cap="none" strike="noStrike">
                <a:solidFill>
                  <a:schemeClr val="dk1"/>
                </a:solidFill>
                <a:latin typeface="Roboto Mono"/>
                <a:ea typeface="Roboto Mono"/>
                <a:cs typeface="Roboto Mono"/>
                <a:sym typeface="Roboto Mono"/>
              </a:rPr>
              <a:t>  selector:</a:t>
            </a:r>
            <a:endParaRPr b="0" i="0" sz="800" u="none" cap="none" strike="noStrike">
              <a:solidFill>
                <a:schemeClr val="dk1"/>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b="0" i="0" lang="it" sz="800" u="none" cap="none" strike="noStrike">
                <a:solidFill>
                  <a:schemeClr val="dk1"/>
                </a:solidFill>
                <a:latin typeface="Roboto Mono"/>
                <a:ea typeface="Roboto Mono"/>
                <a:cs typeface="Roboto Mono"/>
                <a:sym typeface="Roboto Mono"/>
              </a:rPr>
              <a:t>    app: MyApp</a:t>
            </a:r>
            <a:endParaRPr b="0" i="0" sz="800" u="none" cap="none" strike="noStrike">
              <a:solidFill>
                <a:schemeClr val="dk1"/>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b="0" i="0" lang="it" sz="800" u="none" cap="none" strike="noStrike">
                <a:solidFill>
                  <a:schemeClr val="dk1"/>
                </a:solidFill>
                <a:latin typeface="Roboto Mono"/>
                <a:ea typeface="Roboto Mono"/>
                <a:cs typeface="Roboto Mono"/>
                <a:sym typeface="Roboto Mono"/>
              </a:rPr>
              <a:t>  ports:</a:t>
            </a:r>
            <a:endParaRPr b="0" i="0" sz="800" u="none" cap="none" strike="noStrike">
              <a:solidFill>
                <a:schemeClr val="dk1"/>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b="0" i="0" lang="it" sz="800" u="none" cap="none" strike="noStrike">
                <a:solidFill>
                  <a:schemeClr val="dk1"/>
                </a:solidFill>
                <a:latin typeface="Roboto Mono"/>
                <a:ea typeface="Roboto Mono"/>
                <a:cs typeface="Roboto Mono"/>
                <a:sym typeface="Roboto Mono"/>
              </a:rPr>
              <a:t>    - protocol: TCP</a:t>
            </a:r>
            <a:endParaRPr b="0" i="0" sz="800" u="none" cap="none" strike="noStrike">
              <a:solidFill>
                <a:schemeClr val="dk1"/>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b="0" i="0" lang="it" sz="800" u="none" cap="none" strike="noStrike">
                <a:solidFill>
                  <a:schemeClr val="dk1"/>
                </a:solidFill>
                <a:latin typeface="Roboto Mono"/>
                <a:ea typeface="Roboto Mono"/>
                <a:cs typeface="Roboto Mono"/>
                <a:sym typeface="Roboto Mono"/>
              </a:rPr>
              <a:t>      port: 80</a:t>
            </a:r>
            <a:endParaRPr b="0" i="0" sz="800" u="none" cap="none" strike="noStrike">
              <a:solidFill>
                <a:schemeClr val="dk1"/>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b="0" i="0" lang="it" sz="800" u="none" cap="none" strike="noStrike">
                <a:solidFill>
                  <a:schemeClr val="dk1"/>
                </a:solidFill>
                <a:latin typeface="Roboto Mono"/>
                <a:ea typeface="Roboto Mono"/>
                <a:cs typeface="Roboto Mono"/>
                <a:sym typeface="Roboto Mono"/>
              </a:rPr>
              <a:t>      targetPort: 9367</a:t>
            </a:r>
            <a:endParaRPr b="0" i="0" sz="800" u="none" cap="none" strike="noStrike">
              <a:solidFill>
                <a:schemeClr val="dk1"/>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Roboto Mono"/>
              <a:ea typeface="Roboto Mono"/>
              <a:cs typeface="Roboto Mono"/>
              <a:sym typeface="Roboto Mon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7"/>
          <p:cNvSpPr txBox="1"/>
          <p:nvPr>
            <p:ph type="title"/>
          </p:nvPr>
        </p:nvSpPr>
        <p:spPr>
          <a:xfrm>
            <a:off x="370950" y="452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90000"/>
              </a:lnSpc>
              <a:spcBef>
                <a:spcPts val="0"/>
              </a:spcBef>
              <a:spcAft>
                <a:spcPts val="0"/>
              </a:spcAft>
              <a:buSzPct val="47138"/>
              <a:buNone/>
            </a:pPr>
            <a:r>
              <a:rPr lang="it"/>
              <a:t>Publish Service</a:t>
            </a:r>
            <a:endParaRPr/>
          </a:p>
        </p:txBody>
      </p:sp>
      <p:sp>
        <p:nvSpPr>
          <p:cNvPr id="319" name="Google Shape;319;p47"/>
          <p:cNvSpPr txBox="1"/>
          <p:nvPr/>
        </p:nvSpPr>
        <p:spPr>
          <a:xfrm>
            <a:off x="509399" y="1249500"/>
            <a:ext cx="7635000" cy="3894000"/>
          </a:xfrm>
          <a:prstGeom prst="rect">
            <a:avLst/>
          </a:prstGeom>
          <a:noFill/>
          <a:ln>
            <a:noFill/>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Clr>
                <a:srgbClr val="000000"/>
              </a:buClr>
              <a:buSzPts val="1700"/>
              <a:buFont typeface="Arial"/>
              <a:buNone/>
            </a:pPr>
            <a:r>
              <a:rPr b="1" i="0" lang="it" sz="1700" u="sng" cap="none" strike="noStrike">
                <a:solidFill>
                  <a:schemeClr val="dk1"/>
                </a:solidFill>
                <a:latin typeface="Calibri"/>
                <a:ea typeface="Calibri"/>
                <a:cs typeface="Calibri"/>
                <a:sym typeface="Calibri"/>
              </a:rPr>
              <a:t>ServiceType</a:t>
            </a:r>
            <a:r>
              <a:rPr b="0" i="0" lang="it" sz="1700" u="none" cap="none" strike="noStrike">
                <a:solidFill>
                  <a:schemeClr val="dk1"/>
                </a:solidFill>
                <a:latin typeface="Calibri"/>
                <a:ea typeface="Calibri"/>
                <a:cs typeface="Calibri"/>
                <a:sym typeface="Calibri"/>
              </a:rPr>
              <a:t>: specify the type of service:</a:t>
            </a:r>
            <a:endParaRPr b="0" i="0" sz="1700" u="none" cap="none" strike="noStrike">
              <a:solidFill>
                <a:schemeClr val="dk1"/>
              </a:solidFill>
              <a:latin typeface="Calibri"/>
              <a:ea typeface="Calibri"/>
              <a:cs typeface="Calibri"/>
              <a:sym typeface="Calibri"/>
            </a:endParaRPr>
          </a:p>
          <a:p>
            <a:pPr indent="-273050" lvl="0" marL="685800" marR="0" rtl="0" algn="l">
              <a:lnSpc>
                <a:spcPct val="100000"/>
              </a:lnSpc>
              <a:spcBef>
                <a:spcPts val="0"/>
              </a:spcBef>
              <a:spcAft>
                <a:spcPts val="0"/>
              </a:spcAft>
              <a:buClr>
                <a:schemeClr val="dk1"/>
              </a:buClr>
              <a:buSzPts val="1700"/>
              <a:buFont typeface="Calibri"/>
              <a:buChar char="●"/>
            </a:pPr>
            <a:r>
              <a:rPr b="0" i="0" lang="it" sz="1700" u="sng" cap="none" strike="noStrike">
                <a:solidFill>
                  <a:schemeClr val="dk1"/>
                </a:solidFill>
                <a:latin typeface="Calibri"/>
                <a:ea typeface="Calibri"/>
                <a:cs typeface="Calibri"/>
                <a:sym typeface="Calibri"/>
              </a:rPr>
              <a:t>ClusterIP</a:t>
            </a:r>
            <a:r>
              <a:rPr b="0" i="0" lang="it" sz="1700" u="none" cap="none" strike="noStrike">
                <a:solidFill>
                  <a:schemeClr val="dk1"/>
                </a:solidFill>
                <a:latin typeface="Calibri"/>
                <a:ea typeface="Calibri"/>
                <a:cs typeface="Calibri"/>
                <a:sym typeface="Calibri"/>
              </a:rPr>
              <a:t> [default] - expose the service only internal the cluster</a:t>
            </a:r>
            <a:endParaRPr b="0" i="0" sz="1700" u="none" cap="none" strike="noStrike">
              <a:solidFill>
                <a:schemeClr val="dk1"/>
              </a:solidFill>
              <a:latin typeface="Calibri"/>
              <a:ea typeface="Calibri"/>
              <a:cs typeface="Calibri"/>
              <a:sym typeface="Calibri"/>
            </a:endParaRPr>
          </a:p>
          <a:p>
            <a:pPr indent="-273050" lvl="0" marL="685800" marR="0" rtl="0" algn="l">
              <a:lnSpc>
                <a:spcPct val="100000"/>
              </a:lnSpc>
              <a:spcBef>
                <a:spcPts val="0"/>
              </a:spcBef>
              <a:spcAft>
                <a:spcPts val="0"/>
              </a:spcAft>
              <a:buClr>
                <a:schemeClr val="dk1"/>
              </a:buClr>
              <a:buSzPts val="1700"/>
              <a:buFont typeface="Calibri"/>
              <a:buChar char="●"/>
            </a:pPr>
            <a:r>
              <a:rPr b="0" i="0" lang="it" sz="1700" u="sng" cap="none" strike="noStrike">
                <a:solidFill>
                  <a:schemeClr val="dk1"/>
                </a:solidFill>
                <a:latin typeface="Calibri"/>
                <a:ea typeface="Calibri"/>
                <a:cs typeface="Calibri"/>
                <a:sym typeface="Calibri"/>
              </a:rPr>
              <a:t>NodePort</a:t>
            </a:r>
            <a:r>
              <a:rPr b="0" i="0" lang="it" sz="1700" u="none" cap="none" strike="noStrike">
                <a:solidFill>
                  <a:schemeClr val="dk1"/>
                </a:solidFill>
                <a:latin typeface="Calibri"/>
                <a:ea typeface="Calibri"/>
                <a:cs typeface="Calibri"/>
                <a:sym typeface="Calibri"/>
              </a:rPr>
              <a:t>: expose the service on cluster nodes at a static port. The service is reachable outside the cluster through: &lt;NodeIP&gt; : &lt;NodePort&gt; </a:t>
            </a:r>
            <a:endParaRPr sz="1700">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rPr lang="it" sz="1700">
                <a:solidFill>
                  <a:schemeClr val="dk1"/>
                </a:solidFill>
                <a:latin typeface="Calibri"/>
                <a:ea typeface="Calibri"/>
                <a:cs typeface="Calibri"/>
                <a:sym typeface="Calibri"/>
              </a:rPr>
              <a:t>    (available range: 30000-32767)</a:t>
            </a:r>
            <a:endParaRPr sz="1700">
              <a:solidFill>
                <a:schemeClr val="dk1"/>
              </a:solidFill>
              <a:latin typeface="Calibri"/>
              <a:ea typeface="Calibri"/>
              <a:cs typeface="Calibri"/>
              <a:sym typeface="Calibri"/>
            </a:endParaRPr>
          </a:p>
          <a:p>
            <a:pPr indent="-273050" lvl="0" marL="685800" marR="0" rtl="0" algn="l">
              <a:lnSpc>
                <a:spcPct val="100000"/>
              </a:lnSpc>
              <a:spcBef>
                <a:spcPts val="0"/>
              </a:spcBef>
              <a:spcAft>
                <a:spcPts val="0"/>
              </a:spcAft>
              <a:buClr>
                <a:schemeClr val="dk1"/>
              </a:buClr>
              <a:buSzPts val="1700"/>
              <a:buFont typeface="Calibri"/>
              <a:buChar char="●"/>
            </a:pPr>
            <a:r>
              <a:rPr b="0" i="0" lang="it" sz="1700" u="sng" cap="none" strike="noStrike">
                <a:solidFill>
                  <a:schemeClr val="dk1"/>
                </a:solidFill>
                <a:latin typeface="Calibri"/>
                <a:ea typeface="Calibri"/>
                <a:cs typeface="Calibri"/>
                <a:sym typeface="Calibri"/>
              </a:rPr>
              <a:t>LoadBalancer: </a:t>
            </a:r>
            <a:r>
              <a:rPr b="0" i="0" lang="it" sz="1700" u="none" cap="none" strike="noStrike">
                <a:solidFill>
                  <a:schemeClr val="dk1"/>
                </a:solidFill>
                <a:latin typeface="Calibri"/>
                <a:ea typeface="Calibri"/>
                <a:cs typeface="Calibri"/>
                <a:sym typeface="Calibri"/>
              </a:rPr>
              <a:t>expose external through a cloud provider’s load balancer </a:t>
            </a:r>
            <a:endParaRPr b="0" i="0" sz="1700" u="none" cap="none" strike="noStrike">
              <a:solidFill>
                <a:schemeClr val="dk1"/>
              </a:solidFill>
              <a:latin typeface="Calibri"/>
              <a:ea typeface="Calibri"/>
              <a:cs typeface="Calibri"/>
              <a:sym typeface="Calibri"/>
            </a:endParaRPr>
          </a:p>
          <a:p>
            <a:pPr indent="-273050" lvl="0" marL="685800" marR="0" rtl="0" algn="l">
              <a:lnSpc>
                <a:spcPct val="100000"/>
              </a:lnSpc>
              <a:spcBef>
                <a:spcPts val="0"/>
              </a:spcBef>
              <a:spcAft>
                <a:spcPts val="0"/>
              </a:spcAft>
              <a:buClr>
                <a:schemeClr val="dk1"/>
              </a:buClr>
              <a:buSzPts val="1700"/>
              <a:buFont typeface="Calibri"/>
              <a:buChar char="●"/>
            </a:pPr>
            <a:r>
              <a:rPr b="0" i="0" lang="it" sz="1700" u="sng" cap="none" strike="noStrike">
                <a:solidFill>
                  <a:schemeClr val="dk1"/>
                </a:solidFill>
                <a:latin typeface="Calibri"/>
                <a:ea typeface="Calibri"/>
                <a:cs typeface="Calibri"/>
                <a:sym typeface="Calibri"/>
              </a:rPr>
              <a:t>ExternalName</a:t>
            </a:r>
            <a:r>
              <a:rPr b="0" i="0" lang="it" sz="1700" u="none" cap="none" strike="noStrike">
                <a:solidFill>
                  <a:schemeClr val="dk1"/>
                </a:solidFill>
                <a:latin typeface="Calibri"/>
                <a:ea typeface="Calibri"/>
                <a:cs typeface="Calibri"/>
                <a:sym typeface="Calibri"/>
              </a:rPr>
              <a:t>: map the service to the content of the externalName field by returning the CNAME record (no proxy)</a:t>
            </a:r>
            <a:endParaRPr b="1" i="0" sz="17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90000"/>
              </a:lnSpc>
              <a:spcBef>
                <a:spcPts val="0"/>
              </a:spcBef>
              <a:spcAft>
                <a:spcPts val="0"/>
              </a:spcAft>
              <a:buSzPct val="47138"/>
              <a:buNone/>
            </a:pPr>
            <a:r>
              <a:rPr lang="it"/>
              <a:t>Demo Jenkins installation </a:t>
            </a:r>
            <a:endParaRPr/>
          </a:p>
        </p:txBody>
      </p:sp>
      <p:sp>
        <p:nvSpPr>
          <p:cNvPr id="325" name="Google Shape;325;p4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90000"/>
              </a:lnSpc>
              <a:spcBef>
                <a:spcPts val="0"/>
              </a:spcBef>
              <a:spcAft>
                <a:spcPts val="0"/>
              </a:spcAft>
              <a:buSzPts val="1800"/>
              <a:buChar char="●"/>
            </a:pPr>
            <a:r>
              <a:rPr lang="it"/>
              <a:t>yaml file based</a:t>
            </a:r>
            <a:endParaRPr/>
          </a:p>
          <a:p>
            <a:pPr indent="-342900" lvl="0" marL="457200" rtl="0" algn="l">
              <a:lnSpc>
                <a:spcPct val="90000"/>
              </a:lnSpc>
              <a:spcBef>
                <a:spcPts val="0"/>
              </a:spcBef>
              <a:spcAft>
                <a:spcPts val="0"/>
              </a:spcAft>
              <a:buSzPts val="1800"/>
              <a:buChar char="●"/>
            </a:pPr>
            <a:r>
              <a:rPr lang="it"/>
              <a:t>what we need:</a:t>
            </a:r>
            <a:endParaRPr/>
          </a:p>
          <a:p>
            <a:pPr indent="-317500" lvl="1" marL="914400" rtl="0" algn="l">
              <a:lnSpc>
                <a:spcPct val="90000"/>
              </a:lnSpc>
              <a:spcBef>
                <a:spcPts val="0"/>
              </a:spcBef>
              <a:spcAft>
                <a:spcPts val="0"/>
              </a:spcAft>
              <a:buSzPts val="1400"/>
              <a:buChar char="○"/>
            </a:pPr>
            <a:r>
              <a:rPr lang="it"/>
              <a:t>ci/cd pipeline</a:t>
            </a:r>
            <a:endParaRPr/>
          </a:p>
          <a:p>
            <a:pPr indent="-317500" lvl="1" marL="914400" rtl="0" algn="l">
              <a:lnSpc>
                <a:spcPct val="90000"/>
              </a:lnSpc>
              <a:spcBef>
                <a:spcPts val="0"/>
              </a:spcBef>
              <a:spcAft>
                <a:spcPts val="0"/>
              </a:spcAft>
              <a:buSzPts val="1400"/>
              <a:buChar char="○"/>
            </a:pPr>
            <a:r>
              <a:rPr lang="it"/>
              <a:t>access to a git repository</a:t>
            </a:r>
            <a:endParaRPr/>
          </a:p>
          <a:p>
            <a:pPr indent="-317500" lvl="1" marL="914400" rtl="0" algn="l">
              <a:lnSpc>
                <a:spcPct val="90000"/>
              </a:lnSpc>
              <a:spcBef>
                <a:spcPts val="0"/>
              </a:spcBef>
              <a:spcAft>
                <a:spcPts val="0"/>
              </a:spcAft>
              <a:buSzPts val="1400"/>
              <a:buChar char="○"/>
            </a:pPr>
            <a:r>
              <a:rPr lang="it"/>
              <a:t>build of a container image -&gt; customize jenkins official docker image</a:t>
            </a:r>
            <a:endParaRPr/>
          </a:p>
          <a:p>
            <a:pPr indent="-317500" lvl="2" marL="1371600" rtl="0" algn="l">
              <a:lnSpc>
                <a:spcPct val="90000"/>
              </a:lnSpc>
              <a:spcBef>
                <a:spcPts val="0"/>
              </a:spcBef>
              <a:spcAft>
                <a:spcPts val="0"/>
              </a:spcAft>
              <a:buSzPts val="1400"/>
              <a:buChar char="■"/>
            </a:pPr>
            <a:r>
              <a:rPr lang="it"/>
              <a:t>How: docker-outside-docker </a:t>
            </a:r>
            <a:endParaRPr/>
          </a:p>
          <a:p>
            <a:pPr indent="-317500" lvl="1" marL="914400" rtl="0" algn="l">
              <a:lnSpc>
                <a:spcPct val="90000"/>
              </a:lnSpc>
              <a:spcBef>
                <a:spcPts val="0"/>
              </a:spcBef>
              <a:spcAft>
                <a:spcPts val="0"/>
              </a:spcAft>
              <a:buSzPts val="1400"/>
              <a:buChar char="○"/>
            </a:pPr>
            <a:r>
              <a:rPr lang="it"/>
              <a:t>deploy to kubernetes</a:t>
            </a:r>
            <a:endParaRPr/>
          </a:p>
          <a:p>
            <a:pPr indent="0" lvl="0" marL="457200" rtl="0" algn="l">
              <a:lnSpc>
                <a:spcPct val="90000"/>
              </a:lnSpc>
              <a:spcBef>
                <a:spcPts val="1200"/>
              </a:spcBef>
              <a:spcAft>
                <a:spcPts val="1200"/>
              </a:spcAft>
              <a:buSzPts val="14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fontScale="90000"/>
          </a:bodyPr>
          <a:lstStyle/>
          <a:p>
            <a:pPr indent="0" lvl="0" marL="0" rtl="0" algn="ctr">
              <a:lnSpc>
                <a:spcPct val="100000"/>
              </a:lnSpc>
              <a:spcBef>
                <a:spcPts val="0"/>
              </a:spcBef>
              <a:spcAft>
                <a:spcPts val="0"/>
              </a:spcAft>
              <a:buClr>
                <a:schemeClr val="dk1"/>
              </a:buClr>
              <a:buSzPct val="33333"/>
              <a:buFont typeface="Arial"/>
              <a:buNone/>
            </a:pPr>
            <a:r>
              <a:rPr lang="it">
                <a:latin typeface="Arial"/>
                <a:ea typeface="Arial"/>
                <a:cs typeface="Arial"/>
                <a:sym typeface="Arial"/>
              </a:rPr>
              <a:t>CI/CD with Azure Devops, Jenkins and Kubernetes </a:t>
            </a:r>
            <a:endParaRPr/>
          </a:p>
        </p:txBody>
      </p:sp>
      <p:sp>
        <p:nvSpPr>
          <p:cNvPr id="143" name="Google Shape;143;p22"/>
          <p:cNvSpPr txBox="1"/>
          <p:nvPr>
            <p:ph idx="4294967295" type="subTitle"/>
          </p:nvPr>
        </p:nvSpPr>
        <p:spPr>
          <a:xfrm>
            <a:off x="311700" y="2022000"/>
            <a:ext cx="8520600" cy="792600"/>
          </a:xfrm>
          <a:prstGeom prst="rect">
            <a:avLst/>
          </a:prstGeom>
          <a:noFill/>
          <a:ln>
            <a:noFill/>
          </a:ln>
        </p:spPr>
        <p:txBody>
          <a:bodyPr anchorCtr="0" anchor="t" bIns="34275" lIns="68575" spcFirstLastPara="1" rIns="68575" wrap="square" tIns="34275">
            <a:normAutofit fontScale="55000" lnSpcReduction="20000"/>
          </a:bodyPr>
          <a:lstStyle/>
          <a:p>
            <a:pPr indent="0" lvl="0" marL="0" marR="0" rtl="0" algn="l">
              <a:lnSpc>
                <a:spcPct val="90000"/>
              </a:lnSpc>
              <a:spcBef>
                <a:spcPts val="800"/>
              </a:spcBef>
              <a:spcAft>
                <a:spcPts val="0"/>
              </a:spcAft>
              <a:buClr>
                <a:schemeClr val="dk1"/>
              </a:buClr>
              <a:buSzPts val="523"/>
              <a:buFont typeface="Arial"/>
              <a:buNone/>
            </a:pPr>
            <a:r>
              <a:rPr b="0" i="0" lang="it" sz="5200" u="none" cap="none" strike="noStrike">
                <a:solidFill>
                  <a:schemeClr val="dk1"/>
                </a:solidFill>
                <a:latin typeface="Calibri"/>
                <a:ea typeface="Calibri"/>
                <a:cs typeface="Calibri"/>
                <a:sym typeface="Calibri"/>
              </a:rPr>
              <a:t>Leveraging GenAI for Pipeline Design process acceleration </a:t>
            </a:r>
            <a:endParaRPr b="0" i="0" sz="5200" u="none" cap="none" strike="noStrike">
              <a:solidFill>
                <a:schemeClr val="dk1"/>
              </a:solidFill>
              <a:latin typeface="Calibri"/>
              <a:ea typeface="Calibri"/>
              <a:cs typeface="Calibri"/>
              <a:sym typeface="Calibri"/>
            </a:endParaRPr>
          </a:p>
          <a:p>
            <a:pPr indent="0" lvl="0" marL="0" marR="0" rtl="0" algn="l">
              <a:lnSpc>
                <a:spcPct val="90000"/>
              </a:lnSpc>
              <a:spcBef>
                <a:spcPts val="800"/>
              </a:spcBef>
              <a:spcAft>
                <a:spcPts val="0"/>
              </a:spcAft>
              <a:buClr>
                <a:schemeClr val="dk1"/>
              </a:buClr>
              <a:buSzPct val="181818"/>
              <a:buFont typeface="Arial"/>
              <a:buNone/>
            </a:pPr>
            <a:r>
              <a:t/>
            </a:r>
            <a:endParaRPr b="0" i="0" sz="2100" u="none" cap="none" strike="noStrike">
              <a:solidFill>
                <a:schemeClr val="dk1"/>
              </a:solidFill>
              <a:latin typeface="Calibri"/>
              <a:ea typeface="Calibri"/>
              <a:cs typeface="Calibri"/>
              <a:sym typeface="Calibri"/>
            </a:endParaRPr>
          </a:p>
        </p:txBody>
      </p:sp>
      <p:sp>
        <p:nvSpPr>
          <p:cNvPr id="144" name="Google Shape;144;p22"/>
          <p:cNvSpPr txBox="1"/>
          <p:nvPr/>
        </p:nvSpPr>
        <p:spPr>
          <a:xfrm>
            <a:off x="914475" y="3162675"/>
            <a:ext cx="37941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it" sz="1400" u="none" cap="none" strike="noStrike">
                <a:solidFill>
                  <a:srgbClr val="000000"/>
                </a:solidFill>
                <a:latin typeface="Arial"/>
                <a:ea typeface="Arial"/>
                <a:cs typeface="Arial"/>
                <a:sym typeface="Arial"/>
              </a:rPr>
              <a:t>Ariona Shashaj</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it" sz="1400" u="none" cap="none" strike="noStrike">
                <a:solidFill>
                  <a:srgbClr val="000000"/>
                </a:solidFill>
                <a:latin typeface="Arial"/>
                <a:ea typeface="Arial"/>
                <a:cs typeface="Arial"/>
                <a:sym typeface="Arial"/>
              </a:rPr>
              <a:t>PhD in Computer Science, Solution Architect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it" sz="1400" u="none" cap="none" strike="noStrike">
                <a:solidFill>
                  <a:srgbClr val="000000"/>
                </a:solidFill>
                <a:latin typeface="Arial"/>
                <a:ea typeface="Arial"/>
                <a:cs typeface="Arial"/>
                <a:sym typeface="Arial"/>
              </a:rPr>
              <a:t>Lead Architect at HCLSoftware</a:t>
            </a:r>
            <a:endParaRPr b="0" i="0" sz="1400" u="none" cap="none" strike="noStrike">
              <a:solidFill>
                <a:srgbClr val="000000"/>
              </a:solidFill>
              <a:latin typeface="Arial"/>
              <a:ea typeface="Arial"/>
              <a:cs typeface="Arial"/>
              <a:sym typeface="Arial"/>
            </a:endParaRPr>
          </a:p>
        </p:txBody>
      </p:sp>
      <p:sp>
        <p:nvSpPr>
          <p:cNvPr id="145" name="Google Shape;145;p22"/>
          <p:cNvSpPr txBox="1"/>
          <p:nvPr/>
        </p:nvSpPr>
        <p:spPr>
          <a:xfrm>
            <a:off x="5100725" y="3094975"/>
            <a:ext cx="38136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it" sz="1400" u="none" cap="none" strike="noStrike">
                <a:solidFill>
                  <a:srgbClr val="000000"/>
                </a:solidFill>
                <a:latin typeface="Arial"/>
                <a:ea typeface="Arial"/>
                <a:cs typeface="Arial"/>
                <a:sym typeface="Arial"/>
              </a:rPr>
              <a:t>Antonio Pierascenzi</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it" sz="1400" u="none" cap="none" strike="noStrike">
                <a:solidFill>
                  <a:srgbClr val="000000"/>
                </a:solidFill>
                <a:latin typeface="Arial"/>
                <a:ea typeface="Arial"/>
                <a:cs typeface="Arial"/>
                <a:sym typeface="Arial"/>
              </a:rPr>
              <a:t>Solution Architect, Software Engineer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it" sz="1400" u="none" cap="none" strike="noStrike">
                <a:solidFill>
                  <a:srgbClr val="000000"/>
                </a:solidFill>
                <a:latin typeface="Arial"/>
                <a:ea typeface="Arial"/>
                <a:cs typeface="Arial"/>
                <a:sym typeface="Arial"/>
              </a:rPr>
              <a:t>at Magneticode</a:t>
            </a:r>
            <a:endParaRPr b="0" i="0" sz="1400" u="none" cap="none" strike="noStrike">
              <a:solidFill>
                <a:srgbClr val="000000"/>
              </a:solidFill>
              <a:latin typeface="Arial"/>
              <a:ea typeface="Arial"/>
              <a:cs typeface="Arial"/>
              <a:sym typeface="Arial"/>
            </a:endParaRPr>
          </a:p>
        </p:txBody>
      </p:sp>
      <p:sp>
        <p:nvSpPr>
          <p:cNvPr id="146" name="Google Shape;146;p22"/>
          <p:cNvSpPr txBox="1"/>
          <p:nvPr/>
        </p:nvSpPr>
        <p:spPr>
          <a:xfrm>
            <a:off x="6577075" y="4518525"/>
            <a:ext cx="2409600" cy="49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a:latin typeface="Calibri"/>
                <a:ea typeface="Calibri"/>
                <a:cs typeface="Calibri"/>
                <a:sym typeface="Calibri"/>
              </a:rPr>
              <a:t>Feedback: Codice B01</a:t>
            </a:r>
            <a:endParaRPr b="1">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90000"/>
              </a:lnSpc>
              <a:spcBef>
                <a:spcPts val="0"/>
              </a:spcBef>
              <a:spcAft>
                <a:spcPts val="0"/>
              </a:spcAft>
              <a:buSzPct val="47138"/>
              <a:buNone/>
            </a:pPr>
            <a:r>
              <a:rPr lang="it"/>
              <a:t>DOH23_Virtual Assistant</a:t>
            </a:r>
            <a:endParaRPr/>
          </a:p>
        </p:txBody>
      </p:sp>
      <p:sp>
        <p:nvSpPr>
          <p:cNvPr id="331" name="Google Shape;331;p4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90000"/>
              </a:lnSpc>
              <a:spcBef>
                <a:spcPts val="0"/>
              </a:spcBef>
              <a:spcAft>
                <a:spcPts val="0"/>
              </a:spcAft>
              <a:buSzPts val="1800"/>
              <a:buChar char="●"/>
            </a:pPr>
            <a:r>
              <a:rPr lang="it"/>
              <a:t>python-based web app </a:t>
            </a:r>
            <a:endParaRPr/>
          </a:p>
          <a:p>
            <a:pPr indent="-342900" lvl="0" marL="457200" rtl="0" algn="l">
              <a:lnSpc>
                <a:spcPct val="90000"/>
              </a:lnSpc>
              <a:spcBef>
                <a:spcPts val="0"/>
              </a:spcBef>
              <a:spcAft>
                <a:spcPts val="0"/>
              </a:spcAft>
              <a:buSzPts val="1800"/>
              <a:buChar char="●"/>
            </a:pPr>
            <a:r>
              <a:rPr lang="it"/>
              <a:t>expose and a dedicated service…</a:t>
            </a:r>
            <a:endParaRPr/>
          </a:p>
          <a:p>
            <a:pPr indent="-317500" lvl="0" marL="457200" rtl="0" algn="l">
              <a:lnSpc>
                <a:spcPct val="90000"/>
              </a:lnSpc>
              <a:spcBef>
                <a:spcPts val="0"/>
              </a:spcBef>
              <a:spcAft>
                <a:spcPts val="0"/>
              </a:spcAft>
              <a:buSzPts val="1400"/>
              <a:buChar char="●"/>
            </a:pPr>
            <a:r>
              <a:rPr lang="it"/>
              <a:t>Dockerfile skeleton</a:t>
            </a:r>
            <a:endParaRPr/>
          </a:p>
          <a:p>
            <a:pPr indent="0" lvl="0" marL="457200" rtl="0" algn="l">
              <a:lnSpc>
                <a:spcPct val="90000"/>
              </a:lnSpc>
              <a:spcBef>
                <a:spcPts val="1200"/>
              </a:spcBef>
              <a:spcAft>
                <a:spcPts val="0"/>
              </a:spcAft>
              <a:buSzPts val="1400"/>
              <a:buNone/>
            </a:pPr>
            <a:r>
              <a:t/>
            </a:r>
            <a:endParaRPr b="1" sz="974"/>
          </a:p>
          <a:p>
            <a:pPr indent="0" lvl="0" marL="0" rtl="0" algn="l">
              <a:lnSpc>
                <a:spcPct val="90000"/>
              </a:lnSpc>
              <a:spcBef>
                <a:spcPts val="1200"/>
              </a:spcBef>
              <a:spcAft>
                <a:spcPts val="1200"/>
              </a:spcAft>
              <a:buSzPts val="1400"/>
              <a:buNone/>
            </a:pPr>
            <a:r>
              <a:t/>
            </a:r>
            <a:endParaRPr/>
          </a:p>
        </p:txBody>
      </p:sp>
      <p:pic>
        <p:nvPicPr>
          <p:cNvPr id="332" name="Google Shape;332;p49"/>
          <p:cNvPicPr preferRelativeResize="0"/>
          <p:nvPr/>
        </p:nvPicPr>
        <p:blipFill rotWithShape="1">
          <a:blip r:embed="rId3">
            <a:alphaModFix/>
          </a:blip>
          <a:srcRect b="0" l="0" r="0" t="0"/>
          <a:stretch/>
        </p:blipFill>
        <p:spPr>
          <a:xfrm>
            <a:off x="1014000" y="2297825"/>
            <a:ext cx="7243827" cy="16518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5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90000"/>
              </a:lnSpc>
              <a:spcBef>
                <a:spcPts val="0"/>
              </a:spcBef>
              <a:spcAft>
                <a:spcPts val="0"/>
              </a:spcAft>
              <a:buSzPct val="47138"/>
              <a:buNone/>
            </a:pPr>
            <a:r>
              <a:rPr lang="it"/>
              <a:t>Jenkins Integration</a:t>
            </a:r>
            <a:endParaRPr/>
          </a:p>
        </p:txBody>
      </p:sp>
      <p:sp>
        <p:nvSpPr>
          <p:cNvPr id="338" name="Google Shape;338;p5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90000"/>
              </a:lnSpc>
              <a:spcBef>
                <a:spcPts val="0"/>
              </a:spcBef>
              <a:spcAft>
                <a:spcPts val="0"/>
              </a:spcAft>
              <a:buSzPts val="1400"/>
              <a:buNone/>
            </a:pPr>
            <a:r>
              <a:rPr b="1" lang="it"/>
              <a:t>Jenkins</a:t>
            </a:r>
            <a:r>
              <a:rPr lang="it"/>
              <a:t>: Open-source automation server used for building, deploying and automating software development process</a:t>
            </a:r>
            <a:endParaRPr/>
          </a:p>
          <a:p>
            <a:pPr indent="0" lvl="0" marL="0" rtl="0" algn="l">
              <a:lnSpc>
                <a:spcPct val="90000"/>
              </a:lnSpc>
              <a:spcBef>
                <a:spcPts val="0"/>
              </a:spcBef>
              <a:spcAft>
                <a:spcPts val="0"/>
              </a:spcAft>
              <a:buSzPts val="1400"/>
              <a:buNone/>
            </a:pPr>
            <a:r>
              <a:t/>
            </a:r>
            <a:endParaRPr/>
          </a:p>
          <a:p>
            <a:pPr indent="0" lvl="0" marL="0" rtl="0" algn="l">
              <a:lnSpc>
                <a:spcPct val="90000"/>
              </a:lnSpc>
              <a:spcBef>
                <a:spcPts val="0"/>
              </a:spcBef>
              <a:spcAft>
                <a:spcPts val="0"/>
              </a:spcAft>
              <a:buSzPts val="1400"/>
              <a:buNone/>
            </a:pPr>
            <a:r>
              <a:rPr b="1" lang="it"/>
              <a:t>Plugin Ecosystem</a:t>
            </a:r>
            <a:r>
              <a:rPr lang="it"/>
              <a:t>: Extend Jenkins functionalities, allowing it to interact with different tools and technologies.</a:t>
            </a:r>
            <a:endParaRPr/>
          </a:p>
          <a:p>
            <a:pPr indent="-317500" lvl="0" marL="914400" rtl="0" algn="l">
              <a:lnSpc>
                <a:spcPct val="90000"/>
              </a:lnSpc>
              <a:spcBef>
                <a:spcPts val="0"/>
              </a:spcBef>
              <a:spcAft>
                <a:spcPts val="0"/>
              </a:spcAft>
              <a:buSzPts val="1400"/>
              <a:buChar char="•"/>
            </a:pPr>
            <a:r>
              <a:rPr lang="it"/>
              <a:t>source code management </a:t>
            </a:r>
            <a:endParaRPr/>
          </a:p>
          <a:p>
            <a:pPr indent="-317500" lvl="0" marL="914400" rtl="0" algn="l">
              <a:lnSpc>
                <a:spcPct val="90000"/>
              </a:lnSpc>
              <a:spcBef>
                <a:spcPts val="0"/>
              </a:spcBef>
              <a:spcAft>
                <a:spcPts val="0"/>
              </a:spcAft>
              <a:buSzPts val="1400"/>
              <a:buChar char="•"/>
            </a:pPr>
            <a:r>
              <a:rPr lang="it"/>
              <a:t>build automation</a:t>
            </a:r>
            <a:endParaRPr/>
          </a:p>
          <a:p>
            <a:pPr indent="-317500" lvl="0" marL="914400" rtl="0" algn="l">
              <a:lnSpc>
                <a:spcPct val="90000"/>
              </a:lnSpc>
              <a:spcBef>
                <a:spcPts val="0"/>
              </a:spcBef>
              <a:spcAft>
                <a:spcPts val="0"/>
              </a:spcAft>
              <a:buSzPts val="1400"/>
              <a:buChar char="•"/>
            </a:pPr>
            <a:r>
              <a:rPr lang="it"/>
              <a:t>testing</a:t>
            </a:r>
            <a:endParaRPr/>
          </a:p>
          <a:p>
            <a:pPr indent="-317500" lvl="0" marL="914400" rtl="0" algn="l">
              <a:lnSpc>
                <a:spcPct val="90000"/>
              </a:lnSpc>
              <a:spcBef>
                <a:spcPts val="0"/>
              </a:spcBef>
              <a:spcAft>
                <a:spcPts val="0"/>
              </a:spcAft>
              <a:buSzPts val="1400"/>
              <a:buChar char="•"/>
            </a:pPr>
            <a:r>
              <a:rPr lang="it"/>
              <a:t>deployment</a:t>
            </a:r>
            <a:endParaRPr/>
          </a:p>
          <a:p>
            <a:pPr indent="-317500" lvl="0" marL="914400" rtl="0" algn="l">
              <a:lnSpc>
                <a:spcPct val="90000"/>
              </a:lnSpc>
              <a:spcBef>
                <a:spcPts val="0"/>
              </a:spcBef>
              <a:spcAft>
                <a:spcPts val="0"/>
              </a:spcAft>
              <a:buSzPts val="1400"/>
              <a:buChar char="•"/>
            </a:pPr>
            <a:r>
              <a:rPr lang="it"/>
              <a:t>……</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5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90000"/>
              </a:lnSpc>
              <a:spcBef>
                <a:spcPts val="0"/>
              </a:spcBef>
              <a:spcAft>
                <a:spcPts val="0"/>
              </a:spcAft>
              <a:buSzPct val="47138"/>
              <a:buNone/>
            </a:pPr>
            <a:r>
              <a:rPr lang="it"/>
              <a:t>CI/CD Management in Jenkins</a:t>
            </a:r>
            <a:endParaRPr/>
          </a:p>
        </p:txBody>
      </p:sp>
      <p:sp>
        <p:nvSpPr>
          <p:cNvPr id="344" name="Google Shape;344;p5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17500" lvl="0" marL="457200" rtl="0" algn="l">
              <a:lnSpc>
                <a:spcPct val="90000"/>
              </a:lnSpc>
              <a:spcBef>
                <a:spcPts val="0"/>
              </a:spcBef>
              <a:spcAft>
                <a:spcPts val="0"/>
              </a:spcAft>
              <a:buSzPts val="1400"/>
              <a:buChar char="•"/>
            </a:pPr>
            <a:r>
              <a:rPr b="1" lang="it"/>
              <a:t>Source Code Management</a:t>
            </a:r>
            <a:r>
              <a:rPr lang="it"/>
              <a:t>: Integrated with version control systems to fetch source code</a:t>
            </a:r>
            <a:endParaRPr/>
          </a:p>
          <a:p>
            <a:pPr indent="-317500" lvl="0" marL="457200" rtl="0" algn="l">
              <a:lnSpc>
                <a:spcPct val="90000"/>
              </a:lnSpc>
              <a:spcBef>
                <a:spcPts val="0"/>
              </a:spcBef>
              <a:spcAft>
                <a:spcPts val="0"/>
              </a:spcAft>
              <a:buSzPts val="1400"/>
              <a:buChar char="•"/>
            </a:pPr>
            <a:r>
              <a:rPr b="1" lang="it"/>
              <a:t>Automated Build</a:t>
            </a:r>
            <a:r>
              <a:rPr lang="it"/>
              <a:t>: Automate the build process, compiling code, running tests, executing security scans and creating deployable artifacts</a:t>
            </a:r>
            <a:endParaRPr/>
          </a:p>
          <a:p>
            <a:pPr indent="-317500" lvl="0" marL="457200" rtl="0" algn="l">
              <a:lnSpc>
                <a:spcPct val="90000"/>
              </a:lnSpc>
              <a:spcBef>
                <a:spcPts val="0"/>
              </a:spcBef>
              <a:spcAft>
                <a:spcPts val="0"/>
              </a:spcAft>
              <a:buSzPts val="1400"/>
              <a:buChar char="•"/>
            </a:pPr>
            <a:r>
              <a:rPr b="1" lang="it"/>
              <a:t>Automated Testing</a:t>
            </a:r>
            <a:r>
              <a:rPr lang="it"/>
              <a:t>: unit tests, integration test etc.</a:t>
            </a:r>
            <a:endParaRPr/>
          </a:p>
          <a:p>
            <a:pPr indent="-317500" lvl="0" marL="457200" rtl="0" algn="l">
              <a:lnSpc>
                <a:spcPct val="90000"/>
              </a:lnSpc>
              <a:spcBef>
                <a:spcPts val="0"/>
              </a:spcBef>
              <a:spcAft>
                <a:spcPts val="0"/>
              </a:spcAft>
              <a:buSzPts val="1400"/>
              <a:buChar char="•"/>
            </a:pPr>
            <a:r>
              <a:rPr b="1" lang="it"/>
              <a:t>Deployment</a:t>
            </a:r>
            <a:r>
              <a:rPr lang="it"/>
              <a:t>: Orchestrate deployment to multiple environment</a:t>
            </a:r>
            <a:endParaRPr/>
          </a:p>
          <a:p>
            <a:pPr indent="-317500" lvl="0" marL="457200" rtl="0" algn="l">
              <a:lnSpc>
                <a:spcPct val="90000"/>
              </a:lnSpc>
              <a:spcBef>
                <a:spcPts val="0"/>
              </a:spcBef>
              <a:spcAft>
                <a:spcPts val="0"/>
              </a:spcAft>
              <a:buSzPts val="1400"/>
              <a:buChar char="•"/>
            </a:pPr>
            <a:r>
              <a:rPr b="1" lang="it"/>
              <a:t>Continuous Monitoring</a:t>
            </a:r>
            <a:r>
              <a:rPr lang="it"/>
              <a:t>: Monitoring and reporting on pipeline status</a:t>
            </a:r>
            <a:endParaRPr/>
          </a:p>
          <a:p>
            <a:pPr indent="-317500" lvl="0" marL="457200" rtl="0" algn="l">
              <a:lnSpc>
                <a:spcPct val="90000"/>
              </a:lnSpc>
              <a:spcBef>
                <a:spcPts val="0"/>
              </a:spcBef>
              <a:spcAft>
                <a:spcPts val="0"/>
              </a:spcAft>
              <a:buSzPts val="1400"/>
              <a:buChar char="•"/>
            </a:pPr>
            <a:r>
              <a:rPr b="1" lang="it"/>
              <a:t>Artifact Management</a:t>
            </a:r>
            <a:r>
              <a:rPr lang="it"/>
              <a:t>: Can manage and store artifacts ensuring traceability and version control</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5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90000"/>
              </a:lnSpc>
              <a:spcBef>
                <a:spcPts val="0"/>
              </a:spcBef>
              <a:spcAft>
                <a:spcPts val="0"/>
              </a:spcAft>
              <a:buSzPct val="47138"/>
              <a:buNone/>
            </a:pPr>
            <a:r>
              <a:rPr lang="it"/>
              <a:t>Jenkins workitem types</a:t>
            </a:r>
            <a:endParaRPr/>
          </a:p>
        </p:txBody>
      </p:sp>
      <p:sp>
        <p:nvSpPr>
          <p:cNvPr id="350" name="Google Shape;350;p52"/>
          <p:cNvSpPr txBox="1"/>
          <p:nvPr>
            <p:ph idx="1" type="body"/>
          </p:nvPr>
        </p:nvSpPr>
        <p:spPr>
          <a:xfrm>
            <a:off x="311700" y="1152475"/>
            <a:ext cx="8316600" cy="3416400"/>
          </a:xfrm>
          <a:prstGeom prst="rect">
            <a:avLst/>
          </a:prstGeom>
          <a:noFill/>
          <a:ln>
            <a:noFill/>
          </a:ln>
        </p:spPr>
        <p:txBody>
          <a:bodyPr anchorCtr="0" anchor="t" bIns="91425" lIns="91425" spcFirstLastPara="1" rIns="91425" wrap="square" tIns="91425">
            <a:normAutofit lnSpcReduction="20000"/>
          </a:bodyPr>
          <a:lstStyle/>
          <a:p>
            <a:pPr indent="-352167" lvl="0" marL="457200" rtl="0" algn="l">
              <a:lnSpc>
                <a:spcPct val="90000"/>
              </a:lnSpc>
              <a:spcBef>
                <a:spcPts val="0"/>
              </a:spcBef>
              <a:spcAft>
                <a:spcPts val="0"/>
              </a:spcAft>
              <a:buSzPts val="1946"/>
              <a:buChar char="●"/>
            </a:pPr>
            <a:r>
              <a:rPr lang="it"/>
              <a:t>Freestyle projects:</a:t>
            </a:r>
            <a:endParaRPr/>
          </a:p>
          <a:p>
            <a:pPr indent="-324708" lvl="1" marL="914400" rtl="0" algn="l">
              <a:lnSpc>
                <a:spcPct val="90000"/>
              </a:lnSpc>
              <a:spcBef>
                <a:spcPts val="0"/>
              </a:spcBef>
              <a:spcAft>
                <a:spcPts val="0"/>
              </a:spcAft>
              <a:buSzPts val="1514"/>
              <a:buChar char="○"/>
            </a:pPr>
            <a:r>
              <a:rPr lang="it"/>
              <a:t>Simple type of job configuration for build and automation task </a:t>
            </a:r>
            <a:endParaRPr/>
          </a:p>
          <a:p>
            <a:pPr indent="-352167" lvl="0" marL="457200" rtl="0" algn="l">
              <a:lnSpc>
                <a:spcPct val="90000"/>
              </a:lnSpc>
              <a:spcBef>
                <a:spcPts val="0"/>
              </a:spcBef>
              <a:spcAft>
                <a:spcPts val="0"/>
              </a:spcAft>
              <a:buSzPts val="1946"/>
              <a:buChar char="●"/>
            </a:pPr>
            <a:r>
              <a:rPr b="1" lang="it"/>
              <a:t>Pipeline</a:t>
            </a:r>
            <a:r>
              <a:rPr lang="it"/>
              <a:t>:</a:t>
            </a:r>
            <a:endParaRPr/>
          </a:p>
          <a:p>
            <a:pPr indent="-324708" lvl="1" marL="914400" rtl="0" algn="l">
              <a:lnSpc>
                <a:spcPct val="90000"/>
              </a:lnSpc>
              <a:spcBef>
                <a:spcPts val="0"/>
              </a:spcBef>
              <a:spcAft>
                <a:spcPts val="0"/>
              </a:spcAft>
              <a:buSzPts val="1514"/>
              <a:buChar char="○"/>
            </a:pPr>
            <a:r>
              <a:rPr lang="it"/>
              <a:t>Orchestrate activities that can span on multiple agent</a:t>
            </a:r>
            <a:endParaRPr/>
          </a:p>
          <a:p>
            <a:pPr indent="-324708" lvl="0" marL="457200" rtl="0" algn="l">
              <a:lnSpc>
                <a:spcPct val="90000"/>
              </a:lnSpc>
              <a:spcBef>
                <a:spcPts val="0"/>
              </a:spcBef>
              <a:spcAft>
                <a:spcPts val="0"/>
              </a:spcAft>
              <a:buSzPts val="1514"/>
              <a:buChar char="●"/>
            </a:pPr>
            <a:r>
              <a:rPr lang="it"/>
              <a:t>Multi–configuration projects:</a:t>
            </a:r>
            <a:endParaRPr/>
          </a:p>
          <a:p>
            <a:pPr indent="-324707" lvl="1" marL="914400" rtl="0" algn="l">
              <a:lnSpc>
                <a:spcPct val="90000"/>
              </a:lnSpc>
              <a:spcBef>
                <a:spcPts val="0"/>
              </a:spcBef>
              <a:spcAft>
                <a:spcPts val="0"/>
              </a:spcAft>
              <a:buSzPts val="1514"/>
              <a:buChar char="○"/>
            </a:pPr>
            <a:r>
              <a:rPr lang="it"/>
              <a:t>Management of project that requires different configuration for different environments</a:t>
            </a:r>
            <a:endParaRPr/>
          </a:p>
          <a:p>
            <a:pPr indent="-324707" lvl="0" marL="457200" rtl="0" algn="l">
              <a:spcBef>
                <a:spcPts val="0"/>
              </a:spcBef>
              <a:spcAft>
                <a:spcPts val="0"/>
              </a:spcAft>
              <a:buSzPts val="1514"/>
              <a:buChar char="●"/>
            </a:pPr>
            <a:r>
              <a:rPr lang="it"/>
              <a:t>Multibranch pipeline:</a:t>
            </a:r>
            <a:endParaRPr/>
          </a:p>
          <a:p>
            <a:pPr indent="-324707" lvl="1" marL="914400" rtl="0" algn="l">
              <a:spcBef>
                <a:spcPts val="0"/>
              </a:spcBef>
              <a:spcAft>
                <a:spcPts val="0"/>
              </a:spcAft>
              <a:buSzPts val="1514"/>
              <a:buChar char="○"/>
            </a:pPr>
            <a:r>
              <a:rPr lang="it"/>
              <a:t>Create multiple pipeline according to detected branches in one SCM repository</a:t>
            </a:r>
            <a:endParaRPr/>
          </a:p>
          <a:p>
            <a:pPr indent="-324708" lvl="0" marL="457200" rtl="0" algn="l">
              <a:lnSpc>
                <a:spcPct val="90000"/>
              </a:lnSpc>
              <a:spcBef>
                <a:spcPts val="0"/>
              </a:spcBef>
              <a:spcAft>
                <a:spcPts val="0"/>
              </a:spcAft>
              <a:buSzPts val="1514"/>
              <a:buChar char="●"/>
            </a:pPr>
            <a:r>
              <a:rPr lang="it"/>
              <a:t>Folder:</a:t>
            </a:r>
            <a:endParaRPr/>
          </a:p>
          <a:p>
            <a:pPr indent="-324707" lvl="1" marL="914400" rtl="0" algn="l">
              <a:lnSpc>
                <a:spcPct val="90000"/>
              </a:lnSpc>
              <a:spcBef>
                <a:spcPts val="0"/>
              </a:spcBef>
              <a:spcAft>
                <a:spcPts val="0"/>
              </a:spcAft>
              <a:buSzPts val="1514"/>
              <a:buChar char="○"/>
            </a:pPr>
            <a:r>
              <a:rPr lang="it"/>
              <a:t>Group together multiple items</a:t>
            </a:r>
            <a:endParaRPr/>
          </a:p>
          <a:p>
            <a:pPr indent="-324708" lvl="0" marL="457200" rtl="0" algn="l">
              <a:lnSpc>
                <a:spcPct val="90000"/>
              </a:lnSpc>
              <a:spcBef>
                <a:spcPts val="0"/>
              </a:spcBef>
              <a:spcAft>
                <a:spcPts val="0"/>
              </a:spcAft>
              <a:buSzPts val="1514"/>
              <a:buChar char="●"/>
            </a:pPr>
            <a:r>
              <a:rPr lang="it"/>
              <a:t>Organization folder:</a:t>
            </a:r>
            <a:endParaRPr/>
          </a:p>
          <a:p>
            <a:pPr indent="-324708" lvl="1" marL="914400" rtl="0" algn="l">
              <a:lnSpc>
                <a:spcPct val="90000"/>
              </a:lnSpc>
              <a:spcBef>
                <a:spcPts val="0"/>
              </a:spcBef>
              <a:spcAft>
                <a:spcPts val="0"/>
              </a:spcAft>
              <a:buSzPts val="1514"/>
              <a:buChar char="○"/>
            </a:pPr>
            <a:r>
              <a:rPr lang="it"/>
              <a:t>Group multibranch pipeline</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5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fontScale="92500" lnSpcReduction="10000"/>
          </a:bodyPr>
          <a:lstStyle/>
          <a:p>
            <a:pPr indent="-317500" lvl="0" marL="457200" rtl="0" algn="l">
              <a:lnSpc>
                <a:spcPct val="90000"/>
              </a:lnSpc>
              <a:spcBef>
                <a:spcPts val="800"/>
              </a:spcBef>
              <a:spcAft>
                <a:spcPts val="0"/>
              </a:spcAft>
              <a:buSzPct val="72072"/>
              <a:buChar char="•"/>
            </a:pPr>
            <a:r>
              <a:rPr b="1" lang="it"/>
              <a:t>Node</a:t>
            </a:r>
            <a:r>
              <a:rPr lang="it"/>
              <a:t>: Defines where the steps within a ‘node’ block are going to be executed</a:t>
            </a:r>
            <a:endParaRPr/>
          </a:p>
          <a:p>
            <a:pPr indent="-317500" lvl="0" marL="457200" rtl="0" algn="l">
              <a:lnSpc>
                <a:spcPct val="90000"/>
              </a:lnSpc>
              <a:spcBef>
                <a:spcPts val="0"/>
              </a:spcBef>
              <a:spcAft>
                <a:spcPts val="0"/>
              </a:spcAft>
              <a:buSzPct val="72072"/>
              <a:buChar char="•"/>
            </a:pPr>
            <a:r>
              <a:rPr b="1" lang="it"/>
              <a:t>Stages</a:t>
            </a:r>
            <a:r>
              <a:rPr lang="it"/>
              <a:t>: Distinct phase or steps in the pipeline. Useful for monitoring pipeline progress and allows for parallel execution</a:t>
            </a:r>
            <a:endParaRPr/>
          </a:p>
          <a:p>
            <a:pPr indent="-317500" lvl="0" marL="457200" rtl="0" algn="l">
              <a:lnSpc>
                <a:spcPct val="90000"/>
              </a:lnSpc>
              <a:spcBef>
                <a:spcPts val="0"/>
              </a:spcBef>
              <a:spcAft>
                <a:spcPts val="0"/>
              </a:spcAft>
              <a:buSzPct val="72072"/>
              <a:buChar char="•"/>
            </a:pPr>
            <a:r>
              <a:rPr b="1" lang="it"/>
              <a:t>Steps</a:t>
            </a:r>
            <a:r>
              <a:rPr lang="it"/>
              <a:t>: Individual task / cmd executed within a stage, like shell commands, script files or calls to plugins</a:t>
            </a:r>
            <a:endParaRPr/>
          </a:p>
          <a:p>
            <a:pPr indent="-317500" lvl="0" marL="457200" rtl="0" algn="l">
              <a:lnSpc>
                <a:spcPct val="90000"/>
              </a:lnSpc>
              <a:spcBef>
                <a:spcPts val="0"/>
              </a:spcBef>
              <a:spcAft>
                <a:spcPts val="0"/>
              </a:spcAft>
              <a:buSzPct val="72072"/>
              <a:buChar char="•"/>
            </a:pPr>
            <a:r>
              <a:rPr b="1" lang="it"/>
              <a:t>Parallel</a:t>
            </a:r>
            <a:r>
              <a:rPr lang="it"/>
              <a:t>:  A block which allows to run multiple steps or stages in parallel</a:t>
            </a:r>
            <a:endParaRPr/>
          </a:p>
          <a:p>
            <a:pPr indent="-317500" lvl="0" marL="457200" rtl="0" algn="l">
              <a:lnSpc>
                <a:spcPct val="90000"/>
              </a:lnSpc>
              <a:spcBef>
                <a:spcPts val="0"/>
              </a:spcBef>
              <a:spcAft>
                <a:spcPts val="0"/>
              </a:spcAft>
              <a:buSzPct val="72072"/>
              <a:buChar char="•"/>
            </a:pPr>
            <a:r>
              <a:rPr b="1" lang="it"/>
              <a:t>Input</a:t>
            </a:r>
            <a:r>
              <a:rPr lang="it"/>
              <a:t>: Enable interaction with the pipeline pausing the pipeline execution to prompt for manual input</a:t>
            </a:r>
            <a:endParaRPr/>
          </a:p>
          <a:p>
            <a:pPr indent="-317500" lvl="0" marL="457200" rtl="0" algn="l">
              <a:lnSpc>
                <a:spcPct val="90000"/>
              </a:lnSpc>
              <a:spcBef>
                <a:spcPts val="0"/>
              </a:spcBef>
              <a:spcAft>
                <a:spcPts val="0"/>
              </a:spcAft>
              <a:buSzPct val="72072"/>
              <a:buChar char="•"/>
            </a:pPr>
            <a:r>
              <a:rPr b="1" lang="it"/>
              <a:t>Parameters</a:t>
            </a:r>
            <a:r>
              <a:rPr lang="it"/>
              <a:t>: Customize the behaviour of the pipeline</a:t>
            </a:r>
            <a:endParaRPr/>
          </a:p>
          <a:p>
            <a:pPr indent="-317500" lvl="0" marL="457200" rtl="0" algn="l">
              <a:lnSpc>
                <a:spcPct val="90000"/>
              </a:lnSpc>
              <a:spcBef>
                <a:spcPts val="0"/>
              </a:spcBef>
              <a:spcAft>
                <a:spcPts val="0"/>
              </a:spcAft>
              <a:buSzPct val="72072"/>
              <a:buChar char="•"/>
            </a:pPr>
            <a:r>
              <a:rPr b="1" lang="it"/>
              <a:t>Environment variable</a:t>
            </a:r>
            <a:r>
              <a:rPr lang="it"/>
              <a:t>:  Variable available to steps within a stage</a:t>
            </a:r>
            <a:endParaRPr/>
          </a:p>
          <a:p>
            <a:pPr indent="-317500" lvl="0" marL="457200" rtl="0" algn="l">
              <a:lnSpc>
                <a:spcPct val="90000"/>
              </a:lnSpc>
              <a:spcBef>
                <a:spcPts val="0"/>
              </a:spcBef>
              <a:spcAft>
                <a:spcPts val="0"/>
              </a:spcAft>
              <a:buSzPct val="72072"/>
              <a:buChar char="•"/>
            </a:pPr>
            <a:r>
              <a:rPr b="1" lang="it"/>
              <a:t>Post-Actions</a:t>
            </a:r>
            <a:r>
              <a:rPr lang="it"/>
              <a:t>: Block of action to be taken after the pipeline has completed its execution  </a:t>
            </a:r>
            <a:endParaRPr/>
          </a:p>
        </p:txBody>
      </p:sp>
      <p:sp>
        <p:nvSpPr>
          <p:cNvPr id="356" name="Google Shape;356;p5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SzPts val="1400"/>
              <a:buNone/>
            </a:pPr>
            <a:r>
              <a:rPr lang="it"/>
              <a:t>Jenkins pipeline Anatomy</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5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90000"/>
              </a:lnSpc>
              <a:spcBef>
                <a:spcPts val="0"/>
              </a:spcBef>
              <a:spcAft>
                <a:spcPts val="0"/>
              </a:spcAft>
              <a:buSzPct val="47138"/>
              <a:buNone/>
            </a:pPr>
            <a:r>
              <a:rPr lang="it"/>
              <a:t>App pipeline</a:t>
            </a:r>
            <a:endParaRPr/>
          </a:p>
        </p:txBody>
      </p:sp>
      <p:sp>
        <p:nvSpPr>
          <p:cNvPr id="362" name="Google Shape;362;p5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90000"/>
              </a:lnSpc>
              <a:spcBef>
                <a:spcPts val="0"/>
              </a:spcBef>
              <a:spcAft>
                <a:spcPts val="1200"/>
              </a:spcAft>
              <a:buSzPts val="1400"/>
              <a:buNone/>
            </a:pPr>
            <a:r>
              <a:rPr lang="it"/>
              <a:t>We are going to create our first pipeline app</a:t>
            </a:r>
            <a:endParaRPr/>
          </a:p>
        </p:txBody>
      </p:sp>
      <p:pic>
        <p:nvPicPr>
          <p:cNvPr id="363" name="Google Shape;363;p54"/>
          <p:cNvPicPr preferRelativeResize="0"/>
          <p:nvPr/>
        </p:nvPicPr>
        <p:blipFill rotWithShape="1">
          <a:blip r:embed="rId3">
            <a:alphaModFix/>
          </a:blip>
          <a:srcRect b="0" l="0" r="0" t="0"/>
          <a:stretch/>
        </p:blipFill>
        <p:spPr>
          <a:xfrm>
            <a:off x="3352800" y="1854375"/>
            <a:ext cx="2438400" cy="24384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5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90000"/>
              </a:lnSpc>
              <a:spcBef>
                <a:spcPts val="0"/>
              </a:spcBef>
              <a:spcAft>
                <a:spcPts val="0"/>
              </a:spcAft>
              <a:buSzPct val="47138"/>
              <a:buNone/>
            </a:pPr>
            <a:r>
              <a:rPr lang="it"/>
              <a:t>DOH23_VirtualAssistant: Jenkinsfile</a:t>
            </a:r>
            <a:endParaRPr/>
          </a:p>
        </p:txBody>
      </p:sp>
      <p:pic>
        <p:nvPicPr>
          <p:cNvPr id="369" name="Google Shape;369;p55"/>
          <p:cNvPicPr preferRelativeResize="0"/>
          <p:nvPr/>
        </p:nvPicPr>
        <p:blipFill rotWithShape="1">
          <a:blip r:embed="rId3">
            <a:alphaModFix/>
          </a:blip>
          <a:srcRect b="0" l="0" r="0" t="0"/>
          <a:stretch/>
        </p:blipFill>
        <p:spPr>
          <a:xfrm>
            <a:off x="887350" y="1184900"/>
            <a:ext cx="7658877" cy="34474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5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90000"/>
              </a:lnSpc>
              <a:spcBef>
                <a:spcPts val="0"/>
              </a:spcBef>
              <a:spcAft>
                <a:spcPts val="0"/>
              </a:spcAft>
              <a:buSzPct val="47138"/>
              <a:buNone/>
            </a:pPr>
            <a:r>
              <a:rPr lang="it"/>
              <a:t>Deployment app DOH2023 virtual assistant</a:t>
            </a:r>
            <a:endParaRPr/>
          </a:p>
        </p:txBody>
      </p:sp>
      <p:pic>
        <p:nvPicPr>
          <p:cNvPr id="375" name="Google Shape;375;p56"/>
          <p:cNvPicPr preferRelativeResize="0"/>
          <p:nvPr/>
        </p:nvPicPr>
        <p:blipFill rotWithShape="1">
          <a:blip r:embed="rId3">
            <a:alphaModFix/>
          </a:blip>
          <a:srcRect b="0" l="0" r="0" t="0"/>
          <a:stretch/>
        </p:blipFill>
        <p:spPr>
          <a:xfrm>
            <a:off x="1216840" y="1184790"/>
            <a:ext cx="5882769" cy="3480702"/>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57"/>
          <p:cNvSpPr txBox="1"/>
          <p:nvPr>
            <p:ph type="title"/>
          </p:nvPr>
        </p:nvSpPr>
        <p:spPr>
          <a:xfrm>
            <a:off x="535258" y="445025"/>
            <a:ext cx="7843559"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90000"/>
              </a:lnSpc>
              <a:spcBef>
                <a:spcPts val="0"/>
              </a:spcBef>
              <a:spcAft>
                <a:spcPts val="0"/>
              </a:spcAft>
              <a:buSzPct val="47138"/>
              <a:buNone/>
            </a:pPr>
            <a:r>
              <a:rPr lang="it"/>
              <a:t>Services </a:t>
            </a:r>
            <a:endParaRPr/>
          </a:p>
        </p:txBody>
      </p:sp>
      <p:sp>
        <p:nvSpPr>
          <p:cNvPr id="381" name="Google Shape;381;p57"/>
          <p:cNvSpPr txBox="1"/>
          <p:nvPr>
            <p:ph idx="1" type="body"/>
          </p:nvPr>
        </p:nvSpPr>
        <p:spPr>
          <a:xfrm>
            <a:off x="988740" y="1152475"/>
            <a:ext cx="7843559" cy="3416400"/>
          </a:xfrm>
          <a:prstGeom prst="rect">
            <a:avLst/>
          </a:prstGeom>
          <a:noFill/>
          <a:ln>
            <a:noFill/>
          </a:ln>
        </p:spPr>
        <p:txBody>
          <a:bodyPr anchorCtr="0" anchor="t" bIns="91425" lIns="91425" spcFirstLastPara="1" rIns="91425" wrap="square" tIns="91425">
            <a:normAutofit fontScale="55000" lnSpcReduction="20000"/>
          </a:bodyPr>
          <a:lstStyle/>
          <a:p>
            <a:pPr indent="0" lvl="0" marL="0" rtl="0" algn="l">
              <a:lnSpc>
                <a:spcPct val="90000"/>
              </a:lnSpc>
              <a:spcBef>
                <a:spcPts val="0"/>
              </a:spcBef>
              <a:spcAft>
                <a:spcPts val="0"/>
              </a:spcAft>
              <a:buClr>
                <a:schemeClr val="dk1"/>
              </a:buClr>
              <a:buSzPct val="61111"/>
              <a:buFont typeface="Arial"/>
              <a:buNone/>
            </a:pPr>
            <a:r>
              <a:rPr lang="it"/>
              <a:t>apiVersion: v1</a:t>
            </a:r>
            <a:endParaRPr/>
          </a:p>
          <a:p>
            <a:pPr indent="0" lvl="0" marL="0" rtl="0" algn="l">
              <a:lnSpc>
                <a:spcPct val="90000"/>
              </a:lnSpc>
              <a:spcBef>
                <a:spcPts val="1200"/>
              </a:spcBef>
              <a:spcAft>
                <a:spcPts val="0"/>
              </a:spcAft>
              <a:buClr>
                <a:schemeClr val="dk1"/>
              </a:buClr>
              <a:buSzPct val="61111"/>
              <a:buFont typeface="Arial"/>
              <a:buNone/>
            </a:pPr>
            <a:r>
              <a:rPr lang="it"/>
              <a:t>kind: Service</a:t>
            </a:r>
            <a:endParaRPr/>
          </a:p>
          <a:p>
            <a:pPr indent="0" lvl="0" marL="0" rtl="0" algn="l">
              <a:lnSpc>
                <a:spcPct val="90000"/>
              </a:lnSpc>
              <a:spcBef>
                <a:spcPts val="1200"/>
              </a:spcBef>
              <a:spcAft>
                <a:spcPts val="0"/>
              </a:spcAft>
              <a:buClr>
                <a:schemeClr val="dk1"/>
              </a:buClr>
              <a:buSzPct val="61111"/>
              <a:buFont typeface="Arial"/>
              <a:buNone/>
            </a:pPr>
            <a:r>
              <a:rPr lang="it"/>
              <a:t>metadata:</a:t>
            </a:r>
            <a:endParaRPr/>
          </a:p>
          <a:p>
            <a:pPr indent="0" lvl="0" marL="0" rtl="0" algn="l">
              <a:lnSpc>
                <a:spcPct val="90000"/>
              </a:lnSpc>
              <a:spcBef>
                <a:spcPts val="1200"/>
              </a:spcBef>
              <a:spcAft>
                <a:spcPts val="0"/>
              </a:spcAft>
              <a:buClr>
                <a:schemeClr val="dk1"/>
              </a:buClr>
              <a:buSzPct val="61111"/>
              <a:buFont typeface="Arial"/>
              <a:buNone/>
            </a:pPr>
            <a:r>
              <a:rPr lang="it"/>
              <a:t>  name: service #The name of the Kubernetes Service to be created in the Kubernetes cluster</a:t>
            </a:r>
            <a:endParaRPr/>
          </a:p>
          <a:p>
            <a:pPr indent="0" lvl="0" marL="0" rtl="0" algn="l">
              <a:lnSpc>
                <a:spcPct val="90000"/>
              </a:lnSpc>
              <a:spcBef>
                <a:spcPts val="1200"/>
              </a:spcBef>
              <a:spcAft>
                <a:spcPts val="0"/>
              </a:spcAft>
              <a:buClr>
                <a:schemeClr val="dk1"/>
              </a:buClr>
              <a:buSzPct val="61111"/>
              <a:buFont typeface="Arial"/>
              <a:buNone/>
            </a:pPr>
            <a:r>
              <a:rPr lang="it"/>
              <a:t>spec:</a:t>
            </a:r>
            <a:endParaRPr/>
          </a:p>
          <a:p>
            <a:pPr indent="0" lvl="0" marL="0" rtl="0" algn="l">
              <a:lnSpc>
                <a:spcPct val="90000"/>
              </a:lnSpc>
              <a:spcBef>
                <a:spcPts val="1200"/>
              </a:spcBef>
              <a:spcAft>
                <a:spcPts val="0"/>
              </a:spcAft>
              <a:buClr>
                <a:schemeClr val="dk1"/>
              </a:buClr>
              <a:buSzPct val="61111"/>
              <a:buFont typeface="Arial"/>
              <a:buNone/>
            </a:pPr>
            <a:r>
              <a:rPr lang="it"/>
              <a:t>  selector:</a:t>
            </a:r>
            <a:endParaRPr/>
          </a:p>
          <a:p>
            <a:pPr indent="0" lvl="0" marL="0" rtl="0" algn="l">
              <a:lnSpc>
                <a:spcPct val="90000"/>
              </a:lnSpc>
              <a:spcBef>
                <a:spcPts val="1200"/>
              </a:spcBef>
              <a:spcAft>
                <a:spcPts val="0"/>
              </a:spcAft>
              <a:buClr>
                <a:schemeClr val="dk1"/>
              </a:buClr>
              <a:buSzPct val="61111"/>
              <a:buFont typeface="Arial"/>
              <a:buNone/>
            </a:pPr>
            <a:r>
              <a:rPr lang="it"/>
              <a:t>    app: doh2023-app </a:t>
            </a:r>
            <a:endParaRPr/>
          </a:p>
          <a:p>
            <a:pPr indent="0" lvl="0" marL="0" rtl="0" algn="l">
              <a:lnSpc>
                <a:spcPct val="90000"/>
              </a:lnSpc>
              <a:spcBef>
                <a:spcPts val="1200"/>
              </a:spcBef>
              <a:spcAft>
                <a:spcPts val="0"/>
              </a:spcAft>
              <a:buClr>
                <a:schemeClr val="dk1"/>
              </a:buClr>
              <a:buSzPct val="61111"/>
              <a:buFont typeface="Arial"/>
              <a:buNone/>
            </a:pPr>
            <a:r>
              <a:rPr lang="it"/>
              <a:t>  type: NodePort #Type of the Kubernetes Service</a:t>
            </a:r>
            <a:endParaRPr/>
          </a:p>
          <a:p>
            <a:pPr indent="0" lvl="0" marL="0" rtl="0" algn="l">
              <a:lnSpc>
                <a:spcPct val="90000"/>
              </a:lnSpc>
              <a:spcBef>
                <a:spcPts val="1200"/>
              </a:spcBef>
              <a:spcAft>
                <a:spcPts val="0"/>
              </a:spcAft>
              <a:buClr>
                <a:schemeClr val="dk1"/>
              </a:buClr>
              <a:buSzPct val="61111"/>
              <a:buFont typeface="Arial"/>
              <a:buNone/>
            </a:pPr>
            <a:r>
              <a:rPr lang="it"/>
              <a:t>  ports:</a:t>
            </a:r>
            <a:endParaRPr/>
          </a:p>
          <a:p>
            <a:pPr indent="0" lvl="0" marL="0" rtl="0" algn="l">
              <a:lnSpc>
                <a:spcPct val="90000"/>
              </a:lnSpc>
              <a:spcBef>
                <a:spcPts val="1200"/>
              </a:spcBef>
              <a:spcAft>
                <a:spcPts val="0"/>
              </a:spcAft>
              <a:buClr>
                <a:schemeClr val="dk1"/>
              </a:buClr>
              <a:buSzPct val="61111"/>
              <a:buFont typeface="Arial"/>
              <a:buNone/>
            </a:pPr>
            <a:r>
              <a:rPr lang="it"/>
              <a:t>  - port: 5006</a:t>
            </a:r>
            <a:endParaRPr/>
          </a:p>
          <a:p>
            <a:pPr indent="0" lvl="0" marL="0" rtl="0" algn="l">
              <a:lnSpc>
                <a:spcPct val="90000"/>
              </a:lnSpc>
              <a:spcBef>
                <a:spcPts val="1200"/>
              </a:spcBef>
              <a:spcAft>
                <a:spcPts val="0"/>
              </a:spcAft>
              <a:buClr>
                <a:schemeClr val="dk1"/>
              </a:buClr>
              <a:buSzPct val="61111"/>
              <a:buFont typeface="Arial"/>
              <a:buNone/>
            </a:pPr>
            <a:r>
              <a:rPr lang="it"/>
              <a:t>    nodePort: </a:t>
            </a:r>
            <a:r>
              <a:rPr b="1" lang="it"/>
              <a:t>30001</a:t>
            </a:r>
            <a:r>
              <a:rPr lang="it"/>
              <a:t> #Service port</a:t>
            </a:r>
            <a:endParaRPr/>
          </a:p>
          <a:p>
            <a:pPr indent="0" lvl="0" marL="0" rtl="0" algn="l">
              <a:lnSpc>
                <a:spcPct val="90000"/>
              </a:lnSpc>
              <a:spcBef>
                <a:spcPts val="1200"/>
              </a:spcBef>
              <a:spcAft>
                <a:spcPts val="0"/>
              </a:spcAft>
              <a:buClr>
                <a:schemeClr val="dk1"/>
              </a:buClr>
              <a:buSzPct val="61111"/>
              <a:buFont typeface="Arial"/>
              <a:buNone/>
            </a:pPr>
            <a:r>
              <a:rPr lang="it"/>
              <a:t>    targetPort: 5006 #The port for the  application container</a:t>
            </a:r>
            <a:endParaRPr/>
          </a:p>
          <a:p>
            <a:pPr indent="0" lvl="0" marL="0" rtl="0" algn="l">
              <a:lnSpc>
                <a:spcPct val="90000"/>
              </a:lnSpc>
              <a:spcBef>
                <a:spcPts val="1200"/>
              </a:spcBef>
              <a:spcAft>
                <a:spcPts val="1200"/>
              </a:spcAft>
              <a:buSzPct val="121211"/>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58"/>
          <p:cNvSpPr txBox="1"/>
          <p:nvPr>
            <p:ph type="title"/>
          </p:nvPr>
        </p:nvSpPr>
        <p:spPr>
          <a:xfrm>
            <a:off x="521925" y="108873"/>
            <a:ext cx="7886700" cy="7353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it"/>
              <a:t>Generative AI: A brief introduction</a:t>
            </a:r>
            <a:endParaRPr/>
          </a:p>
        </p:txBody>
      </p:sp>
      <p:grpSp>
        <p:nvGrpSpPr>
          <p:cNvPr id="387" name="Google Shape;387;p58"/>
          <p:cNvGrpSpPr/>
          <p:nvPr/>
        </p:nvGrpSpPr>
        <p:grpSpPr>
          <a:xfrm>
            <a:off x="1461900" y="909890"/>
            <a:ext cx="3934200" cy="3933300"/>
            <a:chOff x="2604900" y="605090"/>
            <a:chExt cx="3934200" cy="3933300"/>
          </a:xfrm>
        </p:grpSpPr>
        <p:sp>
          <p:nvSpPr>
            <p:cNvPr id="388" name="Google Shape;388;p58"/>
            <p:cNvSpPr/>
            <p:nvPr/>
          </p:nvSpPr>
          <p:spPr>
            <a:xfrm>
              <a:off x="2604900" y="605090"/>
              <a:ext cx="3934200" cy="3933300"/>
            </a:xfrm>
            <a:prstGeom prst="ellipse">
              <a:avLst/>
            </a:prstGeom>
            <a:solidFill>
              <a:srgbClr val="155B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58"/>
            <p:cNvSpPr txBox="1"/>
            <p:nvPr/>
          </p:nvSpPr>
          <p:spPr>
            <a:xfrm>
              <a:off x="3608400" y="687876"/>
              <a:ext cx="1927200" cy="687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1" i="0" lang="it" sz="1000" u="none" cap="none" strike="noStrike">
                  <a:solidFill>
                    <a:srgbClr val="FFFFFF"/>
                  </a:solidFill>
                  <a:latin typeface="Roboto"/>
                  <a:ea typeface="Roboto"/>
                  <a:cs typeface="Roboto"/>
                  <a:sym typeface="Roboto"/>
                </a:rPr>
                <a:t>AI</a:t>
              </a:r>
              <a:endParaRPr b="1" i="0" sz="1000" u="none" cap="none" strike="noStrike">
                <a:solidFill>
                  <a:srgbClr val="FFFFFF"/>
                </a:solidFill>
                <a:latin typeface="Roboto"/>
                <a:ea typeface="Roboto"/>
                <a:cs typeface="Roboto"/>
                <a:sym typeface="Roboto"/>
              </a:endParaRPr>
            </a:p>
          </p:txBody>
        </p:sp>
      </p:grpSp>
      <p:grpSp>
        <p:nvGrpSpPr>
          <p:cNvPr id="390" name="Google Shape;390;p58"/>
          <p:cNvGrpSpPr/>
          <p:nvPr/>
        </p:nvGrpSpPr>
        <p:grpSpPr>
          <a:xfrm>
            <a:off x="1818450" y="1622690"/>
            <a:ext cx="3221100" cy="3220500"/>
            <a:chOff x="2961450" y="1317890"/>
            <a:chExt cx="3221100" cy="3220500"/>
          </a:xfrm>
        </p:grpSpPr>
        <p:sp>
          <p:nvSpPr>
            <p:cNvPr id="391" name="Google Shape;391;p58"/>
            <p:cNvSpPr/>
            <p:nvPr/>
          </p:nvSpPr>
          <p:spPr>
            <a:xfrm>
              <a:off x="2961450" y="1317890"/>
              <a:ext cx="3221100" cy="3220500"/>
            </a:xfrm>
            <a:prstGeom prst="ellipse">
              <a:avLst/>
            </a:prstGeom>
            <a:solidFill>
              <a:srgbClr val="1B78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58"/>
            <p:cNvSpPr txBox="1"/>
            <p:nvPr/>
          </p:nvSpPr>
          <p:spPr>
            <a:xfrm>
              <a:off x="3783000" y="1557225"/>
              <a:ext cx="1578000" cy="563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1" i="0" lang="it" sz="1000" u="none" cap="none" strike="noStrike">
                  <a:solidFill>
                    <a:srgbClr val="FFFFFF"/>
                  </a:solidFill>
                  <a:latin typeface="Roboto"/>
                  <a:ea typeface="Roboto"/>
                  <a:cs typeface="Roboto"/>
                  <a:sym typeface="Roboto"/>
                </a:rPr>
                <a:t>ML</a:t>
              </a:r>
              <a:endParaRPr b="1" i="0" sz="1000" u="none" cap="none" strike="noStrike">
                <a:solidFill>
                  <a:srgbClr val="FFFFFF"/>
                </a:solidFill>
                <a:latin typeface="Roboto"/>
                <a:ea typeface="Roboto"/>
                <a:cs typeface="Roboto"/>
                <a:sym typeface="Roboto"/>
              </a:endParaRPr>
            </a:p>
          </p:txBody>
        </p:sp>
      </p:grpSp>
      <p:grpSp>
        <p:nvGrpSpPr>
          <p:cNvPr id="393" name="Google Shape;393;p58"/>
          <p:cNvGrpSpPr/>
          <p:nvPr/>
        </p:nvGrpSpPr>
        <p:grpSpPr>
          <a:xfrm>
            <a:off x="2258700" y="2502590"/>
            <a:ext cx="2340600" cy="2340600"/>
            <a:chOff x="3401700" y="2197790"/>
            <a:chExt cx="2340600" cy="2340600"/>
          </a:xfrm>
        </p:grpSpPr>
        <p:sp>
          <p:nvSpPr>
            <p:cNvPr id="394" name="Google Shape;394;p58"/>
            <p:cNvSpPr/>
            <p:nvPr/>
          </p:nvSpPr>
          <p:spPr>
            <a:xfrm>
              <a:off x="3401700" y="2197790"/>
              <a:ext cx="2340600" cy="2340600"/>
            </a:xfrm>
            <a:prstGeom prst="ellipse">
              <a:avLst/>
            </a:prstGeom>
            <a:solidFill>
              <a:srgbClr val="1D7E7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58"/>
            <p:cNvSpPr txBox="1"/>
            <p:nvPr/>
          </p:nvSpPr>
          <p:spPr>
            <a:xfrm>
              <a:off x="3833400" y="2483075"/>
              <a:ext cx="1477200" cy="534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1" i="0" lang="it" sz="1000" u="none" cap="none" strike="noStrike">
                  <a:solidFill>
                    <a:srgbClr val="FFFFFF"/>
                  </a:solidFill>
                  <a:latin typeface="Roboto"/>
                  <a:ea typeface="Roboto"/>
                  <a:cs typeface="Roboto"/>
                  <a:sym typeface="Roboto"/>
                </a:rPr>
                <a:t>Deep learning</a:t>
              </a:r>
              <a:endParaRPr b="1" i="0" sz="1000" u="none" cap="none" strike="noStrike">
                <a:solidFill>
                  <a:srgbClr val="FFFFFF"/>
                </a:solidFill>
                <a:latin typeface="Roboto"/>
                <a:ea typeface="Roboto"/>
                <a:cs typeface="Roboto"/>
                <a:sym typeface="Roboto"/>
              </a:endParaRPr>
            </a:p>
          </p:txBody>
        </p:sp>
      </p:grpSp>
      <p:grpSp>
        <p:nvGrpSpPr>
          <p:cNvPr id="396" name="Google Shape;396;p58"/>
          <p:cNvGrpSpPr/>
          <p:nvPr/>
        </p:nvGrpSpPr>
        <p:grpSpPr>
          <a:xfrm>
            <a:off x="2690550" y="3365990"/>
            <a:ext cx="1476900" cy="1477200"/>
            <a:chOff x="3833550" y="3061190"/>
            <a:chExt cx="1476900" cy="1477200"/>
          </a:xfrm>
        </p:grpSpPr>
        <p:sp>
          <p:nvSpPr>
            <p:cNvPr id="397" name="Google Shape;397;p58"/>
            <p:cNvSpPr/>
            <p:nvPr/>
          </p:nvSpPr>
          <p:spPr>
            <a:xfrm>
              <a:off x="3833550" y="3061190"/>
              <a:ext cx="1476900" cy="1477200"/>
            </a:xfrm>
            <a:prstGeom prst="ellipse">
              <a:avLst/>
            </a:prstGeom>
            <a:solidFill>
              <a:srgbClr val="1F88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58"/>
            <p:cNvSpPr txBox="1"/>
            <p:nvPr/>
          </p:nvSpPr>
          <p:spPr>
            <a:xfrm>
              <a:off x="3957000" y="3499463"/>
              <a:ext cx="1230000" cy="64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it" sz="1000" u="none" cap="none" strike="noStrike">
                  <a:solidFill>
                    <a:srgbClr val="FFFFFF"/>
                  </a:solidFill>
                  <a:latin typeface="Roboto"/>
                  <a:ea typeface="Roboto"/>
                  <a:cs typeface="Roboto"/>
                  <a:sym typeface="Roboto"/>
                </a:rPr>
                <a:t>Generative AI</a:t>
              </a:r>
              <a:endParaRPr b="0" i="0" sz="1000" u="none" cap="none" strike="noStrike">
                <a:solidFill>
                  <a:srgbClr val="FFFFFF"/>
                </a:solidFill>
                <a:latin typeface="Roboto"/>
                <a:ea typeface="Roboto"/>
                <a:cs typeface="Roboto"/>
                <a:sym typeface="Roboto"/>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387"/>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59"/>
          <p:cNvSpPr txBox="1"/>
          <p:nvPr>
            <p:ph type="title"/>
          </p:nvPr>
        </p:nvSpPr>
        <p:spPr>
          <a:xfrm>
            <a:off x="521925" y="108873"/>
            <a:ext cx="7886700" cy="7353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it"/>
              <a:t>Generative AI: A brief introduction</a:t>
            </a:r>
            <a:endParaRPr/>
          </a:p>
        </p:txBody>
      </p:sp>
      <p:grpSp>
        <p:nvGrpSpPr>
          <p:cNvPr id="404" name="Google Shape;404;p59"/>
          <p:cNvGrpSpPr/>
          <p:nvPr/>
        </p:nvGrpSpPr>
        <p:grpSpPr>
          <a:xfrm>
            <a:off x="1309500" y="909890"/>
            <a:ext cx="3934200" cy="3933300"/>
            <a:chOff x="2604900" y="605090"/>
            <a:chExt cx="3934200" cy="3933300"/>
          </a:xfrm>
        </p:grpSpPr>
        <p:sp>
          <p:nvSpPr>
            <p:cNvPr id="405" name="Google Shape;405;p59"/>
            <p:cNvSpPr/>
            <p:nvPr/>
          </p:nvSpPr>
          <p:spPr>
            <a:xfrm>
              <a:off x="2604900" y="605090"/>
              <a:ext cx="3934200" cy="3933300"/>
            </a:xfrm>
            <a:prstGeom prst="ellipse">
              <a:avLst/>
            </a:prstGeom>
            <a:solidFill>
              <a:srgbClr val="155B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59"/>
            <p:cNvSpPr txBox="1"/>
            <p:nvPr/>
          </p:nvSpPr>
          <p:spPr>
            <a:xfrm>
              <a:off x="3608400" y="687876"/>
              <a:ext cx="1927200" cy="687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1" i="0" lang="it" sz="1000" u="none" cap="none" strike="noStrike">
                  <a:solidFill>
                    <a:srgbClr val="FFFFFF"/>
                  </a:solidFill>
                  <a:latin typeface="Roboto"/>
                  <a:ea typeface="Roboto"/>
                  <a:cs typeface="Roboto"/>
                  <a:sym typeface="Roboto"/>
                </a:rPr>
                <a:t>AI</a:t>
              </a:r>
              <a:endParaRPr b="1" i="0" sz="1000" u="none" cap="none" strike="noStrike">
                <a:solidFill>
                  <a:srgbClr val="FFFFFF"/>
                </a:solidFill>
                <a:latin typeface="Roboto"/>
                <a:ea typeface="Roboto"/>
                <a:cs typeface="Roboto"/>
                <a:sym typeface="Roboto"/>
              </a:endParaRPr>
            </a:p>
          </p:txBody>
        </p:sp>
      </p:grpSp>
      <p:sp>
        <p:nvSpPr>
          <p:cNvPr id="407" name="Google Shape;407;p59"/>
          <p:cNvSpPr txBox="1"/>
          <p:nvPr/>
        </p:nvSpPr>
        <p:spPr>
          <a:xfrm>
            <a:off x="4885900" y="909900"/>
            <a:ext cx="37071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it" sz="1400" u="none" cap="none" strike="noStrike">
                <a:solidFill>
                  <a:srgbClr val="000000"/>
                </a:solidFill>
                <a:latin typeface="Calibri"/>
                <a:ea typeface="Calibri"/>
                <a:cs typeface="Calibri"/>
                <a:sym typeface="Calibri"/>
              </a:rPr>
              <a:t>A branch of CS the deals with the creation of intelligent agents, which are systems that can </a:t>
            </a:r>
            <a:r>
              <a:rPr b="1" i="0" lang="it" sz="1400" u="none" cap="none" strike="noStrike">
                <a:solidFill>
                  <a:srgbClr val="000000"/>
                </a:solidFill>
                <a:latin typeface="Calibri"/>
                <a:ea typeface="Calibri"/>
                <a:cs typeface="Calibri"/>
                <a:sym typeface="Calibri"/>
              </a:rPr>
              <a:t>reason</a:t>
            </a:r>
            <a:r>
              <a:rPr b="0" i="0" lang="it" sz="1400" u="none" cap="none" strike="noStrike">
                <a:solidFill>
                  <a:srgbClr val="000000"/>
                </a:solidFill>
                <a:latin typeface="Calibri"/>
                <a:ea typeface="Calibri"/>
                <a:cs typeface="Calibri"/>
                <a:sym typeface="Calibri"/>
              </a:rPr>
              <a:t>, </a:t>
            </a:r>
            <a:r>
              <a:rPr b="1" i="0" lang="it" sz="1400" u="none" cap="none" strike="noStrike">
                <a:solidFill>
                  <a:srgbClr val="000000"/>
                </a:solidFill>
                <a:latin typeface="Calibri"/>
                <a:ea typeface="Calibri"/>
                <a:cs typeface="Calibri"/>
                <a:sym typeface="Calibri"/>
              </a:rPr>
              <a:t>learn</a:t>
            </a:r>
            <a:r>
              <a:rPr b="0" i="0" lang="it" sz="1400" u="none" cap="none" strike="noStrike">
                <a:solidFill>
                  <a:srgbClr val="000000"/>
                </a:solidFill>
                <a:latin typeface="Calibri"/>
                <a:ea typeface="Calibri"/>
                <a:cs typeface="Calibri"/>
                <a:sym typeface="Calibri"/>
              </a:rPr>
              <a:t> and </a:t>
            </a:r>
            <a:r>
              <a:rPr b="1" i="0" lang="it" sz="1400" u="none" cap="none" strike="noStrike">
                <a:solidFill>
                  <a:srgbClr val="000000"/>
                </a:solidFill>
                <a:latin typeface="Calibri"/>
                <a:ea typeface="Calibri"/>
                <a:cs typeface="Calibri"/>
                <a:sym typeface="Calibri"/>
              </a:rPr>
              <a:t>act</a:t>
            </a:r>
            <a:r>
              <a:rPr b="0" i="0" lang="it" sz="1400" u="none" cap="none" strike="noStrike">
                <a:solidFill>
                  <a:srgbClr val="000000"/>
                </a:solidFill>
                <a:latin typeface="Calibri"/>
                <a:ea typeface="Calibri"/>
                <a:cs typeface="Calibri"/>
                <a:sym typeface="Calibri"/>
              </a:rPr>
              <a:t> </a:t>
            </a:r>
            <a:r>
              <a:rPr b="1" i="0" lang="it" sz="1400" u="none" cap="none" strike="noStrike">
                <a:solidFill>
                  <a:srgbClr val="000000"/>
                </a:solidFill>
                <a:latin typeface="Calibri"/>
                <a:ea typeface="Calibri"/>
                <a:cs typeface="Calibri"/>
                <a:sym typeface="Calibri"/>
              </a:rPr>
              <a:t>autonomously</a:t>
            </a:r>
            <a:r>
              <a:rPr b="0" i="0" lang="it" sz="14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404"/>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60"/>
          <p:cNvSpPr txBox="1"/>
          <p:nvPr>
            <p:ph type="title"/>
          </p:nvPr>
        </p:nvSpPr>
        <p:spPr>
          <a:xfrm>
            <a:off x="521925" y="108873"/>
            <a:ext cx="7886700" cy="7353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it"/>
              <a:t>Generative AI: A brief introduction</a:t>
            </a:r>
            <a:endParaRPr/>
          </a:p>
        </p:txBody>
      </p:sp>
      <p:grpSp>
        <p:nvGrpSpPr>
          <p:cNvPr id="413" name="Google Shape;413;p60"/>
          <p:cNvGrpSpPr/>
          <p:nvPr/>
        </p:nvGrpSpPr>
        <p:grpSpPr>
          <a:xfrm>
            <a:off x="1309500" y="909890"/>
            <a:ext cx="3934200" cy="3933300"/>
            <a:chOff x="2604900" y="605090"/>
            <a:chExt cx="3934200" cy="3933300"/>
          </a:xfrm>
        </p:grpSpPr>
        <p:sp>
          <p:nvSpPr>
            <p:cNvPr id="414" name="Google Shape;414;p60"/>
            <p:cNvSpPr/>
            <p:nvPr/>
          </p:nvSpPr>
          <p:spPr>
            <a:xfrm>
              <a:off x="2604900" y="605090"/>
              <a:ext cx="3934200" cy="3933300"/>
            </a:xfrm>
            <a:prstGeom prst="ellipse">
              <a:avLst/>
            </a:prstGeom>
            <a:solidFill>
              <a:srgbClr val="155B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60"/>
            <p:cNvSpPr txBox="1"/>
            <p:nvPr/>
          </p:nvSpPr>
          <p:spPr>
            <a:xfrm>
              <a:off x="3608400" y="687876"/>
              <a:ext cx="1927200" cy="687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1" i="0" lang="it" sz="1000" u="none" cap="none" strike="noStrike">
                  <a:solidFill>
                    <a:srgbClr val="FFFFFF"/>
                  </a:solidFill>
                  <a:latin typeface="Roboto"/>
                  <a:ea typeface="Roboto"/>
                  <a:cs typeface="Roboto"/>
                  <a:sym typeface="Roboto"/>
                </a:rPr>
                <a:t>AI</a:t>
              </a:r>
              <a:endParaRPr b="1" i="0" sz="1000" u="none" cap="none" strike="noStrike">
                <a:solidFill>
                  <a:srgbClr val="FFFFFF"/>
                </a:solidFill>
                <a:latin typeface="Roboto"/>
                <a:ea typeface="Roboto"/>
                <a:cs typeface="Roboto"/>
                <a:sym typeface="Roboto"/>
              </a:endParaRPr>
            </a:p>
          </p:txBody>
        </p:sp>
      </p:grpSp>
      <p:grpSp>
        <p:nvGrpSpPr>
          <p:cNvPr id="416" name="Google Shape;416;p60"/>
          <p:cNvGrpSpPr/>
          <p:nvPr/>
        </p:nvGrpSpPr>
        <p:grpSpPr>
          <a:xfrm>
            <a:off x="1666050" y="1622690"/>
            <a:ext cx="3221100" cy="3220500"/>
            <a:chOff x="2961450" y="1317890"/>
            <a:chExt cx="3221100" cy="3220500"/>
          </a:xfrm>
        </p:grpSpPr>
        <p:sp>
          <p:nvSpPr>
            <p:cNvPr id="417" name="Google Shape;417;p60"/>
            <p:cNvSpPr/>
            <p:nvPr/>
          </p:nvSpPr>
          <p:spPr>
            <a:xfrm>
              <a:off x="2961450" y="1317890"/>
              <a:ext cx="3221100" cy="3220500"/>
            </a:xfrm>
            <a:prstGeom prst="ellipse">
              <a:avLst/>
            </a:prstGeom>
            <a:solidFill>
              <a:srgbClr val="1B78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60"/>
            <p:cNvSpPr txBox="1"/>
            <p:nvPr/>
          </p:nvSpPr>
          <p:spPr>
            <a:xfrm>
              <a:off x="3783000" y="1557225"/>
              <a:ext cx="1578000" cy="563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1" i="0" lang="it" sz="1000" u="none" cap="none" strike="noStrike">
                  <a:solidFill>
                    <a:srgbClr val="FFFFFF"/>
                  </a:solidFill>
                  <a:latin typeface="Roboto"/>
                  <a:ea typeface="Roboto"/>
                  <a:cs typeface="Roboto"/>
                  <a:sym typeface="Roboto"/>
                </a:rPr>
                <a:t>ML</a:t>
              </a:r>
              <a:endParaRPr b="1" i="0" sz="1000" u="none" cap="none" strike="noStrike">
                <a:solidFill>
                  <a:srgbClr val="FFFFFF"/>
                </a:solidFill>
                <a:latin typeface="Roboto"/>
                <a:ea typeface="Roboto"/>
                <a:cs typeface="Roboto"/>
                <a:sym typeface="Roboto"/>
              </a:endParaRPr>
            </a:p>
          </p:txBody>
        </p:sp>
      </p:grpSp>
      <p:sp>
        <p:nvSpPr>
          <p:cNvPr id="419" name="Google Shape;419;p60"/>
          <p:cNvSpPr txBox="1"/>
          <p:nvPr/>
        </p:nvSpPr>
        <p:spPr>
          <a:xfrm>
            <a:off x="5283800" y="1787675"/>
            <a:ext cx="37071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it" sz="1400" u="none" cap="none" strike="noStrike">
                <a:solidFill>
                  <a:srgbClr val="000000"/>
                </a:solidFill>
                <a:latin typeface="Calibri"/>
                <a:ea typeface="Calibri"/>
                <a:cs typeface="Calibri"/>
                <a:sym typeface="Calibri"/>
              </a:rPr>
              <a:t>A program / system that trains model from input data. </a:t>
            </a:r>
            <a:r>
              <a:rPr b="1" i="0" lang="it" sz="1400" u="none" cap="none" strike="noStrike">
                <a:solidFill>
                  <a:srgbClr val="000000"/>
                </a:solidFill>
                <a:latin typeface="Calibri"/>
                <a:ea typeface="Calibri"/>
                <a:cs typeface="Calibri"/>
                <a:sym typeface="Calibri"/>
              </a:rPr>
              <a:t>Trained model</a:t>
            </a:r>
            <a:r>
              <a:rPr b="0" i="0" lang="it" sz="1400" u="none" cap="none" strike="noStrike">
                <a:solidFill>
                  <a:srgbClr val="000000"/>
                </a:solidFill>
                <a:latin typeface="Calibri"/>
                <a:ea typeface="Calibri"/>
                <a:cs typeface="Calibri"/>
                <a:sym typeface="Calibri"/>
              </a:rPr>
              <a:t> can make </a:t>
            </a:r>
            <a:r>
              <a:rPr b="1" i="0" lang="it" sz="1400" u="none" cap="none" strike="noStrike">
                <a:solidFill>
                  <a:srgbClr val="000000"/>
                </a:solidFill>
                <a:latin typeface="Calibri"/>
                <a:ea typeface="Calibri"/>
                <a:cs typeface="Calibri"/>
                <a:sym typeface="Calibri"/>
              </a:rPr>
              <a:t>predictions</a:t>
            </a:r>
            <a:r>
              <a:rPr b="0" i="0" lang="it" sz="1400" u="none" cap="none" strike="noStrike">
                <a:solidFill>
                  <a:srgbClr val="000000"/>
                </a:solidFill>
                <a:latin typeface="Calibri"/>
                <a:ea typeface="Calibri"/>
                <a:cs typeface="Calibri"/>
                <a:sym typeface="Calibri"/>
              </a:rPr>
              <a:t> from new </a:t>
            </a:r>
            <a:r>
              <a:rPr b="1" i="0" lang="it" sz="1400" u="none" cap="none" strike="noStrike">
                <a:solidFill>
                  <a:srgbClr val="000000"/>
                </a:solidFill>
                <a:latin typeface="Calibri"/>
                <a:ea typeface="Calibri"/>
                <a:cs typeface="Calibri"/>
                <a:sym typeface="Calibri"/>
              </a:rPr>
              <a:t>never-seen</a:t>
            </a:r>
            <a:r>
              <a:rPr b="0" i="0" lang="it" sz="1400" u="none" cap="none" strike="noStrike">
                <a:solidFill>
                  <a:srgbClr val="000000"/>
                </a:solidFill>
                <a:latin typeface="Calibri"/>
                <a:ea typeface="Calibri"/>
                <a:cs typeface="Calibri"/>
                <a:sym typeface="Calibri"/>
              </a:rPr>
              <a:t> data.</a:t>
            </a:r>
            <a:endParaRPr b="0" i="0" sz="1400" u="none" cap="none" strike="noStrike">
              <a:solidFill>
                <a:srgbClr val="00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413"/>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61"/>
          <p:cNvSpPr txBox="1"/>
          <p:nvPr>
            <p:ph type="title"/>
          </p:nvPr>
        </p:nvSpPr>
        <p:spPr>
          <a:xfrm>
            <a:off x="521925" y="108873"/>
            <a:ext cx="7886700" cy="7353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it"/>
              <a:t>Generative AI: A brief introduction</a:t>
            </a:r>
            <a:endParaRPr/>
          </a:p>
        </p:txBody>
      </p:sp>
      <p:grpSp>
        <p:nvGrpSpPr>
          <p:cNvPr id="425" name="Google Shape;425;p61"/>
          <p:cNvGrpSpPr/>
          <p:nvPr/>
        </p:nvGrpSpPr>
        <p:grpSpPr>
          <a:xfrm>
            <a:off x="1309500" y="909890"/>
            <a:ext cx="3934200" cy="3933300"/>
            <a:chOff x="2604900" y="605090"/>
            <a:chExt cx="3934200" cy="3933300"/>
          </a:xfrm>
        </p:grpSpPr>
        <p:sp>
          <p:nvSpPr>
            <p:cNvPr id="426" name="Google Shape;426;p61"/>
            <p:cNvSpPr/>
            <p:nvPr/>
          </p:nvSpPr>
          <p:spPr>
            <a:xfrm>
              <a:off x="2604900" y="605090"/>
              <a:ext cx="3934200" cy="3933300"/>
            </a:xfrm>
            <a:prstGeom prst="ellipse">
              <a:avLst/>
            </a:prstGeom>
            <a:solidFill>
              <a:srgbClr val="155B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61"/>
            <p:cNvSpPr txBox="1"/>
            <p:nvPr/>
          </p:nvSpPr>
          <p:spPr>
            <a:xfrm>
              <a:off x="3608400" y="687876"/>
              <a:ext cx="1927200" cy="687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1" i="0" lang="it" sz="1000" u="none" cap="none" strike="noStrike">
                  <a:solidFill>
                    <a:srgbClr val="FFFFFF"/>
                  </a:solidFill>
                  <a:latin typeface="Roboto"/>
                  <a:ea typeface="Roboto"/>
                  <a:cs typeface="Roboto"/>
                  <a:sym typeface="Roboto"/>
                </a:rPr>
                <a:t>AI</a:t>
              </a:r>
              <a:endParaRPr b="1" i="0" sz="1000" u="none" cap="none" strike="noStrike">
                <a:solidFill>
                  <a:srgbClr val="FFFFFF"/>
                </a:solidFill>
                <a:latin typeface="Roboto"/>
                <a:ea typeface="Roboto"/>
                <a:cs typeface="Roboto"/>
                <a:sym typeface="Roboto"/>
              </a:endParaRPr>
            </a:p>
          </p:txBody>
        </p:sp>
      </p:grpSp>
      <p:grpSp>
        <p:nvGrpSpPr>
          <p:cNvPr id="428" name="Google Shape;428;p61"/>
          <p:cNvGrpSpPr/>
          <p:nvPr/>
        </p:nvGrpSpPr>
        <p:grpSpPr>
          <a:xfrm>
            <a:off x="1666050" y="1622690"/>
            <a:ext cx="3221100" cy="3220500"/>
            <a:chOff x="2961450" y="1317890"/>
            <a:chExt cx="3221100" cy="3220500"/>
          </a:xfrm>
        </p:grpSpPr>
        <p:sp>
          <p:nvSpPr>
            <p:cNvPr id="429" name="Google Shape;429;p61"/>
            <p:cNvSpPr/>
            <p:nvPr/>
          </p:nvSpPr>
          <p:spPr>
            <a:xfrm>
              <a:off x="2961450" y="1317890"/>
              <a:ext cx="3221100" cy="3220500"/>
            </a:xfrm>
            <a:prstGeom prst="ellipse">
              <a:avLst/>
            </a:prstGeom>
            <a:solidFill>
              <a:srgbClr val="1B78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61"/>
            <p:cNvSpPr txBox="1"/>
            <p:nvPr/>
          </p:nvSpPr>
          <p:spPr>
            <a:xfrm>
              <a:off x="3783000" y="1557225"/>
              <a:ext cx="1578000" cy="563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1" i="0" lang="it" sz="1000" u="none" cap="none" strike="noStrike">
                  <a:solidFill>
                    <a:srgbClr val="FFFFFF"/>
                  </a:solidFill>
                  <a:latin typeface="Roboto"/>
                  <a:ea typeface="Roboto"/>
                  <a:cs typeface="Roboto"/>
                  <a:sym typeface="Roboto"/>
                </a:rPr>
                <a:t>ML</a:t>
              </a:r>
              <a:endParaRPr b="1" i="0" sz="1000" u="none" cap="none" strike="noStrike">
                <a:solidFill>
                  <a:srgbClr val="FFFFFF"/>
                </a:solidFill>
                <a:latin typeface="Roboto"/>
                <a:ea typeface="Roboto"/>
                <a:cs typeface="Roboto"/>
                <a:sym typeface="Roboto"/>
              </a:endParaRPr>
            </a:p>
          </p:txBody>
        </p:sp>
      </p:grpSp>
      <p:grpSp>
        <p:nvGrpSpPr>
          <p:cNvPr id="431" name="Google Shape;431;p61"/>
          <p:cNvGrpSpPr/>
          <p:nvPr/>
        </p:nvGrpSpPr>
        <p:grpSpPr>
          <a:xfrm>
            <a:off x="2106300" y="2502590"/>
            <a:ext cx="2340600" cy="2340600"/>
            <a:chOff x="3401700" y="2197790"/>
            <a:chExt cx="2340600" cy="2340600"/>
          </a:xfrm>
        </p:grpSpPr>
        <p:sp>
          <p:nvSpPr>
            <p:cNvPr id="432" name="Google Shape;432;p61"/>
            <p:cNvSpPr/>
            <p:nvPr/>
          </p:nvSpPr>
          <p:spPr>
            <a:xfrm>
              <a:off x="3401700" y="2197790"/>
              <a:ext cx="2340600" cy="2340600"/>
            </a:xfrm>
            <a:prstGeom prst="ellipse">
              <a:avLst/>
            </a:prstGeom>
            <a:solidFill>
              <a:srgbClr val="1D7E7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61"/>
            <p:cNvSpPr txBox="1"/>
            <p:nvPr/>
          </p:nvSpPr>
          <p:spPr>
            <a:xfrm>
              <a:off x="3833400" y="2483075"/>
              <a:ext cx="1477200" cy="534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1" i="0" lang="it" sz="1000" u="none" cap="none" strike="noStrike">
                  <a:solidFill>
                    <a:srgbClr val="FFFFFF"/>
                  </a:solidFill>
                  <a:latin typeface="Roboto"/>
                  <a:ea typeface="Roboto"/>
                  <a:cs typeface="Roboto"/>
                  <a:sym typeface="Roboto"/>
                </a:rPr>
                <a:t>Deep learning</a:t>
              </a:r>
              <a:endParaRPr b="1" i="0" sz="1000" u="none" cap="none" strike="noStrike">
                <a:solidFill>
                  <a:srgbClr val="FFFFFF"/>
                </a:solidFill>
                <a:latin typeface="Roboto"/>
                <a:ea typeface="Roboto"/>
                <a:cs typeface="Roboto"/>
                <a:sym typeface="Roboto"/>
              </a:endParaRPr>
            </a:p>
          </p:txBody>
        </p:sp>
      </p:grpSp>
      <p:sp>
        <p:nvSpPr>
          <p:cNvPr id="434" name="Google Shape;434;p61"/>
          <p:cNvSpPr txBox="1"/>
          <p:nvPr/>
        </p:nvSpPr>
        <p:spPr>
          <a:xfrm>
            <a:off x="5283775" y="2571750"/>
            <a:ext cx="37071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it" sz="1400" u="none" cap="none" strike="noStrike">
                <a:solidFill>
                  <a:srgbClr val="000000"/>
                </a:solidFill>
                <a:latin typeface="Calibri"/>
                <a:ea typeface="Calibri"/>
                <a:cs typeface="Calibri"/>
                <a:sym typeface="Calibri"/>
              </a:rPr>
              <a:t>A kind of ML that use Artificial Neural Network (ANN) to process a more complex pattern</a:t>
            </a:r>
            <a:endParaRPr b="0" i="0" sz="1400" u="none" cap="none" strike="noStrike">
              <a:solidFill>
                <a:srgbClr val="00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425"/>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62"/>
          <p:cNvSpPr txBox="1"/>
          <p:nvPr>
            <p:ph type="title"/>
          </p:nvPr>
        </p:nvSpPr>
        <p:spPr>
          <a:xfrm>
            <a:off x="521925" y="108873"/>
            <a:ext cx="7886700" cy="7353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it"/>
              <a:t>GenAI: A brief introduction</a:t>
            </a:r>
            <a:endParaRPr/>
          </a:p>
        </p:txBody>
      </p:sp>
      <p:grpSp>
        <p:nvGrpSpPr>
          <p:cNvPr id="440" name="Google Shape;440;p62"/>
          <p:cNvGrpSpPr/>
          <p:nvPr/>
        </p:nvGrpSpPr>
        <p:grpSpPr>
          <a:xfrm>
            <a:off x="1309500" y="909890"/>
            <a:ext cx="3934200" cy="3933300"/>
            <a:chOff x="2604900" y="605090"/>
            <a:chExt cx="3934200" cy="3933300"/>
          </a:xfrm>
        </p:grpSpPr>
        <p:sp>
          <p:nvSpPr>
            <p:cNvPr id="441" name="Google Shape;441;p62"/>
            <p:cNvSpPr/>
            <p:nvPr/>
          </p:nvSpPr>
          <p:spPr>
            <a:xfrm>
              <a:off x="2604900" y="605090"/>
              <a:ext cx="3934200" cy="3933300"/>
            </a:xfrm>
            <a:prstGeom prst="ellipse">
              <a:avLst/>
            </a:prstGeom>
            <a:solidFill>
              <a:srgbClr val="155B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62"/>
            <p:cNvSpPr txBox="1"/>
            <p:nvPr/>
          </p:nvSpPr>
          <p:spPr>
            <a:xfrm>
              <a:off x="3608400" y="687876"/>
              <a:ext cx="1927200" cy="687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1" i="0" lang="it" sz="1000" u="none" cap="none" strike="noStrike">
                  <a:solidFill>
                    <a:srgbClr val="FFFFFF"/>
                  </a:solidFill>
                  <a:latin typeface="Roboto"/>
                  <a:ea typeface="Roboto"/>
                  <a:cs typeface="Roboto"/>
                  <a:sym typeface="Roboto"/>
                </a:rPr>
                <a:t>AI</a:t>
              </a:r>
              <a:endParaRPr b="1" i="0" sz="1000" u="none" cap="none" strike="noStrike">
                <a:solidFill>
                  <a:srgbClr val="FFFFFF"/>
                </a:solidFill>
                <a:latin typeface="Roboto"/>
                <a:ea typeface="Roboto"/>
                <a:cs typeface="Roboto"/>
                <a:sym typeface="Roboto"/>
              </a:endParaRPr>
            </a:p>
          </p:txBody>
        </p:sp>
      </p:grpSp>
      <p:grpSp>
        <p:nvGrpSpPr>
          <p:cNvPr id="443" name="Google Shape;443;p62"/>
          <p:cNvGrpSpPr/>
          <p:nvPr/>
        </p:nvGrpSpPr>
        <p:grpSpPr>
          <a:xfrm>
            <a:off x="1666050" y="1622690"/>
            <a:ext cx="3221100" cy="3220500"/>
            <a:chOff x="2961450" y="1317890"/>
            <a:chExt cx="3221100" cy="3220500"/>
          </a:xfrm>
        </p:grpSpPr>
        <p:sp>
          <p:nvSpPr>
            <p:cNvPr id="444" name="Google Shape;444;p62"/>
            <p:cNvSpPr/>
            <p:nvPr/>
          </p:nvSpPr>
          <p:spPr>
            <a:xfrm>
              <a:off x="2961450" y="1317890"/>
              <a:ext cx="3221100" cy="3220500"/>
            </a:xfrm>
            <a:prstGeom prst="ellipse">
              <a:avLst/>
            </a:prstGeom>
            <a:solidFill>
              <a:srgbClr val="1B78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62"/>
            <p:cNvSpPr txBox="1"/>
            <p:nvPr/>
          </p:nvSpPr>
          <p:spPr>
            <a:xfrm>
              <a:off x="3783000" y="1557225"/>
              <a:ext cx="1578000" cy="563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1" i="0" lang="it" sz="1000" u="none" cap="none" strike="noStrike">
                  <a:solidFill>
                    <a:srgbClr val="FFFFFF"/>
                  </a:solidFill>
                  <a:latin typeface="Roboto"/>
                  <a:ea typeface="Roboto"/>
                  <a:cs typeface="Roboto"/>
                  <a:sym typeface="Roboto"/>
                </a:rPr>
                <a:t>ML</a:t>
              </a:r>
              <a:endParaRPr b="1" i="0" sz="1000" u="none" cap="none" strike="noStrike">
                <a:solidFill>
                  <a:srgbClr val="FFFFFF"/>
                </a:solidFill>
                <a:latin typeface="Roboto"/>
                <a:ea typeface="Roboto"/>
                <a:cs typeface="Roboto"/>
                <a:sym typeface="Roboto"/>
              </a:endParaRPr>
            </a:p>
          </p:txBody>
        </p:sp>
      </p:grpSp>
      <p:grpSp>
        <p:nvGrpSpPr>
          <p:cNvPr id="446" name="Google Shape;446;p62"/>
          <p:cNvGrpSpPr/>
          <p:nvPr/>
        </p:nvGrpSpPr>
        <p:grpSpPr>
          <a:xfrm>
            <a:off x="2106300" y="2502590"/>
            <a:ext cx="2340600" cy="2340600"/>
            <a:chOff x="3401700" y="2197790"/>
            <a:chExt cx="2340600" cy="2340600"/>
          </a:xfrm>
        </p:grpSpPr>
        <p:sp>
          <p:nvSpPr>
            <p:cNvPr id="447" name="Google Shape;447;p62"/>
            <p:cNvSpPr/>
            <p:nvPr/>
          </p:nvSpPr>
          <p:spPr>
            <a:xfrm>
              <a:off x="3401700" y="2197790"/>
              <a:ext cx="2340600" cy="2340600"/>
            </a:xfrm>
            <a:prstGeom prst="ellipse">
              <a:avLst/>
            </a:prstGeom>
            <a:solidFill>
              <a:srgbClr val="1D7E7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62"/>
            <p:cNvSpPr txBox="1"/>
            <p:nvPr/>
          </p:nvSpPr>
          <p:spPr>
            <a:xfrm>
              <a:off x="3833400" y="2483075"/>
              <a:ext cx="1477200" cy="534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1" i="0" lang="it" sz="1000" u="none" cap="none" strike="noStrike">
                  <a:solidFill>
                    <a:srgbClr val="FFFFFF"/>
                  </a:solidFill>
                  <a:latin typeface="Roboto"/>
                  <a:ea typeface="Roboto"/>
                  <a:cs typeface="Roboto"/>
                  <a:sym typeface="Roboto"/>
                </a:rPr>
                <a:t>Deep learning</a:t>
              </a:r>
              <a:endParaRPr b="1" i="0" sz="1000" u="none" cap="none" strike="noStrike">
                <a:solidFill>
                  <a:srgbClr val="FFFFFF"/>
                </a:solidFill>
                <a:latin typeface="Roboto"/>
                <a:ea typeface="Roboto"/>
                <a:cs typeface="Roboto"/>
                <a:sym typeface="Roboto"/>
              </a:endParaRPr>
            </a:p>
          </p:txBody>
        </p:sp>
      </p:grpSp>
      <p:grpSp>
        <p:nvGrpSpPr>
          <p:cNvPr id="449" name="Google Shape;449;p62"/>
          <p:cNvGrpSpPr/>
          <p:nvPr/>
        </p:nvGrpSpPr>
        <p:grpSpPr>
          <a:xfrm>
            <a:off x="2538150" y="3365990"/>
            <a:ext cx="1476900" cy="1477200"/>
            <a:chOff x="3833550" y="3061190"/>
            <a:chExt cx="1476900" cy="1477200"/>
          </a:xfrm>
        </p:grpSpPr>
        <p:sp>
          <p:nvSpPr>
            <p:cNvPr id="450" name="Google Shape;450;p62"/>
            <p:cNvSpPr/>
            <p:nvPr/>
          </p:nvSpPr>
          <p:spPr>
            <a:xfrm>
              <a:off x="3833550" y="3061190"/>
              <a:ext cx="1476900" cy="1477200"/>
            </a:xfrm>
            <a:prstGeom prst="ellipse">
              <a:avLst/>
            </a:prstGeom>
            <a:solidFill>
              <a:srgbClr val="1F88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62"/>
            <p:cNvSpPr txBox="1"/>
            <p:nvPr/>
          </p:nvSpPr>
          <p:spPr>
            <a:xfrm>
              <a:off x="3957000" y="3499463"/>
              <a:ext cx="1230000" cy="64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1" i="0" lang="it" sz="1000" u="none" cap="none" strike="noStrike">
                  <a:solidFill>
                    <a:srgbClr val="FFFFFF"/>
                  </a:solidFill>
                  <a:latin typeface="Roboto"/>
                  <a:ea typeface="Roboto"/>
                  <a:cs typeface="Roboto"/>
                  <a:sym typeface="Roboto"/>
                </a:rPr>
                <a:t>Generative AI</a:t>
              </a:r>
              <a:endParaRPr b="1" i="0" sz="1000" u="none" cap="none" strike="noStrike">
                <a:solidFill>
                  <a:srgbClr val="FFFFFF"/>
                </a:solidFill>
                <a:latin typeface="Roboto"/>
                <a:ea typeface="Roboto"/>
                <a:cs typeface="Roboto"/>
                <a:sym typeface="Roboto"/>
              </a:endParaRPr>
            </a:p>
          </p:txBody>
        </p:sp>
      </p:grpSp>
      <p:sp>
        <p:nvSpPr>
          <p:cNvPr id="452" name="Google Shape;452;p62"/>
          <p:cNvSpPr txBox="1"/>
          <p:nvPr/>
        </p:nvSpPr>
        <p:spPr>
          <a:xfrm>
            <a:off x="4993900" y="3317550"/>
            <a:ext cx="3707100" cy="14775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0000"/>
              </a:buClr>
              <a:buSzPts val="1400"/>
              <a:buFont typeface="Calibri"/>
              <a:buChar char="●"/>
            </a:pPr>
            <a:r>
              <a:rPr b="0" i="0" lang="it" sz="1400" u="none" cap="none" strike="noStrike">
                <a:solidFill>
                  <a:srgbClr val="000000"/>
                </a:solidFill>
                <a:latin typeface="Calibri"/>
                <a:ea typeface="Calibri"/>
                <a:cs typeface="Calibri"/>
                <a:sym typeface="Calibri"/>
              </a:rPr>
              <a:t>Base on </a:t>
            </a:r>
            <a:r>
              <a:rPr b="1" i="0" lang="it" sz="1400" u="none" cap="none" strike="noStrike">
                <a:solidFill>
                  <a:srgbClr val="000000"/>
                </a:solidFill>
                <a:latin typeface="Calibri"/>
                <a:ea typeface="Calibri"/>
                <a:cs typeface="Calibri"/>
                <a:sym typeface="Calibri"/>
              </a:rPr>
              <a:t>ANN</a:t>
            </a:r>
            <a:endParaRPr b="1" i="0" sz="1400" u="none" cap="none" strike="noStrike">
              <a:solidFill>
                <a:srgbClr val="000000"/>
              </a:solidFill>
              <a:latin typeface="Calibri"/>
              <a:ea typeface="Calibri"/>
              <a:cs typeface="Calibri"/>
              <a:sym typeface="Calibri"/>
            </a:endParaRPr>
          </a:p>
          <a:p>
            <a:pPr indent="-317500" lvl="0" marL="457200" marR="0" rtl="0" algn="l">
              <a:lnSpc>
                <a:spcPct val="100000"/>
              </a:lnSpc>
              <a:spcBef>
                <a:spcPts val="0"/>
              </a:spcBef>
              <a:spcAft>
                <a:spcPts val="0"/>
              </a:spcAft>
              <a:buClr>
                <a:srgbClr val="000000"/>
              </a:buClr>
              <a:buSzPts val="1400"/>
              <a:buFont typeface="Calibri"/>
              <a:buChar char="●"/>
            </a:pPr>
            <a:r>
              <a:rPr b="1" i="0" lang="it" sz="1400" u="none" cap="none" strike="noStrike">
                <a:solidFill>
                  <a:srgbClr val="000000"/>
                </a:solidFill>
                <a:latin typeface="Calibri"/>
                <a:ea typeface="Calibri"/>
                <a:cs typeface="Calibri"/>
                <a:sym typeface="Calibri"/>
              </a:rPr>
              <a:t>Supervised, Semi-supervised</a:t>
            </a:r>
            <a:r>
              <a:rPr b="0" i="0" lang="it" sz="1400" u="none" cap="none" strike="noStrike">
                <a:solidFill>
                  <a:srgbClr val="000000"/>
                </a:solidFill>
                <a:latin typeface="Calibri"/>
                <a:ea typeface="Calibri"/>
                <a:cs typeface="Calibri"/>
                <a:sym typeface="Calibri"/>
              </a:rPr>
              <a:t> and </a:t>
            </a:r>
            <a:r>
              <a:rPr b="1" i="0" lang="it" sz="1400" u="none" cap="none" strike="noStrike">
                <a:solidFill>
                  <a:srgbClr val="000000"/>
                </a:solidFill>
                <a:latin typeface="Calibri"/>
                <a:ea typeface="Calibri"/>
                <a:cs typeface="Calibri"/>
                <a:sym typeface="Calibri"/>
              </a:rPr>
              <a:t>Unsupervised</a:t>
            </a:r>
            <a:r>
              <a:rPr b="0" i="0" lang="it" sz="1400" u="none" cap="none" strike="noStrike">
                <a:solidFill>
                  <a:srgbClr val="000000"/>
                </a:solidFill>
                <a:latin typeface="Calibri"/>
                <a:ea typeface="Calibri"/>
                <a:cs typeface="Calibri"/>
                <a:sym typeface="Calibri"/>
              </a:rPr>
              <a:t> learning</a:t>
            </a:r>
            <a:endParaRPr b="0" i="0" sz="1400" u="none" cap="none" strike="noStrike">
              <a:solidFill>
                <a:srgbClr val="000000"/>
              </a:solidFill>
              <a:latin typeface="Calibri"/>
              <a:ea typeface="Calibri"/>
              <a:cs typeface="Calibri"/>
              <a:sym typeface="Calibri"/>
            </a:endParaRPr>
          </a:p>
          <a:p>
            <a:pPr indent="-317500" lvl="0" marL="457200" marR="0" rtl="0" algn="l">
              <a:lnSpc>
                <a:spcPct val="100000"/>
              </a:lnSpc>
              <a:spcBef>
                <a:spcPts val="0"/>
              </a:spcBef>
              <a:spcAft>
                <a:spcPts val="0"/>
              </a:spcAft>
              <a:buClr>
                <a:srgbClr val="000000"/>
              </a:buClr>
              <a:buSzPts val="1400"/>
              <a:buFont typeface="Calibri"/>
              <a:buChar char="●"/>
            </a:pPr>
            <a:r>
              <a:rPr b="1" i="0" lang="it" sz="1400" u="none" cap="none" strike="noStrike">
                <a:solidFill>
                  <a:srgbClr val="000000"/>
                </a:solidFill>
                <a:latin typeface="Calibri"/>
                <a:ea typeface="Calibri"/>
                <a:cs typeface="Calibri"/>
                <a:sym typeface="Calibri"/>
              </a:rPr>
              <a:t>Generate</a:t>
            </a:r>
            <a:r>
              <a:rPr b="0" i="0" lang="it" sz="1400" u="none" cap="none" strike="noStrike">
                <a:solidFill>
                  <a:srgbClr val="000000"/>
                </a:solidFill>
                <a:latin typeface="Calibri"/>
                <a:ea typeface="Calibri"/>
                <a:cs typeface="Calibri"/>
                <a:sym typeface="Calibri"/>
              </a:rPr>
              <a:t> new data instance (i.e new content) based on learned probability distribution of trained data</a:t>
            </a:r>
            <a:endParaRPr b="0" i="0" sz="1400" u="none" cap="none" strike="noStrike">
              <a:solidFill>
                <a:srgbClr val="00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440"/>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6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SzPts val="1400"/>
              <a:buNone/>
            </a:pPr>
            <a:r>
              <a:rPr lang="it"/>
              <a:t>Traditional programming</a:t>
            </a:r>
            <a:endParaRPr/>
          </a:p>
        </p:txBody>
      </p:sp>
      <p:pic>
        <p:nvPicPr>
          <p:cNvPr id="458" name="Google Shape;458;p63"/>
          <p:cNvPicPr preferRelativeResize="0"/>
          <p:nvPr/>
        </p:nvPicPr>
        <p:blipFill rotWithShape="1">
          <a:blip r:embed="rId3">
            <a:alphaModFix/>
          </a:blip>
          <a:srcRect b="0" l="0" r="0" t="0"/>
          <a:stretch/>
        </p:blipFill>
        <p:spPr>
          <a:xfrm>
            <a:off x="1421469" y="2668825"/>
            <a:ext cx="2548306" cy="2040675"/>
          </a:xfrm>
          <a:prstGeom prst="rect">
            <a:avLst/>
          </a:prstGeom>
          <a:noFill/>
          <a:ln>
            <a:noFill/>
          </a:ln>
        </p:spPr>
      </p:pic>
      <p:pic>
        <p:nvPicPr>
          <p:cNvPr id="459" name="Google Shape;459;p63"/>
          <p:cNvPicPr preferRelativeResize="0"/>
          <p:nvPr/>
        </p:nvPicPr>
        <p:blipFill rotWithShape="1">
          <a:blip r:embed="rId4">
            <a:alphaModFix/>
          </a:blip>
          <a:srcRect b="0" l="0" r="0" t="0"/>
          <a:stretch/>
        </p:blipFill>
        <p:spPr>
          <a:xfrm>
            <a:off x="3655800" y="1172976"/>
            <a:ext cx="4979175" cy="134055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64"/>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SzPts val="1400"/>
              <a:buNone/>
            </a:pPr>
            <a:r>
              <a:rPr lang="it"/>
              <a:t>Deep Learning: 2011</a:t>
            </a:r>
            <a:endParaRPr/>
          </a:p>
        </p:txBody>
      </p:sp>
      <p:pic>
        <p:nvPicPr>
          <p:cNvPr id="465" name="Google Shape;465;p64"/>
          <p:cNvPicPr preferRelativeResize="0"/>
          <p:nvPr/>
        </p:nvPicPr>
        <p:blipFill rotWithShape="1">
          <a:blip r:embed="rId3">
            <a:alphaModFix/>
          </a:blip>
          <a:srcRect b="0" l="0" r="0" t="0"/>
          <a:stretch/>
        </p:blipFill>
        <p:spPr>
          <a:xfrm>
            <a:off x="3124924" y="1513975"/>
            <a:ext cx="2225687" cy="1782327"/>
          </a:xfrm>
          <a:prstGeom prst="rect">
            <a:avLst/>
          </a:prstGeom>
          <a:noFill/>
          <a:ln>
            <a:noFill/>
          </a:ln>
        </p:spPr>
      </p:pic>
      <p:pic>
        <p:nvPicPr>
          <p:cNvPr id="466" name="Google Shape;466;p64"/>
          <p:cNvPicPr preferRelativeResize="0"/>
          <p:nvPr/>
        </p:nvPicPr>
        <p:blipFill rotWithShape="1">
          <a:blip r:embed="rId4">
            <a:alphaModFix/>
          </a:blip>
          <a:srcRect b="0" l="0" r="0" t="0"/>
          <a:stretch/>
        </p:blipFill>
        <p:spPr>
          <a:xfrm>
            <a:off x="210625" y="1746675"/>
            <a:ext cx="2489375" cy="417475"/>
          </a:xfrm>
          <a:prstGeom prst="rect">
            <a:avLst/>
          </a:prstGeom>
          <a:noFill/>
          <a:ln>
            <a:noFill/>
          </a:ln>
        </p:spPr>
      </p:pic>
      <p:pic>
        <p:nvPicPr>
          <p:cNvPr id="467" name="Google Shape;467;p64"/>
          <p:cNvPicPr preferRelativeResize="0"/>
          <p:nvPr/>
        </p:nvPicPr>
        <p:blipFill rotWithShape="1">
          <a:blip r:embed="rId5">
            <a:alphaModFix/>
          </a:blip>
          <a:srcRect b="0" l="0" r="0" t="0"/>
          <a:stretch/>
        </p:blipFill>
        <p:spPr>
          <a:xfrm>
            <a:off x="5645250" y="1665000"/>
            <a:ext cx="2241079" cy="417475"/>
          </a:xfrm>
          <a:prstGeom prst="rect">
            <a:avLst/>
          </a:prstGeom>
          <a:noFill/>
          <a:ln>
            <a:noFill/>
          </a:ln>
        </p:spPr>
      </p:pic>
      <p:pic>
        <p:nvPicPr>
          <p:cNvPr id="468" name="Google Shape;468;p64"/>
          <p:cNvPicPr preferRelativeResize="0"/>
          <p:nvPr/>
        </p:nvPicPr>
        <p:blipFill rotWithShape="1">
          <a:blip r:embed="rId6">
            <a:alphaModFix/>
          </a:blip>
          <a:srcRect b="0" l="0" r="0" t="0"/>
          <a:stretch/>
        </p:blipFill>
        <p:spPr>
          <a:xfrm>
            <a:off x="6388500" y="2374775"/>
            <a:ext cx="499150" cy="499150"/>
          </a:xfrm>
          <a:prstGeom prst="rect">
            <a:avLst/>
          </a:prstGeom>
          <a:noFill/>
          <a:ln>
            <a:noFill/>
          </a:ln>
        </p:spPr>
      </p:pic>
      <p:pic>
        <p:nvPicPr>
          <p:cNvPr id="469" name="Google Shape;469;p64"/>
          <p:cNvPicPr preferRelativeResize="0"/>
          <p:nvPr/>
        </p:nvPicPr>
        <p:blipFill rotWithShape="1">
          <a:blip r:embed="rId7">
            <a:alphaModFix/>
          </a:blip>
          <a:srcRect b="0" l="0" r="0" t="0"/>
          <a:stretch/>
        </p:blipFill>
        <p:spPr>
          <a:xfrm>
            <a:off x="1047700" y="2229200"/>
            <a:ext cx="499150" cy="510404"/>
          </a:xfrm>
          <a:prstGeom prst="rect">
            <a:avLst/>
          </a:prstGeom>
          <a:noFill/>
          <a:ln>
            <a:noFill/>
          </a:ln>
        </p:spPr>
      </p:pic>
      <p:pic>
        <p:nvPicPr>
          <p:cNvPr id="470" name="Google Shape;470;p64"/>
          <p:cNvPicPr preferRelativeResize="0"/>
          <p:nvPr/>
        </p:nvPicPr>
        <p:blipFill rotWithShape="1">
          <a:blip r:embed="rId8">
            <a:alphaModFix/>
          </a:blip>
          <a:srcRect b="0" l="0" r="0" t="0"/>
          <a:stretch/>
        </p:blipFill>
        <p:spPr>
          <a:xfrm>
            <a:off x="3940613" y="3908150"/>
            <a:ext cx="594300" cy="847175"/>
          </a:xfrm>
          <a:prstGeom prst="rect">
            <a:avLst/>
          </a:prstGeom>
          <a:noFill/>
          <a:ln>
            <a:noFill/>
          </a:ln>
        </p:spPr>
      </p:pic>
      <p:pic>
        <p:nvPicPr>
          <p:cNvPr id="471" name="Google Shape;471;p64"/>
          <p:cNvPicPr preferRelativeResize="0"/>
          <p:nvPr/>
        </p:nvPicPr>
        <p:blipFill rotWithShape="1">
          <a:blip r:embed="rId9">
            <a:alphaModFix/>
          </a:blip>
          <a:srcRect b="0" l="0" r="0" t="0"/>
          <a:stretch/>
        </p:blipFill>
        <p:spPr>
          <a:xfrm>
            <a:off x="921524" y="3641117"/>
            <a:ext cx="2824675" cy="760483"/>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6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SzPts val="1400"/>
              <a:buNone/>
            </a:pPr>
            <a:r>
              <a:rPr lang="it"/>
              <a:t>Generative AI</a:t>
            </a:r>
            <a:endParaRPr/>
          </a:p>
        </p:txBody>
      </p:sp>
      <p:pic>
        <p:nvPicPr>
          <p:cNvPr id="477" name="Google Shape;477;p65"/>
          <p:cNvPicPr preferRelativeResize="0"/>
          <p:nvPr/>
        </p:nvPicPr>
        <p:blipFill rotWithShape="1">
          <a:blip r:embed="rId3">
            <a:alphaModFix/>
          </a:blip>
          <a:srcRect b="0" l="0" r="0" t="0"/>
          <a:stretch/>
        </p:blipFill>
        <p:spPr>
          <a:xfrm>
            <a:off x="844325" y="1544700"/>
            <a:ext cx="1821105" cy="1458350"/>
          </a:xfrm>
          <a:prstGeom prst="rect">
            <a:avLst/>
          </a:prstGeom>
          <a:noFill/>
          <a:ln>
            <a:noFill/>
          </a:ln>
        </p:spPr>
      </p:pic>
      <p:pic>
        <p:nvPicPr>
          <p:cNvPr id="478" name="Google Shape;478;p65"/>
          <p:cNvPicPr preferRelativeResize="0"/>
          <p:nvPr/>
        </p:nvPicPr>
        <p:blipFill rotWithShape="1">
          <a:blip r:embed="rId4">
            <a:alphaModFix/>
          </a:blip>
          <a:srcRect b="0" l="0" r="0" t="0"/>
          <a:stretch/>
        </p:blipFill>
        <p:spPr>
          <a:xfrm>
            <a:off x="2804650" y="2379100"/>
            <a:ext cx="851439" cy="623950"/>
          </a:xfrm>
          <a:prstGeom prst="rect">
            <a:avLst/>
          </a:prstGeom>
          <a:noFill/>
          <a:ln>
            <a:noFill/>
          </a:ln>
        </p:spPr>
      </p:pic>
      <p:sp>
        <p:nvSpPr>
          <p:cNvPr id="479" name="Google Shape;479;p65"/>
          <p:cNvSpPr/>
          <p:nvPr/>
        </p:nvSpPr>
        <p:spPr>
          <a:xfrm>
            <a:off x="2906000" y="888550"/>
            <a:ext cx="2542644" cy="994194"/>
          </a:xfrm>
          <a:prstGeom prst="irregularSeal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it" sz="1400" u="none" cap="none" strike="noStrike">
                <a:solidFill>
                  <a:srgbClr val="000000"/>
                </a:solidFill>
                <a:latin typeface="Calibri"/>
                <a:ea typeface="Calibri"/>
                <a:cs typeface="Calibri"/>
                <a:sym typeface="Calibri"/>
              </a:rPr>
              <a:t>Read this manual and learn</a:t>
            </a:r>
            <a:endParaRPr b="0" i="0" sz="1400" u="none" cap="none" strike="noStrike">
              <a:solidFill>
                <a:srgbClr val="000000"/>
              </a:solidFill>
              <a:latin typeface="Calibri"/>
              <a:ea typeface="Calibri"/>
              <a:cs typeface="Calibri"/>
              <a:sym typeface="Calibri"/>
            </a:endParaRPr>
          </a:p>
        </p:txBody>
      </p:sp>
      <p:pic>
        <p:nvPicPr>
          <p:cNvPr id="480" name="Google Shape;480;p65"/>
          <p:cNvPicPr preferRelativeResize="0"/>
          <p:nvPr/>
        </p:nvPicPr>
        <p:blipFill rotWithShape="1">
          <a:blip r:embed="rId5">
            <a:alphaModFix/>
          </a:blip>
          <a:srcRect b="0" l="0" r="0" t="0"/>
          <a:stretch/>
        </p:blipFill>
        <p:spPr>
          <a:xfrm>
            <a:off x="5552175" y="888550"/>
            <a:ext cx="1289800" cy="858300"/>
          </a:xfrm>
          <a:prstGeom prst="rect">
            <a:avLst/>
          </a:prstGeom>
          <a:noFill/>
          <a:ln>
            <a:noFill/>
          </a:ln>
        </p:spPr>
      </p:pic>
      <p:pic>
        <p:nvPicPr>
          <p:cNvPr id="481" name="Google Shape;481;p65"/>
          <p:cNvPicPr preferRelativeResize="0"/>
          <p:nvPr/>
        </p:nvPicPr>
        <p:blipFill rotWithShape="1">
          <a:blip r:embed="rId3">
            <a:alphaModFix/>
          </a:blip>
          <a:srcRect b="0" l="0" r="0" t="0"/>
          <a:stretch/>
        </p:blipFill>
        <p:spPr>
          <a:xfrm>
            <a:off x="2986225" y="3337200"/>
            <a:ext cx="1821105" cy="1458350"/>
          </a:xfrm>
          <a:prstGeom prst="rect">
            <a:avLst/>
          </a:prstGeom>
          <a:noFill/>
          <a:ln>
            <a:noFill/>
          </a:ln>
        </p:spPr>
      </p:pic>
      <p:pic>
        <p:nvPicPr>
          <p:cNvPr id="482" name="Google Shape;482;p65"/>
          <p:cNvPicPr preferRelativeResize="0"/>
          <p:nvPr/>
        </p:nvPicPr>
        <p:blipFill rotWithShape="1">
          <a:blip r:embed="rId4">
            <a:alphaModFix/>
          </a:blip>
          <a:srcRect b="0" l="0" r="0" t="0"/>
          <a:stretch/>
        </p:blipFill>
        <p:spPr>
          <a:xfrm>
            <a:off x="5037825" y="4171600"/>
            <a:ext cx="851439" cy="623950"/>
          </a:xfrm>
          <a:prstGeom prst="rect">
            <a:avLst/>
          </a:prstGeom>
          <a:noFill/>
          <a:ln>
            <a:noFill/>
          </a:ln>
        </p:spPr>
      </p:pic>
      <p:sp>
        <p:nvSpPr>
          <p:cNvPr id="483" name="Google Shape;483;p65"/>
          <p:cNvSpPr/>
          <p:nvPr/>
        </p:nvSpPr>
        <p:spPr>
          <a:xfrm>
            <a:off x="4638850" y="2073663"/>
            <a:ext cx="3474306" cy="1305180"/>
          </a:xfrm>
          <a:prstGeom prst="irregularSeal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it" sz="1400" u="none" cap="none" strike="noStrike">
                <a:solidFill>
                  <a:srgbClr val="000000"/>
                </a:solidFill>
                <a:latin typeface="Calibri"/>
                <a:ea typeface="Calibri"/>
                <a:cs typeface="Calibri"/>
                <a:sym typeface="Calibri"/>
              </a:rPr>
              <a:t>write a dockerfile which extends python 11…</a:t>
            </a:r>
            <a:endParaRPr b="0" i="0" sz="1400" u="none" cap="none" strike="noStrike">
              <a:solidFill>
                <a:srgbClr val="000000"/>
              </a:solidFill>
              <a:latin typeface="Calibri"/>
              <a:ea typeface="Calibri"/>
              <a:cs typeface="Calibri"/>
              <a:sym typeface="Calibri"/>
            </a:endParaRPr>
          </a:p>
        </p:txBody>
      </p:sp>
      <p:sp>
        <p:nvSpPr>
          <p:cNvPr id="484" name="Google Shape;484;p65"/>
          <p:cNvSpPr/>
          <p:nvPr/>
        </p:nvSpPr>
        <p:spPr>
          <a:xfrm>
            <a:off x="6119775" y="3705675"/>
            <a:ext cx="1993500" cy="7518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1" i="0" lang="it" sz="900" u="none" cap="none" strike="noStrike">
                <a:solidFill>
                  <a:schemeClr val="dk1"/>
                </a:solidFill>
                <a:latin typeface="Courier New"/>
                <a:ea typeface="Courier New"/>
                <a:cs typeface="Courier New"/>
                <a:sym typeface="Courier New"/>
              </a:rPr>
              <a:t>Here is the Dockerfile</a:t>
            </a:r>
            <a:r>
              <a:rPr b="1" i="0" lang="it" sz="1400" u="none" cap="none" strike="noStrike">
                <a:solidFill>
                  <a:srgbClr val="000000"/>
                </a:solidFill>
                <a:latin typeface="Calibri"/>
                <a:ea typeface="Calibri"/>
                <a:cs typeface="Calibri"/>
                <a:sym typeface="Calibri"/>
              </a:rPr>
              <a:t>:</a:t>
            </a:r>
            <a:endParaRPr b="1"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900"/>
              <a:buFont typeface="Arial"/>
              <a:buNone/>
            </a:pPr>
            <a:r>
              <a:rPr b="1" i="0" lang="it" sz="900" u="none" cap="none" strike="noStrike">
                <a:solidFill>
                  <a:schemeClr val="dk1"/>
                </a:solidFill>
                <a:latin typeface="Courier New"/>
                <a:ea typeface="Courier New"/>
                <a:cs typeface="Courier New"/>
                <a:sym typeface="Courier New"/>
              </a:rPr>
              <a:t>```Dockerfile # Step 1: Extend Python 3.11 base image FROM python:3.11</a:t>
            </a:r>
            <a:endParaRPr b="1" i="0" sz="1400" u="none" cap="none" strike="noStrike">
              <a:solidFill>
                <a:schemeClr val="dk1"/>
              </a:solidFill>
              <a:latin typeface="Calibri"/>
              <a:ea typeface="Calibri"/>
              <a:cs typeface="Calibri"/>
              <a:sym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66"/>
          <p:cNvSpPr txBox="1"/>
          <p:nvPr>
            <p:ph type="title"/>
          </p:nvPr>
        </p:nvSpPr>
        <p:spPr>
          <a:xfrm>
            <a:off x="214650" y="9565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90000"/>
              </a:lnSpc>
              <a:spcBef>
                <a:spcPts val="0"/>
              </a:spcBef>
              <a:spcAft>
                <a:spcPts val="0"/>
              </a:spcAft>
              <a:buSzPct val="47138"/>
              <a:buNone/>
            </a:pPr>
            <a:r>
              <a:rPr lang="it"/>
              <a:t>Type of Applications</a:t>
            </a:r>
            <a:endParaRPr/>
          </a:p>
        </p:txBody>
      </p:sp>
      <p:sp>
        <p:nvSpPr>
          <p:cNvPr id="490" name="Google Shape;490;p66"/>
          <p:cNvSpPr/>
          <p:nvPr/>
        </p:nvSpPr>
        <p:spPr>
          <a:xfrm>
            <a:off x="1618825" y="1063925"/>
            <a:ext cx="1428600" cy="304500"/>
          </a:xfrm>
          <a:prstGeom prst="roundRect">
            <a:avLst>
              <a:gd fmla="val 16667" name="adj"/>
            </a:avLst>
          </a:prstGeom>
          <a:solidFill>
            <a:srgbClr val="3AC0C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it" sz="1400" u="none" cap="none" strike="noStrike">
                <a:solidFill>
                  <a:schemeClr val="lt1"/>
                </a:solidFill>
                <a:highlight>
                  <a:srgbClr val="3AC0C3"/>
                </a:highlight>
                <a:latin typeface="Calibri"/>
                <a:ea typeface="Calibri"/>
                <a:cs typeface="Calibri"/>
                <a:sym typeface="Calibri"/>
              </a:rPr>
              <a:t>Text-to-Text</a:t>
            </a:r>
            <a:endParaRPr b="0" i="0" sz="1400" u="none" cap="none" strike="noStrike">
              <a:solidFill>
                <a:schemeClr val="lt1"/>
              </a:solidFill>
              <a:highlight>
                <a:srgbClr val="3AC0C3"/>
              </a:highlight>
              <a:latin typeface="Calibri"/>
              <a:ea typeface="Calibri"/>
              <a:cs typeface="Calibri"/>
              <a:sym typeface="Calibri"/>
            </a:endParaRPr>
          </a:p>
        </p:txBody>
      </p:sp>
      <p:sp>
        <p:nvSpPr>
          <p:cNvPr id="491" name="Google Shape;491;p66"/>
          <p:cNvSpPr/>
          <p:nvPr/>
        </p:nvSpPr>
        <p:spPr>
          <a:xfrm>
            <a:off x="3683050" y="802325"/>
            <a:ext cx="1428600" cy="304500"/>
          </a:xfrm>
          <a:prstGeom prst="roundRect">
            <a:avLst>
              <a:gd fmla="val 16667" name="adj"/>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it" sz="1400" u="none" cap="none" strike="noStrike">
                <a:solidFill>
                  <a:schemeClr val="dk1"/>
                </a:solidFill>
                <a:latin typeface="Calibri"/>
                <a:ea typeface="Calibri"/>
                <a:cs typeface="Calibri"/>
                <a:sym typeface="Calibri"/>
              </a:rPr>
              <a:t>Generation</a:t>
            </a:r>
            <a:endParaRPr b="0" i="0" sz="1400" u="none" cap="none" strike="noStrike">
              <a:solidFill>
                <a:schemeClr val="dk1"/>
              </a:solidFill>
              <a:latin typeface="Calibri"/>
              <a:ea typeface="Calibri"/>
              <a:cs typeface="Calibri"/>
              <a:sym typeface="Calibri"/>
            </a:endParaRPr>
          </a:p>
        </p:txBody>
      </p:sp>
      <p:sp>
        <p:nvSpPr>
          <p:cNvPr id="492" name="Google Shape;492;p66"/>
          <p:cNvSpPr/>
          <p:nvPr/>
        </p:nvSpPr>
        <p:spPr>
          <a:xfrm>
            <a:off x="5271725" y="802325"/>
            <a:ext cx="1428600" cy="304500"/>
          </a:xfrm>
          <a:prstGeom prst="roundRect">
            <a:avLst>
              <a:gd fmla="val 16667" name="adj"/>
            </a:avLst>
          </a:prstGeom>
          <a:solidFill>
            <a:srgbClr val="E7E6E6"/>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it" sz="1400" u="none" cap="none" strike="noStrike">
                <a:solidFill>
                  <a:schemeClr val="dk1"/>
                </a:solidFill>
                <a:latin typeface="Calibri"/>
                <a:ea typeface="Calibri"/>
                <a:cs typeface="Calibri"/>
                <a:sym typeface="Calibri"/>
              </a:rPr>
              <a:t>Classification</a:t>
            </a:r>
            <a:endParaRPr b="0" i="0" sz="1400" u="none" cap="none" strike="noStrike">
              <a:solidFill>
                <a:schemeClr val="dk1"/>
              </a:solidFill>
              <a:latin typeface="Calibri"/>
              <a:ea typeface="Calibri"/>
              <a:cs typeface="Calibri"/>
              <a:sym typeface="Calibri"/>
            </a:endParaRPr>
          </a:p>
        </p:txBody>
      </p:sp>
      <p:sp>
        <p:nvSpPr>
          <p:cNvPr id="493" name="Google Shape;493;p66"/>
          <p:cNvSpPr/>
          <p:nvPr/>
        </p:nvSpPr>
        <p:spPr>
          <a:xfrm>
            <a:off x="6918650" y="802325"/>
            <a:ext cx="1428600" cy="304500"/>
          </a:xfrm>
          <a:prstGeom prst="roundRect">
            <a:avLst>
              <a:gd fmla="val 16667" name="adj"/>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it" sz="1400" u="none" cap="none" strike="noStrike">
                <a:solidFill>
                  <a:schemeClr val="dk1"/>
                </a:solidFill>
                <a:latin typeface="Calibri"/>
                <a:ea typeface="Calibri"/>
                <a:cs typeface="Calibri"/>
                <a:sym typeface="Calibri"/>
              </a:rPr>
              <a:t>Summarization</a:t>
            </a:r>
            <a:endParaRPr b="0" i="0" sz="1400" u="none" cap="none" strike="noStrike">
              <a:solidFill>
                <a:schemeClr val="dk1"/>
              </a:solidFill>
              <a:latin typeface="Calibri"/>
              <a:ea typeface="Calibri"/>
              <a:cs typeface="Calibri"/>
              <a:sym typeface="Calibri"/>
            </a:endParaRPr>
          </a:p>
        </p:txBody>
      </p:sp>
      <p:sp>
        <p:nvSpPr>
          <p:cNvPr id="494" name="Google Shape;494;p66"/>
          <p:cNvSpPr/>
          <p:nvPr/>
        </p:nvSpPr>
        <p:spPr>
          <a:xfrm>
            <a:off x="3683050" y="1313800"/>
            <a:ext cx="1428600" cy="304500"/>
          </a:xfrm>
          <a:prstGeom prst="roundRect">
            <a:avLst>
              <a:gd fmla="val 16667" name="adj"/>
            </a:avLst>
          </a:prstGeom>
          <a:solidFill>
            <a:srgbClr val="E7E6E6"/>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it" sz="1400" u="none" cap="none" strike="noStrike">
                <a:solidFill>
                  <a:schemeClr val="dk1"/>
                </a:solidFill>
                <a:latin typeface="Calibri"/>
                <a:ea typeface="Calibri"/>
                <a:cs typeface="Calibri"/>
                <a:sym typeface="Calibri"/>
              </a:rPr>
              <a:t>Extracting</a:t>
            </a:r>
            <a:endParaRPr b="0" i="0" sz="1400" u="none" cap="none" strike="noStrike">
              <a:solidFill>
                <a:schemeClr val="dk1"/>
              </a:solidFill>
              <a:latin typeface="Calibri"/>
              <a:ea typeface="Calibri"/>
              <a:cs typeface="Calibri"/>
              <a:sym typeface="Calibri"/>
            </a:endParaRPr>
          </a:p>
        </p:txBody>
      </p:sp>
      <p:sp>
        <p:nvSpPr>
          <p:cNvPr id="495" name="Google Shape;495;p66"/>
          <p:cNvSpPr/>
          <p:nvPr/>
        </p:nvSpPr>
        <p:spPr>
          <a:xfrm>
            <a:off x="5271725" y="1313800"/>
            <a:ext cx="1428600" cy="304500"/>
          </a:xfrm>
          <a:prstGeom prst="roundRect">
            <a:avLst>
              <a:gd fmla="val 16667" name="adj"/>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it" sz="1400" u="none" cap="none" strike="noStrike">
                <a:solidFill>
                  <a:schemeClr val="dk1"/>
                </a:solidFill>
                <a:latin typeface="Calibri"/>
                <a:ea typeface="Calibri"/>
                <a:cs typeface="Calibri"/>
                <a:sym typeface="Calibri"/>
              </a:rPr>
              <a:t>Clustering</a:t>
            </a:r>
            <a:endParaRPr b="0" i="0" sz="1400" u="none" cap="none" strike="noStrike">
              <a:solidFill>
                <a:schemeClr val="dk1"/>
              </a:solidFill>
              <a:latin typeface="Calibri"/>
              <a:ea typeface="Calibri"/>
              <a:cs typeface="Calibri"/>
              <a:sym typeface="Calibri"/>
            </a:endParaRPr>
          </a:p>
        </p:txBody>
      </p:sp>
      <p:sp>
        <p:nvSpPr>
          <p:cNvPr id="496" name="Google Shape;496;p66"/>
          <p:cNvSpPr/>
          <p:nvPr/>
        </p:nvSpPr>
        <p:spPr>
          <a:xfrm>
            <a:off x="1618825" y="2021825"/>
            <a:ext cx="1428600" cy="304500"/>
          </a:xfrm>
          <a:prstGeom prst="roundRect">
            <a:avLst>
              <a:gd fmla="val 16667" name="adj"/>
            </a:avLst>
          </a:prstGeom>
          <a:solidFill>
            <a:srgbClr val="3AC0C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it" sz="1400" u="none" cap="none" strike="noStrike">
                <a:solidFill>
                  <a:schemeClr val="lt1"/>
                </a:solidFill>
                <a:highlight>
                  <a:srgbClr val="3AC0C3"/>
                </a:highlight>
                <a:latin typeface="Calibri"/>
                <a:ea typeface="Calibri"/>
                <a:cs typeface="Calibri"/>
                <a:sym typeface="Calibri"/>
              </a:rPr>
              <a:t>Text-to-Image</a:t>
            </a:r>
            <a:endParaRPr b="0" i="0" sz="1400" u="none" cap="none" strike="noStrike">
              <a:solidFill>
                <a:schemeClr val="lt1"/>
              </a:solidFill>
              <a:highlight>
                <a:srgbClr val="3AC0C3"/>
              </a:highlight>
              <a:latin typeface="Calibri"/>
              <a:ea typeface="Calibri"/>
              <a:cs typeface="Calibri"/>
              <a:sym typeface="Calibri"/>
            </a:endParaRPr>
          </a:p>
        </p:txBody>
      </p:sp>
      <p:sp>
        <p:nvSpPr>
          <p:cNvPr id="497" name="Google Shape;497;p66"/>
          <p:cNvSpPr/>
          <p:nvPr/>
        </p:nvSpPr>
        <p:spPr>
          <a:xfrm>
            <a:off x="3683050" y="2021825"/>
            <a:ext cx="1509000" cy="304500"/>
          </a:xfrm>
          <a:prstGeom prst="roundRect">
            <a:avLst>
              <a:gd fmla="val 16667" name="adj"/>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it" sz="1400" u="none" cap="none" strike="noStrike">
                <a:solidFill>
                  <a:schemeClr val="dk1"/>
                </a:solidFill>
                <a:latin typeface="Calibri"/>
                <a:ea typeface="Calibri"/>
                <a:cs typeface="Calibri"/>
                <a:sym typeface="Calibri"/>
              </a:rPr>
              <a:t>Image Generation</a:t>
            </a:r>
            <a:endParaRPr b="0" i="0" sz="1400" u="none" cap="none" strike="noStrike">
              <a:solidFill>
                <a:schemeClr val="dk1"/>
              </a:solidFill>
              <a:latin typeface="Calibri"/>
              <a:ea typeface="Calibri"/>
              <a:cs typeface="Calibri"/>
              <a:sym typeface="Calibri"/>
            </a:endParaRPr>
          </a:p>
        </p:txBody>
      </p:sp>
      <p:sp>
        <p:nvSpPr>
          <p:cNvPr id="498" name="Google Shape;498;p66"/>
          <p:cNvSpPr/>
          <p:nvPr/>
        </p:nvSpPr>
        <p:spPr>
          <a:xfrm>
            <a:off x="5271725" y="2021825"/>
            <a:ext cx="1509000" cy="304500"/>
          </a:xfrm>
          <a:prstGeom prst="roundRect">
            <a:avLst>
              <a:gd fmla="val 16667" name="adj"/>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it" sz="1400" u="none" cap="none" strike="noStrike">
                <a:solidFill>
                  <a:schemeClr val="dk1"/>
                </a:solidFill>
                <a:latin typeface="Calibri"/>
                <a:ea typeface="Calibri"/>
                <a:cs typeface="Calibri"/>
                <a:sym typeface="Calibri"/>
              </a:rPr>
              <a:t>Image Editing</a:t>
            </a:r>
            <a:endParaRPr b="0" i="0" sz="1400" u="none" cap="none" strike="noStrike">
              <a:solidFill>
                <a:schemeClr val="dk1"/>
              </a:solidFill>
              <a:latin typeface="Calibri"/>
              <a:ea typeface="Calibri"/>
              <a:cs typeface="Calibri"/>
              <a:sym typeface="Calibri"/>
            </a:endParaRPr>
          </a:p>
        </p:txBody>
      </p:sp>
      <p:sp>
        <p:nvSpPr>
          <p:cNvPr id="499" name="Google Shape;499;p66"/>
          <p:cNvSpPr/>
          <p:nvPr/>
        </p:nvSpPr>
        <p:spPr>
          <a:xfrm>
            <a:off x="1618825" y="2707975"/>
            <a:ext cx="1428600" cy="304500"/>
          </a:xfrm>
          <a:prstGeom prst="roundRect">
            <a:avLst>
              <a:gd fmla="val 16667" name="adj"/>
            </a:avLst>
          </a:prstGeom>
          <a:solidFill>
            <a:srgbClr val="3AC0C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it" sz="1400" u="none" cap="none" strike="noStrike">
                <a:solidFill>
                  <a:schemeClr val="lt1"/>
                </a:solidFill>
                <a:highlight>
                  <a:srgbClr val="3AC0C3"/>
                </a:highlight>
                <a:latin typeface="Calibri"/>
                <a:ea typeface="Calibri"/>
                <a:cs typeface="Calibri"/>
                <a:sym typeface="Calibri"/>
              </a:rPr>
              <a:t>Text-to-Video</a:t>
            </a:r>
            <a:endParaRPr b="0" i="0" sz="1400" u="none" cap="none" strike="noStrike">
              <a:solidFill>
                <a:schemeClr val="lt1"/>
              </a:solidFill>
              <a:highlight>
                <a:srgbClr val="3AC0C3"/>
              </a:highlight>
              <a:latin typeface="Calibri"/>
              <a:ea typeface="Calibri"/>
              <a:cs typeface="Calibri"/>
              <a:sym typeface="Calibri"/>
            </a:endParaRPr>
          </a:p>
        </p:txBody>
      </p:sp>
      <p:sp>
        <p:nvSpPr>
          <p:cNvPr id="500" name="Google Shape;500;p66"/>
          <p:cNvSpPr/>
          <p:nvPr/>
        </p:nvSpPr>
        <p:spPr>
          <a:xfrm>
            <a:off x="3720450" y="2729850"/>
            <a:ext cx="1509000" cy="304500"/>
          </a:xfrm>
          <a:prstGeom prst="roundRect">
            <a:avLst>
              <a:gd fmla="val 16667" name="adj"/>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it" sz="1400" u="none" cap="none" strike="noStrike">
                <a:solidFill>
                  <a:schemeClr val="dk1"/>
                </a:solidFill>
                <a:latin typeface="Calibri"/>
                <a:ea typeface="Calibri"/>
                <a:cs typeface="Calibri"/>
                <a:sym typeface="Calibri"/>
              </a:rPr>
              <a:t>Video Generation</a:t>
            </a:r>
            <a:endParaRPr b="0" i="0" sz="1400" u="none" cap="none" strike="noStrike">
              <a:solidFill>
                <a:schemeClr val="dk1"/>
              </a:solidFill>
              <a:latin typeface="Calibri"/>
              <a:ea typeface="Calibri"/>
              <a:cs typeface="Calibri"/>
              <a:sym typeface="Calibri"/>
            </a:endParaRPr>
          </a:p>
        </p:txBody>
      </p:sp>
      <p:sp>
        <p:nvSpPr>
          <p:cNvPr id="501" name="Google Shape;501;p66"/>
          <p:cNvSpPr/>
          <p:nvPr/>
        </p:nvSpPr>
        <p:spPr>
          <a:xfrm>
            <a:off x="5329950" y="2729850"/>
            <a:ext cx="1509000" cy="304500"/>
          </a:xfrm>
          <a:prstGeom prst="roundRect">
            <a:avLst>
              <a:gd fmla="val 16667" name="adj"/>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it" sz="1400" u="none" cap="none" strike="noStrike">
                <a:solidFill>
                  <a:schemeClr val="dk1"/>
                </a:solidFill>
                <a:latin typeface="Calibri"/>
                <a:ea typeface="Calibri"/>
                <a:cs typeface="Calibri"/>
                <a:sym typeface="Calibri"/>
              </a:rPr>
              <a:t>Video Editing</a:t>
            </a:r>
            <a:endParaRPr b="0" i="0" sz="1400" u="none" cap="none" strike="noStrike">
              <a:solidFill>
                <a:schemeClr val="dk1"/>
              </a:solidFill>
              <a:latin typeface="Calibri"/>
              <a:ea typeface="Calibri"/>
              <a:cs typeface="Calibri"/>
              <a:sym typeface="Calibri"/>
            </a:endParaRPr>
          </a:p>
        </p:txBody>
      </p:sp>
      <p:sp>
        <p:nvSpPr>
          <p:cNvPr id="502" name="Google Shape;502;p66"/>
          <p:cNvSpPr/>
          <p:nvPr/>
        </p:nvSpPr>
        <p:spPr>
          <a:xfrm>
            <a:off x="7005975" y="2729850"/>
            <a:ext cx="1509000" cy="304500"/>
          </a:xfrm>
          <a:prstGeom prst="roundRect">
            <a:avLst>
              <a:gd fmla="val 16667" name="adj"/>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it" sz="1400" u="none" cap="none" strike="noStrike">
                <a:solidFill>
                  <a:schemeClr val="dk1"/>
                </a:solidFill>
                <a:latin typeface="Calibri"/>
                <a:ea typeface="Calibri"/>
                <a:cs typeface="Calibri"/>
                <a:sym typeface="Calibri"/>
              </a:rPr>
              <a:t>Game Assets</a:t>
            </a:r>
            <a:endParaRPr b="0" i="0" sz="1400" u="none" cap="none" strike="noStrike">
              <a:solidFill>
                <a:schemeClr val="dk1"/>
              </a:solidFill>
              <a:latin typeface="Calibri"/>
              <a:ea typeface="Calibri"/>
              <a:cs typeface="Calibri"/>
              <a:sym typeface="Calibri"/>
            </a:endParaRPr>
          </a:p>
        </p:txBody>
      </p:sp>
      <p:sp>
        <p:nvSpPr>
          <p:cNvPr id="503" name="Google Shape;503;p66"/>
          <p:cNvSpPr/>
          <p:nvPr/>
        </p:nvSpPr>
        <p:spPr>
          <a:xfrm>
            <a:off x="1618825" y="3481475"/>
            <a:ext cx="1428600" cy="304500"/>
          </a:xfrm>
          <a:prstGeom prst="roundRect">
            <a:avLst>
              <a:gd fmla="val 16667" name="adj"/>
            </a:avLst>
          </a:prstGeom>
          <a:solidFill>
            <a:srgbClr val="3AC0C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it" sz="1400" u="none" cap="none" strike="noStrike">
                <a:solidFill>
                  <a:schemeClr val="lt1"/>
                </a:solidFill>
                <a:highlight>
                  <a:srgbClr val="3AC0C3"/>
                </a:highlight>
                <a:latin typeface="Calibri"/>
                <a:ea typeface="Calibri"/>
                <a:cs typeface="Calibri"/>
                <a:sym typeface="Calibri"/>
              </a:rPr>
              <a:t>Text-to-Task</a:t>
            </a:r>
            <a:endParaRPr b="0" i="0" sz="1400" u="none" cap="none" strike="noStrike">
              <a:solidFill>
                <a:schemeClr val="lt1"/>
              </a:solidFill>
              <a:highlight>
                <a:srgbClr val="3AC0C3"/>
              </a:highlight>
              <a:latin typeface="Calibri"/>
              <a:ea typeface="Calibri"/>
              <a:cs typeface="Calibri"/>
              <a:sym typeface="Calibri"/>
            </a:endParaRPr>
          </a:p>
        </p:txBody>
      </p:sp>
      <p:sp>
        <p:nvSpPr>
          <p:cNvPr id="504" name="Google Shape;504;p66"/>
          <p:cNvSpPr/>
          <p:nvPr/>
        </p:nvSpPr>
        <p:spPr>
          <a:xfrm>
            <a:off x="3720450" y="3481475"/>
            <a:ext cx="1509000" cy="304500"/>
          </a:xfrm>
          <a:prstGeom prst="roundRect">
            <a:avLst>
              <a:gd fmla="val 16667" name="adj"/>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it" sz="1400" u="none" cap="none" strike="noStrike">
                <a:solidFill>
                  <a:schemeClr val="dk1"/>
                </a:solidFill>
                <a:latin typeface="Calibri"/>
                <a:ea typeface="Calibri"/>
                <a:cs typeface="Calibri"/>
                <a:sym typeface="Calibri"/>
              </a:rPr>
              <a:t>Software Agent</a:t>
            </a:r>
            <a:endParaRPr b="0" i="0" sz="1400" u="none" cap="none" strike="noStrike">
              <a:solidFill>
                <a:schemeClr val="dk1"/>
              </a:solidFill>
              <a:latin typeface="Calibri"/>
              <a:ea typeface="Calibri"/>
              <a:cs typeface="Calibri"/>
              <a:sym typeface="Calibri"/>
            </a:endParaRPr>
          </a:p>
        </p:txBody>
      </p:sp>
      <p:sp>
        <p:nvSpPr>
          <p:cNvPr id="505" name="Google Shape;505;p66"/>
          <p:cNvSpPr/>
          <p:nvPr/>
        </p:nvSpPr>
        <p:spPr>
          <a:xfrm>
            <a:off x="5329950" y="3481475"/>
            <a:ext cx="1509000" cy="304500"/>
          </a:xfrm>
          <a:prstGeom prst="roundRect">
            <a:avLst>
              <a:gd fmla="val 16667" name="adj"/>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it" sz="1400" u="none" cap="none" strike="noStrike">
                <a:solidFill>
                  <a:schemeClr val="dk1"/>
                </a:solidFill>
                <a:latin typeface="Calibri"/>
                <a:ea typeface="Calibri"/>
                <a:cs typeface="Calibri"/>
                <a:sym typeface="Calibri"/>
              </a:rPr>
              <a:t>Virtual Assistant</a:t>
            </a:r>
            <a:endParaRPr b="0" i="0" sz="1400" u="none" cap="none" strike="noStrike">
              <a:solidFill>
                <a:schemeClr val="dk1"/>
              </a:solidFill>
              <a:latin typeface="Calibri"/>
              <a:ea typeface="Calibri"/>
              <a:cs typeface="Calibri"/>
              <a:sym typeface="Calibri"/>
            </a:endParaRPr>
          </a:p>
        </p:txBody>
      </p:sp>
      <p:sp>
        <p:nvSpPr>
          <p:cNvPr id="506" name="Google Shape;506;p66"/>
          <p:cNvSpPr/>
          <p:nvPr/>
        </p:nvSpPr>
        <p:spPr>
          <a:xfrm>
            <a:off x="7005975" y="3481475"/>
            <a:ext cx="1509000" cy="304500"/>
          </a:xfrm>
          <a:prstGeom prst="roundRect">
            <a:avLst>
              <a:gd fmla="val 16667" name="adj"/>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it" sz="1400" u="none" cap="none" strike="noStrike">
                <a:solidFill>
                  <a:schemeClr val="dk1"/>
                </a:solidFill>
                <a:latin typeface="Calibri"/>
                <a:ea typeface="Calibri"/>
                <a:cs typeface="Calibri"/>
                <a:sym typeface="Calibri"/>
              </a:rPr>
              <a:t>Automation</a:t>
            </a:r>
            <a:endParaRPr b="0" i="0" sz="1400" u="none" cap="none" strike="noStrike">
              <a:solidFill>
                <a:schemeClr val="dk1"/>
              </a:solidFill>
              <a:latin typeface="Calibri"/>
              <a:ea typeface="Calibri"/>
              <a:cs typeface="Calibri"/>
              <a:sym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67"/>
          <p:cNvSpPr txBox="1"/>
          <p:nvPr>
            <p:ph type="title"/>
          </p:nvPr>
        </p:nvSpPr>
        <p:spPr>
          <a:xfrm>
            <a:off x="214650" y="9565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90000"/>
              </a:lnSpc>
              <a:spcBef>
                <a:spcPts val="0"/>
              </a:spcBef>
              <a:spcAft>
                <a:spcPts val="0"/>
              </a:spcAft>
              <a:buSzPct val="47138"/>
              <a:buNone/>
            </a:pPr>
            <a:r>
              <a:rPr lang="it"/>
              <a:t>GenAI for CI/CD Pipeline Design and Deployment </a:t>
            </a:r>
            <a:endParaRPr/>
          </a:p>
        </p:txBody>
      </p:sp>
      <p:sp>
        <p:nvSpPr>
          <p:cNvPr id="512" name="Google Shape;512;p67"/>
          <p:cNvSpPr txBox="1"/>
          <p:nvPr>
            <p:ph idx="1" type="body"/>
          </p:nvPr>
        </p:nvSpPr>
        <p:spPr>
          <a:xfrm>
            <a:off x="971675" y="964400"/>
            <a:ext cx="7481400" cy="3894000"/>
          </a:xfrm>
          <a:prstGeom prst="rect">
            <a:avLst/>
          </a:prstGeom>
          <a:noFill/>
          <a:ln>
            <a:noFill/>
          </a:ln>
        </p:spPr>
        <p:txBody>
          <a:bodyPr anchorCtr="0" anchor="t" bIns="91425" lIns="91425" spcFirstLastPara="1" rIns="91425" wrap="square" tIns="91425">
            <a:normAutofit/>
          </a:bodyPr>
          <a:lstStyle/>
          <a:p>
            <a:pPr indent="-342900" lvl="0" marL="457200" rtl="0" algn="l">
              <a:lnSpc>
                <a:spcPct val="90000"/>
              </a:lnSpc>
              <a:spcBef>
                <a:spcPts val="0"/>
              </a:spcBef>
              <a:spcAft>
                <a:spcPts val="0"/>
              </a:spcAft>
              <a:buSzPts val="1800"/>
              <a:buChar char="●"/>
            </a:pPr>
            <a:r>
              <a:rPr b="1" lang="it"/>
              <a:t>Automated Code Generation:</a:t>
            </a:r>
            <a:r>
              <a:rPr lang="it"/>
              <a:t> Automatically generate code for CI/CD pipeline configuration</a:t>
            </a:r>
            <a:endParaRPr/>
          </a:p>
          <a:p>
            <a:pPr indent="-317500" lvl="0" marL="457200" rtl="0" algn="l">
              <a:lnSpc>
                <a:spcPct val="90000"/>
              </a:lnSpc>
              <a:spcBef>
                <a:spcPts val="0"/>
              </a:spcBef>
              <a:spcAft>
                <a:spcPts val="0"/>
              </a:spcAft>
              <a:buSzPts val="1400"/>
              <a:buChar char="●"/>
            </a:pPr>
            <a:r>
              <a:rPr b="1" lang="it"/>
              <a:t>Pipeline Template Generation</a:t>
            </a:r>
            <a:r>
              <a:rPr lang="it"/>
              <a:t>: Create template for CI/CD pipeline based on best practised standards</a:t>
            </a:r>
            <a:endParaRPr/>
          </a:p>
          <a:p>
            <a:pPr indent="-317500" lvl="0" marL="457200" rtl="0" algn="l">
              <a:lnSpc>
                <a:spcPct val="90000"/>
              </a:lnSpc>
              <a:spcBef>
                <a:spcPts val="0"/>
              </a:spcBef>
              <a:spcAft>
                <a:spcPts val="0"/>
              </a:spcAft>
              <a:buSzPts val="1400"/>
              <a:buChar char="●"/>
            </a:pPr>
            <a:r>
              <a:rPr b="1" lang="it"/>
              <a:t>Test script Generation</a:t>
            </a:r>
            <a:r>
              <a:rPr lang="it"/>
              <a:t>: Generate test scripts for different testing phases base on code changes, including regression, performance and security testing.</a:t>
            </a:r>
            <a:endParaRPr/>
          </a:p>
          <a:p>
            <a:pPr indent="-317500" lvl="0" marL="457200" rtl="0" algn="l">
              <a:lnSpc>
                <a:spcPct val="90000"/>
              </a:lnSpc>
              <a:spcBef>
                <a:spcPts val="0"/>
              </a:spcBef>
              <a:spcAft>
                <a:spcPts val="0"/>
              </a:spcAft>
              <a:buSzPts val="1400"/>
              <a:buChar char="●"/>
            </a:pPr>
            <a:r>
              <a:rPr b="1" lang="it"/>
              <a:t>Intelligent Release Scheduling</a:t>
            </a:r>
            <a:r>
              <a:rPr lang="it"/>
              <a:t>: Analyze historical data and predict the best time for releases to minimize user impact and downtime</a:t>
            </a:r>
            <a:endParaRPr/>
          </a:p>
          <a:p>
            <a:pPr indent="-317500" lvl="0" marL="457200" rtl="0" algn="l">
              <a:lnSpc>
                <a:spcPct val="90000"/>
              </a:lnSpc>
              <a:spcBef>
                <a:spcPts val="0"/>
              </a:spcBef>
              <a:spcAft>
                <a:spcPts val="0"/>
              </a:spcAft>
              <a:buSzPts val="1400"/>
              <a:buChar char="●"/>
            </a:pPr>
            <a:r>
              <a:rPr b="1" lang="it"/>
              <a:t>Deployment Strategy Optimization</a:t>
            </a:r>
            <a:r>
              <a:rPr lang="it"/>
              <a:t>: Recommend deployment </a:t>
            </a:r>
            <a:endParaRPr/>
          </a:p>
          <a:p>
            <a:pPr indent="0" lvl="0" marL="457200" rtl="0" algn="l">
              <a:lnSpc>
                <a:spcPct val="90000"/>
              </a:lnSpc>
              <a:spcBef>
                <a:spcPts val="0"/>
              </a:spcBef>
              <a:spcAft>
                <a:spcPts val="0"/>
              </a:spcAft>
              <a:buSzPts val="1400"/>
              <a:buNone/>
            </a:pPr>
            <a:r>
              <a:rPr lang="it"/>
              <a:t>strategies base on specific application and infrastructure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68"/>
          <p:cNvSpPr txBox="1"/>
          <p:nvPr>
            <p:ph type="title"/>
          </p:nvPr>
        </p:nvSpPr>
        <p:spPr>
          <a:xfrm>
            <a:off x="311700" y="1598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90000"/>
              </a:lnSpc>
              <a:spcBef>
                <a:spcPts val="0"/>
              </a:spcBef>
              <a:spcAft>
                <a:spcPts val="0"/>
              </a:spcAft>
              <a:buClr>
                <a:schemeClr val="dk1"/>
              </a:buClr>
              <a:buSzPct val="47138"/>
              <a:buFont typeface="Arial"/>
              <a:buNone/>
            </a:pPr>
            <a:r>
              <a:rPr lang="it"/>
              <a:t>GenAI for CI/CD pipeline Design and Deployment </a:t>
            </a:r>
            <a:endParaRPr/>
          </a:p>
          <a:p>
            <a:pPr indent="0" lvl="0" marL="0" rtl="0" algn="l">
              <a:lnSpc>
                <a:spcPct val="90000"/>
              </a:lnSpc>
              <a:spcBef>
                <a:spcPts val="0"/>
              </a:spcBef>
              <a:spcAft>
                <a:spcPts val="0"/>
              </a:spcAft>
              <a:buSzPct val="47138"/>
              <a:buNone/>
            </a:pPr>
            <a:r>
              <a:t/>
            </a:r>
            <a:endParaRPr/>
          </a:p>
        </p:txBody>
      </p:sp>
      <p:sp>
        <p:nvSpPr>
          <p:cNvPr id="518" name="Google Shape;518;p68"/>
          <p:cNvSpPr txBox="1"/>
          <p:nvPr>
            <p:ph idx="1" type="body"/>
          </p:nvPr>
        </p:nvSpPr>
        <p:spPr>
          <a:xfrm>
            <a:off x="937475" y="956925"/>
            <a:ext cx="7652400" cy="4030200"/>
          </a:xfrm>
          <a:prstGeom prst="rect">
            <a:avLst/>
          </a:prstGeom>
          <a:noFill/>
          <a:ln>
            <a:noFill/>
          </a:ln>
        </p:spPr>
        <p:txBody>
          <a:bodyPr anchorCtr="0" anchor="t" bIns="91425" lIns="91425" spcFirstLastPara="1" rIns="91425" wrap="square" tIns="91425">
            <a:normAutofit/>
          </a:bodyPr>
          <a:lstStyle/>
          <a:p>
            <a:pPr indent="-317500" lvl="0" marL="457200" rtl="0" algn="l">
              <a:lnSpc>
                <a:spcPct val="80000"/>
              </a:lnSpc>
              <a:spcBef>
                <a:spcPts val="0"/>
              </a:spcBef>
              <a:spcAft>
                <a:spcPts val="0"/>
              </a:spcAft>
              <a:buSzPts val="1400"/>
              <a:buChar char="●"/>
            </a:pPr>
            <a:r>
              <a:rPr b="1" lang="it"/>
              <a:t>Monitoring and Alerting Configuration</a:t>
            </a:r>
            <a:r>
              <a:rPr lang="it"/>
              <a:t>: GenAI can optimize the configuration of monitoring and alerting rules based on historical data and performance metrics</a:t>
            </a:r>
            <a:endParaRPr/>
          </a:p>
          <a:p>
            <a:pPr indent="-317500" lvl="0" marL="457200" rtl="0" algn="l">
              <a:lnSpc>
                <a:spcPct val="80000"/>
              </a:lnSpc>
              <a:spcBef>
                <a:spcPts val="0"/>
              </a:spcBef>
              <a:spcAft>
                <a:spcPts val="0"/>
              </a:spcAft>
              <a:buSzPts val="1400"/>
              <a:buChar char="●"/>
            </a:pPr>
            <a:r>
              <a:rPr b="1" lang="it"/>
              <a:t>Regression Test and Rollback</a:t>
            </a:r>
            <a:r>
              <a:rPr lang="it"/>
              <a:t>: Automate regression testing and, in case of failure or issues, assist in automating the rollback process</a:t>
            </a:r>
            <a:endParaRPr/>
          </a:p>
          <a:p>
            <a:pPr indent="-317500" lvl="0" marL="457200" rtl="0" algn="l">
              <a:lnSpc>
                <a:spcPct val="80000"/>
              </a:lnSpc>
              <a:spcBef>
                <a:spcPts val="0"/>
              </a:spcBef>
              <a:spcAft>
                <a:spcPts val="0"/>
              </a:spcAft>
              <a:buSzPts val="1400"/>
              <a:buChar char="●"/>
            </a:pPr>
            <a:r>
              <a:rPr b="1" lang="it"/>
              <a:t>Release note generation</a:t>
            </a:r>
            <a:r>
              <a:rPr lang="it"/>
              <a:t>: Automatically generate release note by extracting information from issue tracking, commit message and pull request</a:t>
            </a:r>
            <a:endParaRPr/>
          </a:p>
          <a:p>
            <a:pPr indent="-317500" lvl="0" marL="457200" rtl="0" algn="l">
              <a:lnSpc>
                <a:spcPct val="80000"/>
              </a:lnSpc>
              <a:spcBef>
                <a:spcPts val="0"/>
              </a:spcBef>
              <a:spcAft>
                <a:spcPts val="0"/>
              </a:spcAft>
              <a:buSzPts val="1400"/>
              <a:buChar char="●"/>
            </a:pPr>
            <a:r>
              <a:rPr b="1" lang="it"/>
              <a:t>Compliance and security check: </a:t>
            </a:r>
            <a:r>
              <a:rPr lang="it"/>
              <a:t>Automatically ensure that deployments meet regulatory requirements and security standards</a:t>
            </a:r>
            <a:endParaRPr/>
          </a:p>
          <a:p>
            <a:pPr indent="-317500" lvl="0" marL="457200" rtl="0" algn="l">
              <a:lnSpc>
                <a:spcPct val="80000"/>
              </a:lnSpc>
              <a:spcBef>
                <a:spcPts val="0"/>
              </a:spcBef>
              <a:spcAft>
                <a:spcPts val="0"/>
              </a:spcAft>
              <a:buSzPts val="1400"/>
              <a:buChar char="●"/>
            </a:pPr>
            <a:r>
              <a:rPr b="1" lang="it"/>
              <a:t>Performance Optimization</a:t>
            </a:r>
            <a:r>
              <a:rPr lang="it"/>
              <a:t>: Analyze performance metrics and suggest optimization to improve them</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90000"/>
              </a:lnSpc>
              <a:spcBef>
                <a:spcPts val="0"/>
              </a:spcBef>
              <a:spcAft>
                <a:spcPts val="0"/>
              </a:spcAft>
              <a:buSzPct val="47138"/>
              <a:buNone/>
            </a:pPr>
            <a:r>
              <a:rPr lang="it"/>
              <a:t>Introduction</a:t>
            </a:r>
            <a:endParaRPr/>
          </a:p>
        </p:txBody>
      </p:sp>
      <p:sp>
        <p:nvSpPr>
          <p:cNvPr id="156" name="Google Shape;156;p24"/>
          <p:cNvSpPr txBox="1"/>
          <p:nvPr>
            <p:ph idx="1" type="body"/>
          </p:nvPr>
        </p:nvSpPr>
        <p:spPr>
          <a:xfrm>
            <a:off x="311700" y="115247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90000"/>
              </a:lnSpc>
              <a:spcBef>
                <a:spcPts val="0"/>
              </a:spcBef>
              <a:spcAft>
                <a:spcPts val="0"/>
              </a:spcAft>
              <a:buSzPts val="1400"/>
              <a:buNone/>
            </a:pPr>
            <a:r>
              <a:rPr lang="it" sz="1500"/>
              <a:t>Continuous Integration and Continuous Deployment is a set of software development practise and automation tools that enable rapid and reliable software releases.</a:t>
            </a:r>
            <a:endParaRPr sz="1500"/>
          </a:p>
        </p:txBody>
      </p:sp>
      <p:pic>
        <p:nvPicPr>
          <p:cNvPr id="157" name="Google Shape;157;p24"/>
          <p:cNvPicPr preferRelativeResize="0"/>
          <p:nvPr/>
        </p:nvPicPr>
        <p:blipFill rotWithShape="1">
          <a:blip r:embed="rId3">
            <a:alphaModFix/>
          </a:blip>
          <a:srcRect b="0" l="0" r="0" t="0"/>
          <a:stretch/>
        </p:blipFill>
        <p:spPr>
          <a:xfrm>
            <a:off x="1700875" y="1916525"/>
            <a:ext cx="3810626" cy="1799475"/>
          </a:xfrm>
          <a:prstGeom prst="rect">
            <a:avLst/>
          </a:prstGeom>
          <a:noFill/>
          <a:ln>
            <a:noFill/>
          </a:ln>
        </p:spPr>
      </p:pic>
      <p:sp>
        <p:nvSpPr>
          <p:cNvPr id="158" name="Google Shape;158;p24"/>
          <p:cNvSpPr txBox="1"/>
          <p:nvPr>
            <p:ph idx="1" type="body"/>
          </p:nvPr>
        </p:nvSpPr>
        <p:spPr>
          <a:xfrm>
            <a:off x="836000" y="3907350"/>
            <a:ext cx="7562100" cy="1121700"/>
          </a:xfrm>
          <a:prstGeom prst="rect">
            <a:avLst/>
          </a:prstGeom>
          <a:noFill/>
          <a:ln>
            <a:noFill/>
          </a:ln>
        </p:spPr>
        <p:txBody>
          <a:bodyPr anchorCtr="0" anchor="t" bIns="91425" lIns="91425" spcFirstLastPara="1" rIns="91425" wrap="square" tIns="91425">
            <a:normAutofit/>
          </a:bodyPr>
          <a:lstStyle/>
          <a:p>
            <a:pPr indent="0" lvl="0" marL="0" rtl="0" algn="l">
              <a:lnSpc>
                <a:spcPct val="90000"/>
              </a:lnSpc>
              <a:spcBef>
                <a:spcPts val="0"/>
              </a:spcBef>
              <a:spcAft>
                <a:spcPts val="0"/>
              </a:spcAft>
              <a:buSzPts val="1400"/>
              <a:buNone/>
            </a:pPr>
            <a:r>
              <a:rPr b="1" lang="it" sz="1500"/>
              <a:t>Talk focus</a:t>
            </a:r>
            <a:r>
              <a:rPr lang="it" sz="1500"/>
              <a:t>: Design and deliver a simple CI/CD pipeline through a hybrid approach and evaluate the potential impacts of Generative AI in the process.</a:t>
            </a:r>
            <a:endParaRPr sz="150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69"/>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rmAutofit/>
          </a:bodyPr>
          <a:lstStyle/>
          <a:p>
            <a:pPr indent="0" lvl="0" marL="0" rtl="0" algn="ctr">
              <a:lnSpc>
                <a:spcPct val="90000"/>
              </a:lnSpc>
              <a:spcBef>
                <a:spcPts val="0"/>
              </a:spcBef>
              <a:spcAft>
                <a:spcPts val="1200"/>
              </a:spcAft>
              <a:buSzPts val="1400"/>
              <a:buNone/>
            </a:pPr>
            <a:r>
              <a:rPr lang="it" sz="5500"/>
              <a:t>Demo Time</a:t>
            </a:r>
            <a:endParaRPr sz="5500"/>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7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90000"/>
              </a:lnSpc>
              <a:spcBef>
                <a:spcPts val="0"/>
              </a:spcBef>
              <a:spcAft>
                <a:spcPts val="0"/>
              </a:spcAft>
              <a:buSzPct val="47138"/>
              <a:buNone/>
            </a:pPr>
            <a:r>
              <a:rPr lang="it"/>
              <a:t>Conclusion</a:t>
            </a:r>
            <a:endParaRPr/>
          </a:p>
        </p:txBody>
      </p:sp>
      <p:sp>
        <p:nvSpPr>
          <p:cNvPr id="529" name="Google Shape;529;p7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90000"/>
              </a:lnSpc>
              <a:spcBef>
                <a:spcPts val="0"/>
              </a:spcBef>
              <a:spcAft>
                <a:spcPts val="0"/>
              </a:spcAft>
              <a:buSzPts val="1800"/>
              <a:buChar char="●"/>
            </a:pPr>
            <a:r>
              <a:rPr lang="it"/>
              <a:t>What to take away</a:t>
            </a:r>
            <a:endParaRPr/>
          </a:p>
          <a:p>
            <a:pPr indent="-342900" lvl="0" marL="457200" rtl="0" algn="l">
              <a:lnSpc>
                <a:spcPct val="90000"/>
              </a:lnSpc>
              <a:spcBef>
                <a:spcPts val="0"/>
              </a:spcBef>
              <a:spcAft>
                <a:spcPts val="0"/>
              </a:spcAft>
              <a:buSzPts val="1800"/>
              <a:buChar char="●"/>
            </a:pPr>
            <a:r>
              <a:rPr lang="it"/>
              <a:t>Recap</a:t>
            </a:r>
            <a:endParaRPr/>
          </a:p>
        </p:txBody>
      </p:sp>
      <p:pic>
        <p:nvPicPr>
          <p:cNvPr id="530" name="Google Shape;530;p70"/>
          <p:cNvPicPr preferRelativeResize="0"/>
          <p:nvPr/>
        </p:nvPicPr>
        <p:blipFill rotWithShape="1">
          <a:blip r:embed="rId3">
            <a:alphaModFix/>
          </a:blip>
          <a:srcRect b="0" l="0" r="0" t="0"/>
          <a:stretch/>
        </p:blipFill>
        <p:spPr>
          <a:xfrm>
            <a:off x="4518975" y="1017725"/>
            <a:ext cx="2438400" cy="243840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pic>
        <p:nvPicPr>
          <p:cNvPr id="535" name="Google Shape;535;p71"/>
          <p:cNvPicPr preferRelativeResize="0"/>
          <p:nvPr/>
        </p:nvPicPr>
        <p:blipFill rotWithShape="1">
          <a:blip r:embed="rId3">
            <a:alphaModFix/>
          </a:blip>
          <a:srcRect b="0" l="0" r="0" t="0"/>
          <a:stretch/>
        </p:blipFill>
        <p:spPr>
          <a:xfrm>
            <a:off x="2133600" y="133350"/>
            <a:ext cx="4876800" cy="487680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7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90000"/>
              </a:lnSpc>
              <a:spcBef>
                <a:spcPts val="0"/>
              </a:spcBef>
              <a:spcAft>
                <a:spcPts val="0"/>
              </a:spcAft>
              <a:buSzPct val="47138"/>
              <a:buNone/>
            </a:pPr>
            <a:r>
              <a:rPr lang="it"/>
              <a:t>Contact info and Additional Resource</a:t>
            </a:r>
            <a:endParaRPr/>
          </a:p>
        </p:txBody>
      </p:sp>
      <p:pic>
        <p:nvPicPr>
          <p:cNvPr id="541" name="Google Shape;541;p72"/>
          <p:cNvPicPr preferRelativeResize="0"/>
          <p:nvPr/>
        </p:nvPicPr>
        <p:blipFill rotWithShape="1">
          <a:blip r:embed="rId3">
            <a:alphaModFix/>
          </a:blip>
          <a:srcRect b="0" l="0" r="0" t="0"/>
          <a:stretch/>
        </p:blipFill>
        <p:spPr>
          <a:xfrm>
            <a:off x="7031925" y="2815650"/>
            <a:ext cx="853925" cy="853925"/>
          </a:xfrm>
          <a:prstGeom prst="rect">
            <a:avLst/>
          </a:prstGeom>
          <a:noFill/>
          <a:ln>
            <a:noFill/>
          </a:ln>
        </p:spPr>
      </p:pic>
      <p:pic>
        <p:nvPicPr>
          <p:cNvPr id="542" name="Google Shape;542;p72"/>
          <p:cNvPicPr preferRelativeResize="0"/>
          <p:nvPr/>
        </p:nvPicPr>
        <p:blipFill rotWithShape="1">
          <a:blip r:embed="rId4">
            <a:alphaModFix/>
          </a:blip>
          <a:srcRect b="0" l="0" r="0" t="0"/>
          <a:stretch/>
        </p:blipFill>
        <p:spPr>
          <a:xfrm>
            <a:off x="4690600" y="3242725"/>
            <a:ext cx="4141691" cy="1432625"/>
          </a:xfrm>
          <a:prstGeom prst="rect">
            <a:avLst/>
          </a:prstGeom>
          <a:noFill/>
          <a:ln>
            <a:noFill/>
          </a:ln>
        </p:spPr>
      </p:pic>
      <p:sp>
        <p:nvSpPr>
          <p:cNvPr id="543" name="Google Shape;543;p72"/>
          <p:cNvSpPr txBox="1"/>
          <p:nvPr/>
        </p:nvSpPr>
        <p:spPr>
          <a:xfrm>
            <a:off x="975325" y="3242725"/>
            <a:ext cx="5299800" cy="1647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200"/>
              <a:buFont typeface="Arial"/>
              <a:buNone/>
            </a:pPr>
            <a:r>
              <a:rPr b="1" i="0" lang="it" sz="2200" u="none" cap="none" strike="noStrike">
                <a:solidFill>
                  <a:srgbClr val="000000"/>
                </a:solidFill>
                <a:latin typeface="Calibri"/>
                <a:ea typeface="Calibri"/>
                <a:cs typeface="Calibri"/>
                <a:sym typeface="Calibri"/>
              </a:rPr>
              <a:t>Ariona Shashaj</a:t>
            </a:r>
            <a:endParaRPr b="1" i="0" sz="2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1" i="0" lang="it" sz="1400" u="none" cap="none" strike="noStrike">
                <a:solidFill>
                  <a:srgbClr val="000000"/>
                </a:solidFill>
                <a:latin typeface="Calibri"/>
                <a:ea typeface="Calibri"/>
                <a:cs typeface="Calibri"/>
                <a:sym typeface="Calibri"/>
              </a:rPr>
              <a:t>  </a:t>
            </a:r>
            <a:r>
              <a:rPr b="0" i="1" lang="it" sz="1500" u="none" cap="none" strike="noStrike">
                <a:solidFill>
                  <a:srgbClr val="000000"/>
                </a:solidFill>
                <a:latin typeface="Calibri"/>
                <a:ea typeface="Calibri"/>
                <a:cs typeface="Calibri"/>
                <a:sym typeface="Calibri"/>
              </a:rPr>
              <a:t>Lead Solution Architect</a:t>
            </a:r>
            <a:endParaRPr b="0" i="1" sz="15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700"/>
              <a:buFont typeface="Arial"/>
              <a:buNone/>
            </a:pPr>
            <a:r>
              <a:rPr b="0" i="1" lang="it" sz="1500" u="none" cap="none" strike="noStrike">
                <a:solidFill>
                  <a:srgbClr val="000000"/>
                </a:solidFill>
                <a:latin typeface="Calibri"/>
                <a:ea typeface="Calibri"/>
                <a:cs typeface="Calibri"/>
                <a:sym typeface="Calibri"/>
              </a:rPr>
              <a:t>  HCLSoftware</a:t>
            </a:r>
            <a:endParaRPr b="0" i="1" sz="15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700"/>
              <a:buFont typeface="Arial"/>
              <a:buNone/>
            </a:pPr>
            <a:r>
              <a:rPr b="0" i="1" lang="it" sz="1500" u="none" cap="none" strike="noStrike">
                <a:solidFill>
                  <a:srgbClr val="000000"/>
                </a:solidFill>
                <a:latin typeface="Calibri"/>
                <a:ea typeface="Calibri"/>
                <a:cs typeface="Calibri"/>
                <a:sym typeface="Calibri"/>
              </a:rPr>
              <a:t>  </a:t>
            </a:r>
            <a:r>
              <a:rPr b="0" i="1" lang="it" sz="1500" u="sng" cap="none" strike="noStrike">
                <a:solidFill>
                  <a:schemeClr val="hlink"/>
                </a:solidFill>
                <a:latin typeface="Calibri"/>
                <a:ea typeface="Calibri"/>
                <a:cs typeface="Calibri"/>
                <a:sym typeface="Calibri"/>
                <a:hlinkClick r:id="rId5"/>
              </a:rPr>
              <a:t>ariona.shashaj@hcl-software.com</a:t>
            </a:r>
            <a:endParaRPr b="0" i="1" sz="15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it" sz="14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it" sz="14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Calibri"/>
              <a:ea typeface="Calibri"/>
              <a:cs typeface="Calibri"/>
              <a:sym typeface="Calibri"/>
            </a:endParaRPr>
          </a:p>
        </p:txBody>
      </p:sp>
      <p:sp>
        <p:nvSpPr>
          <p:cNvPr id="544" name="Google Shape;544;p72"/>
          <p:cNvSpPr txBox="1"/>
          <p:nvPr/>
        </p:nvSpPr>
        <p:spPr>
          <a:xfrm>
            <a:off x="1095325" y="1191125"/>
            <a:ext cx="4966500" cy="1166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Calibri"/>
              <a:buChar char="●"/>
            </a:pPr>
            <a:r>
              <a:rPr lang="it" u="sng">
                <a:solidFill>
                  <a:schemeClr val="hlink"/>
                </a:solidFill>
                <a:latin typeface="Calibri"/>
                <a:ea typeface="Calibri"/>
                <a:cs typeface="Calibri"/>
                <a:sym typeface="Calibri"/>
                <a:hlinkClick r:id="rId6"/>
              </a:rPr>
              <a:t>Azure Devops</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it" u="sng">
                <a:solidFill>
                  <a:schemeClr val="hlink"/>
                </a:solidFill>
                <a:latin typeface="Calibri"/>
                <a:ea typeface="Calibri"/>
                <a:cs typeface="Calibri"/>
                <a:sym typeface="Calibri"/>
                <a:hlinkClick r:id="rId7"/>
              </a:rPr>
              <a:t>Jenkins</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it" u="sng">
                <a:solidFill>
                  <a:schemeClr val="hlink"/>
                </a:solidFill>
                <a:latin typeface="Calibri"/>
                <a:ea typeface="Calibri"/>
                <a:cs typeface="Calibri"/>
                <a:sym typeface="Calibri"/>
                <a:hlinkClick r:id="rId8"/>
              </a:rPr>
              <a:t>Kubernetes guide</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it" u="sng">
                <a:solidFill>
                  <a:schemeClr val="hlink"/>
                </a:solidFill>
                <a:latin typeface="Calibri"/>
                <a:ea typeface="Calibri"/>
                <a:cs typeface="Calibri"/>
                <a:sym typeface="Calibri"/>
                <a:hlinkClick r:id="rId9"/>
              </a:rPr>
              <a:t>ChatGpt Prompt Engineering for developers</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it" u="sng">
                <a:solidFill>
                  <a:schemeClr val="hlink"/>
                </a:solidFill>
                <a:latin typeface="Calibri"/>
                <a:ea typeface="Calibri"/>
                <a:cs typeface="Calibri"/>
                <a:sym typeface="Calibri"/>
                <a:hlinkClick r:id="rId10"/>
              </a:rPr>
              <a:t>Gpt4All</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7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90000"/>
              </a:lnSpc>
              <a:spcBef>
                <a:spcPts val="0"/>
              </a:spcBef>
              <a:spcAft>
                <a:spcPts val="0"/>
              </a:spcAft>
              <a:buSzPct val="47138"/>
              <a:buNone/>
            </a:pPr>
            <a:r>
              <a:rPr lang="it"/>
              <a:t>Thank you</a:t>
            </a:r>
            <a:endParaRPr/>
          </a:p>
          <a:p>
            <a:pPr indent="0" lvl="0" marL="0" rtl="0" algn="l">
              <a:lnSpc>
                <a:spcPct val="90000"/>
              </a:lnSpc>
              <a:spcBef>
                <a:spcPts val="0"/>
              </a:spcBef>
              <a:spcAft>
                <a:spcPts val="0"/>
              </a:spcAft>
              <a:buSzPct val="47138"/>
              <a:buNone/>
            </a:pPr>
            <a:r>
              <a:t/>
            </a:r>
            <a:endParaRPr/>
          </a:p>
        </p:txBody>
      </p:sp>
      <p:pic>
        <p:nvPicPr>
          <p:cNvPr id="550" name="Google Shape;550;p73"/>
          <p:cNvPicPr preferRelativeResize="0"/>
          <p:nvPr/>
        </p:nvPicPr>
        <p:blipFill rotWithShape="1">
          <a:blip r:embed="rId3">
            <a:alphaModFix/>
          </a:blip>
          <a:srcRect b="0" l="0" r="0" t="0"/>
          <a:stretch/>
        </p:blipFill>
        <p:spPr>
          <a:xfrm>
            <a:off x="1883475" y="1177600"/>
            <a:ext cx="3294100" cy="3294100"/>
          </a:xfrm>
          <a:prstGeom prst="rect">
            <a:avLst/>
          </a:prstGeom>
          <a:noFill/>
          <a:ln>
            <a:noFill/>
          </a:ln>
        </p:spPr>
      </p:pic>
      <p:sp>
        <p:nvSpPr>
          <p:cNvPr id="551" name="Google Shape;551;p73"/>
          <p:cNvSpPr txBox="1"/>
          <p:nvPr/>
        </p:nvSpPr>
        <p:spPr>
          <a:xfrm>
            <a:off x="5497400" y="4031375"/>
            <a:ext cx="2007000" cy="35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a:latin typeface="Calibri"/>
                <a:ea typeface="Calibri"/>
                <a:cs typeface="Calibri"/>
                <a:sym typeface="Calibri"/>
              </a:rPr>
              <a:t>Feedback: Codice B01</a:t>
            </a:r>
            <a:endParaRPr b="1">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idx="1" type="body"/>
          </p:nvPr>
        </p:nvSpPr>
        <p:spPr>
          <a:xfrm>
            <a:off x="874975" y="951175"/>
            <a:ext cx="7029300" cy="3432000"/>
          </a:xfrm>
          <a:prstGeom prst="rect">
            <a:avLst/>
          </a:prstGeom>
          <a:noFill/>
          <a:ln>
            <a:noFill/>
          </a:ln>
        </p:spPr>
        <p:txBody>
          <a:bodyPr anchorCtr="0" anchor="t" bIns="34275" lIns="68575" spcFirstLastPara="1" rIns="68575" wrap="square" tIns="34275">
            <a:normAutofit fontScale="25000" lnSpcReduction="20000"/>
          </a:bodyPr>
          <a:lstStyle/>
          <a:p>
            <a:pPr indent="-355218" lvl="0" marL="457200" rtl="0" algn="l">
              <a:lnSpc>
                <a:spcPct val="115000"/>
              </a:lnSpc>
              <a:spcBef>
                <a:spcPts val="0"/>
              </a:spcBef>
              <a:spcAft>
                <a:spcPts val="0"/>
              </a:spcAft>
              <a:buSzPct val="100000"/>
              <a:buFont typeface="Calibri"/>
              <a:buChar char="●"/>
            </a:pPr>
            <a:r>
              <a:rPr lang="it" sz="7974"/>
              <a:t>Demo - Set up Environment</a:t>
            </a:r>
            <a:endParaRPr sz="7974"/>
          </a:p>
          <a:p>
            <a:pPr indent="-355217" lvl="0" marL="457200" rtl="0" algn="l">
              <a:lnSpc>
                <a:spcPct val="115000"/>
              </a:lnSpc>
              <a:spcBef>
                <a:spcPts val="0"/>
              </a:spcBef>
              <a:spcAft>
                <a:spcPts val="0"/>
              </a:spcAft>
              <a:buSzPct val="100000"/>
              <a:buFont typeface="Calibri"/>
              <a:buChar char="●"/>
            </a:pPr>
            <a:r>
              <a:rPr lang="it" sz="7974"/>
              <a:t>Azure Devops </a:t>
            </a:r>
            <a:endParaRPr sz="7974"/>
          </a:p>
          <a:p>
            <a:pPr indent="-355218" lvl="0" marL="457200" rtl="0" algn="l">
              <a:lnSpc>
                <a:spcPct val="115000"/>
              </a:lnSpc>
              <a:spcBef>
                <a:spcPts val="0"/>
              </a:spcBef>
              <a:spcAft>
                <a:spcPts val="0"/>
              </a:spcAft>
              <a:buSzPct val="100000"/>
              <a:buFont typeface="Calibri"/>
              <a:buChar char="●"/>
            </a:pPr>
            <a:r>
              <a:rPr lang="it" sz="7974"/>
              <a:t>Kubernetes Orchestration</a:t>
            </a:r>
            <a:endParaRPr sz="7974"/>
          </a:p>
          <a:p>
            <a:pPr indent="-355218" lvl="0" marL="457200" rtl="0" algn="l">
              <a:lnSpc>
                <a:spcPct val="115000"/>
              </a:lnSpc>
              <a:spcBef>
                <a:spcPts val="0"/>
              </a:spcBef>
              <a:spcAft>
                <a:spcPts val="0"/>
              </a:spcAft>
              <a:buSzPct val="100000"/>
              <a:buChar char="●"/>
            </a:pPr>
            <a:r>
              <a:rPr lang="it" sz="7974"/>
              <a:t>Demo - Jenkins deploy on k8s</a:t>
            </a:r>
            <a:endParaRPr sz="7974"/>
          </a:p>
          <a:p>
            <a:pPr indent="-355218" lvl="0" marL="457200" rtl="0" algn="l">
              <a:lnSpc>
                <a:spcPct val="115000"/>
              </a:lnSpc>
              <a:spcBef>
                <a:spcPts val="0"/>
              </a:spcBef>
              <a:spcAft>
                <a:spcPts val="0"/>
              </a:spcAft>
              <a:buSzPct val="100000"/>
              <a:buChar char="●"/>
            </a:pPr>
            <a:r>
              <a:rPr lang="it" sz="7974"/>
              <a:t>App Skeleton</a:t>
            </a:r>
            <a:endParaRPr sz="7974"/>
          </a:p>
          <a:p>
            <a:pPr indent="-355218" lvl="0" marL="457200" rtl="0" algn="l">
              <a:lnSpc>
                <a:spcPct val="115000"/>
              </a:lnSpc>
              <a:spcBef>
                <a:spcPts val="0"/>
              </a:spcBef>
              <a:spcAft>
                <a:spcPts val="0"/>
              </a:spcAft>
              <a:buSzPct val="100000"/>
              <a:buChar char="●"/>
            </a:pPr>
            <a:r>
              <a:rPr lang="it" sz="7974"/>
              <a:t>Jenkins</a:t>
            </a:r>
            <a:endParaRPr sz="7974"/>
          </a:p>
          <a:p>
            <a:pPr indent="-355218" lvl="0" marL="457200" rtl="0" algn="l">
              <a:lnSpc>
                <a:spcPct val="115000"/>
              </a:lnSpc>
              <a:spcBef>
                <a:spcPts val="0"/>
              </a:spcBef>
              <a:spcAft>
                <a:spcPts val="0"/>
              </a:spcAft>
              <a:buSzPct val="100000"/>
              <a:buChar char="●"/>
            </a:pPr>
            <a:r>
              <a:rPr lang="it" sz="7974"/>
              <a:t>Demo - Jenkins pipeline configuration</a:t>
            </a:r>
            <a:endParaRPr sz="7974"/>
          </a:p>
          <a:p>
            <a:pPr indent="-355218" lvl="0" marL="457200" rtl="0" algn="l">
              <a:lnSpc>
                <a:spcPct val="115000"/>
              </a:lnSpc>
              <a:spcBef>
                <a:spcPts val="0"/>
              </a:spcBef>
              <a:spcAft>
                <a:spcPts val="0"/>
              </a:spcAft>
              <a:buSzPct val="100000"/>
              <a:buChar char="●"/>
            </a:pPr>
            <a:r>
              <a:rPr lang="it" sz="7974"/>
              <a:t>DOH23 Jenkinsfile and kubernetes deployment </a:t>
            </a:r>
            <a:endParaRPr sz="7974"/>
          </a:p>
          <a:p>
            <a:pPr indent="-355217" lvl="0" marL="457200" rtl="0" algn="l">
              <a:lnSpc>
                <a:spcPct val="115000"/>
              </a:lnSpc>
              <a:spcBef>
                <a:spcPts val="0"/>
              </a:spcBef>
              <a:spcAft>
                <a:spcPts val="0"/>
              </a:spcAft>
              <a:buSzPct val="100000"/>
              <a:buFont typeface="Calibri"/>
              <a:buChar char="●"/>
            </a:pPr>
            <a:r>
              <a:rPr lang="it" sz="7974"/>
              <a:t>GenAI: A brief introduction </a:t>
            </a:r>
            <a:endParaRPr sz="7974"/>
          </a:p>
          <a:p>
            <a:pPr indent="-355217" lvl="0" marL="457200" rtl="0" algn="l">
              <a:lnSpc>
                <a:spcPct val="115000"/>
              </a:lnSpc>
              <a:spcBef>
                <a:spcPts val="0"/>
              </a:spcBef>
              <a:spcAft>
                <a:spcPts val="0"/>
              </a:spcAft>
              <a:buSzPct val="100000"/>
              <a:buFont typeface="Calibri"/>
              <a:buChar char="●"/>
            </a:pPr>
            <a:r>
              <a:rPr lang="it" sz="7974"/>
              <a:t>GenAI for CI/CD</a:t>
            </a:r>
            <a:endParaRPr sz="7974"/>
          </a:p>
          <a:p>
            <a:pPr indent="-355217" lvl="0" marL="457200" rtl="0" algn="l">
              <a:lnSpc>
                <a:spcPct val="115000"/>
              </a:lnSpc>
              <a:spcBef>
                <a:spcPts val="0"/>
              </a:spcBef>
              <a:spcAft>
                <a:spcPts val="0"/>
              </a:spcAft>
              <a:buSzPct val="100000"/>
              <a:buFont typeface="Calibri"/>
              <a:buChar char="●"/>
            </a:pPr>
            <a:r>
              <a:rPr lang="it" sz="7974"/>
              <a:t>Demo - GenAI</a:t>
            </a:r>
            <a:endParaRPr sz="7974"/>
          </a:p>
          <a:p>
            <a:pPr indent="-355217" lvl="0" marL="457200" rtl="0" algn="l">
              <a:lnSpc>
                <a:spcPct val="115000"/>
              </a:lnSpc>
              <a:spcBef>
                <a:spcPts val="0"/>
              </a:spcBef>
              <a:spcAft>
                <a:spcPts val="0"/>
              </a:spcAft>
              <a:buSzPct val="100000"/>
              <a:buFont typeface="Calibri"/>
              <a:buChar char="●"/>
            </a:pPr>
            <a:r>
              <a:rPr lang="it" sz="7974"/>
              <a:t>Q&amp;A</a:t>
            </a:r>
            <a:endParaRPr sz="7974"/>
          </a:p>
          <a:p>
            <a:pPr indent="-38100" lvl="0" marL="177800" rtl="0" algn="l">
              <a:lnSpc>
                <a:spcPct val="90000"/>
              </a:lnSpc>
              <a:spcBef>
                <a:spcPts val="1200"/>
              </a:spcBef>
              <a:spcAft>
                <a:spcPts val="0"/>
              </a:spcAft>
              <a:buClr>
                <a:schemeClr val="dk1"/>
              </a:buClr>
              <a:buSzPct val="100000"/>
              <a:buNone/>
            </a:pPr>
            <a:r>
              <a:t/>
            </a:r>
            <a:endParaRPr/>
          </a:p>
        </p:txBody>
      </p:sp>
      <p:sp>
        <p:nvSpPr>
          <p:cNvPr id="164" name="Google Shape;164;p25"/>
          <p:cNvSpPr txBox="1"/>
          <p:nvPr>
            <p:ph type="title"/>
          </p:nvPr>
        </p:nvSpPr>
        <p:spPr>
          <a:xfrm>
            <a:off x="471625" y="205375"/>
            <a:ext cx="8085000" cy="7458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it"/>
              <a:t>Outline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90000"/>
              </a:lnSpc>
              <a:spcBef>
                <a:spcPts val="0"/>
              </a:spcBef>
              <a:spcAft>
                <a:spcPts val="0"/>
              </a:spcAft>
              <a:buSzPct val="47138"/>
              <a:buNone/>
            </a:pPr>
            <a:r>
              <a:rPr lang="it"/>
              <a:t>Setup Demo Environment</a:t>
            </a:r>
            <a:endParaRPr/>
          </a:p>
        </p:txBody>
      </p:sp>
      <p:sp>
        <p:nvSpPr>
          <p:cNvPr id="170" name="Google Shape;170;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90000"/>
              </a:lnSpc>
              <a:spcBef>
                <a:spcPts val="0"/>
              </a:spcBef>
              <a:spcAft>
                <a:spcPts val="0"/>
              </a:spcAft>
              <a:buSzPts val="1400"/>
              <a:buNone/>
            </a:pPr>
            <a:r>
              <a:rPr lang="it"/>
              <a:t>Rancher Desktop: Open source desktop application for Mac, Windows, Linux</a:t>
            </a:r>
            <a:endParaRPr/>
          </a:p>
          <a:p>
            <a:pPr indent="-317500" lvl="1" marL="914400" rtl="0" algn="l">
              <a:lnSpc>
                <a:spcPct val="90000"/>
              </a:lnSpc>
              <a:spcBef>
                <a:spcPts val="0"/>
              </a:spcBef>
              <a:spcAft>
                <a:spcPts val="0"/>
              </a:spcAft>
              <a:buSzPts val="1400"/>
              <a:buChar char="○"/>
            </a:pPr>
            <a:r>
              <a:rPr lang="it"/>
              <a:t>Run Kubernetes</a:t>
            </a:r>
            <a:endParaRPr/>
          </a:p>
          <a:p>
            <a:pPr indent="-317500" lvl="2" marL="1371600" rtl="0" algn="l">
              <a:lnSpc>
                <a:spcPct val="90000"/>
              </a:lnSpc>
              <a:spcBef>
                <a:spcPts val="0"/>
              </a:spcBef>
              <a:spcAft>
                <a:spcPts val="0"/>
              </a:spcAft>
              <a:buSzPts val="1400"/>
              <a:buChar char="■"/>
            </a:pPr>
            <a:r>
              <a:rPr lang="it"/>
              <a:t>k3s: A kubernetes distro for resource constrained environment</a:t>
            </a:r>
            <a:endParaRPr/>
          </a:p>
          <a:p>
            <a:pPr indent="-317500" lvl="1" marL="914400" rtl="0" algn="l">
              <a:lnSpc>
                <a:spcPct val="90000"/>
              </a:lnSpc>
              <a:spcBef>
                <a:spcPts val="0"/>
              </a:spcBef>
              <a:spcAft>
                <a:spcPts val="0"/>
              </a:spcAft>
              <a:buSzPts val="1400"/>
              <a:buChar char="○"/>
            </a:pPr>
            <a:r>
              <a:rPr lang="it"/>
              <a:t>Run Container Management </a:t>
            </a:r>
            <a:endParaRPr/>
          </a:p>
          <a:p>
            <a:pPr indent="0" lvl="0" marL="0" rtl="0" algn="l">
              <a:lnSpc>
                <a:spcPct val="90000"/>
              </a:lnSpc>
              <a:spcBef>
                <a:spcPts val="0"/>
              </a:spcBef>
              <a:spcAft>
                <a:spcPts val="0"/>
              </a:spcAft>
              <a:buSzPts val="1400"/>
              <a:buNone/>
            </a:pPr>
            <a:r>
              <a:t/>
            </a:r>
            <a:endParaRPr/>
          </a:p>
          <a:p>
            <a:pPr indent="0" lvl="0" marL="0" rtl="0" algn="l">
              <a:lnSpc>
                <a:spcPct val="90000"/>
              </a:lnSpc>
              <a:spcBef>
                <a:spcPts val="1200"/>
              </a:spcBef>
              <a:spcAft>
                <a:spcPts val="0"/>
              </a:spcAft>
              <a:buSzPts val="1400"/>
              <a:buNone/>
            </a:pPr>
            <a:r>
              <a:rPr lang="it"/>
              <a:t>Azure Repos</a:t>
            </a:r>
            <a:endParaRPr/>
          </a:p>
          <a:p>
            <a:pPr indent="-317500" lvl="0" marL="457200" rtl="0" algn="l">
              <a:lnSpc>
                <a:spcPct val="90000"/>
              </a:lnSpc>
              <a:spcBef>
                <a:spcPts val="1200"/>
              </a:spcBef>
              <a:spcAft>
                <a:spcPts val="0"/>
              </a:spcAft>
              <a:buSzPts val="1400"/>
              <a:buChar char="•"/>
            </a:pPr>
            <a:r>
              <a:rPr lang="it"/>
              <a:t>Git repository to host application code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90000"/>
              </a:lnSpc>
              <a:spcBef>
                <a:spcPts val="0"/>
              </a:spcBef>
              <a:spcAft>
                <a:spcPts val="0"/>
              </a:spcAft>
              <a:buSzPct val="47138"/>
              <a:buNone/>
            </a:pPr>
            <a:r>
              <a:rPr lang="it"/>
              <a:t>Azure DevOps</a:t>
            </a:r>
            <a:endParaRPr/>
          </a:p>
        </p:txBody>
      </p:sp>
      <p:sp>
        <p:nvSpPr>
          <p:cNvPr id="176" name="Google Shape;176;p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90000"/>
              </a:lnSpc>
              <a:spcBef>
                <a:spcPts val="0"/>
              </a:spcBef>
              <a:spcAft>
                <a:spcPts val="0"/>
              </a:spcAft>
              <a:buSzPts val="1800"/>
              <a:buChar char="●"/>
            </a:pPr>
            <a:r>
              <a:rPr lang="it"/>
              <a:t>Overview</a:t>
            </a:r>
            <a:endParaRPr/>
          </a:p>
          <a:p>
            <a:pPr indent="-342900" lvl="0" marL="457200" rtl="0" algn="l">
              <a:lnSpc>
                <a:spcPct val="90000"/>
              </a:lnSpc>
              <a:spcBef>
                <a:spcPts val="0"/>
              </a:spcBef>
              <a:spcAft>
                <a:spcPts val="0"/>
              </a:spcAft>
              <a:buSzPts val="1800"/>
              <a:buChar char="●"/>
            </a:pPr>
            <a:r>
              <a:rPr lang="it"/>
              <a:t>CI/CD pipeline in Azure DevOps</a:t>
            </a:r>
            <a:endParaRPr/>
          </a:p>
          <a:p>
            <a:pPr indent="-342900" lvl="0" marL="457200" rtl="0" algn="l">
              <a:lnSpc>
                <a:spcPct val="90000"/>
              </a:lnSpc>
              <a:spcBef>
                <a:spcPts val="0"/>
              </a:spcBef>
              <a:spcAft>
                <a:spcPts val="0"/>
              </a:spcAft>
              <a:buSzPts val="1800"/>
              <a:buChar char="●"/>
            </a:pPr>
            <a:r>
              <a:rPr lang="it"/>
              <a:t>Integration with Azure Services </a:t>
            </a:r>
            <a:endParaRPr/>
          </a:p>
          <a:p>
            <a:pPr indent="-342900" lvl="0" marL="457200" rtl="0" algn="l">
              <a:lnSpc>
                <a:spcPct val="90000"/>
              </a:lnSpc>
              <a:spcBef>
                <a:spcPts val="0"/>
              </a:spcBef>
              <a:spcAft>
                <a:spcPts val="0"/>
              </a:spcAft>
              <a:buSzPts val="1800"/>
              <a:buChar char="●"/>
            </a:pPr>
            <a:r>
              <a:rPr b="1" lang="it"/>
              <a:t>Azure Repos</a:t>
            </a:r>
            <a:endParaRPr b="1"/>
          </a:p>
        </p:txBody>
      </p:sp>
      <p:pic>
        <p:nvPicPr>
          <p:cNvPr id="177" name="Google Shape;177;p27"/>
          <p:cNvPicPr preferRelativeResize="0"/>
          <p:nvPr/>
        </p:nvPicPr>
        <p:blipFill rotWithShape="1">
          <a:blip r:embed="rId3">
            <a:alphaModFix/>
          </a:blip>
          <a:srcRect b="0" l="0" r="0" t="0"/>
          <a:stretch/>
        </p:blipFill>
        <p:spPr>
          <a:xfrm>
            <a:off x="5112112" y="888393"/>
            <a:ext cx="2438400" cy="2438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idx="1" type="body"/>
          </p:nvPr>
        </p:nvSpPr>
        <p:spPr>
          <a:xfrm>
            <a:off x="874975" y="951175"/>
            <a:ext cx="7029300" cy="3432000"/>
          </a:xfrm>
          <a:prstGeom prst="rect">
            <a:avLst/>
          </a:prstGeom>
          <a:noFill/>
          <a:ln>
            <a:noFill/>
          </a:ln>
        </p:spPr>
        <p:txBody>
          <a:bodyPr anchorCtr="0" anchor="t" bIns="34275" lIns="68575" spcFirstLastPara="1" rIns="68575" wrap="square" tIns="34275">
            <a:normAutofit fontScale="25000" lnSpcReduction="20000"/>
          </a:bodyPr>
          <a:lstStyle/>
          <a:p>
            <a:pPr indent="-355218" lvl="0" marL="457200" rtl="0" algn="l">
              <a:lnSpc>
                <a:spcPct val="115000"/>
              </a:lnSpc>
              <a:spcBef>
                <a:spcPts val="0"/>
              </a:spcBef>
              <a:spcAft>
                <a:spcPts val="0"/>
              </a:spcAft>
              <a:buSzPct val="100000"/>
              <a:buFont typeface="Calibri"/>
              <a:buChar char="●"/>
            </a:pPr>
            <a:r>
              <a:rPr lang="it" sz="7974" u="sng"/>
              <a:t>Development process automation</a:t>
            </a:r>
            <a:endParaRPr sz="7974" u="sng"/>
          </a:p>
          <a:p>
            <a:pPr indent="-355217" lvl="0" marL="457200" rtl="0" algn="l">
              <a:lnSpc>
                <a:spcPct val="115000"/>
              </a:lnSpc>
              <a:spcBef>
                <a:spcPts val="0"/>
              </a:spcBef>
              <a:spcAft>
                <a:spcPts val="0"/>
              </a:spcAft>
              <a:buSzPct val="100000"/>
              <a:buFont typeface="Calibri"/>
              <a:buChar char="●"/>
            </a:pPr>
            <a:r>
              <a:rPr lang="it" sz="7974"/>
              <a:t>Release time reduction</a:t>
            </a:r>
            <a:endParaRPr sz="7974"/>
          </a:p>
          <a:p>
            <a:pPr indent="-355218" lvl="0" marL="457200" rtl="0" algn="l">
              <a:lnSpc>
                <a:spcPct val="115000"/>
              </a:lnSpc>
              <a:spcBef>
                <a:spcPts val="0"/>
              </a:spcBef>
              <a:spcAft>
                <a:spcPts val="0"/>
              </a:spcAft>
              <a:buSzPct val="100000"/>
              <a:buFont typeface="Calibri"/>
              <a:buChar char="●"/>
            </a:pPr>
            <a:r>
              <a:rPr lang="it" sz="7974"/>
              <a:t>Better software quality</a:t>
            </a:r>
            <a:endParaRPr sz="7974"/>
          </a:p>
          <a:p>
            <a:pPr indent="-355218" lvl="0" marL="457200" rtl="0" algn="l">
              <a:lnSpc>
                <a:spcPct val="115000"/>
              </a:lnSpc>
              <a:spcBef>
                <a:spcPts val="0"/>
              </a:spcBef>
              <a:spcAft>
                <a:spcPts val="0"/>
              </a:spcAft>
              <a:buSzPct val="100000"/>
              <a:buChar char="●"/>
            </a:pPr>
            <a:r>
              <a:rPr lang="it" sz="7974" u="sng"/>
              <a:t>Risk reduction</a:t>
            </a:r>
            <a:endParaRPr sz="7974" u="sng"/>
          </a:p>
          <a:p>
            <a:pPr indent="-355218" lvl="0" marL="457200" rtl="0" algn="l">
              <a:lnSpc>
                <a:spcPct val="115000"/>
              </a:lnSpc>
              <a:spcBef>
                <a:spcPts val="0"/>
              </a:spcBef>
              <a:spcAft>
                <a:spcPts val="0"/>
              </a:spcAft>
              <a:buSzPct val="100000"/>
              <a:buChar char="●"/>
            </a:pPr>
            <a:r>
              <a:rPr lang="it" sz="7974"/>
              <a:t>Consistency and Reproducibility</a:t>
            </a:r>
            <a:endParaRPr sz="7974"/>
          </a:p>
          <a:p>
            <a:pPr indent="-355218" lvl="0" marL="457200" rtl="0" algn="l">
              <a:lnSpc>
                <a:spcPct val="115000"/>
              </a:lnSpc>
              <a:spcBef>
                <a:spcPts val="0"/>
              </a:spcBef>
              <a:spcAft>
                <a:spcPts val="0"/>
              </a:spcAft>
              <a:buSzPct val="100000"/>
              <a:buChar char="●"/>
            </a:pPr>
            <a:r>
              <a:rPr lang="it" sz="7974"/>
              <a:t>Simplified collaboration</a:t>
            </a:r>
            <a:endParaRPr sz="7974"/>
          </a:p>
          <a:p>
            <a:pPr indent="-355218" lvl="0" marL="457200" rtl="0" algn="l">
              <a:lnSpc>
                <a:spcPct val="115000"/>
              </a:lnSpc>
              <a:spcBef>
                <a:spcPts val="0"/>
              </a:spcBef>
              <a:spcAft>
                <a:spcPts val="0"/>
              </a:spcAft>
              <a:buSzPct val="100000"/>
              <a:buChar char="●"/>
            </a:pPr>
            <a:r>
              <a:rPr lang="it" sz="7974"/>
              <a:t>Operating costs reduction</a:t>
            </a:r>
            <a:endParaRPr sz="7974"/>
          </a:p>
          <a:p>
            <a:pPr indent="-355218" lvl="0" marL="457200" rtl="0" algn="l">
              <a:lnSpc>
                <a:spcPct val="115000"/>
              </a:lnSpc>
              <a:spcBef>
                <a:spcPts val="0"/>
              </a:spcBef>
              <a:spcAft>
                <a:spcPts val="0"/>
              </a:spcAft>
              <a:buSzPct val="100000"/>
              <a:buChar char="●"/>
            </a:pPr>
            <a:r>
              <a:rPr lang="it" sz="7974"/>
              <a:t>Quick feedback </a:t>
            </a:r>
            <a:endParaRPr sz="7974"/>
          </a:p>
          <a:p>
            <a:pPr indent="-355217" lvl="0" marL="457200" rtl="0" algn="l">
              <a:lnSpc>
                <a:spcPct val="115000"/>
              </a:lnSpc>
              <a:spcBef>
                <a:spcPts val="0"/>
              </a:spcBef>
              <a:spcAft>
                <a:spcPts val="0"/>
              </a:spcAft>
              <a:buSzPct val="100000"/>
              <a:buFont typeface="Calibri"/>
              <a:buChar char="●"/>
            </a:pPr>
            <a:r>
              <a:rPr lang="it" sz="7974" u="sng"/>
              <a:t>Security</a:t>
            </a:r>
            <a:endParaRPr sz="7974" u="sng"/>
          </a:p>
          <a:p>
            <a:pPr indent="-355217" lvl="0" marL="457200" rtl="0" algn="l">
              <a:lnSpc>
                <a:spcPct val="115000"/>
              </a:lnSpc>
              <a:spcBef>
                <a:spcPts val="0"/>
              </a:spcBef>
              <a:spcAft>
                <a:spcPts val="0"/>
              </a:spcAft>
              <a:buSzPct val="100000"/>
              <a:buFont typeface="Calibri"/>
              <a:buChar char="●"/>
            </a:pPr>
            <a:r>
              <a:rPr lang="it" sz="7974"/>
              <a:t>Scalability</a:t>
            </a:r>
            <a:endParaRPr sz="7974"/>
          </a:p>
          <a:p>
            <a:pPr indent="-38100" lvl="0" marL="177800" rtl="0" algn="l">
              <a:lnSpc>
                <a:spcPct val="90000"/>
              </a:lnSpc>
              <a:spcBef>
                <a:spcPts val="1200"/>
              </a:spcBef>
              <a:spcAft>
                <a:spcPts val="0"/>
              </a:spcAft>
              <a:buClr>
                <a:schemeClr val="dk1"/>
              </a:buClr>
              <a:buSzPct val="100000"/>
              <a:buNone/>
            </a:pPr>
            <a:r>
              <a:t/>
            </a:r>
            <a:endParaRPr/>
          </a:p>
        </p:txBody>
      </p:sp>
      <p:sp>
        <p:nvSpPr>
          <p:cNvPr id="183" name="Google Shape;183;p28"/>
          <p:cNvSpPr txBox="1"/>
          <p:nvPr>
            <p:ph type="title"/>
          </p:nvPr>
        </p:nvSpPr>
        <p:spPr>
          <a:xfrm>
            <a:off x="471625" y="205375"/>
            <a:ext cx="8085000" cy="7458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it"/>
              <a:t>Pipeline CI/CD fundamentals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