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2" r:id="rId9"/>
    <p:sldId id="259" r:id="rId10"/>
    <p:sldId id="263" r:id="rId11"/>
    <p:sldId id="264" r:id="rId12"/>
    <p:sldId id="265" r:id="rId13"/>
    <p:sldId id="266" r:id="rId14"/>
    <p:sldId id="270" r:id="rId15"/>
    <p:sldId id="267" r:id="rId16"/>
    <p:sldId id="269" r:id="rId17"/>
    <p:sldId id="260" r:id="rId18"/>
    <p:sldId id="271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DD"/>
    <a:srgbClr val="343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DA7533-CE46-4611-966B-F4F5484D85CD}" type="doc">
      <dgm:prSet loTypeId="urn:microsoft.com/office/officeart/2005/8/layout/hProcess9" loCatId="process" qsTypeId="urn:microsoft.com/office/officeart/2005/8/quickstyle/simple4" qsCatId="simple" csTypeId="urn:microsoft.com/office/officeart/2005/8/colors/accent0_3" csCatId="mainScheme" phldr="1"/>
      <dgm:spPr/>
    </dgm:pt>
    <dgm:pt modelId="{E0E76F15-8273-420C-BA0E-2E96138FB06C}">
      <dgm:prSet phldrT="[Text]"/>
      <dgm:spPr/>
      <dgm:t>
        <a:bodyPr/>
        <a:lstStyle/>
        <a:p>
          <a:r>
            <a:rPr lang="it-IT" dirty="0"/>
            <a:t>Sandbox + PR</a:t>
          </a:r>
          <a:endParaRPr lang="en-US" dirty="0"/>
        </a:p>
      </dgm:t>
    </dgm:pt>
    <dgm:pt modelId="{1E8601CD-35D4-49A1-BF03-967965D33775}" type="parTrans" cxnId="{F0C37704-C138-4A39-A7BD-6C8E73E92C8F}">
      <dgm:prSet/>
      <dgm:spPr/>
      <dgm:t>
        <a:bodyPr/>
        <a:lstStyle/>
        <a:p>
          <a:endParaRPr lang="en-US"/>
        </a:p>
      </dgm:t>
    </dgm:pt>
    <dgm:pt modelId="{52F45FD5-BCB2-48BB-AEC2-7060A0051E55}" type="sibTrans" cxnId="{F0C37704-C138-4A39-A7BD-6C8E73E92C8F}">
      <dgm:prSet/>
      <dgm:spPr/>
      <dgm:t>
        <a:bodyPr/>
        <a:lstStyle/>
        <a:p>
          <a:endParaRPr lang="en-US"/>
        </a:p>
      </dgm:t>
    </dgm:pt>
    <dgm:pt modelId="{23FDC7E9-BAA1-4C3A-9EAE-227E35F61925}">
      <dgm:prSet phldrT="[Text]"/>
      <dgm:spPr/>
      <dgm:t>
        <a:bodyPr/>
        <a:lstStyle/>
        <a:p>
          <a:r>
            <a:rPr lang="it-IT" dirty="0"/>
            <a:t>New </a:t>
          </a:r>
          <a:r>
            <a:rPr lang="it-IT" dirty="0" err="1"/>
            <a:t>temporary</a:t>
          </a:r>
          <a:r>
            <a:rPr lang="it-IT" dirty="0"/>
            <a:t> DB</a:t>
          </a:r>
          <a:endParaRPr lang="en-US" dirty="0"/>
        </a:p>
      </dgm:t>
    </dgm:pt>
    <dgm:pt modelId="{E7A85910-D77A-40A8-A90F-D60718EDBBDD}" type="parTrans" cxnId="{11A01102-9534-448B-98C0-1F5BCCF7083F}">
      <dgm:prSet/>
      <dgm:spPr/>
      <dgm:t>
        <a:bodyPr/>
        <a:lstStyle/>
        <a:p>
          <a:endParaRPr lang="en-US"/>
        </a:p>
      </dgm:t>
    </dgm:pt>
    <dgm:pt modelId="{46E8A3AE-47BD-45D6-B35E-71C72B18EBC3}" type="sibTrans" cxnId="{11A01102-9534-448B-98C0-1F5BCCF7083F}">
      <dgm:prSet/>
      <dgm:spPr/>
      <dgm:t>
        <a:bodyPr/>
        <a:lstStyle/>
        <a:p>
          <a:endParaRPr lang="en-US"/>
        </a:p>
      </dgm:t>
    </dgm:pt>
    <dgm:pt modelId="{BA8E7C17-D42C-4AED-88FC-5AE1F593DA98}">
      <dgm:prSet phldrT="[Text]"/>
      <dgm:spPr/>
      <dgm:t>
        <a:bodyPr/>
        <a:lstStyle/>
        <a:p>
          <a:r>
            <a:rPr lang="it-IT" dirty="0" err="1"/>
            <a:t>Pre</a:t>
          </a:r>
          <a:r>
            <a:rPr lang="it-IT" dirty="0"/>
            <a:t> (test scripts)</a:t>
          </a:r>
          <a:endParaRPr lang="en-US" dirty="0"/>
        </a:p>
      </dgm:t>
    </dgm:pt>
    <dgm:pt modelId="{840EAEC8-035C-4073-827D-F03D1A7479E3}" type="parTrans" cxnId="{F0F62BC3-A5EB-4C8A-AF42-93C1871BF577}">
      <dgm:prSet/>
      <dgm:spPr/>
      <dgm:t>
        <a:bodyPr/>
        <a:lstStyle/>
        <a:p>
          <a:endParaRPr lang="en-US"/>
        </a:p>
      </dgm:t>
    </dgm:pt>
    <dgm:pt modelId="{B6DDAE66-A91F-405E-8591-E6FA2BD9AC41}" type="sibTrans" cxnId="{F0F62BC3-A5EB-4C8A-AF42-93C1871BF577}">
      <dgm:prSet/>
      <dgm:spPr/>
      <dgm:t>
        <a:bodyPr/>
        <a:lstStyle/>
        <a:p>
          <a:endParaRPr lang="en-US"/>
        </a:p>
      </dgm:t>
    </dgm:pt>
    <dgm:pt modelId="{0A69FECD-829B-4271-B0BD-26D5879329F9}">
      <dgm:prSet phldrT="[Text]"/>
      <dgm:spPr/>
      <dgm:t>
        <a:bodyPr/>
        <a:lstStyle/>
        <a:p>
          <a:r>
            <a:rPr lang="it-IT" dirty="0"/>
            <a:t>DB </a:t>
          </a:r>
          <a:r>
            <a:rPr lang="it-IT" dirty="0" err="1"/>
            <a:t>Structures</a:t>
          </a:r>
          <a:endParaRPr lang="en-US" dirty="0"/>
        </a:p>
      </dgm:t>
    </dgm:pt>
    <dgm:pt modelId="{38D73694-8F24-406F-91F5-5C16A98E497B}" type="parTrans" cxnId="{409FAD6C-1704-4DE3-9781-5B33981EC092}">
      <dgm:prSet/>
      <dgm:spPr/>
      <dgm:t>
        <a:bodyPr/>
        <a:lstStyle/>
        <a:p>
          <a:endParaRPr lang="en-US"/>
        </a:p>
      </dgm:t>
    </dgm:pt>
    <dgm:pt modelId="{34F256C4-2C8E-4378-8749-3C9D6A4E0710}" type="sibTrans" cxnId="{409FAD6C-1704-4DE3-9781-5B33981EC092}">
      <dgm:prSet/>
      <dgm:spPr/>
      <dgm:t>
        <a:bodyPr/>
        <a:lstStyle/>
        <a:p>
          <a:endParaRPr lang="en-US"/>
        </a:p>
      </dgm:t>
    </dgm:pt>
    <dgm:pt modelId="{B317DADE-CFE6-4180-8FE3-83E123FAD3AD}">
      <dgm:prSet phldrT="[Text]"/>
      <dgm:spPr/>
      <dgm:t>
        <a:bodyPr/>
        <a:lstStyle/>
        <a:p>
          <a:r>
            <a:rPr lang="it-IT" dirty="0"/>
            <a:t>Post (test scripts)</a:t>
          </a:r>
          <a:endParaRPr lang="en-US" dirty="0"/>
        </a:p>
      </dgm:t>
    </dgm:pt>
    <dgm:pt modelId="{A27FB1A7-4FF8-4942-9670-BF3BC2102B7C}" type="parTrans" cxnId="{CF6821D2-554B-46C7-989F-595A1CEA3052}">
      <dgm:prSet/>
      <dgm:spPr/>
      <dgm:t>
        <a:bodyPr/>
        <a:lstStyle/>
        <a:p>
          <a:endParaRPr lang="en-US"/>
        </a:p>
      </dgm:t>
    </dgm:pt>
    <dgm:pt modelId="{B450DCCA-4579-4A0C-8AE3-2F564E415E2A}" type="sibTrans" cxnId="{CF6821D2-554B-46C7-989F-595A1CEA3052}">
      <dgm:prSet/>
      <dgm:spPr/>
      <dgm:t>
        <a:bodyPr/>
        <a:lstStyle/>
        <a:p>
          <a:endParaRPr lang="en-US"/>
        </a:p>
      </dgm:t>
    </dgm:pt>
    <dgm:pt modelId="{57D5C3E4-C3AC-4FB8-A3B6-3B2DD45CF033}">
      <dgm:prSet phldrT="[Text]"/>
      <dgm:spPr/>
      <dgm:t>
        <a:bodyPr/>
        <a:lstStyle/>
        <a:p>
          <a:r>
            <a:rPr lang="it-IT" dirty="0"/>
            <a:t>OK? GO in production</a:t>
          </a:r>
          <a:endParaRPr lang="en-US" dirty="0"/>
        </a:p>
      </dgm:t>
    </dgm:pt>
    <dgm:pt modelId="{2DB42D10-F961-4F82-80F2-B2044A4A5D32}" type="parTrans" cxnId="{A8A8F505-3809-4462-B60E-9E1F47CF7440}">
      <dgm:prSet/>
      <dgm:spPr/>
      <dgm:t>
        <a:bodyPr/>
        <a:lstStyle/>
        <a:p>
          <a:endParaRPr lang="en-US"/>
        </a:p>
      </dgm:t>
    </dgm:pt>
    <dgm:pt modelId="{5ACDF331-AD2D-49C2-947F-53DAE6CA91E7}" type="sibTrans" cxnId="{A8A8F505-3809-4462-B60E-9E1F47CF7440}">
      <dgm:prSet/>
      <dgm:spPr/>
      <dgm:t>
        <a:bodyPr/>
        <a:lstStyle/>
        <a:p>
          <a:endParaRPr lang="en-US"/>
        </a:p>
      </dgm:t>
    </dgm:pt>
    <dgm:pt modelId="{F6FF6C27-9688-46D1-8D03-25C44BD5A763}" type="pres">
      <dgm:prSet presAssocID="{CCDA7533-CE46-4611-966B-F4F5484D85CD}" presName="CompostProcess" presStyleCnt="0">
        <dgm:presLayoutVars>
          <dgm:dir/>
          <dgm:resizeHandles val="exact"/>
        </dgm:presLayoutVars>
      </dgm:prSet>
      <dgm:spPr/>
    </dgm:pt>
    <dgm:pt modelId="{E0F9A35D-B1B2-4630-A44A-A6669B7555E2}" type="pres">
      <dgm:prSet presAssocID="{CCDA7533-CE46-4611-966B-F4F5484D85CD}" presName="arrow" presStyleLbl="bgShp" presStyleIdx="0" presStyleCnt="1" custLinFactNeighborX="0" custLinFactNeighborY="-14361"/>
      <dgm:spPr/>
    </dgm:pt>
    <dgm:pt modelId="{8A6EC1ED-4D6E-4D01-ABB5-2113EAA12AA9}" type="pres">
      <dgm:prSet presAssocID="{CCDA7533-CE46-4611-966B-F4F5484D85CD}" presName="linearProcess" presStyleCnt="0"/>
      <dgm:spPr/>
    </dgm:pt>
    <dgm:pt modelId="{14B50AAA-FF85-47E6-908B-EC9BEE0821F5}" type="pres">
      <dgm:prSet presAssocID="{E0E76F15-8273-420C-BA0E-2E96138FB06C}" presName="textNode" presStyleLbl="node1" presStyleIdx="0" presStyleCnt="6">
        <dgm:presLayoutVars>
          <dgm:bulletEnabled val="1"/>
        </dgm:presLayoutVars>
      </dgm:prSet>
      <dgm:spPr/>
    </dgm:pt>
    <dgm:pt modelId="{ADBB5AC0-3B20-4809-9F18-487A1C60EAC0}" type="pres">
      <dgm:prSet presAssocID="{52F45FD5-BCB2-48BB-AEC2-7060A0051E55}" presName="sibTrans" presStyleCnt="0"/>
      <dgm:spPr/>
    </dgm:pt>
    <dgm:pt modelId="{EF98C91D-73D0-42A5-98E6-D9B9E486E5E5}" type="pres">
      <dgm:prSet presAssocID="{23FDC7E9-BAA1-4C3A-9EAE-227E35F61925}" presName="textNode" presStyleLbl="node1" presStyleIdx="1" presStyleCnt="6">
        <dgm:presLayoutVars>
          <dgm:bulletEnabled val="1"/>
        </dgm:presLayoutVars>
      </dgm:prSet>
      <dgm:spPr/>
    </dgm:pt>
    <dgm:pt modelId="{6B0B1660-B767-4540-8902-F3801995AD11}" type="pres">
      <dgm:prSet presAssocID="{46E8A3AE-47BD-45D6-B35E-71C72B18EBC3}" presName="sibTrans" presStyleCnt="0"/>
      <dgm:spPr/>
    </dgm:pt>
    <dgm:pt modelId="{92DB382E-EB75-4077-985D-6CD8BB07BCCC}" type="pres">
      <dgm:prSet presAssocID="{BA8E7C17-D42C-4AED-88FC-5AE1F593DA98}" presName="textNode" presStyleLbl="node1" presStyleIdx="2" presStyleCnt="6">
        <dgm:presLayoutVars>
          <dgm:bulletEnabled val="1"/>
        </dgm:presLayoutVars>
      </dgm:prSet>
      <dgm:spPr/>
    </dgm:pt>
    <dgm:pt modelId="{0C693752-BB17-44F5-AA57-ABF339281C6C}" type="pres">
      <dgm:prSet presAssocID="{B6DDAE66-A91F-405E-8591-E6FA2BD9AC41}" presName="sibTrans" presStyleCnt="0"/>
      <dgm:spPr/>
    </dgm:pt>
    <dgm:pt modelId="{C25A494E-2F78-4DE5-A678-947E44395476}" type="pres">
      <dgm:prSet presAssocID="{0A69FECD-829B-4271-B0BD-26D5879329F9}" presName="textNode" presStyleLbl="node1" presStyleIdx="3" presStyleCnt="6">
        <dgm:presLayoutVars>
          <dgm:bulletEnabled val="1"/>
        </dgm:presLayoutVars>
      </dgm:prSet>
      <dgm:spPr/>
    </dgm:pt>
    <dgm:pt modelId="{4F432C80-F161-4EFF-817B-D5EB2378E270}" type="pres">
      <dgm:prSet presAssocID="{34F256C4-2C8E-4378-8749-3C9D6A4E0710}" presName="sibTrans" presStyleCnt="0"/>
      <dgm:spPr/>
    </dgm:pt>
    <dgm:pt modelId="{14C3011C-1BED-4955-941D-61457CC33B25}" type="pres">
      <dgm:prSet presAssocID="{B317DADE-CFE6-4180-8FE3-83E123FAD3AD}" presName="textNode" presStyleLbl="node1" presStyleIdx="4" presStyleCnt="6">
        <dgm:presLayoutVars>
          <dgm:bulletEnabled val="1"/>
        </dgm:presLayoutVars>
      </dgm:prSet>
      <dgm:spPr/>
    </dgm:pt>
    <dgm:pt modelId="{E6413CCA-388A-49B1-BC13-D4EDBCF4AEB6}" type="pres">
      <dgm:prSet presAssocID="{B450DCCA-4579-4A0C-8AE3-2F564E415E2A}" presName="sibTrans" presStyleCnt="0"/>
      <dgm:spPr/>
    </dgm:pt>
    <dgm:pt modelId="{29560221-1C80-4259-8DA3-754A558A6DFC}" type="pres">
      <dgm:prSet presAssocID="{57D5C3E4-C3AC-4FB8-A3B6-3B2DD45CF033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11A01102-9534-448B-98C0-1F5BCCF7083F}" srcId="{CCDA7533-CE46-4611-966B-F4F5484D85CD}" destId="{23FDC7E9-BAA1-4C3A-9EAE-227E35F61925}" srcOrd="1" destOrd="0" parTransId="{E7A85910-D77A-40A8-A90F-D60718EDBBDD}" sibTransId="{46E8A3AE-47BD-45D6-B35E-71C72B18EBC3}"/>
    <dgm:cxn modelId="{F0C37704-C138-4A39-A7BD-6C8E73E92C8F}" srcId="{CCDA7533-CE46-4611-966B-F4F5484D85CD}" destId="{E0E76F15-8273-420C-BA0E-2E96138FB06C}" srcOrd="0" destOrd="0" parTransId="{1E8601CD-35D4-49A1-BF03-967965D33775}" sibTransId="{52F45FD5-BCB2-48BB-AEC2-7060A0051E55}"/>
    <dgm:cxn modelId="{A8A8F505-3809-4462-B60E-9E1F47CF7440}" srcId="{CCDA7533-CE46-4611-966B-F4F5484D85CD}" destId="{57D5C3E4-C3AC-4FB8-A3B6-3B2DD45CF033}" srcOrd="5" destOrd="0" parTransId="{2DB42D10-F961-4F82-80F2-B2044A4A5D32}" sibTransId="{5ACDF331-AD2D-49C2-947F-53DAE6CA91E7}"/>
    <dgm:cxn modelId="{4AF5B965-6302-4E1B-AD2B-8521E69D7CD3}" type="presOf" srcId="{B317DADE-CFE6-4180-8FE3-83E123FAD3AD}" destId="{14C3011C-1BED-4955-941D-61457CC33B25}" srcOrd="0" destOrd="0" presId="urn:microsoft.com/office/officeart/2005/8/layout/hProcess9"/>
    <dgm:cxn modelId="{CA07D849-9C4A-43B9-BA5B-13F233D55656}" type="presOf" srcId="{CCDA7533-CE46-4611-966B-F4F5484D85CD}" destId="{F6FF6C27-9688-46D1-8D03-25C44BD5A763}" srcOrd="0" destOrd="0" presId="urn:microsoft.com/office/officeart/2005/8/layout/hProcess9"/>
    <dgm:cxn modelId="{409FAD6C-1704-4DE3-9781-5B33981EC092}" srcId="{CCDA7533-CE46-4611-966B-F4F5484D85CD}" destId="{0A69FECD-829B-4271-B0BD-26D5879329F9}" srcOrd="3" destOrd="0" parTransId="{38D73694-8F24-406F-91F5-5C16A98E497B}" sibTransId="{34F256C4-2C8E-4378-8749-3C9D6A4E0710}"/>
    <dgm:cxn modelId="{EF750373-39E3-4601-8DBB-22D39DACB102}" type="presOf" srcId="{23FDC7E9-BAA1-4C3A-9EAE-227E35F61925}" destId="{EF98C91D-73D0-42A5-98E6-D9B9E486E5E5}" srcOrd="0" destOrd="0" presId="urn:microsoft.com/office/officeart/2005/8/layout/hProcess9"/>
    <dgm:cxn modelId="{CCF7359C-AEF3-4CCE-8EDF-72A277C65AD8}" type="presOf" srcId="{0A69FECD-829B-4271-B0BD-26D5879329F9}" destId="{C25A494E-2F78-4DE5-A678-947E44395476}" srcOrd="0" destOrd="0" presId="urn:microsoft.com/office/officeart/2005/8/layout/hProcess9"/>
    <dgm:cxn modelId="{F0F62BC3-A5EB-4C8A-AF42-93C1871BF577}" srcId="{CCDA7533-CE46-4611-966B-F4F5484D85CD}" destId="{BA8E7C17-D42C-4AED-88FC-5AE1F593DA98}" srcOrd="2" destOrd="0" parTransId="{840EAEC8-035C-4073-827D-F03D1A7479E3}" sibTransId="{B6DDAE66-A91F-405E-8591-E6FA2BD9AC41}"/>
    <dgm:cxn modelId="{759A4BC6-B870-4216-A32A-1551399E43D7}" type="presOf" srcId="{57D5C3E4-C3AC-4FB8-A3B6-3B2DD45CF033}" destId="{29560221-1C80-4259-8DA3-754A558A6DFC}" srcOrd="0" destOrd="0" presId="urn:microsoft.com/office/officeart/2005/8/layout/hProcess9"/>
    <dgm:cxn modelId="{D71687CB-9E01-431F-9F79-23ACE48D4ED9}" type="presOf" srcId="{BA8E7C17-D42C-4AED-88FC-5AE1F593DA98}" destId="{92DB382E-EB75-4077-985D-6CD8BB07BCCC}" srcOrd="0" destOrd="0" presId="urn:microsoft.com/office/officeart/2005/8/layout/hProcess9"/>
    <dgm:cxn modelId="{F0029CCD-6C8B-43A7-9548-26A950EACF59}" type="presOf" srcId="{E0E76F15-8273-420C-BA0E-2E96138FB06C}" destId="{14B50AAA-FF85-47E6-908B-EC9BEE0821F5}" srcOrd="0" destOrd="0" presId="urn:microsoft.com/office/officeart/2005/8/layout/hProcess9"/>
    <dgm:cxn modelId="{CF6821D2-554B-46C7-989F-595A1CEA3052}" srcId="{CCDA7533-CE46-4611-966B-F4F5484D85CD}" destId="{B317DADE-CFE6-4180-8FE3-83E123FAD3AD}" srcOrd="4" destOrd="0" parTransId="{A27FB1A7-4FF8-4942-9670-BF3BC2102B7C}" sibTransId="{B450DCCA-4579-4A0C-8AE3-2F564E415E2A}"/>
    <dgm:cxn modelId="{BAFAD7E2-00A4-4129-832F-9971350CF630}" type="presParOf" srcId="{F6FF6C27-9688-46D1-8D03-25C44BD5A763}" destId="{E0F9A35D-B1B2-4630-A44A-A6669B7555E2}" srcOrd="0" destOrd="0" presId="urn:microsoft.com/office/officeart/2005/8/layout/hProcess9"/>
    <dgm:cxn modelId="{A373BFB8-FC6D-4D66-A2AD-FC59C564227E}" type="presParOf" srcId="{F6FF6C27-9688-46D1-8D03-25C44BD5A763}" destId="{8A6EC1ED-4D6E-4D01-ABB5-2113EAA12AA9}" srcOrd="1" destOrd="0" presId="urn:microsoft.com/office/officeart/2005/8/layout/hProcess9"/>
    <dgm:cxn modelId="{6DE5DECA-5598-4705-904A-C582BA286A2B}" type="presParOf" srcId="{8A6EC1ED-4D6E-4D01-ABB5-2113EAA12AA9}" destId="{14B50AAA-FF85-47E6-908B-EC9BEE0821F5}" srcOrd="0" destOrd="0" presId="urn:microsoft.com/office/officeart/2005/8/layout/hProcess9"/>
    <dgm:cxn modelId="{378FE326-9B04-48C6-AD21-EA6F5A9972F8}" type="presParOf" srcId="{8A6EC1ED-4D6E-4D01-ABB5-2113EAA12AA9}" destId="{ADBB5AC0-3B20-4809-9F18-487A1C60EAC0}" srcOrd="1" destOrd="0" presId="urn:microsoft.com/office/officeart/2005/8/layout/hProcess9"/>
    <dgm:cxn modelId="{1FF86A80-6E51-4C56-8A1F-0D30EB4AF80E}" type="presParOf" srcId="{8A6EC1ED-4D6E-4D01-ABB5-2113EAA12AA9}" destId="{EF98C91D-73D0-42A5-98E6-D9B9E486E5E5}" srcOrd="2" destOrd="0" presId="urn:microsoft.com/office/officeart/2005/8/layout/hProcess9"/>
    <dgm:cxn modelId="{CC015A31-C040-4995-BB01-50CC0EC9DAD6}" type="presParOf" srcId="{8A6EC1ED-4D6E-4D01-ABB5-2113EAA12AA9}" destId="{6B0B1660-B767-4540-8902-F3801995AD11}" srcOrd="3" destOrd="0" presId="urn:microsoft.com/office/officeart/2005/8/layout/hProcess9"/>
    <dgm:cxn modelId="{3D38D05C-3A8D-421A-A7E9-D9130CBE8652}" type="presParOf" srcId="{8A6EC1ED-4D6E-4D01-ABB5-2113EAA12AA9}" destId="{92DB382E-EB75-4077-985D-6CD8BB07BCCC}" srcOrd="4" destOrd="0" presId="urn:microsoft.com/office/officeart/2005/8/layout/hProcess9"/>
    <dgm:cxn modelId="{606C56C0-4A66-4259-9478-6DBB8C0B966A}" type="presParOf" srcId="{8A6EC1ED-4D6E-4D01-ABB5-2113EAA12AA9}" destId="{0C693752-BB17-44F5-AA57-ABF339281C6C}" srcOrd="5" destOrd="0" presId="urn:microsoft.com/office/officeart/2005/8/layout/hProcess9"/>
    <dgm:cxn modelId="{6EE3814A-98DE-4F26-8627-D6DFFBB9D0D7}" type="presParOf" srcId="{8A6EC1ED-4D6E-4D01-ABB5-2113EAA12AA9}" destId="{C25A494E-2F78-4DE5-A678-947E44395476}" srcOrd="6" destOrd="0" presId="urn:microsoft.com/office/officeart/2005/8/layout/hProcess9"/>
    <dgm:cxn modelId="{4B87082F-F700-4D5F-BFA1-E07AB87B58B9}" type="presParOf" srcId="{8A6EC1ED-4D6E-4D01-ABB5-2113EAA12AA9}" destId="{4F432C80-F161-4EFF-817B-D5EB2378E270}" srcOrd="7" destOrd="0" presId="urn:microsoft.com/office/officeart/2005/8/layout/hProcess9"/>
    <dgm:cxn modelId="{6221CB11-BC82-41D0-B57C-07FFDB3EC46F}" type="presParOf" srcId="{8A6EC1ED-4D6E-4D01-ABB5-2113EAA12AA9}" destId="{14C3011C-1BED-4955-941D-61457CC33B25}" srcOrd="8" destOrd="0" presId="urn:microsoft.com/office/officeart/2005/8/layout/hProcess9"/>
    <dgm:cxn modelId="{36384EB9-BA65-4AA8-AAD3-DD107EBB6EDB}" type="presParOf" srcId="{8A6EC1ED-4D6E-4D01-ABB5-2113EAA12AA9}" destId="{E6413CCA-388A-49B1-BC13-D4EDBCF4AEB6}" srcOrd="9" destOrd="0" presId="urn:microsoft.com/office/officeart/2005/8/layout/hProcess9"/>
    <dgm:cxn modelId="{3EF2D8F8-7A7B-4BA2-9BE2-127FC1F8B008}" type="presParOf" srcId="{8A6EC1ED-4D6E-4D01-ABB5-2113EAA12AA9}" destId="{29560221-1C80-4259-8DA3-754A558A6DFC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9A35D-B1B2-4630-A44A-A6669B7555E2}">
      <dsp:nvSpPr>
        <dsp:cNvPr id="0" name=""/>
        <dsp:cNvSpPr/>
      </dsp:nvSpPr>
      <dsp:spPr>
        <a:xfrm>
          <a:off x="788669" y="0"/>
          <a:ext cx="8938260" cy="3781425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B50AAA-FF85-47E6-908B-EC9BEE0821F5}">
      <dsp:nvSpPr>
        <dsp:cNvPr id="0" name=""/>
        <dsp:cNvSpPr/>
      </dsp:nvSpPr>
      <dsp:spPr>
        <a:xfrm>
          <a:off x="4243" y="1134427"/>
          <a:ext cx="1657907" cy="15125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Sandbox + PR</a:t>
          </a:r>
          <a:endParaRPr lang="en-US" sz="2300" kern="1200" dirty="0"/>
        </a:p>
      </dsp:txBody>
      <dsp:txXfrm>
        <a:off x="78081" y="1208265"/>
        <a:ext cx="1510231" cy="1364894"/>
      </dsp:txXfrm>
    </dsp:sp>
    <dsp:sp modelId="{EF98C91D-73D0-42A5-98E6-D9B9E486E5E5}">
      <dsp:nvSpPr>
        <dsp:cNvPr id="0" name=""/>
        <dsp:cNvSpPr/>
      </dsp:nvSpPr>
      <dsp:spPr>
        <a:xfrm>
          <a:off x="1774084" y="1134427"/>
          <a:ext cx="1657907" cy="15125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New </a:t>
          </a:r>
          <a:r>
            <a:rPr lang="it-IT" sz="2300" kern="1200" dirty="0" err="1"/>
            <a:t>temporary</a:t>
          </a:r>
          <a:r>
            <a:rPr lang="it-IT" sz="2300" kern="1200" dirty="0"/>
            <a:t> DB</a:t>
          </a:r>
          <a:endParaRPr lang="en-US" sz="2300" kern="1200" dirty="0"/>
        </a:p>
      </dsp:txBody>
      <dsp:txXfrm>
        <a:off x="1847922" y="1208265"/>
        <a:ext cx="1510231" cy="1364894"/>
      </dsp:txXfrm>
    </dsp:sp>
    <dsp:sp modelId="{92DB382E-EB75-4077-985D-6CD8BB07BCCC}">
      <dsp:nvSpPr>
        <dsp:cNvPr id="0" name=""/>
        <dsp:cNvSpPr/>
      </dsp:nvSpPr>
      <dsp:spPr>
        <a:xfrm>
          <a:off x="3543925" y="1134427"/>
          <a:ext cx="1657907" cy="15125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 err="1"/>
            <a:t>Pre</a:t>
          </a:r>
          <a:r>
            <a:rPr lang="it-IT" sz="2300" kern="1200" dirty="0"/>
            <a:t> (test scripts)</a:t>
          </a:r>
          <a:endParaRPr lang="en-US" sz="2300" kern="1200" dirty="0"/>
        </a:p>
      </dsp:txBody>
      <dsp:txXfrm>
        <a:off x="3617763" y="1208265"/>
        <a:ext cx="1510231" cy="1364894"/>
      </dsp:txXfrm>
    </dsp:sp>
    <dsp:sp modelId="{C25A494E-2F78-4DE5-A678-947E44395476}">
      <dsp:nvSpPr>
        <dsp:cNvPr id="0" name=""/>
        <dsp:cNvSpPr/>
      </dsp:nvSpPr>
      <dsp:spPr>
        <a:xfrm>
          <a:off x="5313766" y="1134427"/>
          <a:ext cx="1657907" cy="15125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DB </a:t>
          </a:r>
          <a:r>
            <a:rPr lang="it-IT" sz="2300" kern="1200" dirty="0" err="1"/>
            <a:t>Structures</a:t>
          </a:r>
          <a:endParaRPr lang="en-US" sz="2300" kern="1200" dirty="0"/>
        </a:p>
      </dsp:txBody>
      <dsp:txXfrm>
        <a:off x="5387604" y="1208265"/>
        <a:ext cx="1510231" cy="1364894"/>
      </dsp:txXfrm>
    </dsp:sp>
    <dsp:sp modelId="{14C3011C-1BED-4955-941D-61457CC33B25}">
      <dsp:nvSpPr>
        <dsp:cNvPr id="0" name=""/>
        <dsp:cNvSpPr/>
      </dsp:nvSpPr>
      <dsp:spPr>
        <a:xfrm>
          <a:off x="7083608" y="1134427"/>
          <a:ext cx="1657907" cy="15125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Post (test scripts)</a:t>
          </a:r>
          <a:endParaRPr lang="en-US" sz="2300" kern="1200" dirty="0"/>
        </a:p>
      </dsp:txBody>
      <dsp:txXfrm>
        <a:off x="7157446" y="1208265"/>
        <a:ext cx="1510231" cy="1364894"/>
      </dsp:txXfrm>
    </dsp:sp>
    <dsp:sp modelId="{29560221-1C80-4259-8DA3-754A558A6DFC}">
      <dsp:nvSpPr>
        <dsp:cNvPr id="0" name=""/>
        <dsp:cNvSpPr/>
      </dsp:nvSpPr>
      <dsp:spPr>
        <a:xfrm>
          <a:off x="8853449" y="1134427"/>
          <a:ext cx="1657907" cy="151257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OK? GO in production</a:t>
          </a:r>
          <a:endParaRPr lang="en-US" sz="2300" kern="1200" dirty="0"/>
        </a:p>
      </dsp:txBody>
      <dsp:txXfrm>
        <a:off x="8927287" y="1208265"/>
        <a:ext cx="1510231" cy="1364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3048000" y="331857"/>
            <a:ext cx="9144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201AB4-DC9A-F0C7-1288-C29AEA6597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658" y="367926"/>
            <a:ext cx="3944684" cy="12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EE4224-294B-1909-3C29-09DF25610FC7}"/>
              </a:ext>
            </a:extLst>
          </p:cNvPr>
          <p:cNvSpPr txBox="1"/>
          <p:nvPr userDrawn="1"/>
        </p:nvSpPr>
        <p:spPr>
          <a:xfrm>
            <a:off x="8366466" y="663714"/>
            <a:ext cx="3825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b="1" dirty="0">
                <a:solidFill>
                  <a:srgbClr val="0093DD"/>
                </a:solidFill>
              </a:rPr>
              <a:t>#37 PARMA 2023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3366DE-3117-892F-5AEE-99FC5F31F9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4023"/>
          <a:stretch/>
        </p:blipFill>
        <p:spPr>
          <a:xfrm>
            <a:off x="8933415" y="5526025"/>
            <a:ext cx="2691636" cy="628636"/>
          </a:xfrm>
          <a:prstGeom prst="rect">
            <a:avLst/>
          </a:prstGeom>
        </p:spPr>
      </p:pic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0" y="5154543"/>
            <a:ext cx="3048000" cy="1371600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522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6096000" y="951494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-1112222" y="0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-1112222" y="707005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5192-59F8-3E1A-DE70-E3C0A32C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3095"/>
            <a:ext cx="10515600" cy="38538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6C682C-5523-1B86-BEF8-483C5409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986" y="137069"/>
            <a:ext cx="10296814" cy="8144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4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6096000" y="951494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-1112222" y="0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-1112222" y="707005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5192-59F8-3E1A-DE70-E3C0A32C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21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10539812" y="951495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0" y="0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0" y="707005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354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10539812" y="951495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0" y="0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0" y="707005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7F5FA3-75BE-4AEA-FC60-8E49B0C7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208" y="365125"/>
            <a:ext cx="837060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0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10539812" y="951495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0" y="0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0" y="707005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7F5FA3-75BE-4AEA-FC60-8E49B0C7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208" y="365125"/>
            <a:ext cx="837060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E4BFC3-3FC7-0545-F528-ECD8BE73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9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10539812" y="951495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0" y="0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0" y="707005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E4BFC3-3FC7-0545-F528-ECD8BE73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10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3048000" y="331857"/>
            <a:ext cx="9144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201AB4-DC9A-F0C7-1288-C29AEA6597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658" y="367926"/>
            <a:ext cx="3944684" cy="12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EE4224-294B-1909-3C29-09DF25610FC7}"/>
              </a:ext>
            </a:extLst>
          </p:cNvPr>
          <p:cNvSpPr txBox="1"/>
          <p:nvPr userDrawn="1"/>
        </p:nvSpPr>
        <p:spPr>
          <a:xfrm>
            <a:off x="8366466" y="663714"/>
            <a:ext cx="3825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b="1" dirty="0">
                <a:solidFill>
                  <a:srgbClr val="0093DD"/>
                </a:solidFill>
              </a:rPr>
              <a:t>#37 PARMA 2023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3366DE-3117-892F-5AEE-99FC5F31F9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4023"/>
          <a:stretch/>
        </p:blipFill>
        <p:spPr>
          <a:xfrm>
            <a:off x="8933415" y="5526025"/>
            <a:ext cx="2691636" cy="628636"/>
          </a:xfrm>
          <a:prstGeom prst="rect">
            <a:avLst/>
          </a:prstGeom>
        </p:spPr>
      </p:pic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0" y="5154543"/>
            <a:ext cx="3048000" cy="1371600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B2E943-17C0-A63F-14C1-BDFE359A000C}"/>
              </a:ext>
            </a:extLst>
          </p:cNvPr>
          <p:cNvSpPr txBox="1"/>
          <p:nvPr userDrawn="1"/>
        </p:nvSpPr>
        <p:spPr>
          <a:xfrm>
            <a:off x="4190004" y="2953022"/>
            <a:ext cx="38119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37262D"/>
                </a:solidFill>
                <a:latin typeface="+mn-lt"/>
              </a:rPr>
              <a:t>Grazie</a:t>
            </a:r>
            <a:r>
              <a:rPr lang="en-US" sz="8000" dirty="0">
                <a:solidFill>
                  <a:srgbClr val="37262D"/>
                </a:solidFill>
                <a:latin typeface="+mn-lt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38654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02CF-5AA9-4AD9-AA37-33709EFC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A870-D009-4842-BECB-EE9C6E4D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5997B-C475-4CD4-89DF-B754B3DA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7D35-5A23-4561-BFF2-77B0E9865B1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2E74C-B596-43E8-BFB8-6D9B7AF2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0068D-C77C-4F48-9635-B8F175AC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ABC2-D39C-48AA-A7E5-6F790DDF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9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8C607A6D-A9F7-3EC8-0F8C-CEB7F8595D3F}"/>
              </a:ext>
            </a:extLst>
          </p:cNvPr>
          <p:cNvSpPr/>
          <p:nvPr userDrawn="1"/>
        </p:nvSpPr>
        <p:spPr>
          <a:xfrm rot="10800000">
            <a:off x="7619997" y="-240417"/>
            <a:ext cx="4571999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74D63D-5A47-53B9-7114-EF71B206E598}"/>
              </a:ext>
            </a:extLst>
          </p:cNvPr>
          <p:cNvSpPr txBox="1"/>
          <p:nvPr userDrawn="1"/>
        </p:nvSpPr>
        <p:spPr>
          <a:xfrm>
            <a:off x="8105536" y="29884"/>
            <a:ext cx="3896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0" dirty="0">
                <a:solidFill>
                  <a:schemeClr val="bg1"/>
                </a:solidFill>
              </a:rPr>
              <a:t>Sponsor &amp; Org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80E98-4A8E-1DD9-29F8-041437439E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1056" y="2072293"/>
            <a:ext cx="3569728" cy="9977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79D1DC-E6C9-5255-5DDF-9464DF517A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4547" y="445382"/>
            <a:ext cx="4723336" cy="1005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92C070-BBA6-5F33-BC50-7218375906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13231" y="4037083"/>
            <a:ext cx="1985529" cy="948966"/>
          </a:xfrm>
          <a:prstGeom prst="rect">
            <a:avLst/>
          </a:prstGeom>
        </p:spPr>
      </p:pic>
      <p:pic>
        <p:nvPicPr>
          <p:cNvPr id="10" name="Picture 9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8FC7760F-1945-4907-52B0-8530216ADD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5" t="33307" r="18222" b="33308"/>
          <a:stretch/>
        </p:blipFill>
        <p:spPr>
          <a:xfrm>
            <a:off x="4628063" y="2248354"/>
            <a:ext cx="3386033" cy="11806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E5D4F28-9607-06D6-64CB-BC7397555A6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9594" y="5754470"/>
            <a:ext cx="3181350" cy="762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2F8F3A1-C13D-0E89-5F75-87E37DADD9A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96311" y="5232083"/>
            <a:ext cx="2520634" cy="844148"/>
          </a:xfrm>
          <a:prstGeom prst="rect">
            <a:avLst/>
          </a:prstGeom>
        </p:spPr>
      </p:pic>
      <p:pic>
        <p:nvPicPr>
          <p:cNvPr id="17" name="Picture 16" descr="A logo with blue dots and black text&#10;&#10;Description automatically generated">
            <a:extLst>
              <a:ext uri="{FF2B5EF4-FFF2-40B4-BE49-F238E27FC236}">
                <a16:creationId xmlns:a16="http://schemas.microsoft.com/office/drawing/2014/main" id="{DD228FB6-73C5-460C-BB2D-AD1B523AC7D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2" y="4785707"/>
            <a:ext cx="3257495" cy="193752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C8E5850-1EB8-24D5-7D6A-63602B6597E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34255" y="1401486"/>
            <a:ext cx="2764982" cy="18671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45A6D93-D8B1-B46A-79F7-0B08C8CE35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96661" y="3900597"/>
            <a:ext cx="4723336" cy="6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6096000" y="951494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-1112222" y="5069842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-1112222" y="5776847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852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10539812" y="951495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0" y="5069842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0" y="5776847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26F5A7-6E87-0D32-978C-5266BA90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0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10539812" y="951495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0" y="5069842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0" y="5776847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B284E8-0555-ABFE-6004-05D40420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26F5A7-6E87-0D32-978C-5266BA90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2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10539812" y="951495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0" y="5069842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0" y="5776847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B284E8-0555-ABFE-6004-05D40420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9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B284E8-0555-ABFE-6004-05D40420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26F5A7-6E87-0D32-978C-5266BA90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4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6096000" y="951494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-1112222" y="0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-1112222" y="707005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546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D7F1097-8773-216E-DD7B-67DFE0A636C9}"/>
              </a:ext>
            </a:extLst>
          </p:cNvPr>
          <p:cNvSpPr/>
          <p:nvPr userDrawn="1"/>
        </p:nvSpPr>
        <p:spPr>
          <a:xfrm rot="10800000">
            <a:off x="6096000" y="951494"/>
            <a:ext cx="6096000" cy="1371600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1B42916-EA1E-3A6A-4C06-EE1B7B323A18}"/>
              </a:ext>
            </a:extLst>
          </p:cNvPr>
          <p:cNvSpPr/>
          <p:nvPr userDrawn="1"/>
        </p:nvSpPr>
        <p:spPr>
          <a:xfrm>
            <a:off x="-1112222" y="0"/>
            <a:ext cx="2169208" cy="951495"/>
          </a:xfrm>
          <a:prstGeom prst="homePlate">
            <a:avLst/>
          </a:prstGeom>
          <a:solidFill>
            <a:srgbClr val="343A40"/>
          </a:solidFill>
          <a:ln>
            <a:solidFill>
              <a:srgbClr val="343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8D3004C-6E63-DCB5-4D96-06608729BE53}"/>
              </a:ext>
            </a:extLst>
          </p:cNvPr>
          <p:cNvSpPr/>
          <p:nvPr userDrawn="1"/>
        </p:nvSpPr>
        <p:spPr>
          <a:xfrm>
            <a:off x="-1112222" y="707005"/>
            <a:ext cx="1679171" cy="755627"/>
          </a:xfrm>
          <a:prstGeom prst="homePlate">
            <a:avLst/>
          </a:prstGeom>
          <a:solidFill>
            <a:srgbClr val="0093DD"/>
          </a:solidFill>
          <a:ln>
            <a:solidFill>
              <a:srgbClr val="0093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6C682C-5523-1B86-BEF8-483C5409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986" y="137069"/>
            <a:ext cx="10296814" cy="8144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0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86530-6FFC-6310-1803-164D87A0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9F734-4851-FFAD-B672-8EB63E7F3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C762-93BF-0790-960E-065727518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7158-1B40-437D-8B6C-F92A5DC50B8F}" type="datetimeFigureOut">
              <a:rPr lang="it-IT" smtClean="0"/>
              <a:t>17/11/2023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BF99-5E35-3CC1-8404-F8CFF465D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62D6-EAF5-B333-654B-6F99F095B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CF59-E865-4AD9-84F9-22996E32F8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52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74" r:id="rId4"/>
    <p:sldLayoutId id="2147483663" r:id="rId5"/>
    <p:sldLayoutId id="2147483675" r:id="rId6"/>
    <p:sldLayoutId id="2147483667" r:id="rId7"/>
    <p:sldLayoutId id="2147483670" r:id="rId8"/>
    <p:sldLayoutId id="2147483672" r:id="rId9"/>
    <p:sldLayoutId id="2147483669" r:id="rId10"/>
    <p:sldLayoutId id="2147483666" r:id="rId11"/>
    <p:sldLayoutId id="2147483671" r:id="rId12"/>
    <p:sldLayoutId id="2147483665" r:id="rId13"/>
    <p:sldLayoutId id="2147483668" r:id="rId14"/>
    <p:sldLayoutId id="2147483673" r:id="rId15"/>
    <p:sldLayoutId id="2147483664" r:id="rId16"/>
    <p:sldLayoutId id="21474836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Up/DbUp" TargetMode="External"/><Relationship Id="rId7" Type="http://schemas.openxmlformats.org/officeDocument/2006/relationships/hyperlink" Target="https://dzone.com/articles/flyway-vs-liquibase" TargetMode="External"/><Relationship Id="rId2" Type="http://schemas.openxmlformats.org/officeDocument/2006/relationships/hyperlink" Target="https://github.com/dataplat/dbops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EngageLabsIt/dbsnappy" TargetMode="External"/><Relationship Id="rId5" Type="http://schemas.openxmlformats.org/officeDocument/2006/relationships/hyperlink" Target="https://www.liquibase.org/" TargetMode="External"/><Relationship Id="rId4" Type="http://schemas.openxmlformats.org/officeDocument/2006/relationships/hyperlink" Target="https://flywaydb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2.svg"/><Relationship Id="rId5" Type="http://schemas.openxmlformats.org/officeDocument/2006/relationships/image" Target="../media/image23.png"/><Relationship Id="rId10" Type="http://schemas.openxmlformats.org/officeDocument/2006/relationships/image" Target="../media/image21.png"/><Relationship Id="rId4" Type="http://schemas.openxmlformats.org/officeDocument/2006/relationships/image" Target="../media/image18.sv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5.svg"/><Relationship Id="rId5" Type="http://schemas.openxmlformats.org/officeDocument/2006/relationships/image" Target="../media/image23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0B98-C2EB-C412-7375-DF812D3AFAA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07459" y="1122363"/>
            <a:ext cx="9377082" cy="2387600"/>
          </a:xfrm>
        </p:spPr>
        <p:txBody>
          <a:bodyPr/>
          <a:lstStyle/>
          <a:p>
            <a:pPr algn="ctr"/>
            <a:br>
              <a:rPr lang="it-IT" dirty="0"/>
            </a:br>
            <a:r>
              <a:rPr lang="it-IT" b="1" dirty="0"/>
              <a:t>Gestione di </a:t>
            </a:r>
            <a:r>
              <a:rPr lang="it-IT" b="1" dirty="0" err="1"/>
              <a:t>pre</a:t>
            </a:r>
            <a:r>
              <a:rPr lang="it-IT" b="1" dirty="0"/>
              <a:t>/post d</a:t>
            </a:r>
            <a:r>
              <a:rPr lang="it-IT" sz="4800" b="1" dirty="0"/>
              <a:t>eployment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D3465-2EDC-CB8F-867D-A1009A12286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indent="0">
              <a:buNone/>
            </a:pPr>
            <a:r>
              <a:rPr lang="it-IT" i="1" dirty="0">
                <a:solidFill>
                  <a:schemeClr val="bg1">
                    <a:lumMod val="50000"/>
                  </a:schemeClr>
                </a:solidFill>
              </a:rPr>
              <a:t>preparatevi prima… e dopo 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63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E3E45-F618-A651-2E33-F86C0945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/>
              <a:t>Strumenti</a:t>
            </a:r>
            <a:endParaRPr lang="it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5B65E-4731-4F73-8255-FC6C965DDEE2}"/>
              </a:ext>
            </a:extLst>
          </p:cNvPr>
          <p:cNvSpPr txBox="1"/>
          <p:nvPr/>
        </p:nvSpPr>
        <p:spPr>
          <a:xfrm>
            <a:off x="1056986" y="1492881"/>
            <a:ext cx="10174941" cy="36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sz="2800" b="1" dirty="0"/>
              <a:t>Cosa usiamo?</a:t>
            </a:r>
          </a:p>
          <a:p>
            <a:pPr marL="0" indent="0">
              <a:buNone/>
            </a:pPr>
            <a:br>
              <a:rPr lang="it-IT" sz="2800" dirty="0"/>
            </a:br>
            <a:r>
              <a:rPr lang="it-IT" sz="2800" dirty="0"/>
              <a:t>Custom tool, </a:t>
            </a:r>
            <a:r>
              <a:rPr lang="it-IT" sz="2800" i="1" dirty="0" err="1"/>
              <a:t>dbsnappy</a:t>
            </a:r>
            <a:r>
              <a:rPr lang="it-IT" sz="2800" i="1" dirty="0"/>
              <a:t>, </a:t>
            </a:r>
            <a:r>
              <a:rPr lang="it-IT" sz="2800" dirty="0"/>
              <a:t>facoltativo, usato per farsi uno snapshot delle strutture</a:t>
            </a:r>
          </a:p>
          <a:p>
            <a:pPr marL="0" indent="0">
              <a:buNone/>
            </a:pPr>
            <a:r>
              <a:rPr lang="it-IT" sz="2800" dirty="0"/>
              <a:t>Tool utilizzato per il deploy, </a:t>
            </a:r>
            <a:r>
              <a:rPr lang="it-IT" sz="2800" dirty="0" err="1"/>
              <a:t>DbOps</a:t>
            </a:r>
            <a:r>
              <a:rPr lang="it-IT" sz="2800" dirty="0"/>
              <a:t> con modulo </a:t>
            </a:r>
            <a:r>
              <a:rPr lang="it-IT" sz="2800" dirty="0" err="1"/>
              <a:t>powershell</a:t>
            </a:r>
            <a:r>
              <a:rPr lang="it-IT" sz="2800" dirty="0"/>
              <a:t> oppure </a:t>
            </a:r>
            <a:r>
              <a:rPr lang="it-IT" sz="2800" b="1" dirty="0" err="1">
                <a:solidFill>
                  <a:srgbClr val="0093DD"/>
                </a:solidFill>
              </a:rPr>
              <a:t>DBUp</a:t>
            </a:r>
            <a:r>
              <a:rPr lang="it-IT" sz="2800" b="1" dirty="0">
                <a:solidFill>
                  <a:srgbClr val="0093DD"/>
                </a:solidFill>
              </a:rPr>
              <a:t> come task</a:t>
            </a:r>
          </a:p>
          <a:p>
            <a:pPr marL="0" indent="0">
              <a:buNone/>
            </a:pPr>
            <a:r>
              <a:rPr lang="it-IT" sz="2800" b="1" dirty="0">
                <a:solidFill>
                  <a:srgbClr val="0093DD"/>
                </a:solidFill>
              </a:rPr>
              <a:t>Azure DevOps </a:t>
            </a:r>
            <a:r>
              <a:rPr lang="it-IT" sz="2800" b="1" dirty="0" err="1">
                <a:solidFill>
                  <a:srgbClr val="0093DD"/>
                </a:solidFill>
              </a:rPr>
              <a:t>repos</a:t>
            </a:r>
            <a:r>
              <a:rPr lang="it-IT" sz="2800" b="1" dirty="0">
                <a:solidFill>
                  <a:srgbClr val="0093DD"/>
                </a:solidFill>
              </a:rPr>
              <a:t> (</a:t>
            </a:r>
            <a:r>
              <a:rPr lang="it-IT" sz="2800" b="1" dirty="0" err="1">
                <a:solidFill>
                  <a:srgbClr val="0093DD"/>
                </a:solidFill>
              </a:rPr>
              <a:t>git</a:t>
            </a:r>
            <a:r>
              <a:rPr lang="it-IT" sz="2800" b="1" dirty="0">
                <a:solidFill>
                  <a:srgbClr val="0093DD"/>
                </a:solidFill>
              </a:rPr>
              <a:t>)</a:t>
            </a:r>
          </a:p>
          <a:p>
            <a:pPr marL="0" indent="0">
              <a:buNone/>
            </a:pPr>
            <a:r>
              <a:rPr lang="it-IT" sz="2800" b="1" dirty="0">
                <a:solidFill>
                  <a:srgbClr val="0093DD"/>
                </a:solidFill>
              </a:rPr>
              <a:t>Azure DevOps pipelines (</a:t>
            </a:r>
            <a:r>
              <a:rPr lang="it-IT" sz="2800" b="1" dirty="0" err="1">
                <a:solidFill>
                  <a:srgbClr val="0093DD"/>
                </a:solidFill>
              </a:rPr>
              <a:t>build+deploy</a:t>
            </a:r>
            <a:r>
              <a:rPr lang="it-IT" sz="2800" b="1" dirty="0">
                <a:solidFill>
                  <a:srgbClr val="0093DD"/>
                </a:solidFill>
              </a:rPr>
              <a:t>)</a:t>
            </a:r>
            <a:endParaRPr lang="en-US" sz="2800" dirty="0">
              <a:solidFill>
                <a:srgbClr val="0093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7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47E7-3371-4A8D-B857-5BDABFBC5199}"/>
              </a:ext>
            </a:extLst>
          </p:cNvPr>
          <p:cNvSpPr txBox="1">
            <a:spLocks/>
          </p:cNvSpPr>
          <p:nvPr/>
        </p:nvSpPr>
        <p:spPr>
          <a:xfrm>
            <a:off x="1743636" y="1243666"/>
            <a:ext cx="2209800" cy="9168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/>
              <a:t>DEMO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56363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E3E45-F618-A651-2E33-F86C0945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/>
              <a:t>Considerazioni finali</a:t>
            </a:r>
            <a:endParaRPr lang="it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5B65E-4731-4F73-8255-FC6C965DDEE2}"/>
              </a:ext>
            </a:extLst>
          </p:cNvPr>
          <p:cNvSpPr txBox="1"/>
          <p:nvPr/>
        </p:nvSpPr>
        <p:spPr>
          <a:xfrm>
            <a:off x="1008529" y="2765870"/>
            <a:ext cx="10174941" cy="2643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sz="2800" dirty="0"/>
              <a:t>Software selection ben fatta, testare strumenti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2800" dirty="0"/>
              <a:t>Adattare al proprio flusso, non </a:t>
            </a:r>
            <a:r>
              <a:rPr lang="it-IT" sz="2800" dirty="0" err="1"/>
              <a:t>gatekeeping</a:t>
            </a:r>
            <a:r>
              <a:rPr lang="it-IT" sz="2800" dirty="0"/>
              <a:t> o forzature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2800" dirty="0"/>
              <a:t>Favorire la riduzione di sprechi e degli errori umani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2800" dirty="0"/>
              <a:t>Valutare a monte le necessità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2800" dirty="0"/>
              <a:t>Essere production-first, non pensarci solo alla fine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545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E3E45-F618-A651-2E33-F86C0945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/>
              <a:t>Risorse</a:t>
            </a:r>
            <a:endParaRPr lang="it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5B65E-4731-4F73-8255-FC6C965DDEE2}"/>
              </a:ext>
            </a:extLst>
          </p:cNvPr>
          <p:cNvSpPr txBox="1"/>
          <p:nvPr/>
        </p:nvSpPr>
        <p:spPr>
          <a:xfrm>
            <a:off x="909917" y="2461070"/>
            <a:ext cx="10174941" cy="367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sz="2800" dirty="0" err="1">
                <a:hlinkClick r:id="rId2"/>
              </a:rPr>
              <a:t>DBOps</a:t>
            </a:r>
            <a:r>
              <a:rPr lang="it-IT" sz="2800" dirty="0"/>
              <a:t> - </a:t>
            </a:r>
            <a:r>
              <a:rPr lang="en-US" sz="2800" dirty="0" err="1"/>
              <a:t>Powershell</a:t>
            </a:r>
            <a:r>
              <a:rPr lang="en-US" sz="2800" dirty="0"/>
              <a:t> module for CI/CD capabilities for SQL database deployments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hlinkClick r:id="rId3"/>
              </a:rPr>
              <a:t>DBUp</a:t>
            </a:r>
            <a:r>
              <a:rPr lang="en-US" sz="2800" dirty="0"/>
              <a:t> - </a:t>
            </a:r>
            <a:r>
              <a:rPr lang="en-US" sz="2800" dirty="0" err="1"/>
              <a:t>DBOps</a:t>
            </a:r>
            <a:r>
              <a:rPr lang="en-US" sz="2800" dirty="0"/>
              <a:t> engine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hlinkClick r:id="rId4"/>
              </a:rPr>
              <a:t>FlywayDB</a:t>
            </a:r>
            <a:r>
              <a:rPr lang="en-US" sz="2800" dirty="0"/>
              <a:t> - Database deployment tool by Redgate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hlinkClick r:id="rId5"/>
              </a:rPr>
              <a:t>Liquibase</a:t>
            </a:r>
            <a:r>
              <a:rPr lang="en-US" sz="2800" dirty="0"/>
              <a:t> - Another popular database deployment tool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hlinkClick r:id="rId6"/>
              </a:rPr>
              <a:t>Dbsnappy</a:t>
            </a:r>
            <a:r>
              <a:rPr lang="en-US" sz="2800" dirty="0"/>
              <a:t> - custom tool for taking SQL </a:t>
            </a:r>
            <a:r>
              <a:rPr lang="en-US" sz="2800" dirty="0" err="1"/>
              <a:t>db</a:t>
            </a:r>
            <a:r>
              <a:rPr lang="en-US" sz="2800" dirty="0"/>
              <a:t> snapshots (structures)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hlinkClick r:id="rId7"/>
              </a:rPr>
              <a:t>Article (comparison between </a:t>
            </a:r>
            <a:r>
              <a:rPr lang="en-US" sz="2800" dirty="0" err="1">
                <a:hlinkClick r:id="rId7"/>
              </a:rPr>
              <a:t>FlywayDB</a:t>
            </a:r>
            <a:r>
              <a:rPr lang="en-US" sz="2800" dirty="0">
                <a:hlinkClick r:id="rId7"/>
              </a:rPr>
              <a:t> and Liquibase)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9575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C6F3C466-2ED4-4FB3-AE80-5A6FEAF65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56212" cy="37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9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A29A7AFB-96A0-4B72-9FB5-E3A0CAD2F7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1" b="7942"/>
          <a:stretch/>
        </p:blipFill>
        <p:spPr>
          <a:xfrm>
            <a:off x="1241610" y="-134471"/>
            <a:ext cx="9224637" cy="726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8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86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E3E45-F618-A651-2E33-F86C0945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po’ di concetti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5B65E-4731-4F73-8255-FC6C965DDEE2}"/>
              </a:ext>
            </a:extLst>
          </p:cNvPr>
          <p:cNvSpPr txBox="1"/>
          <p:nvPr/>
        </p:nvSpPr>
        <p:spPr>
          <a:xfrm>
            <a:off x="702880" y="1891553"/>
            <a:ext cx="10174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Cosa si intende per PRE e POST script?</a:t>
            </a:r>
          </a:p>
          <a:p>
            <a:endParaRPr lang="it-IT" sz="2800" dirty="0"/>
          </a:p>
          <a:p>
            <a:r>
              <a:rPr lang="it-IT" sz="2800" dirty="0"/>
              <a:t>Si intendono i dati di provisioning</a:t>
            </a:r>
          </a:p>
          <a:p>
            <a:r>
              <a:rPr lang="it-IT" sz="2800" dirty="0"/>
              <a:t>	Creazione ambiente, dati necessari, «primo deploy»</a:t>
            </a:r>
          </a:p>
          <a:p>
            <a:r>
              <a:rPr lang="it-IT" sz="2800" dirty="0"/>
              <a:t>SI intendono i dati di setup e configurazione</a:t>
            </a:r>
          </a:p>
          <a:p>
            <a:r>
              <a:rPr lang="it-IT" sz="2800" dirty="0"/>
              <a:t>	Tweak, </a:t>
            </a:r>
            <a:r>
              <a:rPr lang="it-IT" sz="2800" dirty="0" err="1"/>
              <a:t>toggle</a:t>
            </a:r>
            <a:r>
              <a:rPr lang="it-IT" sz="2800" dirty="0"/>
              <a:t>, opzioni</a:t>
            </a:r>
          </a:p>
          <a:p>
            <a:r>
              <a:rPr lang="it-IT" sz="2800" dirty="0"/>
              <a:t>SI intendono i dati di </a:t>
            </a:r>
            <a:r>
              <a:rPr lang="it-IT" sz="2800" dirty="0" err="1"/>
              <a:t>lookup</a:t>
            </a:r>
            <a:r>
              <a:rPr lang="it-IT" sz="2800" dirty="0"/>
              <a:t> (statici)</a:t>
            </a:r>
          </a:p>
          <a:p>
            <a:r>
              <a:rPr lang="it-IT" sz="2800" dirty="0"/>
              <a:t>	Le Foreign Key su tutti</a:t>
            </a:r>
          </a:p>
          <a:p>
            <a:r>
              <a:rPr lang="it-IT" sz="2800" dirty="0"/>
              <a:t>SI intendono soprattutto i dati utente</a:t>
            </a:r>
          </a:p>
          <a:p>
            <a:r>
              <a:rPr lang="it-IT" sz="2800" dirty="0"/>
              <a:t>	Custom per deploy, in ottica multi-</a:t>
            </a:r>
            <a:r>
              <a:rPr lang="it-IT" sz="2800" dirty="0" err="1"/>
              <a:t>tenant</a:t>
            </a:r>
            <a:r>
              <a:rPr lang="it-IT" sz="2800" dirty="0"/>
              <a:t> o multi-ambiente</a:t>
            </a:r>
          </a:p>
        </p:txBody>
      </p:sp>
    </p:spTree>
    <p:extLst>
      <p:ext uri="{BB962C8B-B14F-4D97-AF65-F5344CB8AC3E}">
        <p14:creationId xmlns:p14="http://schemas.microsoft.com/office/powerpoint/2010/main" val="423054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E3E45-F618-A651-2E33-F86C0945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5B65E-4731-4F73-8255-FC6C965DDEE2}"/>
              </a:ext>
            </a:extLst>
          </p:cNvPr>
          <p:cNvSpPr txBox="1"/>
          <p:nvPr/>
        </p:nvSpPr>
        <p:spPr>
          <a:xfrm>
            <a:off x="1056986" y="1510811"/>
            <a:ext cx="10174941" cy="419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it-IT" sz="2800" b="1" dirty="0"/>
              <a:t>Diamo per scontato che un </a:t>
            </a:r>
          </a:p>
          <a:p>
            <a:pPr>
              <a:lnSpc>
                <a:spcPct val="120000"/>
              </a:lnSpc>
            </a:pPr>
            <a:r>
              <a:rPr lang="it-IT" sz="2800" b="1" dirty="0"/>
              <a:t>deploy automatico esista!</a:t>
            </a:r>
          </a:p>
          <a:p>
            <a:pPr>
              <a:lnSpc>
                <a:spcPct val="120000"/>
              </a:lnSpc>
            </a:pPr>
            <a:endParaRPr lang="it-IT" sz="2800" dirty="0"/>
          </a:p>
          <a:p>
            <a:pPr>
              <a:lnSpc>
                <a:spcPct val="120000"/>
              </a:lnSpc>
            </a:pPr>
            <a:r>
              <a:rPr lang="it-IT" sz="2800" dirty="0"/>
              <a:t>Soprattutto database RELAZIONALI</a:t>
            </a:r>
          </a:p>
          <a:p>
            <a:pPr>
              <a:lnSpc>
                <a:spcPct val="120000"/>
              </a:lnSpc>
            </a:pPr>
            <a:r>
              <a:rPr lang="it-IT" sz="2800" dirty="0"/>
              <a:t>Realtà che non abbiano gestione di dati fissi in pipeline</a:t>
            </a:r>
          </a:p>
          <a:p>
            <a:pPr>
              <a:lnSpc>
                <a:spcPct val="120000"/>
              </a:lnSpc>
            </a:pPr>
            <a:r>
              <a:rPr lang="it-IT" sz="2800" dirty="0"/>
              <a:t>Realtà che non abbiano deploy con strumenti di terze parti in place</a:t>
            </a:r>
          </a:p>
          <a:p>
            <a:pPr>
              <a:lnSpc>
                <a:spcPct val="120000"/>
              </a:lnSpc>
            </a:pPr>
            <a:r>
              <a:rPr lang="it-IT" sz="2800" dirty="0"/>
              <a:t>Realtà che distribuiscono dati custom utente (anche di setup/</a:t>
            </a:r>
            <a:r>
              <a:rPr lang="it-IT" sz="2800" dirty="0" err="1"/>
              <a:t>toggle</a:t>
            </a:r>
            <a:r>
              <a:rPr lang="it-IT" sz="2800" dirty="0"/>
              <a:t>)</a:t>
            </a:r>
          </a:p>
          <a:p>
            <a:pPr>
              <a:lnSpc>
                <a:spcPct val="120000"/>
              </a:lnSpc>
            </a:pPr>
            <a:r>
              <a:rPr lang="it-IT" sz="2800" dirty="0"/>
              <a:t>Mantenere governance e affidabilità del processo</a:t>
            </a:r>
          </a:p>
        </p:txBody>
      </p:sp>
    </p:spTree>
    <p:extLst>
      <p:ext uri="{BB962C8B-B14F-4D97-AF65-F5344CB8AC3E}">
        <p14:creationId xmlns:p14="http://schemas.microsoft.com/office/powerpoint/2010/main" val="41560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E3E45-F618-A651-2E33-F86C0945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/>
              <a:t>Cosa vediamo</a:t>
            </a:r>
            <a:endParaRPr lang="it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5B65E-4731-4F73-8255-FC6C965DDEE2}"/>
              </a:ext>
            </a:extLst>
          </p:cNvPr>
          <p:cNvSpPr txBox="1"/>
          <p:nvPr/>
        </p:nvSpPr>
        <p:spPr>
          <a:xfrm>
            <a:off x="1056986" y="1492881"/>
            <a:ext cx="10174941" cy="419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sz="2800" b="1" dirty="0" err="1"/>
              <a:t>Pre</a:t>
            </a:r>
            <a:r>
              <a:rPr lang="it-IT" sz="2800" b="1" dirty="0"/>
              <a:t> e post, no? Ovvio, ma…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it-IT" sz="2800" dirty="0"/>
            </a:br>
            <a:r>
              <a:rPr lang="it-IT" sz="2800" dirty="0"/>
              <a:t>Gestione di </a:t>
            </a:r>
            <a:r>
              <a:rPr lang="it-IT" sz="2800" dirty="0" err="1"/>
              <a:t>pre</a:t>
            </a:r>
            <a:r>
              <a:rPr lang="it-IT" sz="2800" dirty="0"/>
              <a:t> e post deployment di script custom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2800" dirty="0"/>
              <a:t>Generazione di artefatti a supporto (snapshot, versioning script)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2800" dirty="0"/>
              <a:t>Governance del flusso e qualità degli script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2800" dirty="0"/>
              <a:t>Repo in ottica «</a:t>
            </a:r>
            <a:r>
              <a:rPr lang="it-IT" sz="2800" dirty="0" err="1"/>
              <a:t>git-ops</a:t>
            </a:r>
            <a:r>
              <a:rPr lang="it-IT" sz="2800" dirty="0"/>
              <a:t>» a supporto con Azure DevOps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2800" dirty="0"/>
              <a:t>Layer di verifica (database effimeri)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2800" dirty="0"/>
              <a:t>End-to-end flow, da </a:t>
            </a:r>
            <a:r>
              <a:rPr lang="it-IT" sz="2800" dirty="0" err="1"/>
              <a:t>git</a:t>
            </a:r>
            <a:r>
              <a:rPr lang="it-IT" sz="2800" dirty="0"/>
              <a:t> a deploy su Azure SQL Database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103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43F70-D502-2464-901F-4F1AEABB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dati statici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193F3B-BF9A-476D-967B-2005787157AD}"/>
              </a:ext>
            </a:extLst>
          </p:cNvPr>
          <p:cNvSpPr/>
          <p:nvPr/>
        </p:nvSpPr>
        <p:spPr>
          <a:xfrm>
            <a:off x="1889902" y="2088597"/>
            <a:ext cx="8412195" cy="268080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>
                <a:solidFill>
                  <a:schemeClr val="tx1"/>
                </a:solidFill>
              </a:rPr>
              <a:t>AZURE DEVOPS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EA98A1-1F86-4033-90B6-BC8872DED6B4}"/>
              </a:ext>
            </a:extLst>
          </p:cNvPr>
          <p:cNvSpPr/>
          <p:nvPr/>
        </p:nvSpPr>
        <p:spPr>
          <a:xfrm>
            <a:off x="4655550" y="2357718"/>
            <a:ext cx="5317034" cy="214256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Azure Pipelines Integration with Auth0">
            <a:extLst>
              <a:ext uri="{FF2B5EF4-FFF2-40B4-BE49-F238E27FC236}">
                <a16:creationId xmlns:a16="http://schemas.microsoft.com/office/drawing/2014/main" id="{B696C4ED-6DAA-4F71-B582-02DD7E553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80" y="3052155"/>
            <a:ext cx="985220" cy="98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7B5A343-6D98-4040-BEAF-9E14DCA7F0D3}"/>
              </a:ext>
            </a:extLst>
          </p:cNvPr>
          <p:cNvGrpSpPr/>
          <p:nvPr/>
        </p:nvGrpSpPr>
        <p:grpSpPr>
          <a:xfrm>
            <a:off x="3341368" y="3132805"/>
            <a:ext cx="1314181" cy="914400"/>
            <a:chOff x="3292714" y="3867911"/>
            <a:chExt cx="1314181" cy="9144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B05A94-2028-4F44-8CEA-5833298A19BF}"/>
                </a:ext>
              </a:extLst>
            </p:cNvPr>
            <p:cNvCxnSpPr/>
            <p:nvPr/>
          </p:nvCxnSpPr>
          <p:spPr>
            <a:xfrm>
              <a:off x="3292714" y="4325111"/>
              <a:ext cx="131418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Graphic 11" descr="Lightning bolt with solid fill">
              <a:extLst>
                <a:ext uri="{FF2B5EF4-FFF2-40B4-BE49-F238E27FC236}">
                  <a16:creationId xmlns:a16="http://schemas.microsoft.com/office/drawing/2014/main" id="{BC8F2682-7928-4A93-998A-5867D302E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72393" y="3867911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1C10BD-C7A9-4ED6-9229-67697F15DBFE}"/>
              </a:ext>
            </a:extLst>
          </p:cNvPr>
          <p:cNvGrpSpPr/>
          <p:nvPr/>
        </p:nvGrpSpPr>
        <p:grpSpPr>
          <a:xfrm>
            <a:off x="6143130" y="2537691"/>
            <a:ext cx="3549238" cy="1451603"/>
            <a:chOff x="6094476" y="3272797"/>
            <a:chExt cx="3549238" cy="1451603"/>
          </a:xfrm>
        </p:grpSpPr>
        <p:pic>
          <p:nvPicPr>
            <p:cNvPr id="14" name="Picture 6" descr="Redgate Sql Compare 11 - easysitelet">
              <a:extLst>
                <a:ext uri="{FF2B5EF4-FFF2-40B4-BE49-F238E27FC236}">
                  <a16:creationId xmlns:a16="http://schemas.microsoft.com/office/drawing/2014/main" id="{B41481A9-D15C-4684-8E5C-DC2909B02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8978" y="3746888"/>
              <a:ext cx="733135" cy="977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Redgate Compare - easysitebear">
              <a:extLst>
                <a:ext uri="{FF2B5EF4-FFF2-40B4-BE49-F238E27FC236}">
                  <a16:creationId xmlns:a16="http://schemas.microsoft.com/office/drawing/2014/main" id="{57683556-F41A-4F45-977E-A42B268C98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3631" y="3746888"/>
              <a:ext cx="733134" cy="977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Graphic 15" descr="Add with solid fill">
              <a:extLst>
                <a:ext uri="{FF2B5EF4-FFF2-40B4-BE49-F238E27FC236}">
                  <a16:creationId xmlns:a16="http://schemas.microsoft.com/office/drawing/2014/main" id="{DCD0DA7B-2CA3-418F-AD31-48DE815E5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69355" y="3961355"/>
              <a:ext cx="637033" cy="637033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4F78932-D713-4845-AB00-1FC95E87915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76" y="4325111"/>
              <a:ext cx="950820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E5B33D-4845-4692-90AD-C74BE5563B92}"/>
                </a:ext>
              </a:extLst>
            </p:cNvPr>
            <p:cNvSpPr txBox="1"/>
            <p:nvPr/>
          </p:nvSpPr>
          <p:spPr>
            <a:xfrm>
              <a:off x="6932027" y="3272797"/>
              <a:ext cx="271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Redgate</a:t>
              </a:r>
              <a:r>
                <a:rPr lang="it-IT" dirty="0"/>
                <a:t> </a:t>
              </a:r>
              <a:r>
                <a:rPr lang="it-IT" dirty="0" err="1"/>
                <a:t>comparison</a:t>
              </a:r>
              <a:r>
                <a:rPr lang="it-IT" dirty="0"/>
                <a:t> tools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34B78C-EF77-4C4A-9DA3-D516D5C60D3F}"/>
              </a:ext>
            </a:extLst>
          </p:cNvPr>
          <p:cNvGrpSpPr/>
          <p:nvPr/>
        </p:nvGrpSpPr>
        <p:grpSpPr>
          <a:xfrm>
            <a:off x="2054089" y="3011782"/>
            <a:ext cx="1331903" cy="1488500"/>
            <a:chOff x="2005435" y="3746888"/>
            <a:chExt cx="1331903" cy="1488500"/>
          </a:xfrm>
        </p:grpSpPr>
        <p:pic>
          <p:nvPicPr>
            <p:cNvPr id="20" name="Picture 2" descr="Git Icon Logo PNG Transparent &amp; SVG Vector - Freebie Supply">
              <a:extLst>
                <a:ext uri="{FF2B5EF4-FFF2-40B4-BE49-F238E27FC236}">
                  <a16:creationId xmlns:a16="http://schemas.microsoft.com/office/drawing/2014/main" id="{6A69493A-8140-4DF1-8A5B-7CD8D5604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259" y="3746888"/>
              <a:ext cx="1156447" cy="1156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C65D86-1CE7-49B4-8963-ADF15367C7A1}"/>
                </a:ext>
              </a:extLst>
            </p:cNvPr>
            <p:cNvSpPr txBox="1"/>
            <p:nvPr/>
          </p:nvSpPr>
          <p:spPr>
            <a:xfrm>
              <a:off x="2005435" y="4866056"/>
              <a:ext cx="1331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/>
                <a:t>Source code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148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43F70-D502-2464-901F-4F1AEABB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/>
              <a:t>Casi – </a:t>
            </a:r>
            <a:r>
              <a:rPr lang="it-IT" sz="4400" dirty="0" err="1"/>
              <a:t>pre</a:t>
            </a:r>
            <a:r>
              <a:rPr lang="it-IT" sz="4400" dirty="0"/>
              <a:t> e post script, condivisi </a:t>
            </a:r>
            <a:r>
              <a:rPr lang="it-IT" sz="4400" dirty="0" err="1"/>
              <a:t>multitenant</a:t>
            </a:r>
            <a:endParaRPr lang="it-IT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F48DDC-0B4B-4B0B-8800-39A9D25B116C}"/>
              </a:ext>
            </a:extLst>
          </p:cNvPr>
          <p:cNvSpPr/>
          <p:nvPr/>
        </p:nvSpPr>
        <p:spPr>
          <a:xfrm>
            <a:off x="838200" y="2357359"/>
            <a:ext cx="10515600" cy="268080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>
                <a:solidFill>
                  <a:schemeClr val="tx1"/>
                </a:solidFill>
              </a:rPr>
              <a:t>AZURE DEVOPS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C2806-7B80-43F5-854A-03238168731A}"/>
              </a:ext>
            </a:extLst>
          </p:cNvPr>
          <p:cNvGrpSpPr/>
          <p:nvPr/>
        </p:nvGrpSpPr>
        <p:grpSpPr>
          <a:xfrm>
            <a:off x="2423033" y="2724689"/>
            <a:ext cx="8634826" cy="2142564"/>
            <a:chOff x="2378314" y="3155397"/>
            <a:chExt cx="8634826" cy="21425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483EBE-33ED-41C1-86D0-87D34380C225}"/>
                </a:ext>
              </a:extLst>
            </p:cNvPr>
            <p:cNvSpPr/>
            <p:nvPr/>
          </p:nvSpPr>
          <p:spPr>
            <a:xfrm>
              <a:off x="3715915" y="3155397"/>
              <a:ext cx="7297225" cy="214256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4" descr="Azure Pipelines Integration with Auth0">
              <a:extLst>
                <a:ext uri="{FF2B5EF4-FFF2-40B4-BE49-F238E27FC236}">
                  <a16:creationId xmlns:a16="http://schemas.microsoft.com/office/drawing/2014/main" id="{CCE8BEEA-005B-40D1-9E5C-2A829738C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7726" y="3778296"/>
              <a:ext cx="985220" cy="98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3F50B5C-3E7A-4885-ABE5-C78E73DCDDF2}"/>
                </a:ext>
              </a:extLst>
            </p:cNvPr>
            <p:cNvGrpSpPr/>
            <p:nvPr/>
          </p:nvGrpSpPr>
          <p:grpSpPr>
            <a:xfrm>
              <a:off x="2378314" y="3858946"/>
              <a:ext cx="1314181" cy="914400"/>
              <a:chOff x="2378314" y="3858946"/>
              <a:chExt cx="1314181" cy="914400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E597249-CC22-4931-A335-5C26465F37E1}"/>
                  </a:ext>
                </a:extLst>
              </p:cNvPr>
              <p:cNvCxnSpPr/>
              <p:nvPr/>
            </p:nvCxnSpPr>
            <p:spPr>
              <a:xfrm>
                <a:off x="2378314" y="4316146"/>
                <a:ext cx="1314181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8" name="Graphic 27" descr="Lightning bolt with solid fill">
                <a:extLst>
                  <a:ext uri="{FF2B5EF4-FFF2-40B4-BE49-F238E27FC236}">
                    <a16:creationId xmlns:a16="http://schemas.microsoft.com/office/drawing/2014/main" id="{DA70D751-9291-4D95-8504-71A862655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57993" y="3858946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318C675-E186-4FC2-93ED-61F367A99026}"/>
              </a:ext>
            </a:extLst>
          </p:cNvPr>
          <p:cNvGrpSpPr/>
          <p:nvPr/>
        </p:nvGrpSpPr>
        <p:grpSpPr>
          <a:xfrm>
            <a:off x="1091130" y="3271579"/>
            <a:ext cx="1331903" cy="1497807"/>
            <a:chOff x="1091130" y="3737923"/>
            <a:chExt cx="1331903" cy="1497807"/>
          </a:xfrm>
        </p:grpSpPr>
        <p:pic>
          <p:nvPicPr>
            <p:cNvPr id="30" name="Picture 2" descr="Git Icon Logo PNG Transparent &amp; SVG Vector - Freebie Supply">
              <a:extLst>
                <a:ext uri="{FF2B5EF4-FFF2-40B4-BE49-F238E27FC236}">
                  <a16:creationId xmlns:a16="http://schemas.microsoft.com/office/drawing/2014/main" id="{9B8E86A3-767E-4471-BBC2-D6362B1AE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859" y="3737923"/>
              <a:ext cx="1156447" cy="1156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B5300D-8391-4D5E-9D09-AE5D62A69592}"/>
                </a:ext>
              </a:extLst>
            </p:cNvPr>
            <p:cNvSpPr txBox="1"/>
            <p:nvPr/>
          </p:nvSpPr>
          <p:spPr>
            <a:xfrm>
              <a:off x="1091130" y="4866398"/>
              <a:ext cx="1331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/>
                <a:t>Source code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BF98AA-F193-4877-966B-CCF29E233470}"/>
              </a:ext>
            </a:extLst>
          </p:cNvPr>
          <p:cNvGrpSpPr/>
          <p:nvPr/>
        </p:nvGrpSpPr>
        <p:grpSpPr>
          <a:xfrm>
            <a:off x="5180076" y="3132224"/>
            <a:ext cx="1825596" cy="1120947"/>
            <a:chOff x="5180076" y="3598568"/>
            <a:chExt cx="1825596" cy="112094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75B5DD3-5522-4AF3-902C-D69E01A5B14D}"/>
                </a:ext>
              </a:extLst>
            </p:cNvPr>
            <p:cNvCxnSpPr>
              <a:cxnSpLocks/>
            </p:cNvCxnSpPr>
            <p:nvPr/>
          </p:nvCxnSpPr>
          <p:spPr>
            <a:xfrm>
              <a:off x="5180076" y="4316146"/>
              <a:ext cx="950820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Graphic 33" descr="Scroll with solid fill">
              <a:extLst>
                <a:ext uri="{FF2B5EF4-FFF2-40B4-BE49-F238E27FC236}">
                  <a16:creationId xmlns:a16="http://schemas.microsoft.com/office/drawing/2014/main" id="{A59E26B8-7DDF-4C90-87D1-97A1958F2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1272" y="3805115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AD3140-98DA-4656-95BB-895CD9D49493}"/>
                </a:ext>
              </a:extLst>
            </p:cNvPr>
            <p:cNvSpPr txBox="1"/>
            <p:nvPr/>
          </p:nvSpPr>
          <p:spPr>
            <a:xfrm>
              <a:off x="6253393" y="3598568"/>
              <a:ext cx="516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PRE</a:t>
              </a:r>
              <a:endParaRPr lang="en-US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A548BC-61B2-4A03-8E10-7E4FB8478FA4}"/>
              </a:ext>
            </a:extLst>
          </p:cNvPr>
          <p:cNvGrpSpPr/>
          <p:nvPr/>
        </p:nvGrpSpPr>
        <p:grpSpPr>
          <a:xfrm>
            <a:off x="6917594" y="3245100"/>
            <a:ext cx="2711687" cy="851411"/>
            <a:chOff x="6917594" y="3711444"/>
            <a:chExt cx="2711687" cy="85141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789A8B-0AD2-4B9A-A8D4-99B716CD6105}"/>
                </a:ext>
              </a:extLst>
            </p:cNvPr>
            <p:cNvSpPr txBox="1"/>
            <p:nvPr/>
          </p:nvSpPr>
          <p:spPr>
            <a:xfrm>
              <a:off x="6917594" y="3711444"/>
              <a:ext cx="2711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 err="1"/>
                <a:t>Redgate</a:t>
              </a:r>
              <a:r>
                <a:rPr lang="it-IT" sz="1400" dirty="0"/>
                <a:t> </a:t>
              </a:r>
              <a:r>
                <a:rPr lang="it-IT" sz="1400" dirty="0" err="1"/>
                <a:t>comparison</a:t>
              </a:r>
              <a:r>
                <a:rPr lang="it-IT" sz="1400" dirty="0"/>
                <a:t> tools</a:t>
              </a:r>
              <a:endParaRPr lang="en-US" sz="1400" dirty="0"/>
            </a:p>
          </p:txBody>
        </p:sp>
        <p:pic>
          <p:nvPicPr>
            <p:cNvPr id="38" name="Picture 6" descr="Redgate Sql Compare 11 - easysitelet">
              <a:extLst>
                <a:ext uri="{FF2B5EF4-FFF2-40B4-BE49-F238E27FC236}">
                  <a16:creationId xmlns:a16="http://schemas.microsoft.com/office/drawing/2014/main" id="{254451C3-B3B3-486D-87D7-940466A25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170" y="4041823"/>
              <a:ext cx="390776" cy="521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8" descr="Redgate Compare - easysitebear">
              <a:extLst>
                <a:ext uri="{FF2B5EF4-FFF2-40B4-BE49-F238E27FC236}">
                  <a16:creationId xmlns:a16="http://schemas.microsoft.com/office/drawing/2014/main" id="{68D84B28-25CB-4465-9F1E-61E46F3B61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932" y="4041823"/>
              <a:ext cx="390774" cy="521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Graphic 39" descr="Add with solid fill">
              <a:extLst>
                <a:ext uri="{FF2B5EF4-FFF2-40B4-BE49-F238E27FC236}">
                  <a16:creationId xmlns:a16="http://schemas.microsoft.com/office/drawing/2014/main" id="{254EF0A2-278C-44F8-8452-33645E492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03662" y="4132563"/>
              <a:ext cx="339552" cy="339552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BF0F245-C110-4377-AE4F-FD8FE48DBBBB}"/>
                </a:ext>
              </a:extLst>
            </p:cNvPr>
            <p:cNvCxnSpPr>
              <a:cxnSpLocks/>
            </p:cNvCxnSpPr>
            <p:nvPr/>
          </p:nvCxnSpPr>
          <p:spPr>
            <a:xfrm>
              <a:off x="7005672" y="4302339"/>
              <a:ext cx="467689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1A1AB9-B852-4247-A0DB-F07C0CA8780E}"/>
              </a:ext>
            </a:extLst>
          </p:cNvPr>
          <p:cNvGrpSpPr/>
          <p:nvPr/>
        </p:nvGrpSpPr>
        <p:grpSpPr>
          <a:xfrm>
            <a:off x="9076519" y="3132224"/>
            <a:ext cx="1306436" cy="1120947"/>
            <a:chOff x="9076519" y="3598568"/>
            <a:chExt cx="1306436" cy="1120947"/>
          </a:xfrm>
        </p:grpSpPr>
        <p:pic>
          <p:nvPicPr>
            <p:cNvPr id="43" name="Graphic 42" descr="Scroll with solid fill">
              <a:extLst>
                <a:ext uri="{FF2B5EF4-FFF2-40B4-BE49-F238E27FC236}">
                  <a16:creationId xmlns:a16="http://schemas.microsoft.com/office/drawing/2014/main" id="{D86FD9E5-BBD7-4288-87E9-6AFDB8C8B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68555" y="3805115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E3145A-2656-4C35-B42D-29888D67335A}"/>
                </a:ext>
              </a:extLst>
            </p:cNvPr>
            <p:cNvSpPr txBox="1"/>
            <p:nvPr/>
          </p:nvSpPr>
          <p:spPr>
            <a:xfrm>
              <a:off x="9630676" y="3598568"/>
              <a:ext cx="516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POST</a:t>
              </a:r>
              <a:endParaRPr lang="en-US" sz="12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077ACDC-3536-4B03-9DC0-C0D5C00A38DC}"/>
                </a:ext>
              </a:extLst>
            </p:cNvPr>
            <p:cNvCxnSpPr>
              <a:cxnSpLocks/>
            </p:cNvCxnSpPr>
            <p:nvPr/>
          </p:nvCxnSpPr>
          <p:spPr>
            <a:xfrm>
              <a:off x="9076519" y="4302339"/>
              <a:ext cx="467689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61CBA88-268B-4CB7-AE54-F3B76CE404C5}"/>
              </a:ext>
            </a:extLst>
          </p:cNvPr>
          <p:cNvGrpSpPr/>
          <p:nvPr/>
        </p:nvGrpSpPr>
        <p:grpSpPr>
          <a:xfrm>
            <a:off x="6615954" y="4307002"/>
            <a:ext cx="3429746" cy="458949"/>
            <a:chOff x="6615954" y="4773346"/>
            <a:chExt cx="3429746" cy="458949"/>
          </a:xfrm>
        </p:grpSpPr>
        <p:pic>
          <p:nvPicPr>
            <p:cNvPr id="47" name="Picture 2" descr="Code, brackets Icon in Icon Park">
              <a:extLst>
                <a:ext uri="{FF2B5EF4-FFF2-40B4-BE49-F238E27FC236}">
                  <a16:creationId xmlns:a16="http://schemas.microsoft.com/office/drawing/2014/main" id="{7A4CD90C-0C8F-438B-8735-9EBCDF996C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7898" y="4773346"/>
              <a:ext cx="458949" cy="458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27596B-F384-4B38-8593-7EAF9A30D1AB}"/>
                </a:ext>
              </a:extLst>
            </p:cNvPr>
            <p:cNvSpPr txBox="1"/>
            <p:nvPr/>
          </p:nvSpPr>
          <p:spPr>
            <a:xfrm>
              <a:off x="8116234" y="4837278"/>
              <a:ext cx="751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err="1"/>
                <a:t>Variables</a:t>
              </a:r>
              <a:endParaRPr lang="en-US" sz="1200" dirty="0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3338E019-9656-4C16-AB80-2C8EE4C43AA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15954" y="4773347"/>
              <a:ext cx="1059867" cy="229287"/>
            </a:xfrm>
            <a:prstGeom prst="bentConnector3">
              <a:avLst>
                <a:gd name="adj1" fmla="val 99904"/>
              </a:avLst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1BE52041-00A3-4228-A84C-4CF80338B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7786" y="4773346"/>
              <a:ext cx="1177914" cy="215861"/>
            </a:xfrm>
            <a:prstGeom prst="bentConnector3">
              <a:avLst>
                <a:gd name="adj1" fmla="val 100135"/>
              </a:avLst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51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43F70-D502-2464-901F-4F1AEABB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/>
              <a:t>Casi – </a:t>
            </a:r>
            <a:r>
              <a:rPr lang="it-IT" sz="4400" dirty="0" err="1"/>
              <a:t>pre</a:t>
            </a:r>
            <a:r>
              <a:rPr lang="it-IT" sz="4400" dirty="0"/>
              <a:t> e post script, custom </a:t>
            </a:r>
            <a:r>
              <a:rPr lang="it-IT" sz="4400" dirty="0" err="1"/>
              <a:t>multitenant</a:t>
            </a:r>
            <a:endParaRPr lang="it-IT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1159DB-C6F5-44AF-8F13-CFF90D68C6B0}"/>
              </a:ext>
            </a:extLst>
          </p:cNvPr>
          <p:cNvSpPr/>
          <p:nvPr/>
        </p:nvSpPr>
        <p:spPr>
          <a:xfrm>
            <a:off x="701040" y="2615128"/>
            <a:ext cx="10515600" cy="3333316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>
                <a:solidFill>
                  <a:schemeClr val="tx1"/>
                </a:solidFill>
              </a:rPr>
              <a:t>AZURE DEVOPS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4D29EB4-8292-49D7-9447-91A952DB2C43}"/>
              </a:ext>
            </a:extLst>
          </p:cNvPr>
          <p:cNvGrpSpPr/>
          <p:nvPr/>
        </p:nvGrpSpPr>
        <p:grpSpPr>
          <a:xfrm>
            <a:off x="2465552" y="2935851"/>
            <a:ext cx="8455147" cy="2761130"/>
            <a:chOff x="2557993" y="2707703"/>
            <a:chExt cx="8455147" cy="276113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F6D1E21-2F31-42BA-9E1A-7044E02A5EEF}"/>
                </a:ext>
              </a:extLst>
            </p:cNvPr>
            <p:cNvSpPr/>
            <p:nvPr/>
          </p:nvSpPr>
          <p:spPr>
            <a:xfrm>
              <a:off x="3715915" y="2707703"/>
              <a:ext cx="7297225" cy="276113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4" name="Picture 4" descr="Azure Pipelines Integration with Auth0">
              <a:extLst>
                <a:ext uri="{FF2B5EF4-FFF2-40B4-BE49-F238E27FC236}">
                  <a16:creationId xmlns:a16="http://schemas.microsoft.com/office/drawing/2014/main" id="{EFB9FCA3-2478-4F05-A67F-20D7AFF70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7726" y="4020704"/>
              <a:ext cx="985220" cy="98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2219E0E-3397-4F3D-A4DF-94D7344CBBB9}"/>
                </a:ext>
              </a:extLst>
            </p:cNvPr>
            <p:cNvCxnSpPr>
              <a:cxnSpLocks/>
            </p:cNvCxnSpPr>
            <p:nvPr/>
          </p:nvCxnSpPr>
          <p:spPr>
            <a:xfrm>
              <a:off x="2557993" y="3745165"/>
              <a:ext cx="1134502" cy="81338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6" name="Graphic 55" descr="Lightning bolt with solid fill">
              <a:extLst>
                <a:ext uri="{FF2B5EF4-FFF2-40B4-BE49-F238E27FC236}">
                  <a16:creationId xmlns:a16="http://schemas.microsoft.com/office/drawing/2014/main" id="{1A5DE9A7-BA71-4E0C-9793-DAD459A55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68044" y="3772549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8D969B8-149A-4E63-A21D-B31E1473031C}"/>
              </a:ext>
            </a:extLst>
          </p:cNvPr>
          <p:cNvGrpSpPr/>
          <p:nvPr/>
        </p:nvGrpSpPr>
        <p:grpSpPr>
          <a:xfrm>
            <a:off x="1492136" y="3152936"/>
            <a:ext cx="1331903" cy="1341207"/>
            <a:chOff x="1091130" y="4198803"/>
            <a:chExt cx="1331903" cy="1341207"/>
          </a:xfrm>
        </p:grpSpPr>
        <p:pic>
          <p:nvPicPr>
            <p:cNvPr id="58" name="Picture 2" descr="Git Icon Logo PNG Transparent &amp; SVG Vector - Freebie Supply">
              <a:extLst>
                <a:ext uri="{FF2B5EF4-FFF2-40B4-BE49-F238E27FC236}">
                  <a16:creationId xmlns:a16="http://schemas.microsoft.com/office/drawing/2014/main" id="{1E82D4CD-B869-48BF-AB02-C6B0AEBBD6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755" y="4198803"/>
              <a:ext cx="1000651" cy="1000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38BFBD3-072C-4037-B48C-D5678AFE9602}"/>
                </a:ext>
              </a:extLst>
            </p:cNvPr>
            <p:cNvSpPr txBox="1"/>
            <p:nvPr/>
          </p:nvSpPr>
          <p:spPr>
            <a:xfrm>
              <a:off x="1091130" y="5170678"/>
              <a:ext cx="1331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/>
                <a:t>Source code</a:t>
              </a:r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C6C60F4-1419-4BC7-9C21-55C91834A62C}"/>
              </a:ext>
            </a:extLst>
          </p:cNvPr>
          <p:cNvGrpSpPr/>
          <p:nvPr/>
        </p:nvGrpSpPr>
        <p:grpSpPr>
          <a:xfrm>
            <a:off x="6904680" y="4186366"/>
            <a:ext cx="2450670" cy="832103"/>
            <a:chOff x="7041840" y="3957766"/>
            <a:chExt cx="2450670" cy="832103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A3C5E54-F058-46E7-98AC-868131D2C2A6}"/>
                </a:ext>
              </a:extLst>
            </p:cNvPr>
            <p:cNvCxnSpPr>
              <a:cxnSpLocks/>
            </p:cNvCxnSpPr>
            <p:nvPr/>
          </p:nvCxnSpPr>
          <p:spPr>
            <a:xfrm>
              <a:off x="7041840" y="4527015"/>
              <a:ext cx="467689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BDD796F-2BF6-4A4E-9AE3-E45356AF0C5A}"/>
                </a:ext>
              </a:extLst>
            </p:cNvPr>
            <p:cNvCxnSpPr>
              <a:cxnSpLocks/>
            </p:cNvCxnSpPr>
            <p:nvPr/>
          </p:nvCxnSpPr>
          <p:spPr>
            <a:xfrm>
              <a:off x="9024821" y="4513314"/>
              <a:ext cx="467689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63" name="Picture 6" descr="Redgate Sql Compare 11 - easysitelet">
              <a:extLst>
                <a:ext uri="{FF2B5EF4-FFF2-40B4-BE49-F238E27FC236}">
                  <a16:creationId xmlns:a16="http://schemas.microsoft.com/office/drawing/2014/main" id="{58EE388E-76EE-452C-9364-0C3A03849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4401" y="4268837"/>
              <a:ext cx="390776" cy="521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 descr="Redgate Compare - easysitebear">
              <a:extLst>
                <a:ext uri="{FF2B5EF4-FFF2-40B4-BE49-F238E27FC236}">
                  <a16:creationId xmlns:a16="http://schemas.microsoft.com/office/drawing/2014/main" id="{A9A4F830-C2EB-45A7-9FA0-40F19B990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163" y="4268837"/>
              <a:ext cx="390774" cy="521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Graphic 64" descr="Add with solid fill">
              <a:extLst>
                <a:ext uri="{FF2B5EF4-FFF2-40B4-BE49-F238E27FC236}">
                  <a16:creationId xmlns:a16="http://schemas.microsoft.com/office/drawing/2014/main" id="{A1902376-D20C-4AC1-A6F0-3FB462F72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22893" y="4359577"/>
              <a:ext cx="339552" cy="339552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4416461-2620-41F5-8A9F-406C1522A6E0}"/>
                </a:ext>
              </a:extLst>
            </p:cNvPr>
            <p:cNvSpPr txBox="1"/>
            <p:nvPr/>
          </p:nvSpPr>
          <p:spPr>
            <a:xfrm>
              <a:off x="7302579" y="3957766"/>
              <a:ext cx="21178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 err="1"/>
                <a:t>Redgate</a:t>
              </a:r>
              <a:r>
                <a:rPr lang="it-IT" sz="1400" dirty="0"/>
                <a:t> </a:t>
              </a:r>
              <a:r>
                <a:rPr lang="it-IT" sz="1400" dirty="0" err="1"/>
                <a:t>comparison</a:t>
              </a:r>
              <a:r>
                <a:rPr lang="it-IT" sz="1400" dirty="0"/>
                <a:t> tools</a:t>
              </a:r>
              <a:endParaRPr lang="en-US" sz="1400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612092-42D6-4AAD-B42D-855C11082295}"/>
              </a:ext>
            </a:extLst>
          </p:cNvPr>
          <p:cNvGrpSpPr/>
          <p:nvPr/>
        </p:nvGrpSpPr>
        <p:grpSpPr>
          <a:xfrm>
            <a:off x="5042916" y="1584355"/>
            <a:ext cx="5365102" cy="3818253"/>
            <a:chOff x="5180076" y="1355755"/>
            <a:chExt cx="5365102" cy="381825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28FD2-CA89-4DB7-92CA-C953D4F59485}"/>
                </a:ext>
              </a:extLst>
            </p:cNvPr>
            <p:cNvGrpSpPr/>
            <p:nvPr/>
          </p:nvGrpSpPr>
          <p:grpSpPr>
            <a:xfrm>
              <a:off x="5180076" y="2678370"/>
              <a:ext cx="5109389" cy="2495638"/>
              <a:chOff x="5180076" y="2678370"/>
              <a:chExt cx="5109389" cy="2495638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0533A79-8444-4DB9-AA98-FDA770A307E5}"/>
                  </a:ext>
                </a:extLst>
              </p:cNvPr>
              <p:cNvGrpSpPr/>
              <p:nvPr/>
            </p:nvGrpSpPr>
            <p:grpSpPr>
              <a:xfrm>
                <a:off x="6144656" y="4031303"/>
                <a:ext cx="914400" cy="1111288"/>
                <a:chOff x="9845272" y="4867163"/>
                <a:chExt cx="914400" cy="1111288"/>
              </a:xfrm>
            </p:grpSpPr>
            <p:pic>
              <p:nvPicPr>
                <p:cNvPr id="80" name="Graphic 79" descr="Scroll with solid fill">
                  <a:extLst>
                    <a:ext uri="{FF2B5EF4-FFF2-40B4-BE49-F238E27FC236}">
                      <a16:creationId xmlns:a16="http://schemas.microsoft.com/office/drawing/2014/main" id="{638B7F00-9433-4FC8-B6F5-79FED5B105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272" y="486716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3FCDAF4-C493-4EB8-8726-594EFD8A789F}"/>
                    </a:ext>
                  </a:extLst>
                </p:cNvPr>
                <p:cNvSpPr txBox="1"/>
                <p:nvPr/>
              </p:nvSpPr>
              <p:spPr>
                <a:xfrm>
                  <a:off x="10107222" y="5701452"/>
                  <a:ext cx="5161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200" dirty="0"/>
                    <a:t>PRE</a:t>
                  </a:r>
                  <a:endParaRPr lang="en-US" sz="1200" dirty="0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82BC531-2962-4EA9-971B-B5FC01400B33}"/>
                  </a:ext>
                </a:extLst>
              </p:cNvPr>
              <p:cNvGrpSpPr/>
              <p:nvPr/>
            </p:nvGrpSpPr>
            <p:grpSpPr>
              <a:xfrm>
                <a:off x="9375065" y="4071433"/>
                <a:ext cx="914400" cy="1102575"/>
                <a:chOff x="6165544" y="3802206"/>
                <a:chExt cx="914400" cy="1102575"/>
              </a:xfrm>
            </p:grpSpPr>
            <p:pic>
              <p:nvPicPr>
                <p:cNvPr id="78" name="Graphic 77" descr="Scroll with solid fill">
                  <a:extLst>
                    <a:ext uri="{FF2B5EF4-FFF2-40B4-BE49-F238E27FC236}">
                      <a16:creationId xmlns:a16="http://schemas.microsoft.com/office/drawing/2014/main" id="{7C3C359C-B1CC-40D2-8543-BBC302E75C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65544" y="380220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3CC666D-0BD2-4806-AC30-F6C3ABA081C5}"/>
                    </a:ext>
                  </a:extLst>
                </p:cNvPr>
                <p:cNvSpPr txBox="1"/>
                <p:nvPr/>
              </p:nvSpPr>
              <p:spPr>
                <a:xfrm>
                  <a:off x="6469179" y="4627782"/>
                  <a:ext cx="5161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200" dirty="0"/>
                    <a:t>POST</a:t>
                  </a:r>
                  <a:endParaRPr lang="en-US" sz="1200" dirty="0"/>
                </a:p>
              </p:txBody>
            </p:sp>
          </p:grp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FC7E63B-FE8E-4DA1-9DF2-E9180711C8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0076" y="4558554"/>
                <a:ext cx="929307" cy="0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43A2F7D-279E-4469-8D06-511A835DF05C}"/>
                  </a:ext>
                </a:extLst>
              </p:cNvPr>
              <p:cNvGrpSpPr/>
              <p:nvPr/>
            </p:nvGrpSpPr>
            <p:grpSpPr>
              <a:xfrm>
                <a:off x="7664772" y="2678370"/>
                <a:ext cx="1255793" cy="1066343"/>
                <a:chOff x="5932739" y="2555883"/>
                <a:chExt cx="1255793" cy="1066343"/>
              </a:xfrm>
            </p:grpSpPr>
            <p:pic>
              <p:nvPicPr>
                <p:cNvPr id="76" name="Picture 2" descr="Git Icon Logo PNG Transparent &amp; SVG Vector - Freebie Supply">
                  <a:extLst>
                    <a:ext uri="{FF2B5EF4-FFF2-40B4-BE49-F238E27FC236}">
                      <a16:creationId xmlns:a16="http://schemas.microsoft.com/office/drawing/2014/main" id="{6688EAB7-D9C9-49AD-880B-1143E5C4BF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92654" y="2886262"/>
                  <a:ext cx="735964" cy="7359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2424098-6AD3-4A5C-9AD1-770EA2AB26B9}"/>
                    </a:ext>
                  </a:extLst>
                </p:cNvPr>
                <p:cNvSpPr txBox="1"/>
                <p:nvPr/>
              </p:nvSpPr>
              <p:spPr>
                <a:xfrm>
                  <a:off x="5932739" y="2555883"/>
                  <a:ext cx="12557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t-IT" sz="1400" dirty="0"/>
                    <a:t>Custom scripts</a:t>
                  </a:r>
                  <a:endParaRPr lang="en-US" sz="1400" dirty="0"/>
                </a:p>
              </p:txBody>
            </p:sp>
          </p:grp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4CBAAF26-1731-4B71-A5CF-4965D4F0A9D4}"/>
                  </a:ext>
                </a:extLst>
              </p:cNvPr>
              <p:cNvCxnSpPr/>
              <p:nvPr/>
            </p:nvCxnSpPr>
            <p:spPr>
              <a:xfrm flipV="1">
                <a:off x="6601856" y="3523490"/>
                <a:ext cx="1419081" cy="497214"/>
              </a:xfrm>
              <a:prstGeom prst="bentConnector3">
                <a:avLst>
                  <a:gd name="adj1" fmla="val 93"/>
                </a:avLst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5" name="Connector: Elbow 74">
                <a:extLst>
                  <a:ext uri="{FF2B5EF4-FFF2-40B4-BE49-F238E27FC236}">
                    <a16:creationId xmlns:a16="http://schemas.microsoft.com/office/drawing/2014/main" id="{716A4359-22C6-4A2C-9745-2EF6B8483A83}"/>
                  </a:ext>
                </a:extLst>
              </p:cNvPr>
              <p:cNvCxnSpPr>
                <a:cxnSpLocks/>
                <a:stCxn id="78" idx="0"/>
              </p:cNvCxnSpPr>
              <p:nvPr/>
            </p:nvCxnSpPr>
            <p:spPr>
              <a:xfrm rot="16200000" flipV="1">
                <a:off x="8927350" y="3166517"/>
                <a:ext cx="532724" cy="1277107"/>
              </a:xfrm>
              <a:prstGeom prst="bentConnector2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8AE3E8B-4F79-496C-802E-EF2E52CE2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22064"/>
            <a:stretch/>
          </p:blipFill>
          <p:spPr>
            <a:xfrm>
              <a:off x="9024821" y="1355755"/>
              <a:ext cx="1520357" cy="20216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6975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AC16-B8FD-4483-81AB-46D128A7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/>
              <a:t>Il flusso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159EA8-2B9B-4204-9019-0315D873FD1F}"/>
              </a:ext>
            </a:extLst>
          </p:cNvPr>
          <p:cNvSpPr/>
          <p:nvPr/>
        </p:nvSpPr>
        <p:spPr>
          <a:xfrm>
            <a:off x="2346621" y="1690688"/>
            <a:ext cx="8192756" cy="40957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/>
              <a:t>Azure DevOps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9EFC0B-9E7E-4CB0-8642-42FDA58C08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5494"/>
              </p:ext>
            </p:extLst>
          </p:nvPr>
        </p:nvGraphicFramePr>
        <p:xfrm>
          <a:off x="664464" y="1852613"/>
          <a:ext cx="10515600" cy="378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11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B740715-AEC9-4D8C-9068-8DB4F221D1DA}" vid="{20AB8A5A-08C8-4CD5-836B-DD5741FF1D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24ede97-9619-4c5b-a730-3ec0f5cb7a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E5A782381E89A4298E4B46CBDB85522" ma:contentTypeVersion="4" ma:contentTypeDescription="Creare un nuovo documento." ma:contentTypeScope="" ma:versionID="c5851d75f14f6ddc000d24bbae1e8c61">
  <xsd:schema xmlns:xsd="http://www.w3.org/2001/XMLSchema" xmlns:xs="http://www.w3.org/2001/XMLSchema" xmlns:p="http://schemas.microsoft.com/office/2006/metadata/properties" xmlns:ns3="824ede97-9619-4c5b-a730-3ec0f5cb7ab1" targetNamespace="http://schemas.microsoft.com/office/2006/metadata/properties" ma:root="true" ma:fieldsID="94f6c513e09d78309c5ed3f134146a8a" ns3:_="">
    <xsd:import namespace="824ede97-9619-4c5b-a730-3ec0f5cb7ab1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4ede97-9619-4c5b-a730-3ec0f5cb7ab1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BCAE02-D7C3-401D-8E62-3793C04A63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E8628F-6661-4023-88F1-D8ED98935802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824ede97-9619-4c5b-a730-3ec0f5cb7ab1"/>
  </ds:schemaRefs>
</ds:datastoreItem>
</file>

<file path=customXml/itemProps3.xml><?xml version="1.0" encoding="utf-8"?>
<ds:datastoreItem xmlns:ds="http://schemas.openxmlformats.org/officeDocument/2006/customXml" ds:itemID="{E539F4D5-5E09-4394-9898-FCE160A2A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4ede97-9619-4c5b-a730-3ec0f5cb7a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DataSat Parma 2023</Template>
  <TotalTime>15</TotalTime>
  <Words>430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Gestione di pre/post deployment script</vt:lpstr>
      <vt:lpstr>PowerPoint Presentation</vt:lpstr>
      <vt:lpstr>Un po’ di concetti</vt:lpstr>
      <vt:lpstr>Il problema</vt:lpstr>
      <vt:lpstr>Cosa vediamo</vt:lpstr>
      <vt:lpstr>I dati statici</vt:lpstr>
      <vt:lpstr>Casi – pre e post script, condivisi multitenant</vt:lpstr>
      <vt:lpstr>Casi – pre e post script, custom multitenant</vt:lpstr>
      <vt:lpstr>Il flusso</vt:lpstr>
      <vt:lpstr>Strumenti</vt:lpstr>
      <vt:lpstr>PowerPoint Presentation</vt:lpstr>
      <vt:lpstr>Considerazioni finali</vt:lpstr>
      <vt:lpstr>Risorse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Gestione di pre/post deployment script</dc:title>
  <dc:creator>Alessandro Alpi</dc:creator>
  <cp:lastModifiedBy>Alessandro Alpi</cp:lastModifiedBy>
  <cp:revision>4</cp:revision>
  <dcterms:created xsi:type="dcterms:W3CDTF">2023-11-17T10:38:17Z</dcterms:created>
  <dcterms:modified xsi:type="dcterms:W3CDTF">2023-11-17T10:53:33Z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0x0101005E5A782381E89A4298E4B46CBDB85522</vt:lpwstr>
  </property>
</Properties>
</file>