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5" r:id="rId4"/>
    <p:sldId id="264" r:id="rId5"/>
    <p:sldId id="262" r:id="rId6"/>
    <p:sldId id="268" r:id="rId7"/>
    <p:sldId id="283" r:id="rId8"/>
    <p:sldId id="269" r:id="rId9"/>
    <p:sldId id="270" r:id="rId10"/>
    <p:sldId id="295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96" r:id="rId20"/>
    <p:sldId id="282" r:id="rId21"/>
    <p:sldId id="289" r:id="rId22"/>
    <p:sldId id="292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3" r:id="rId31"/>
    <p:sldId id="266" r:id="rId32"/>
    <p:sldId id="263" r:id="rId33"/>
    <p:sldId id="267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696A69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2888" autoAdjust="0"/>
  </p:normalViewPr>
  <p:slideViewPr>
    <p:cSldViewPr snapToGrid="0" snapToObjects="1">
      <p:cViewPr varScale="1">
        <p:scale>
          <a:sx n="108" d="100"/>
          <a:sy n="108" d="100"/>
        </p:scale>
        <p:origin x="14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7" y="6040973"/>
            <a:ext cx="1621491" cy="7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18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4" y="6040973"/>
            <a:ext cx="1621491" cy="790133"/>
          </a:xfrm>
          <a:prstGeom prst="rect">
            <a:avLst/>
          </a:prstGeom>
        </p:spPr>
      </p:pic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smtClean="0">
                <a:solidFill>
                  <a:srgbClr val="1AB2E8"/>
                </a:solidFill>
              </a:rPr>
              <a:t>sqlsat257</a:t>
            </a:r>
            <a:br>
              <a:rPr lang="en-US" sz="1100" b="1" dirty="0" smtClean="0">
                <a:solidFill>
                  <a:srgbClr val="1AB2E8"/>
                </a:solidFill>
              </a:rPr>
            </a:br>
            <a:r>
              <a:rPr lang="en-US" sz="1100" b="1" dirty="0" smtClean="0">
                <a:solidFill>
                  <a:srgbClr val="1AB2E8"/>
                </a:solidFill>
              </a:rPr>
              <a:t>#</a:t>
            </a:r>
            <a:r>
              <a:rPr lang="en-US" sz="1100" b="1" dirty="0" err="1" smtClean="0">
                <a:solidFill>
                  <a:srgbClr val="1AB2E8"/>
                </a:solidFill>
              </a:rPr>
              <a:t>sqlsatverona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-40340" y="647951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November</a:t>
            </a:r>
            <a:r>
              <a:rPr lang="it-IT" b="1" dirty="0" smtClean="0">
                <a:solidFill>
                  <a:srgbClr val="4A5E18"/>
                </a:solidFill>
              </a:rPr>
              <a:t> 9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th</a:t>
            </a:r>
            <a:r>
              <a:rPr lang="it-IT" b="1" dirty="0" smtClean="0">
                <a:solidFill>
                  <a:srgbClr val="4A5E18"/>
                </a:solidFill>
              </a:rPr>
              <a:t>, 2013</a:t>
            </a:r>
            <a:endParaRPr lang="it-IT" b="1" dirty="0">
              <a:solidFill>
                <a:srgbClr val="4A5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odetocode.com/blogs/scott/archive/2008/01/31/versioning-databases-the-baseline.aspx" TargetMode="External"/><Relationship Id="rId13" Type="http://schemas.openxmlformats.org/officeDocument/2006/relationships/hyperlink" Target="http://vsaralmassessment.codeplex.com/" TargetMode="External"/><Relationship Id="rId3" Type="http://schemas.openxmlformats.org/officeDocument/2006/relationships/hyperlink" Target="http://blog.knodev.com/search/label/ALM" TargetMode="External"/><Relationship Id="rId7" Type="http://schemas.openxmlformats.org/officeDocument/2006/relationships/hyperlink" Target="http://odetocode.com/blogs/scott/archive/2008/01/30/three-rules-for-database-work.aspx" TargetMode="External"/><Relationship Id="rId12" Type="http://schemas.openxmlformats.org/officeDocument/2006/relationships/hyperlink" Target="http://www.red-gate.com/products/sql-development/sql-source-control/" TargetMode="External"/><Relationship Id="rId2" Type="http://schemas.openxmlformats.org/officeDocument/2006/relationships/hyperlink" Target="http://www.getlatestversion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inghorror.com/blog/2006/12/is-your-database-under-version-control.html" TargetMode="External"/><Relationship Id="rId11" Type="http://schemas.openxmlformats.org/officeDocument/2006/relationships/hyperlink" Target="http://odetocode.com/blogs/scott/archive/2008/02/03/versioning-databases-branching-and-merging.aspx" TargetMode="External"/><Relationship Id="rId5" Type="http://schemas.openxmlformats.org/officeDocument/2006/relationships/hyperlink" Target="http://mattvsts.blogspot.it/" TargetMode="External"/><Relationship Id="rId10" Type="http://schemas.openxmlformats.org/officeDocument/2006/relationships/hyperlink" Target="http://odetocode.com/blogs/scott/archive/2008/02/02/versioning-databases-views-stored-procedures-and-the-like.aspx" TargetMode="External"/><Relationship Id="rId4" Type="http://schemas.openxmlformats.org/officeDocument/2006/relationships/hyperlink" Target="http://www.codewrecks.com/blog/" TargetMode="External"/><Relationship Id="rId9" Type="http://schemas.openxmlformats.org/officeDocument/2006/relationships/hyperlink" Target="http://odetocode.com/blogs/scott/archive/2008/02/02/versioning-databases-change-scripts.aspx" TargetMode="External"/><Relationship Id="rId14" Type="http://schemas.openxmlformats.org/officeDocument/2006/relationships/hyperlink" Target="http://it.wikipedia.org/wiki/Application_lifecycle_managemen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xstellino.wordpress.com/" TargetMode="External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.linkedin.com/in/suxstellin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 databases under source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Alessandro Alpi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and tools – development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/>
              <a:t>Management Studio – not enough</a:t>
            </a:r>
          </a:p>
          <a:p>
            <a:r>
              <a:rPr lang="en-US" sz="2800" dirty="0"/>
              <a:t>Visual Studio + Data Tools</a:t>
            </a:r>
          </a:p>
          <a:p>
            <a:r>
              <a:rPr lang="en-US" sz="2800" dirty="0"/>
              <a:t>Third party add-ons with SSMS (i.e. Red-Gate SQL Source Control)</a:t>
            </a:r>
          </a:p>
          <a:p>
            <a:r>
              <a:rPr lang="it-IT" sz="2800" dirty="0"/>
              <a:t>Third party stand-alone </a:t>
            </a:r>
            <a:r>
              <a:rPr lang="it-IT" sz="2800" dirty="0" err="1"/>
              <a:t>tools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35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Management of </a:t>
            </a:r>
            <a:r>
              <a:rPr lang="en-US" sz="3200" dirty="0" smtClean="0"/>
              <a:t>versions</a:t>
            </a:r>
          </a:p>
          <a:p>
            <a:r>
              <a:rPr lang="en-US" sz="3200" dirty="0" smtClean="0"/>
              <a:t>Changes of the code </a:t>
            </a:r>
            <a:r>
              <a:rPr lang="en-US" sz="3200" dirty="0"/>
              <a:t>(and not only those)</a:t>
            </a:r>
          </a:p>
          <a:p>
            <a:r>
              <a:rPr lang="en-US" sz="3200" dirty="0"/>
              <a:t>Shared entity during development stages, </a:t>
            </a:r>
            <a:endParaRPr lang="en-US" sz="3200" dirty="0" smtClean="0"/>
          </a:p>
          <a:p>
            <a:r>
              <a:rPr lang="en-US" sz="3200" dirty="0" smtClean="0"/>
              <a:t>Deploy </a:t>
            </a:r>
            <a:r>
              <a:rPr lang="en-US" sz="3200" dirty="0"/>
              <a:t>and team management</a:t>
            </a:r>
          </a:p>
          <a:p>
            <a:r>
              <a:rPr lang="en-US" sz="3200" dirty="0" smtClean="0"/>
              <a:t>Provides an interface </a:t>
            </a:r>
            <a:r>
              <a:rPr lang="en-US" sz="3200" dirty="0"/>
              <a:t>(also graphic)</a:t>
            </a:r>
          </a:p>
        </p:txBody>
      </p:sp>
    </p:spTree>
    <p:extLst>
      <p:ext uri="{BB962C8B-B14F-4D97-AF65-F5344CB8AC3E}">
        <p14:creationId xmlns:p14="http://schemas.microsoft.com/office/powerpoint/2010/main" val="22305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Versions of our code</a:t>
            </a:r>
          </a:p>
          <a:p>
            <a:r>
              <a:rPr lang="en-US" sz="3200" dirty="0"/>
              <a:t>Safe </a:t>
            </a:r>
            <a:r>
              <a:rPr lang="en-US" sz="3200" dirty="0" smtClean="0"/>
              <a:t>storage of </a:t>
            </a:r>
            <a:r>
              <a:rPr lang="en-US" sz="3200" dirty="0"/>
              <a:t>our files</a:t>
            </a:r>
          </a:p>
          <a:p>
            <a:r>
              <a:rPr lang="en-US" sz="3200" dirty="0"/>
              <a:t>Share development lines within the team</a:t>
            </a:r>
          </a:p>
          <a:p>
            <a:r>
              <a:rPr lang="en-US" sz="3200" dirty="0"/>
              <a:t>Creation </a:t>
            </a:r>
            <a:r>
              <a:rPr lang="en-US" sz="3200" dirty="0" smtClean="0"/>
              <a:t>of a </a:t>
            </a:r>
            <a:r>
              <a:rPr lang="en-US" sz="3200" dirty="0"/>
              <a:t>central point for </a:t>
            </a:r>
            <a:r>
              <a:rPr lang="en-US" sz="3200" dirty="0" smtClean="0"/>
              <a:t>deploying</a:t>
            </a:r>
            <a:endParaRPr lang="en-US" sz="3200" dirty="0"/>
          </a:p>
          <a:p>
            <a:r>
              <a:rPr lang="en-US" sz="3200" dirty="0" smtClean="0"/>
              <a:t>Automate build </a:t>
            </a:r>
            <a:r>
              <a:rPr lang="en-US" sz="3200" dirty="0"/>
              <a:t>and </a:t>
            </a:r>
            <a:r>
              <a:rPr lang="en-US" sz="3200" dirty="0" smtClean="0"/>
              <a:t>test </a:t>
            </a:r>
            <a:r>
              <a:rPr lang="en-US" sz="3200" dirty="0"/>
              <a:t>processes</a:t>
            </a:r>
          </a:p>
          <a:p>
            <a:r>
              <a:rPr lang="en-US" sz="3200" dirty="0"/>
              <a:t>The </a:t>
            </a:r>
            <a:r>
              <a:rPr lang="en-US" sz="3200" dirty="0" smtClean="0"/>
              <a:t>real needs </a:t>
            </a:r>
            <a:r>
              <a:rPr lang="en-US" sz="3200" dirty="0"/>
              <a:t>of every team..</a:t>
            </a:r>
          </a:p>
        </p:txBody>
      </p:sp>
    </p:spTree>
    <p:extLst>
      <p:ext uri="{BB962C8B-B14F-4D97-AF65-F5344CB8AC3E}">
        <p14:creationId xmlns:p14="http://schemas.microsoft.com/office/powerpoint/2010/main" val="42546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Talking about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DB </a:t>
            </a:r>
            <a:r>
              <a:rPr lang="en-US" sz="2800" dirty="0"/>
              <a:t>can be a file </a:t>
            </a:r>
            <a:r>
              <a:rPr lang="it-IT" sz="2800" dirty="0"/>
              <a:t>«inside the application»</a:t>
            </a:r>
          </a:p>
          <a:p>
            <a:r>
              <a:rPr lang="it-IT" sz="2800" dirty="0" smtClean="0"/>
              <a:t>DB </a:t>
            </a:r>
            <a:r>
              <a:rPr lang="it-IT" sz="2800" dirty="0"/>
              <a:t>is «located on the server»</a:t>
            </a:r>
          </a:p>
          <a:p>
            <a:r>
              <a:rPr lang="it-IT" sz="2800" dirty="0" smtClean="0"/>
              <a:t>DB </a:t>
            </a:r>
            <a:r>
              <a:rPr lang="it-IT" sz="2800" dirty="0"/>
              <a:t>persists user data</a:t>
            </a:r>
          </a:p>
          <a:p>
            <a:r>
              <a:rPr lang="it-IT" sz="2800" dirty="0" smtClean="0"/>
              <a:t>DB </a:t>
            </a:r>
            <a:r>
              <a:rPr lang="it-IT" sz="2800" dirty="0"/>
              <a:t>is not all and only code</a:t>
            </a:r>
          </a:p>
          <a:p>
            <a:r>
              <a:rPr lang="it-IT" sz="2800" dirty="0"/>
              <a:t>However the changes on DB must be reflected on the whole team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dirty="0"/>
              <a:t>The Source Control </a:t>
            </a:r>
            <a:r>
              <a:rPr lang="it-IT" sz="2800" dirty="0" err="1" smtClean="0"/>
              <a:t>seems</a:t>
            </a:r>
            <a:r>
              <a:rPr lang="it-IT" sz="2800" dirty="0" smtClean="0"/>
              <a:t> «</a:t>
            </a:r>
            <a:r>
              <a:rPr lang="it-IT" sz="2800" dirty="0" err="1" smtClean="0"/>
              <a:t>uncomfortable</a:t>
            </a:r>
            <a:r>
              <a:rPr lang="it-IT" sz="2800" dirty="0" smtClean="0"/>
              <a:t>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27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smtClean="0"/>
              <a:t>without </a:t>
            </a:r>
            <a:r>
              <a:rPr lang="en-US" smtClean="0"/>
              <a:t>a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How can we easily manage the fix?</a:t>
            </a:r>
          </a:p>
          <a:p>
            <a:r>
              <a:rPr lang="en-US" sz="2800" dirty="0"/>
              <a:t>How can we prevent regressions?</a:t>
            </a:r>
          </a:p>
          <a:p>
            <a:r>
              <a:rPr lang="en-US" sz="2800" dirty="0"/>
              <a:t>How quickly can we have multiple development </a:t>
            </a:r>
            <a:r>
              <a:rPr lang="it-IT" sz="2800" dirty="0"/>
              <a:t>environments</a:t>
            </a:r>
            <a:r>
              <a:rPr lang="en-US" sz="2800" dirty="0"/>
              <a:t>?</a:t>
            </a:r>
          </a:p>
          <a:p>
            <a:r>
              <a:rPr lang="en-US" sz="2800" dirty="0"/>
              <a:t>How can we easily create a new dev branch?</a:t>
            </a:r>
          </a:p>
          <a:p>
            <a:r>
              <a:rPr lang="en-US" sz="2800" dirty="0"/>
              <a:t>How </a:t>
            </a:r>
            <a:r>
              <a:rPr lang="en-US" sz="2800" dirty="0" smtClean="0"/>
              <a:t>to create </a:t>
            </a:r>
            <a:r>
              <a:rPr lang="en-US" sz="2800" dirty="0"/>
              <a:t>different versions of the </a:t>
            </a:r>
            <a:r>
              <a:rPr lang="en-US" sz="2800" dirty="0" smtClean="0"/>
              <a:t>DB</a:t>
            </a:r>
            <a:r>
              <a:rPr lang="en-US" sz="2800" dirty="0"/>
              <a:t>?</a:t>
            </a:r>
          </a:p>
          <a:p>
            <a:r>
              <a:rPr lang="en-US" sz="2800" dirty="0"/>
              <a:t>How can we </a:t>
            </a:r>
            <a:r>
              <a:rPr lang="en-US" sz="2800" dirty="0" smtClean="0"/>
              <a:t>synchronize </a:t>
            </a:r>
            <a:r>
              <a:rPr lang="en-US" sz="2800" dirty="0"/>
              <a:t>the DB with the latest application changes?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73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code – so different?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The database IS code (programmability, ddl, grant, etc.)</a:t>
            </a:r>
          </a:p>
          <a:p>
            <a:r>
              <a:rPr lang="en-US" sz="3200" dirty="0"/>
              <a:t>The </a:t>
            </a:r>
            <a:r>
              <a:rPr lang="it-IT" sz="3200" dirty="0"/>
              <a:t>«</a:t>
            </a:r>
            <a:r>
              <a:rPr lang="en-US" sz="3200" dirty="0"/>
              <a:t>domain</a:t>
            </a:r>
            <a:r>
              <a:rPr lang="it-IT" sz="3200" dirty="0"/>
              <a:t>»</a:t>
            </a:r>
            <a:r>
              <a:rPr lang="en-US" sz="3200" dirty="0"/>
              <a:t> tables are like many enums (static data).</a:t>
            </a:r>
          </a:p>
          <a:p>
            <a:r>
              <a:rPr lang="en-US" sz="3200" dirty="0"/>
              <a:t>The DB </a:t>
            </a:r>
            <a:r>
              <a:rPr lang="en-US" sz="3200" dirty="0" smtClean="0"/>
              <a:t>should </a:t>
            </a:r>
            <a:r>
              <a:rPr lang="en-US" sz="3200" dirty="0"/>
              <a:t>be changed in more development </a:t>
            </a:r>
            <a:r>
              <a:rPr lang="en-US" sz="3200" dirty="0" smtClean="0"/>
              <a:t>branches.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9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code – so different?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The </a:t>
            </a:r>
            <a:r>
              <a:rPr lang="en-US" sz="3200" dirty="0" smtClean="0"/>
              <a:t>pointers </a:t>
            </a:r>
            <a:r>
              <a:rPr lang="en-US" sz="3200" dirty="0"/>
              <a:t>to the linked servers  are configurations (as ‘app.config’)</a:t>
            </a:r>
          </a:p>
          <a:p>
            <a:r>
              <a:rPr lang="en-US" sz="3200" dirty="0"/>
              <a:t>The login server are environment configurations</a:t>
            </a:r>
          </a:p>
          <a:p>
            <a:r>
              <a:rPr lang="en-US" sz="3200" dirty="0"/>
              <a:t>The database persist the data. It’s not a *source control* problem</a:t>
            </a:r>
          </a:p>
        </p:txBody>
      </p:sp>
    </p:spTree>
    <p:extLst>
      <p:ext uri="{BB962C8B-B14F-4D97-AF65-F5344CB8AC3E}">
        <p14:creationId xmlns:p14="http://schemas.microsoft.com/office/powerpoint/2010/main" val="22446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Why put the DB under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61316" y="1432866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 smtClean="0"/>
              <a:t>Make versions </a:t>
            </a:r>
            <a:r>
              <a:rPr lang="en-US" sz="3200" dirty="0"/>
              <a:t>of our objects (DDL) and our programmability </a:t>
            </a:r>
            <a:r>
              <a:rPr lang="en-US" sz="3200" dirty="0" smtClean="0"/>
              <a:t>on </a:t>
            </a:r>
            <a:r>
              <a:rPr lang="en-US" sz="3200" dirty="0"/>
              <a:t>database</a:t>
            </a:r>
          </a:p>
          <a:p>
            <a:r>
              <a:rPr lang="en-US" sz="3200" dirty="0" smtClean="0"/>
              <a:t>Make labels including </a:t>
            </a:r>
            <a:r>
              <a:rPr lang="en-US" sz="3200" dirty="0"/>
              <a:t>the database, so we can return to </a:t>
            </a:r>
            <a:r>
              <a:rPr lang="en-US" sz="3200" dirty="0" smtClean="0"/>
              <a:t>a previous </a:t>
            </a:r>
            <a:r>
              <a:rPr lang="en-US" sz="3200" dirty="0"/>
              <a:t>situation</a:t>
            </a:r>
          </a:p>
          <a:p>
            <a:r>
              <a:rPr lang="en-US" sz="3200" dirty="0"/>
              <a:t>Team synchronized to the get of the version (usually the latest)</a:t>
            </a:r>
          </a:p>
          <a:p>
            <a:r>
              <a:rPr lang="en-US" sz="3200" dirty="0"/>
              <a:t>To do versioning also of the static data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Continuous Integration </a:t>
            </a:r>
            <a:r>
              <a:rPr lang="en-US" sz="3200" dirty="0" smtClean="0"/>
              <a:t>(tests</a:t>
            </a:r>
            <a:r>
              <a:rPr lang="en-US" sz="3200" dirty="0"/>
              <a:t>)</a:t>
            </a:r>
          </a:p>
          <a:p>
            <a:r>
              <a:rPr lang="en-US" sz="3200" dirty="0"/>
              <a:t>Branch (more development </a:t>
            </a:r>
            <a:r>
              <a:rPr lang="en-US" sz="3200" dirty="0" smtClean="0"/>
              <a:t>lines)</a:t>
            </a:r>
            <a:endParaRPr lang="en-US" sz="3200" dirty="0"/>
          </a:p>
          <a:p>
            <a:r>
              <a:rPr lang="en-US" sz="3200" dirty="0"/>
              <a:t>Isolated environments for </a:t>
            </a:r>
            <a:r>
              <a:rPr lang="it-IT" sz="3200" dirty="0" err="1"/>
              <a:t>geographically</a:t>
            </a:r>
            <a:r>
              <a:rPr lang="it-IT" sz="3200" dirty="0"/>
              <a:t> </a:t>
            </a:r>
            <a:r>
              <a:rPr lang="it-IT" sz="3200" dirty="0" err="1" smtClean="0"/>
              <a:t>located</a:t>
            </a:r>
            <a:r>
              <a:rPr lang="it-IT" sz="3200" dirty="0" smtClean="0"/>
              <a:t> teams</a:t>
            </a:r>
            <a:endParaRPr lang="it-IT" sz="3200" dirty="0"/>
          </a:p>
          <a:p>
            <a:r>
              <a:rPr lang="en-US" sz="3200" dirty="0"/>
              <a:t>Atomicity between application and DB</a:t>
            </a:r>
          </a:p>
          <a:p>
            <a:r>
              <a:rPr lang="en-US" sz="3200" dirty="0"/>
              <a:t>Saving </a:t>
            </a:r>
            <a:r>
              <a:rPr lang="en-US" sz="3200" dirty="0" smtClean="0"/>
              <a:t>documentation of the 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0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Here are some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sz="3200" dirty="0"/>
              <a:t>TFS (on-</a:t>
            </a:r>
            <a:r>
              <a:rPr lang="it-IT" sz="3200" dirty="0" err="1"/>
              <a:t>premises</a:t>
            </a:r>
            <a:r>
              <a:rPr lang="it-IT" sz="3200" dirty="0"/>
              <a:t> </a:t>
            </a:r>
            <a:r>
              <a:rPr lang="it-IT" sz="3200" dirty="0" smtClean="0"/>
              <a:t>and «service</a:t>
            </a:r>
            <a:r>
              <a:rPr lang="it-IT" sz="3200" dirty="0"/>
              <a:t>»)</a:t>
            </a:r>
          </a:p>
          <a:p>
            <a:r>
              <a:rPr lang="it-IT" sz="3200" dirty="0" err="1"/>
              <a:t>Git</a:t>
            </a:r>
            <a:endParaRPr lang="it-IT" sz="3200" dirty="0"/>
          </a:p>
          <a:p>
            <a:r>
              <a:rPr lang="it-IT" sz="3200" dirty="0" err="1"/>
              <a:t>Mercurial</a:t>
            </a:r>
            <a:endParaRPr lang="it-IT" sz="3200" dirty="0"/>
          </a:p>
          <a:p>
            <a:r>
              <a:rPr lang="it-IT" sz="3200" dirty="0" err="1"/>
              <a:t>Subversion</a:t>
            </a:r>
            <a:endParaRPr lang="it-IT" sz="3200" dirty="0"/>
          </a:p>
          <a:p>
            <a:r>
              <a:rPr lang="it-IT" sz="3200" dirty="0"/>
              <a:t>CVS</a:t>
            </a:r>
          </a:p>
          <a:p>
            <a:r>
              <a:rPr lang="it-IT" sz="3200" dirty="0"/>
              <a:t>Perforce</a:t>
            </a:r>
          </a:p>
          <a:p>
            <a:r>
              <a:rPr lang="it-IT" sz="3200" dirty="0"/>
              <a:t>…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Sponsor &amp; Media Partners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93" y="3854790"/>
            <a:ext cx="181356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40" y="5277032"/>
            <a:ext cx="1619476" cy="571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7" y="1761438"/>
            <a:ext cx="181356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277032"/>
            <a:ext cx="1618488" cy="57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1" y="1761438"/>
            <a:ext cx="181356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45" y="1761438"/>
            <a:ext cx="181356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7" y="2745170"/>
            <a:ext cx="181356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46" y="2749340"/>
            <a:ext cx="1813559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2745170"/>
            <a:ext cx="1813561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1" y="3866962"/>
            <a:ext cx="181356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Management Tool for SCM - DB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sz="3200" dirty="0"/>
              <a:t>Visual Studio</a:t>
            </a:r>
          </a:p>
          <a:p>
            <a:pPr lvl="1"/>
            <a:r>
              <a:rPr lang="it-IT" sz="3200" dirty="0"/>
              <a:t>SQL Server Data Tools</a:t>
            </a:r>
          </a:p>
          <a:p>
            <a:r>
              <a:rPr lang="it-IT" sz="3200" dirty="0" err="1"/>
              <a:t>Red</a:t>
            </a:r>
            <a:r>
              <a:rPr lang="it-IT" sz="3200" dirty="0"/>
              <a:t>-Gate Source Control</a:t>
            </a:r>
          </a:p>
          <a:p>
            <a:pPr lvl="1"/>
            <a:r>
              <a:rPr lang="it-IT" sz="3200" dirty="0"/>
              <a:t>SQL Test (for CI)</a:t>
            </a:r>
          </a:p>
          <a:p>
            <a:r>
              <a:rPr lang="it-IT" sz="3200" dirty="0" err="1"/>
              <a:t>ApexSQL</a:t>
            </a:r>
            <a:r>
              <a:rPr lang="it-IT" sz="3200" dirty="0"/>
              <a:t> </a:t>
            </a:r>
            <a:r>
              <a:rPr lang="it-IT" sz="3200" dirty="0" err="1"/>
              <a:t>Versions</a:t>
            </a:r>
            <a:endParaRPr lang="it-IT" sz="3200" dirty="0"/>
          </a:p>
          <a:p>
            <a:r>
              <a:rPr lang="it-IT" sz="3200" dirty="0"/>
              <a:t>…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516"/>
            <a:ext cx="8229600" cy="1143000"/>
          </a:xfrm>
        </p:spPr>
        <p:txBody>
          <a:bodyPr/>
          <a:lstStyle/>
          <a:p>
            <a:r>
              <a:rPr lang="en-US" dirty="0" smtClean="0"/>
              <a:t>Possible actions with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sz="2800" dirty="0"/>
              <a:t>Some </a:t>
            </a:r>
            <a:r>
              <a:rPr lang="it-IT" sz="2800" dirty="0" err="1" smtClean="0"/>
              <a:t>actions</a:t>
            </a:r>
            <a:r>
              <a:rPr lang="it-IT" sz="2800" dirty="0" smtClean="0"/>
              <a:t> are</a:t>
            </a:r>
            <a:r>
              <a:rPr lang="it-IT" sz="2800" dirty="0"/>
              <a:t>:</a:t>
            </a:r>
          </a:p>
          <a:p>
            <a:pPr lvl="1"/>
            <a:r>
              <a:rPr lang="it-IT" sz="2800" dirty="0" err="1"/>
              <a:t>Get</a:t>
            </a:r>
            <a:r>
              <a:rPr lang="it-IT" sz="2800" dirty="0"/>
              <a:t> </a:t>
            </a:r>
          </a:p>
          <a:p>
            <a:pPr lvl="1"/>
            <a:r>
              <a:rPr lang="it-IT" sz="2800" dirty="0" err="1"/>
              <a:t>Commit</a:t>
            </a:r>
            <a:r>
              <a:rPr lang="it-IT" sz="2800" dirty="0"/>
              <a:t>/</a:t>
            </a:r>
            <a:r>
              <a:rPr lang="it-IT" sz="2800" dirty="0" err="1"/>
              <a:t>Checkin</a:t>
            </a:r>
            <a:endParaRPr lang="it-IT" sz="2800" dirty="0"/>
          </a:p>
          <a:p>
            <a:pPr lvl="1"/>
            <a:r>
              <a:rPr lang="it-IT" sz="2800" dirty="0" err="1"/>
              <a:t>Undo</a:t>
            </a:r>
            <a:endParaRPr lang="it-IT" sz="2800" dirty="0"/>
          </a:p>
          <a:p>
            <a:pPr lvl="1"/>
            <a:r>
              <a:rPr lang="it-IT" sz="2800" dirty="0"/>
              <a:t>Save (</a:t>
            </a:r>
            <a:r>
              <a:rPr lang="it-IT" sz="2800" dirty="0" err="1"/>
              <a:t>working</a:t>
            </a:r>
            <a:r>
              <a:rPr lang="it-IT" sz="2800" dirty="0"/>
              <a:t> folder)</a:t>
            </a:r>
          </a:p>
          <a:p>
            <a:pPr lvl="1"/>
            <a:r>
              <a:rPr lang="it-IT" sz="2800" dirty="0"/>
              <a:t>Delete (</a:t>
            </a:r>
            <a:r>
              <a:rPr lang="it-IT" sz="2800" dirty="0" err="1"/>
              <a:t>working</a:t>
            </a:r>
            <a:r>
              <a:rPr lang="it-IT" sz="2800" dirty="0"/>
              <a:t> folder)</a:t>
            </a:r>
          </a:p>
          <a:p>
            <a:pPr lvl="1"/>
            <a:r>
              <a:rPr lang="it-IT" sz="2800" dirty="0" err="1"/>
              <a:t>Edit</a:t>
            </a:r>
            <a:r>
              <a:rPr lang="it-IT" sz="2800" dirty="0"/>
              <a:t> (</a:t>
            </a:r>
            <a:r>
              <a:rPr lang="it-IT" sz="2800" dirty="0" err="1"/>
              <a:t>working</a:t>
            </a:r>
            <a:r>
              <a:rPr lang="it-IT" sz="2800" dirty="0"/>
              <a:t> folder)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57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Connect to TFService via VS Team Explorer and Red-Gate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663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 Tools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/>
              <a:t>Connected database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" y="2625355"/>
            <a:ext cx="7134923" cy="33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 Tools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/>
              <a:t>Project based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9" y="2471949"/>
            <a:ext cx="7179521" cy="34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800" dirty="0"/>
              <a:t>Integration with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0" y="2585527"/>
            <a:ext cx="8387797" cy="31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Integration with Visual Studio (</a:t>
            </a:r>
            <a:r>
              <a:rPr lang="en-US" sz="2800" dirty="0" err="1"/>
              <a:t>SQLConnect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7" y="1949537"/>
            <a:ext cx="6358663" cy="40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800" dirty="0"/>
              <a:t>Shared development model</a:t>
            </a:r>
          </a:p>
          <a:p>
            <a:endParaRPr lang="it-IT" dirty="0" smtClean="0"/>
          </a:p>
          <a:p>
            <a:endParaRPr lang="it-IT" dirty="0"/>
          </a:p>
          <a:p>
            <a:endParaRPr lang="it-IT" sz="1600" dirty="0" smtClean="0"/>
          </a:p>
          <a:p>
            <a:r>
              <a:rPr lang="it-IT" sz="2800" dirty="0" err="1"/>
              <a:t>Dedicated</a:t>
            </a:r>
            <a:r>
              <a:rPr lang="it-IT" sz="2800" dirty="0"/>
              <a:t> </a:t>
            </a:r>
            <a:r>
              <a:rPr lang="it-IT" sz="2800" dirty="0" err="1" smtClean="0"/>
              <a:t>development</a:t>
            </a:r>
            <a:r>
              <a:rPr lang="it-IT" sz="2800" dirty="0" smtClean="0"/>
              <a:t> model </a:t>
            </a:r>
            <a:r>
              <a:rPr lang="it-IT" sz="2800" dirty="0"/>
              <a:t>(recommended)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1" y="2475250"/>
            <a:ext cx="2724530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" y="4431359"/>
            <a:ext cx="322942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operations from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5110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With </a:t>
            </a:r>
            <a:r>
              <a:rPr lang="en-US" sz="2800" dirty="0" smtClean="0"/>
              <a:t>SQL </a:t>
            </a:r>
            <a:r>
              <a:rPr lang="en-US" sz="2800" dirty="0"/>
              <a:t>Source Control is also possible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Connect to a working folder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Uses the Team Explorer of Visual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Connect directly to SCM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All is directly managed from Management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Save static data under source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Automate </a:t>
            </a:r>
            <a:r>
              <a:rPr lang="en-US" sz="2800" dirty="0"/>
              <a:t>the refactor with migration process</a:t>
            </a:r>
          </a:p>
        </p:txBody>
      </p:sp>
    </p:spTree>
    <p:extLst>
      <p:ext uri="{BB962C8B-B14F-4D97-AF65-F5344CB8AC3E}">
        <p14:creationId xmlns:p14="http://schemas.microsoft.com/office/powerpoint/2010/main" val="9041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The Team </a:t>
            </a:r>
            <a:r>
              <a:rPr lang="en-US" dirty="0" smtClean="0"/>
              <a:t>Explorer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/>
              <a:t>Regardless of the tool we use, Team Exploder allows us to:</a:t>
            </a:r>
          </a:p>
          <a:p>
            <a:r>
              <a:rPr lang="it-IT" dirty="0"/>
              <a:t>Improve management of the changesets</a:t>
            </a:r>
          </a:p>
          <a:p>
            <a:r>
              <a:rPr lang="it-IT" dirty="0"/>
              <a:t>Improve association of changesets to </a:t>
            </a:r>
            <a:r>
              <a:rPr lang="it-IT" dirty="0" err="1" smtClean="0"/>
              <a:t>tasks</a:t>
            </a:r>
            <a:endParaRPr lang="it-IT" dirty="0"/>
          </a:p>
          <a:p>
            <a:r>
              <a:rPr lang="it-IT" dirty="0"/>
              <a:t>Improve control on commit and checkin phases</a:t>
            </a:r>
          </a:p>
          <a:p>
            <a:r>
              <a:rPr lang="it-IT" dirty="0" err="1" smtClean="0"/>
              <a:t>Centralize</a:t>
            </a:r>
            <a:r>
              <a:rPr lang="it-IT" dirty="0" smtClean="0"/>
              <a:t> </a:t>
            </a:r>
            <a:r>
              <a:rPr lang="it-IT" dirty="0"/>
              <a:t>management of checkin policy</a:t>
            </a:r>
          </a:p>
          <a:p>
            <a:r>
              <a:rPr lang="it-IT" dirty="0"/>
              <a:t>Single point for management of the team project</a:t>
            </a:r>
          </a:p>
        </p:txBody>
      </p:sp>
    </p:spTree>
    <p:extLst>
      <p:ext uri="{BB962C8B-B14F-4D97-AF65-F5344CB8AC3E}">
        <p14:creationId xmlns:p14="http://schemas.microsoft.com/office/powerpoint/2010/main" val="1215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5138"/>
            <a:ext cx="7808913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Manage a database and a team project using TFService and the tools to manage the </a:t>
            </a:r>
            <a:r>
              <a:rPr lang="it-IT" sz="2800" dirty="0" smtClean="0"/>
              <a:t>SCM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056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it-IT" sz="2000" dirty="0" smtClean="0">
              <a:solidFill>
                <a:schemeClr val="tx1"/>
              </a:solidFill>
            </a:endParaRPr>
          </a:p>
          <a:p>
            <a:r>
              <a:rPr lang="it-IT" sz="1800" dirty="0"/>
              <a:t>Which tools to use?</a:t>
            </a:r>
          </a:p>
          <a:p>
            <a:pPr lvl="1"/>
            <a:r>
              <a:rPr lang="it-IT" sz="1800" dirty="0"/>
              <a:t>Every tool has its own peculiarity</a:t>
            </a:r>
          </a:p>
          <a:p>
            <a:pPr lvl="1"/>
            <a:r>
              <a:rPr lang="it-IT" sz="1800" dirty="0" smtClean="0"/>
              <a:t>SQL </a:t>
            </a:r>
            <a:r>
              <a:rPr lang="it-IT" sz="1800" dirty="0"/>
              <a:t>Source Control allows us to manage data in the easiest way</a:t>
            </a:r>
          </a:p>
          <a:p>
            <a:pPr lvl="1"/>
            <a:r>
              <a:rPr lang="it-IT" sz="1800" dirty="0"/>
              <a:t>Visual Studio </a:t>
            </a:r>
            <a:r>
              <a:rPr lang="it-IT" sz="1800" dirty="0" err="1" smtClean="0"/>
              <a:t>ensures</a:t>
            </a:r>
            <a:r>
              <a:rPr lang="it-IT" sz="1800" dirty="0" smtClean="0"/>
              <a:t> </a:t>
            </a:r>
            <a:r>
              <a:rPr lang="it-IT" sz="1800" dirty="0"/>
              <a:t>the same structure of the database project</a:t>
            </a:r>
          </a:p>
          <a:p>
            <a:pPr lvl="1"/>
            <a:r>
              <a:rPr lang="it-IT" sz="1800" dirty="0"/>
              <a:t>Visual Studio is more </a:t>
            </a:r>
            <a:r>
              <a:rPr lang="it-IT" sz="1800" dirty="0" err="1" smtClean="0"/>
              <a:t>simple</a:t>
            </a:r>
            <a:r>
              <a:rPr lang="it-IT" sz="1800" dirty="0" smtClean="0"/>
              <a:t> for </a:t>
            </a:r>
            <a:r>
              <a:rPr lang="it-IT" sz="1800" dirty="0"/>
              <a:t>the developers (or SQL Connect)</a:t>
            </a:r>
          </a:p>
          <a:p>
            <a:r>
              <a:rPr lang="it-IT" sz="1800" dirty="0"/>
              <a:t>Which parameters should we consider?</a:t>
            </a:r>
          </a:p>
          <a:p>
            <a:pPr lvl="1"/>
            <a:r>
              <a:rPr lang="it-IT" sz="1800" dirty="0"/>
              <a:t>How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our</a:t>
            </a:r>
            <a:r>
              <a:rPr lang="it-IT" sz="1800" dirty="0" smtClean="0"/>
              <a:t> team </a:t>
            </a:r>
            <a:r>
              <a:rPr lang="it-IT" sz="1800" dirty="0" err="1" smtClean="0"/>
              <a:t>structured</a:t>
            </a:r>
            <a:r>
              <a:rPr lang="it-IT" sz="1800" dirty="0" smtClean="0"/>
              <a:t>?</a:t>
            </a:r>
            <a:endParaRPr lang="it-IT" sz="1800" dirty="0"/>
          </a:p>
          <a:p>
            <a:pPr lvl="1"/>
            <a:r>
              <a:rPr lang="it-IT" sz="1800" dirty="0"/>
              <a:t>Which are the minimum </a:t>
            </a:r>
            <a:r>
              <a:rPr lang="it-IT" sz="1800" dirty="0" err="1" smtClean="0"/>
              <a:t>requirements</a:t>
            </a:r>
            <a:r>
              <a:rPr lang="it-IT" sz="1800" dirty="0" smtClean="0"/>
              <a:t>?</a:t>
            </a:r>
            <a:endParaRPr lang="it-IT" sz="1800" dirty="0"/>
          </a:p>
          <a:p>
            <a:pPr lvl="1"/>
            <a:r>
              <a:rPr lang="it-IT" sz="1800" dirty="0"/>
              <a:t>How much can I afford to spend?</a:t>
            </a:r>
          </a:p>
          <a:p>
            <a:pPr lvl="1"/>
            <a:r>
              <a:rPr lang="it-IT" sz="1800" dirty="0"/>
              <a:t>Can I afford the learning curve if I change IDE?</a:t>
            </a:r>
          </a:p>
          <a:p>
            <a:endParaRPr lang="it-IT" sz="1800" dirty="0" smtClean="0"/>
          </a:p>
          <a:p>
            <a:pPr marL="0" indent="0">
              <a:buNone/>
            </a:pPr>
            <a:r>
              <a:rPr lang="it-IT" sz="2000" b="1" dirty="0" smtClean="0"/>
              <a:t>Last </a:t>
            </a:r>
            <a:r>
              <a:rPr lang="it-IT" sz="2000" b="1" dirty="0" err="1" smtClean="0"/>
              <a:t>but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not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least</a:t>
            </a:r>
            <a:r>
              <a:rPr lang="it-IT" sz="2000" b="1" dirty="0" smtClean="0"/>
              <a:t>, I </a:t>
            </a:r>
            <a:r>
              <a:rPr lang="it-IT" sz="2000" b="1" dirty="0"/>
              <a:t>should use the Source Control </a:t>
            </a:r>
            <a:r>
              <a:rPr lang="it-IT" sz="2000" b="1" dirty="0">
                <a:sym typeface="Wingdings" panose="05000000000000000000" pitchFamily="2" charset="2"/>
              </a:rPr>
              <a:t></a:t>
            </a:r>
            <a:endParaRPr lang="it-IT" sz="2000" b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06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411592" cy="4525963"/>
          </a:xfrm>
        </p:spPr>
        <p:txBody>
          <a:bodyPr>
            <a:noAutofit/>
          </a:bodyPr>
          <a:lstStyle/>
          <a:p>
            <a:r>
              <a:rPr lang="en-US" sz="1500" dirty="0">
                <a:hlinkClick r:id="rId2"/>
              </a:rPr>
              <a:t>http://www.getlatestversion.it/</a:t>
            </a:r>
            <a:r>
              <a:rPr lang="it-IT" sz="1500" dirty="0" smtClean="0"/>
              <a:t> </a:t>
            </a:r>
            <a:r>
              <a:rPr lang="it-IT" sz="1600" dirty="0"/>
              <a:t>(ALM italian community)</a:t>
            </a:r>
          </a:p>
          <a:p>
            <a:r>
              <a:rPr lang="en-US" sz="1500" dirty="0">
                <a:hlinkClick r:id="rId3"/>
              </a:rPr>
              <a:t>http://</a:t>
            </a:r>
            <a:r>
              <a:rPr lang="en-US" sz="1500" dirty="0" smtClean="0">
                <a:hlinkClick r:id="rId3"/>
              </a:rPr>
              <a:t>blog.knodev.com/search/label/ALM</a:t>
            </a:r>
            <a:r>
              <a:rPr lang="en-US" sz="15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Davide</a:t>
            </a:r>
            <a:r>
              <a:rPr lang="en-US" sz="1600" dirty="0"/>
              <a:t> </a:t>
            </a:r>
            <a:r>
              <a:rPr lang="en-US" sz="1600" dirty="0" err="1"/>
              <a:t>Vernole’s</a:t>
            </a:r>
            <a:r>
              <a:rPr lang="en-US" sz="1600" dirty="0"/>
              <a:t> blog on ALM)</a:t>
            </a:r>
          </a:p>
          <a:p>
            <a:r>
              <a:rPr lang="en-US" sz="1500" dirty="0">
                <a:hlinkClick r:id="rId4"/>
              </a:rPr>
              <a:t>http://www.codewrecks.com/blog</a:t>
            </a:r>
            <a:r>
              <a:rPr lang="en-US" sz="1500" dirty="0" smtClean="0">
                <a:hlinkClick r:id="rId4"/>
              </a:rPr>
              <a:t>/</a:t>
            </a:r>
            <a:r>
              <a:rPr lang="en-US" sz="15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Gian</a:t>
            </a:r>
            <a:r>
              <a:rPr lang="en-US" sz="1600" dirty="0"/>
              <a:t> Maria Ricci’s blog on ALM)</a:t>
            </a:r>
          </a:p>
          <a:p>
            <a:r>
              <a:rPr lang="en-US" sz="1500" dirty="0">
                <a:hlinkClick r:id="rId5"/>
              </a:rPr>
              <a:t>http://mattvsts.blogspot.it</a:t>
            </a:r>
            <a:r>
              <a:rPr lang="en-US" sz="1500" dirty="0" smtClean="0">
                <a:hlinkClick r:id="rId5"/>
              </a:rPr>
              <a:t>/</a:t>
            </a:r>
            <a:r>
              <a:rPr lang="en-US" sz="1500" dirty="0" smtClean="0"/>
              <a:t> </a:t>
            </a:r>
            <a:r>
              <a:rPr lang="en-US" sz="1600" dirty="0"/>
              <a:t>(Matteo </a:t>
            </a:r>
            <a:r>
              <a:rPr lang="en-US" sz="1600" dirty="0" err="1"/>
              <a:t>Emili’s</a:t>
            </a:r>
            <a:r>
              <a:rPr lang="en-US" sz="1600" dirty="0"/>
              <a:t> blog on ALM)</a:t>
            </a:r>
            <a:endParaRPr lang="it-IT" sz="1600" dirty="0"/>
          </a:p>
          <a:p>
            <a:r>
              <a:rPr lang="en-US" sz="1500" dirty="0">
                <a:hlinkClick r:id="rId6"/>
              </a:rPr>
              <a:t>http://</a:t>
            </a:r>
            <a:r>
              <a:rPr lang="en-US" sz="1500" dirty="0" smtClean="0">
                <a:hlinkClick r:id="rId6"/>
              </a:rPr>
              <a:t>www.codinghorror.com/blog/2006/12/is-your-database-under-version-control.html</a:t>
            </a:r>
            <a:endParaRPr lang="en-US" sz="1500" dirty="0" smtClean="0"/>
          </a:p>
          <a:p>
            <a:r>
              <a:rPr lang="en-US" sz="1500" dirty="0">
                <a:hlinkClick r:id="rId7"/>
              </a:rPr>
              <a:t>http://</a:t>
            </a:r>
            <a:r>
              <a:rPr lang="en-US" sz="1500" dirty="0" smtClean="0">
                <a:hlinkClick r:id="rId7"/>
              </a:rPr>
              <a:t>odetocode.com/blogs/scott/archive/2008/01/30/three-rules-for-database-work.aspx</a:t>
            </a:r>
            <a:endParaRPr lang="en-US" sz="1500" dirty="0" smtClean="0"/>
          </a:p>
          <a:p>
            <a:r>
              <a:rPr lang="en-US" sz="1500" dirty="0">
                <a:hlinkClick r:id="rId8"/>
              </a:rPr>
              <a:t>http://</a:t>
            </a:r>
            <a:r>
              <a:rPr lang="en-US" sz="1500" dirty="0" smtClean="0">
                <a:hlinkClick r:id="rId8"/>
              </a:rPr>
              <a:t>odetocode.com/blogs/scott/archive/2008/01/31/versioning-databases-the-baseline.aspx</a:t>
            </a:r>
            <a:endParaRPr lang="en-US" sz="1500" dirty="0" smtClean="0"/>
          </a:p>
          <a:p>
            <a:r>
              <a:rPr lang="en-US" sz="1500" dirty="0">
                <a:hlinkClick r:id="rId9"/>
              </a:rPr>
              <a:t>http://</a:t>
            </a:r>
            <a:r>
              <a:rPr lang="en-US" sz="1500" dirty="0" smtClean="0">
                <a:hlinkClick r:id="rId9"/>
              </a:rPr>
              <a:t>odetocode.com/blogs/scott/archive/2008/02/02/versioning-databases-change-scripts.aspx</a:t>
            </a:r>
            <a:endParaRPr lang="en-US" sz="1500" dirty="0" smtClean="0"/>
          </a:p>
          <a:p>
            <a:r>
              <a:rPr lang="en-US" sz="1500" dirty="0">
                <a:hlinkClick r:id="rId10"/>
              </a:rPr>
              <a:t>http://</a:t>
            </a:r>
            <a:r>
              <a:rPr lang="en-US" sz="1500" dirty="0" smtClean="0">
                <a:hlinkClick r:id="rId10"/>
              </a:rPr>
              <a:t>odetocode.com/blogs/scott/archive/2008/02/02/versioning-databases-views-stored-procedures-and-the-like.aspx</a:t>
            </a:r>
            <a:endParaRPr lang="en-US" sz="1500" dirty="0" smtClean="0"/>
          </a:p>
          <a:p>
            <a:r>
              <a:rPr lang="en-US" sz="1500" dirty="0">
                <a:hlinkClick r:id="rId11"/>
              </a:rPr>
              <a:t>http://</a:t>
            </a:r>
            <a:r>
              <a:rPr lang="en-US" sz="1500" dirty="0" smtClean="0">
                <a:hlinkClick r:id="rId11"/>
              </a:rPr>
              <a:t>odetocode.com/blogs/scott/archive/2008/02/03/versioning-databases-branching-and-merging.aspx</a:t>
            </a:r>
            <a:endParaRPr lang="en-US" sz="1500" dirty="0" smtClean="0"/>
          </a:p>
          <a:p>
            <a:r>
              <a:rPr lang="en-US" sz="1500" dirty="0" smtClean="0">
                <a:hlinkClick r:id="rId12"/>
              </a:rPr>
              <a:t>http</a:t>
            </a:r>
            <a:r>
              <a:rPr lang="en-US" sz="1500" dirty="0">
                <a:hlinkClick r:id="rId12"/>
              </a:rPr>
              <a:t>://www.red-gate.com/products/sql-development/sql-source-control</a:t>
            </a:r>
            <a:r>
              <a:rPr lang="en-US" sz="1500" dirty="0" smtClean="0">
                <a:hlinkClick r:id="rId12"/>
              </a:rPr>
              <a:t>/</a:t>
            </a:r>
            <a:endParaRPr lang="en-US" sz="1500" dirty="0" smtClean="0"/>
          </a:p>
          <a:p>
            <a:r>
              <a:rPr lang="en-US" sz="1500" dirty="0">
                <a:hlinkClick r:id="rId13"/>
              </a:rPr>
              <a:t>http://</a:t>
            </a:r>
            <a:r>
              <a:rPr lang="en-US" sz="1500" dirty="0" smtClean="0">
                <a:hlinkClick r:id="rId13"/>
              </a:rPr>
              <a:t>vsaralmassessment.codeplex.com</a:t>
            </a:r>
            <a:endParaRPr lang="en-US" sz="1500" dirty="0" smtClean="0"/>
          </a:p>
          <a:p>
            <a:r>
              <a:rPr lang="en-US" sz="1500" dirty="0" smtClean="0">
                <a:hlinkClick r:id="rId14"/>
              </a:rPr>
              <a:t>http</a:t>
            </a:r>
            <a:r>
              <a:rPr lang="en-US" sz="1500" dirty="0">
                <a:hlinkClick r:id="rId14"/>
              </a:rPr>
              <a:t>://</a:t>
            </a:r>
            <a:r>
              <a:rPr lang="en-US" sz="1500" dirty="0" smtClean="0">
                <a:hlinkClick r:id="rId14"/>
              </a:rPr>
              <a:t>it.wikipedia.org/wiki/Application_lifecycle_management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54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800" dirty="0" err="1"/>
              <a:t>Questions</a:t>
            </a:r>
            <a:r>
              <a:rPr lang="it-IT" sz="2800" dirty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smtClean="0">
                <a:solidFill>
                  <a:srgbClr val="1AB2E8"/>
                </a:solidFill>
              </a:rPr>
              <a:t>sqlsat257</a:t>
            </a:r>
            <a:br>
              <a:rPr lang="en-US" sz="2000" b="1" dirty="0" smtClean="0">
                <a:solidFill>
                  <a:srgbClr val="1AB2E8"/>
                </a:solidFill>
              </a:rPr>
            </a:br>
            <a:r>
              <a:rPr lang="en-US" sz="2000" b="1" dirty="0" smtClean="0">
                <a:solidFill>
                  <a:srgbClr val="1AB2E8"/>
                </a:solidFill>
              </a:rPr>
              <a:t>#</a:t>
            </a:r>
            <a:r>
              <a:rPr lang="en-US" sz="2000" b="1" dirty="0" err="1" smtClean="0">
                <a:solidFill>
                  <a:srgbClr val="1AB2E8"/>
                </a:solidFill>
              </a:rPr>
              <a:t>sqlsatverona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it-IT" dirty="0"/>
              <a:t>MVP</a:t>
            </a:r>
          </a:p>
          <a:p>
            <a:r>
              <a:rPr lang="it-IT" dirty="0"/>
              <a:t>MCTS</a:t>
            </a:r>
          </a:p>
          <a:p>
            <a:r>
              <a:rPr lang="it-IT" dirty="0"/>
              <a:t>MCITP</a:t>
            </a:r>
          </a:p>
          <a:p>
            <a:r>
              <a:rPr lang="it-IT" dirty="0"/>
              <a:t>MCP</a:t>
            </a:r>
          </a:p>
          <a:p>
            <a:r>
              <a:rPr lang="it-IT" dirty="0"/>
              <a:t>MCT</a:t>
            </a:r>
          </a:p>
          <a:p>
            <a:endParaRPr lang="it-IT" dirty="0"/>
          </a:p>
          <a:p>
            <a:r>
              <a:rPr lang="it-IT" dirty="0"/>
              <a:t>Ita blog: </a:t>
            </a:r>
            <a:r>
              <a:rPr lang="it-IT" dirty="0">
                <a:hlinkClick r:id="rId2"/>
              </a:rPr>
              <a:t>http://blogs.dotnethell.it/suxstellino</a:t>
            </a:r>
            <a:endParaRPr lang="it-IT" dirty="0"/>
          </a:p>
          <a:p>
            <a:r>
              <a:rPr lang="it-IT" dirty="0"/>
              <a:t>Eng blog: </a:t>
            </a:r>
            <a:r>
              <a:rPr lang="it-IT" dirty="0">
                <a:hlinkClick r:id="rId3"/>
              </a:rPr>
              <a:t>http://suxstellino.wordpress.com</a:t>
            </a:r>
            <a:endParaRPr lang="it-IT" dirty="0"/>
          </a:p>
          <a:p>
            <a:r>
              <a:rPr lang="it-IT" dirty="0"/>
              <a:t>Twitter: @suxstellino</a:t>
            </a:r>
          </a:p>
          <a:p>
            <a:r>
              <a:rPr lang="it-IT" dirty="0"/>
              <a:t>Linkedin: </a:t>
            </a:r>
            <a:r>
              <a:rPr lang="en-US" dirty="0">
                <a:hlinkClick r:id="rId4" tooltip="View public profile"/>
              </a:rPr>
              <a:t>it.linkedin.com/in/suxstellino/</a:t>
            </a:r>
            <a:endParaRPr lang="it-IT" dirty="0"/>
          </a:p>
          <a:p>
            <a:endParaRPr lang="it-IT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it-IT" sz="2800" dirty="0" smtClean="0">
              <a:solidFill>
                <a:schemeClr val="tx1"/>
              </a:solidFill>
            </a:endParaRPr>
          </a:p>
          <a:p>
            <a:r>
              <a:rPr lang="it-IT" dirty="0"/>
              <a:t>ALM </a:t>
            </a:r>
            <a:r>
              <a:rPr lang="it-IT" dirty="0" err="1"/>
              <a:t>concepts</a:t>
            </a:r>
            <a:endParaRPr lang="it-IT" dirty="0"/>
          </a:p>
          <a:p>
            <a:r>
              <a:rPr lang="it-IT" dirty="0"/>
              <a:t>Source control manager</a:t>
            </a:r>
          </a:p>
          <a:p>
            <a:r>
              <a:rPr lang="it-IT" dirty="0"/>
              <a:t>Database vs Code</a:t>
            </a:r>
          </a:p>
          <a:p>
            <a:r>
              <a:rPr lang="it-IT" dirty="0"/>
              <a:t>Database </a:t>
            </a:r>
            <a:r>
              <a:rPr lang="it-IT" dirty="0" err="1"/>
              <a:t>tools</a:t>
            </a:r>
            <a:endParaRPr lang="it-IT" dirty="0"/>
          </a:p>
          <a:p>
            <a:r>
              <a:rPr lang="it-IT" dirty="0"/>
              <a:t>Project </a:t>
            </a:r>
            <a:r>
              <a:rPr lang="it-IT" dirty="0" err="1"/>
              <a:t>options</a:t>
            </a:r>
            <a:endParaRPr lang="it-IT" dirty="0"/>
          </a:p>
          <a:p>
            <a:r>
              <a:rPr lang="it-IT" dirty="0"/>
              <a:t>Project </a:t>
            </a:r>
            <a:r>
              <a:rPr lang="it-IT" dirty="0" err="1"/>
              <a:t>options</a:t>
            </a:r>
            <a:r>
              <a:rPr lang="it-IT" dirty="0"/>
              <a:t> management </a:t>
            </a:r>
            <a:r>
              <a:rPr lang="it-IT" dirty="0" err="1"/>
              <a:t>tools</a:t>
            </a:r>
            <a:r>
              <a:rPr lang="it-IT" dirty="0"/>
              <a:t> </a:t>
            </a:r>
          </a:p>
          <a:p>
            <a:r>
              <a:rPr lang="it-IT" dirty="0" err="1"/>
              <a:t>Conclusions</a:t>
            </a:r>
            <a:endParaRPr lang="it-IT" dirty="0"/>
          </a:p>
          <a:p>
            <a:r>
              <a:rPr lang="it-IT" dirty="0"/>
              <a:t>Q&amp;A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763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ALM is the product lifecycle management (governance, development, and maintenance) of application software. It encompasses requirements management, software architecture, computer programming, software testing, software maintenance, </a:t>
            </a:r>
            <a:r>
              <a:rPr lang="en-US" i="1" u="sng" dirty="0">
                <a:solidFill>
                  <a:srgbClr val="75982F"/>
                </a:solidFill>
              </a:rPr>
              <a:t>change management</a:t>
            </a:r>
            <a:r>
              <a:rPr lang="en-US" i="1" dirty="0"/>
              <a:t>, project management, and release management.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i="1" dirty="0"/>
              <a:t>(source Wikipedia)</a:t>
            </a:r>
          </a:p>
        </p:txBody>
      </p:sp>
    </p:spTree>
    <p:extLst>
      <p:ext uri="{BB962C8B-B14F-4D97-AF65-F5344CB8AC3E}">
        <p14:creationId xmlns:p14="http://schemas.microsoft.com/office/powerpoint/2010/main" val="104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2438" y="1911247"/>
            <a:ext cx="8242300" cy="37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Breaking the </a:t>
            </a:r>
            <a:r>
              <a:rPr lang="en-US" sz="2800" dirty="0"/>
              <a:t>team barriers (integration)</a:t>
            </a:r>
          </a:p>
          <a:p>
            <a:r>
              <a:rPr lang="en-US" sz="2800" dirty="0"/>
              <a:t>Release high quality software</a:t>
            </a:r>
          </a:p>
          <a:p>
            <a:r>
              <a:rPr lang="en-US" sz="2800" dirty="0"/>
              <a:t>Release software in quickly</a:t>
            </a:r>
          </a:p>
          <a:p>
            <a:r>
              <a:rPr lang="en-US" sz="2800" dirty="0"/>
              <a:t>Customer satisfaction</a:t>
            </a:r>
          </a:p>
          <a:p>
            <a:r>
              <a:rPr lang="en-US" sz="2800" dirty="0"/>
              <a:t>Improved work organization</a:t>
            </a:r>
          </a:p>
          <a:p>
            <a:r>
              <a:rPr lang="en-US" sz="2800" dirty="0"/>
              <a:t>Monitoring and tracking the activities</a:t>
            </a:r>
          </a:p>
          <a:p>
            <a:r>
              <a:rPr lang="en-US" sz="2800" dirty="0"/>
              <a:t>Improved code (clear and easy to read)</a:t>
            </a:r>
          </a:p>
        </p:txBody>
      </p:sp>
    </p:spTree>
    <p:extLst>
      <p:ext uri="{BB962C8B-B14F-4D97-AF65-F5344CB8AC3E}">
        <p14:creationId xmlns:p14="http://schemas.microsoft.com/office/powerpoint/2010/main" val="3586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ALM and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The database needs analysis and development</a:t>
            </a:r>
          </a:p>
          <a:p>
            <a:r>
              <a:rPr lang="en-US" dirty="0"/>
              <a:t>The databases must be redistributed</a:t>
            </a:r>
          </a:p>
          <a:p>
            <a:r>
              <a:rPr lang="en-US" dirty="0"/>
              <a:t>The databases must be synchronized within the development environment</a:t>
            </a:r>
          </a:p>
          <a:p>
            <a:r>
              <a:rPr lang="en-US" dirty="0"/>
              <a:t>The database will have </a:t>
            </a:r>
            <a:r>
              <a:rPr lang="it-IT" dirty="0"/>
              <a:t>«</a:t>
            </a:r>
            <a:r>
              <a:rPr lang="en-US" dirty="0"/>
              <a:t>changes</a:t>
            </a:r>
            <a:r>
              <a:rPr lang="it-IT" dirty="0"/>
              <a:t>»</a:t>
            </a:r>
            <a:r>
              <a:rPr lang="en-US" dirty="0"/>
              <a:t> associated to </a:t>
            </a:r>
            <a:r>
              <a:rPr lang="it-IT" dirty="0"/>
              <a:t>«</a:t>
            </a:r>
            <a:r>
              <a:rPr lang="en-US" dirty="0"/>
              <a:t>activities</a:t>
            </a:r>
            <a:r>
              <a:rPr lang="it-IT" dirty="0"/>
              <a:t>»</a:t>
            </a:r>
          </a:p>
          <a:p>
            <a:r>
              <a:rPr lang="en-US" dirty="0"/>
              <a:t>The database should be tested</a:t>
            </a:r>
          </a:p>
          <a:p>
            <a:r>
              <a:rPr lang="en-US" dirty="0"/>
              <a:t>And, of course, it’s a good thing to deploy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1001</Words>
  <Application>Microsoft Office PowerPoint</Application>
  <PresentationFormat>On-screen Show (4:3)</PresentationFormat>
  <Paragraphs>204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Put databases under source control</vt:lpstr>
      <vt:lpstr>Sponsor &amp; Media Partners</vt:lpstr>
      <vt:lpstr>Organizers</vt:lpstr>
      <vt:lpstr>About me</vt:lpstr>
      <vt:lpstr>Agenda</vt:lpstr>
      <vt:lpstr>ALM definition</vt:lpstr>
      <vt:lpstr>ALM workflow</vt:lpstr>
      <vt:lpstr>Why ALM?</vt:lpstr>
      <vt:lpstr>ALM and database</vt:lpstr>
      <vt:lpstr>Solutions and tools – development</vt:lpstr>
      <vt:lpstr>Source Control Manager</vt:lpstr>
      <vt:lpstr>SCM – Why?</vt:lpstr>
      <vt:lpstr>SCM – Talking about database</vt:lpstr>
      <vt:lpstr>But without a SCM</vt:lpstr>
      <vt:lpstr>DB vs. code – so different?</vt:lpstr>
      <vt:lpstr>DB vs. code – so different?</vt:lpstr>
      <vt:lpstr>Why put the DB under SCM</vt:lpstr>
      <vt:lpstr>And more..</vt:lpstr>
      <vt:lpstr>SCM – Here are some</vt:lpstr>
      <vt:lpstr>Management Tool for SCM - DB</vt:lpstr>
      <vt:lpstr>Possible actions with SCM</vt:lpstr>
      <vt:lpstr>DEMO</vt:lpstr>
      <vt:lpstr>Visual Studio + Data Tools</vt:lpstr>
      <vt:lpstr>Visual Studio + Data Tools</vt:lpstr>
      <vt:lpstr>Red-Gate SQL Source Control</vt:lpstr>
      <vt:lpstr>Red-Gate SQL Source Control</vt:lpstr>
      <vt:lpstr>Red-Gate SQL Source Control</vt:lpstr>
      <vt:lpstr>Possible operations from SCM</vt:lpstr>
      <vt:lpstr>The Team Explorer</vt:lpstr>
      <vt:lpstr>DEMO</vt:lpstr>
      <vt:lpstr>Conclusions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160</cp:revision>
  <dcterms:created xsi:type="dcterms:W3CDTF">2011-08-19T20:30:49Z</dcterms:created>
  <dcterms:modified xsi:type="dcterms:W3CDTF">2013-12-16T15:46:03Z</dcterms:modified>
</cp:coreProperties>
</file>