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61" r:id="rId3"/>
    <p:sldId id="265" r:id="rId4"/>
    <p:sldId id="264" r:id="rId5"/>
    <p:sldId id="262" r:id="rId6"/>
    <p:sldId id="268" r:id="rId7"/>
    <p:sldId id="283" r:id="rId8"/>
    <p:sldId id="269" r:id="rId9"/>
    <p:sldId id="270" r:id="rId10"/>
    <p:sldId id="295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96" r:id="rId20"/>
    <p:sldId id="282" r:id="rId21"/>
    <p:sldId id="289" r:id="rId22"/>
    <p:sldId id="292" r:id="rId23"/>
    <p:sldId id="284" r:id="rId24"/>
    <p:sldId id="285" r:id="rId25"/>
    <p:sldId id="286" r:id="rId26"/>
    <p:sldId id="287" r:id="rId27"/>
    <p:sldId id="288" r:id="rId28"/>
    <p:sldId id="290" r:id="rId29"/>
    <p:sldId id="291" r:id="rId30"/>
    <p:sldId id="293" r:id="rId31"/>
    <p:sldId id="266" r:id="rId32"/>
    <p:sldId id="263" r:id="rId33"/>
    <p:sldId id="267" r:id="rId34"/>
    <p:sldId id="26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E18"/>
    <a:srgbClr val="678221"/>
    <a:srgbClr val="1A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 autoAdjust="0"/>
    <p:restoredTop sz="92888" autoAdjust="0"/>
  </p:normalViewPr>
  <p:slideViewPr>
    <p:cSldViewPr snapToGrid="0" snapToObjects="1">
      <p:cViewPr varScale="1">
        <p:scale>
          <a:sx n="86" d="100"/>
          <a:sy n="86" d="100"/>
        </p:scale>
        <p:origin x="135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3D67C-DA02-4461-B7C0-508F5ECD6C41}" type="datetimeFigureOut">
              <a:rPr lang="en-US" smtClean="0"/>
              <a:t>10/11/13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185C3-C6A0-4FBF-9BDE-AD45F5C0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5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2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97" y="6040973"/>
            <a:ext cx="1621491" cy="7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4018" y="6072791"/>
            <a:ext cx="9037267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974" y="6040973"/>
            <a:ext cx="1621491" cy="790133"/>
          </a:xfrm>
          <a:prstGeom prst="rect">
            <a:avLst/>
          </a:prstGeom>
        </p:spPr>
      </p:pic>
      <p:pic>
        <p:nvPicPr>
          <p:cNvPr id="8" name="Picture 2" descr="https://si0.twimg.com/profile_images/2284174758/v65oai7fxn47qv9nectx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985" y="5943599"/>
            <a:ext cx="647780" cy="6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/>
          <p:cNvSpPr txBox="1"/>
          <p:nvPr userDrawn="1"/>
        </p:nvSpPr>
        <p:spPr>
          <a:xfrm>
            <a:off x="7591845" y="6438887"/>
            <a:ext cx="1694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1AB2E8"/>
                </a:solidFill>
              </a:rPr>
              <a:t>#</a:t>
            </a:r>
            <a:r>
              <a:rPr lang="en-US" sz="1100" b="1" dirty="0" smtClean="0">
                <a:solidFill>
                  <a:srgbClr val="1AB2E8"/>
                </a:solidFill>
              </a:rPr>
              <a:t>sqlsat257</a:t>
            </a:r>
            <a:br>
              <a:rPr lang="en-US" sz="1100" b="1" dirty="0" smtClean="0">
                <a:solidFill>
                  <a:srgbClr val="1AB2E8"/>
                </a:solidFill>
              </a:rPr>
            </a:br>
            <a:r>
              <a:rPr lang="en-US" sz="1100" b="1" dirty="0" smtClean="0">
                <a:solidFill>
                  <a:srgbClr val="1AB2E8"/>
                </a:solidFill>
              </a:rPr>
              <a:t>#</a:t>
            </a:r>
            <a:r>
              <a:rPr lang="en-US" sz="1100" b="1" dirty="0" err="1" smtClean="0">
                <a:solidFill>
                  <a:srgbClr val="1AB2E8"/>
                </a:solidFill>
              </a:rPr>
              <a:t>sqlsatverona</a:t>
            </a:r>
            <a:endParaRPr lang="en-US" sz="1100" b="1" dirty="0">
              <a:solidFill>
                <a:srgbClr val="1AB2E8"/>
              </a:solidFill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-40340" y="6479519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>
                <a:solidFill>
                  <a:srgbClr val="4A5E18"/>
                </a:solidFill>
              </a:rPr>
              <a:t>November</a:t>
            </a:r>
            <a:r>
              <a:rPr lang="it-IT" b="1" dirty="0" smtClean="0">
                <a:solidFill>
                  <a:srgbClr val="4A5E18"/>
                </a:solidFill>
              </a:rPr>
              <a:t> 9</a:t>
            </a:r>
            <a:r>
              <a:rPr lang="it-IT" b="1" cap="none" baseline="30000" dirty="0" smtClean="0">
                <a:solidFill>
                  <a:srgbClr val="4A5E18"/>
                </a:solidFill>
              </a:rPr>
              <a:t>th</a:t>
            </a:r>
            <a:r>
              <a:rPr lang="it-IT" b="1" dirty="0" smtClean="0">
                <a:solidFill>
                  <a:srgbClr val="4A5E18"/>
                </a:solidFill>
              </a:rPr>
              <a:t>, 2013</a:t>
            </a:r>
            <a:endParaRPr lang="it-IT" b="1" dirty="0">
              <a:solidFill>
                <a:srgbClr val="4A5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odetocode.com/blogs/scott/archive/2008/01/31/versioning-databases-the-baseline.aspx" TargetMode="External"/><Relationship Id="rId13" Type="http://schemas.openxmlformats.org/officeDocument/2006/relationships/hyperlink" Target="http://vsaralmassessment.codeplex.com/" TargetMode="External"/><Relationship Id="rId3" Type="http://schemas.openxmlformats.org/officeDocument/2006/relationships/hyperlink" Target="http://blog.knodev.com/search/label/ALM" TargetMode="External"/><Relationship Id="rId7" Type="http://schemas.openxmlformats.org/officeDocument/2006/relationships/hyperlink" Target="http://odetocode.com/blogs/scott/archive/2008/01/30/three-rules-for-database-work.aspx" TargetMode="External"/><Relationship Id="rId12" Type="http://schemas.openxmlformats.org/officeDocument/2006/relationships/hyperlink" Target="http://www.red-gate.com/products/sql-development/sql-source-control/" TargetMode="External"/><Relationship Id="rId2" Type="http://schemas.openxmlformats.org/officeDocument/2006/relationships/hyperlink" Target="http://www.getlatestversion.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inghorror.com/blog/2006/12/is-your-database-under-version-control.html" TargetMode="External"/><Relationship Id="rId11" Type="http://schemas.openxmlformats.org/officeDocument/2006/relationships/hyperlink" Target="http://odetocode.com/blogs/scott/archive/2008/02/03/versioning-databases-branching-and-merging.aspx" TargetMode="External"/><Relationship Id="rId5" Type="http://schemas.openxmlformats.org/officeDocument/2006/relationships/hyperlink" Target="http://mattvsts.blogspot.it/" TargetMode="External"/><Relationship Id="rId10" Type="http://schemas.openxmlformats.org/officeDocument/2006/relationships/hyperlink" Target="http://odetocode.com/blogs/scott/archive/2008/02/02/versioning-databases-views-stored-procedures-and-the-like.aspx" TargetMode="External"/><Relationship Id="rId4" Type="http://schemas.openxmlformats.org/officeDocument/2006/relationships/hyperlink" Target="http://www.codewrecks.com/blog/" TargetMode="External"/><Relationship Id="rId9" Type="http://schemas.openxmlformats.org/officeDocument/2006/relationships/hyperlink" Target="http://odetocode.com/blogs/scott/archive/2008/02/02/versioning-databases-change-scripts.aspx" TargetMode="External"/><Relationship Id="rId14" Type="http://schemas.openxmlformats.org/officeDocument/2006/relationships/hyperlink" Target="http://it.wikipedia.org/wiki/Application_lifecycle_managemen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uxstellino.wordpress.com/" TargetMode="External"/><Relationship Id="rId2" Type="http://schemas.openxmlformats.org/officeDocument/2006/relationships/hyperlink" Target="http://blogs.dotnethell.it/suxstellin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t.linkedin.com/in/suxstellin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1"/>
            <a:ext cx="8203153" cy="125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Put databases under source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5"/>
            <a:ext cx="7925349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Alessandro Alpi</a:t>
            </a: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Soluzioni</a:t>
            </a:r>
            <a:r>
              <a:rPr lang="en-US" dirty="0" smtClean="0"/>
              <a:t> e tool – development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Management Studio non </a:t>
            </a:r>
            <a:r>
              <a:rPr lang="en-US" dirty="0" err="1" smtClean="0"/>
              <a:t>basta</a:t>
            </a:r>
            <a:endParaRPr lang="en-US" dirty="0" smtClean="0"/>
          </a:p>
          <a:p>
            <a:r>
              <a:rPr lang="en-US" dirty="0" smtClean="0"/>
              <a:t>Visual Studio e Data Tools</a:t>
            </a:r>
          </a:p>
          <a:p>
            <a:r>
              <a:rPr lang="en-US" dirty="0" err="1" smtClean="0"/>
              <a:t>Integrazioni</a:t>
            </a:r>
            <a:r>
              <a:rPr lang="en-US" dirty="0" smtClean="0"/>
              <a:t> di tool di </a:t>
            </a:r>
            <a:r>
              <a:rPr lang="en-US" dirty="0" err="1" smtClean="0"/>
              <a:t>terze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con SSMS </a:t>
            </a:r>
            <a:r>
              <a:rPr lang="en-US" sz="2400" dirty="0" smtClean="0"/>
              <a:t>(</a:t>
            </a:r>
            <a:r>
              <a:rPr lang="en-US" sz="2400" dirty="0" err="1" smtClean="0"/>
              <a:t>esempio</a:t>
            </a:r>
            <a:r>
              <a:rPr lang="en-US" sz="2400" dirty="0" smtClean="0"/>
              <a:t>: Red-Gate SQL Source Control)</a:t>
            </a:r>
          </a:p>
          <a:p>
            <a:r>
              <a:rPr lang="it-IT" dirty="0" smtClean="0"/>
              <a:t>Software di terze parti non integrati con IDE proprietari</a:t>
            </a:r>
          </a:p>
          <a:p>
            <a:r>
              <a:rPr lang="it-IT" dirty="0" smtClean="0"/>
              <a:t>Li vedremo più avanti..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Manager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Gestore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versioni</a:t>
            </a:r>
            <a:r>
              <a:rPr lang="en-US" dirty="0" smtClean="0"/>
              <a:t>,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cambiamenti</a:t>
            </a:r>
            <a:r>
              <a:rPr lang="en-US" dirty="0" smtClean="0"/>
              <a:t> del </a:t>
            </a:r>
            <a:r>
              <a:rPr lang="en-US" dirty="0" err="1" smtClean="0"/>
              <a:t>nostro</a:t>
            </a:r>
            <a:r>
              <a:rPr lang="en-US" dirty="0" smtClean="0"/>
              <a:t> codice (e non solo)</a:t>
            </a:r>
          </a:p>
          <a:p>
            <a:r>
              <a:rPr lang="it-IT" dirty="0" smtClean="0"/>
              <a:t>Entità condivisa nelle fasi di sviluppo, </a:t>
            </a:r>
            <a:r>
              <a:rPr lang="it-IT" dirty="0" err="1" smtClean="0"/>
              <a:t>deploy</a:t>
            </a:r>
            <a:r>
              <a:rPr lang="it-IT" dirty="0" smtClean="0"/>
              <a:t> e team management</a:t>
            </a:r>
          </a:p>
          <a:p>
            <a:r>
              <a:rPr lang="it-IT" dirty="0" smtClean="0"/>
              <a:t>Dotato di interfaccia (anche grafica)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0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– </a:t>
            </a:r>
            <a:r>
              <a:rPr lang="en-US" dirty="0" err="1" smtClean="0"/>
              <a:t>Perchè</a:t>
            </a:r>
            <a:r>
              <a:rPr lang="en-US" dirty="0" smtClean="0"/>
              <a:t> li </a:t>
            </a:r>
            <a:r>
              <a:rPr lang="en-US" dirty="0" err="1" smtClean="0"/>
              <a:t>utilizziamo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sz="2800" dirty="0"/>
              <a:t>Versioni del nostro codice</a:t>
            </a:r>
          </a:p>
          <a:p>
            <a:r>
              <a:rPr lang="it-IT" sz="2800" dirty="0"/>
              <a:t>Salvataggio sicuro dei nostri file </a:t>
            </a:r>
          </a:p>
          <a:p>
            <a:r>
              <a:rPr lang="it-IT" sz="2800" dirty="0"/>
              <a:t>Distribuzione delle linee di sviluppo al team</a:t>
            </a:r>
          </a:p>
          <a:p>
            <a:r>
              <a:rPr lang="it-IT" sz="2800" dirty="0"/>
              <a:t>Creazione di un punto centrale per i </a:t>
            </a:r>
            <a:r>
              <a:rPr lang="it-IT" sz="2800" dirty="0" err="1"/>
              <a:t>deploy</a:t>
            </a:r>
            <a:endParaRPr lang="it-IT" sz="2800" dirty="0"/>
          </a:p>
          <a:p>
            <a:r>
              <a:rPr lang="it-IT" sz="2800" dirty="0"/>
              <a:t>Automatizzare processi di </a:t>
            </a:r>
            <a:r>
              <a:rPr lang="it-IT" sz="2800" dirty="0" err="1"/>
              <a:t>build</a:t>
            </a:r>
            <a:r>
              <a:rPr lang="it-IT" sz="2800" dirty="0"/>
              <a:t> e di test</a:t>
            </a:r>
          </a:p>
          <a:p>
            <a:r>
              <a:rPr lang="it-IT" sz="2800" dirty="0"/>
              <a:t>I bisogni di ogni </a:t>
            </a:r>
            <a:r>
              <a:rPr lang="it-IT" sz="2800" dirty="0" smtClean="0"/>
              <a:t>team..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466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– </a:t>
            </a:r>
            <a:r>
              <a:rPr lang="en-US" dirty="0" err="1" smtClean="0"/>
              <a:t>Parlando</a:t>
            </a:r>
            <a:r>
              <a:rPr lang="en-US" dirty="0" smtClean="0"/>
              <a:t> di database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sz="2800" dirty="0"/>
              <a:t>Il </a:t>
            </a:r>
            <a:r>
              <a:rPr lang="it-IT" sz="2800" dirty="0" smtClean="0"/>
              <a:t>DB può essere un </a:t>
            </a:r>
            <a:r>
              <a:rPr lang="it-IT" sz="2800" dirty="0"/>
              <a:t>file </a:t>
            </a:r>
            <a:r>
              <a:rPr lang="it-IT" sz="2800" dirty="0" smtClean="0"/>
              <a:t>«nell’applicazione»</a:t>
            </a:r>
            <a:endParaRPr lang="it-IT" sz="2800" dirty="0"/>
          </a:p>
          <a:p>
            <a:r>
              <a:rPr lang="it-IT" sz="2800" dirty="0"/>
              <a:t>Il DB </a:t>
            </a:r>
            <a:r>
              <a:rPr lang="it-IT" sz="2800" dirty="0" smtClean="0"/>
              <a:t>«sta su server»</a:t>
            </a:r>
            <a:endParaRPr lang="it-IT" sz="2800" dirty="0"/>
          </a:p>
          <a:p>
            <a:r>
              <a:rPr lang="it-IT" sz="2800" dirty="0"/>
              <a:t>Il DB </a:t>
            </a:r>
            <a:r>
              <a:rPr lang="it-IT" sz="2800" dirty="0" smtClean="0"/>
              <a:t>persiste </a:t>
            </a:r>
            <a:r>
              <a:rPr lang="it-IT" sz="2800" dirty="0"/>
              <a:t>dati </a:t>
            </a:r>
            <a:r>
              <a:rPr lang="it-IT" sz="2800" dirty="0" smtClean="0"/>
              <a:t>utente</a:t>
            </a:r>
            <a:endParaRPr lang="it-IT" sz="2800" dirty="0"/>
          </a:p>
          <a:p>
            <a:r>
              <a:rPr lang="it-IT" sz="2800" dirty="0"/>
              <a:t>Il DB </a:t>
            </a:r>
            <a:r>
              <a:rPr lang="it-IT" sz="2800" dirty="0" smtClean="0"/>
              <a:t>non </a:t>
            </a:r>
            <a:r>
              <a:rPr lang="it-IT" sz="2800" dirty="0"/>
              <a:t>è </a:t>
            </a:r>
            <a:r>
              <a:rPr lang="it-IT" sz="2800" dirty="0" smtClean="0"/>
              <a:t>tutto e solo codice</a:t>
            </a:r>
            <a:endParaRPr lang="it-IT" sz="2800" dirty="0"/>
          </a:p>
          <a:p>
            <a:r>
              <a:rPr lang="it-IT" sz="2800" dirty="0" smtClean="0"/>
              <a:t>Tuttavia i </a:t>
            </a:r>
            <a:r>
              <a:rPr lang="it-IT" sz="2800" dirty="0"/>
              <a:t>cambiamenti al </a:t>
            </a:r>
            <a:r>
              <a:rPr lang="it-IT" sz="2800" dirty="0" smtClean="0"/>
              <a:t>DB devono </a:t>
            </a:r>
            <a:r>
              <a:rPr lang="it-IT" sz="2800" dirty="0"/>
              <a:t>riflettersi a tutto il team</a:t>
            </a:r>
          </a:p>
          <a:p>
            <a:endParaRPr lang="it-IT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2800" dirty="0" smtClean="0">
                <a:sym typeface="Wingdings" panose="05000000000000000000" pitchFamily="2" charset="2"/>
              </a:rPr>
              <a:t>Il </a:t>
            </a:r>
            <a:r>
              <a:rPr lang="it-IT" sz="2800" dirty="0">
                <a:sym typeface="Wingdings" panose="05000000000000000000" pitchFamily="2" charset="2"/>
              </a:rPr>
              <a:t>source control potrebbe sembrare </a:t>
            </a:r>
            <a:r>
              <a:rPr lang="it-IT" sz="2800" dirty="0" smtClean="0">
                <a:sym typeface="Wingdings" panose="05000000000000000000" pitchFamily="2" charset="2"/>
              </a:rPr>
              <a:t>«scomodo»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1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</a:t>
            </a:r>
            <a:r>
              <a:rPr lang="en-US" dirty="0" err="1" smtClean="0"/>
              <a:t>senza</a:t>
            </a:r>
            <a:r>
              <a:rPr lang="en-US" dirty="0" smtClean="0"/>
              <a:t> un SCM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it-IT" sz="2800" dirty="0">
                <a:sym typeface="Wingdings" panose="05000000000000000000" pitchFamily="2" charset="2"/>
              </a:rPr>
              <a:t>Come potremmo </a:t>
            </a:r>
            <a:r>
              <a:rPr lang="it-IT" sz="2800" b="1" dirty="0">
                <a:sym typeface="Wingdings" panose="05000000000000000000" pitchFamily="2" charset="2"/>
              </a:rPr>
              <a:t>semplicemente</a:t>
            </a:r>
            <a:r>
              <a:rPr lang="it-IT" sz="2800" dirty="0">
                <a:sym typeface="Wingdings" panose="05000000000000000000" pitchFamily="2" charset="2"/>
              </a:rPr>
              <a:t> gestire le fix?</a:t>
            </a:r>
          </a:p>
          <a:p>
            <a:r>
              <a:rPr lang="it-IT" sz="2800" dirty="0">
                <a:sym typeface="Wingdings" panose="05000000000000000000" pitchFamily="2" charset="2"/>
              </a:rPr>
              <a:t>Come </a:t>
            </a:r>
            <a:r>
              <a:rPr lang="it-IT" sz="2800" dirty="0" smtClean="0">
                <a:sym typeface="Wingdings" panose="05000000000000000000" pitchFamily="2" charset="2"/>
              </a:rPr>
              <a:t>prevenire regressioni?</a:t>
            </a:r>
            <a:endParaRPr lang="it-IT" sz="2800" dirty="0">
              <a:sym typeface="Wingdings" panose="05000000000000000000" pitchFamily="2" charset="2"/>
            </a:endParaRPr>
          </a:p>
          <a:p>
            <a:r>
              <a:rPr lang="it-IT" sz="2800" dirty="0">
                <a:sym typeface="Wingdings" panose="05000000000000000000" pitchFamily="2" charset="2"/>
              </a:rPr>
              <a:t>Come </a:t>
            </a:r>
            <a:r>
              <a:rPr lang="it-IT" sz="2800" dirty="0" smtClean="0">
                <a:sym typeface="Wingdings" panose="05000000000000000000" pitchFamily="2" charset="2"/>
              </a:rPr>
              <a:t>avere </a:t>
            </a:r>
            <a:r>
              <a:rPr lang="it-IT" sz="2800" b="1" dirty="0" smtClean="0">
                <a:sym typeface="Wingdings" panose="05000000000000000000" pitchFamily="2" charset="2"/>
              </a:rPr>
              <a:t>velocemente </a:t>
            </a:r>
            <a:r>
              <a:rPr lang="it-IT" sz="2800" dirty="0" smtClean="0">
                <a:sym typeface="Wingdings" panose="05000000000000000000" pitchFamily="2" charset="2"/>
              </a:rPr>
              <a:t>più </a:t>
            </a:r>
            <a:r>
              <a:rPr lang="it-IT" sz="2800" dirty="0">
                <a:sym typeface="Wingdings" panose="05000000000000000000" pitchFamily="2" charset="2"/>
              </a:rPr>
              <a:t>ambienti di sviluppo?</a:t>
            </a:r>
          </a:p>
          <a:p>
            <a:r>
              <a:rPr lang="it-IT" sz="2800" dirty="0" smtClean="0">
                <a:sym typeface="Wingdings" panose="05000000000000000000" pitchFamily="2" charset="2"/>
              </a:rPr>
              <a:t>Come creare </a:t>
            </a:r>
            <a:r>
              <a:rPr lang="it-IT" sz="2800" b="1" dirty="0" smtClean="0">
                <a:sym typeface="Wingdings" panose="05000000000000000000" pitchFamily="2" charset="2"/>
              </a:rPr>
              <a:t>semplicemente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>
                <a:sym typeface="Wingdings" panose="05000000000000000000" pitchFamily="2" charset="2"/>
              </a:rPr>
              <a:t>una </a:t>
            </a:r>
            <a:r>
              <a:rPr lang="it-IT" sz="2800" dirty="0" smtClean="0">
                <a:sym typeface="Wingdings" panose="05000000000000000000" pitchFamily="2" charset="2"/>
              </a:rPr>
              <a:t>nuova linea </a:t>
            </a:r>
            <a:r>
              <a:rPr lang="it-IT" sz="2800" dirty="0" err="1" smtClean="0">
                <a:sym typeface="Wingdings" panose="05000000000000000000" pitchFamily="2" charset="2"/>
              </a:rPr>
              <a:t>dev</a:t>
            </a:r>
            <a:r>
              <a:rPr lang="it-IT" sz="2800" dirty="0" smtClean="0">
                <a:sym typeface="Wingdings" panose="05000000000000000000" pitchFamily="2" charset="2"/>
              </a:rPr>
              <a:t>?</a:t>
            </a:r>
            <a:endParaRPr lang="it-IT" sz="2800" dirty="0">
              <a:sym typeface="Wingdings" panose="05000000000000000000" pitchFamily="2" charset="2"/>
            </a:endParaRPr>
          </a:p>
          <a:p>
            <a:r>
              <a:rPr lang="it-IT" sz="2800" dirty="0" smtClean="0">
                <a:sym typeface="Wingdings" panose="05000000000000000000" pitchFamily="2" charset="2"/>
              </a:rPr>
              <a:t>Come utilizzare versioni differenti dello stesso DB?</a:t>
            </a:r>
            <a:endParaRPr lang="it-IT" sz="2800" dirty="0">
              <a:sym typeface="Wingdings" panose="05000000000000000000" pitchFamily="2" charset="2"/>
            </a:endParaRPr>
          </a:p>
          <a:p>
            <a:r>
              <a:rPr lang="it-IT" sz="2800" dirty="0">
                <a:sym typeface="Wingdings" panose="05000000000000000000" pitchFamily="2" charset="2"/>
              </a:rPr>
              <a:t>Come potremmo rendere </a:t>
            </a:r>
            <a:r>
              <a:rPr lang="it-IT" sz="2800" dirty="0" smtClean="0">
                <a:sym typeface="Wingdings" panose="05000000000000000000" pitchFamily="2" charset="2"/>
              </a:rPr>
              <a:t>il DB sincronizzato agli ultimi cambiamenti dell’applicazione?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1731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vs. </a:t>
            </a:r>
            <a:r>
              <a:rPr lang="en-US" dirty="0"/>
              <a:t>c</a:t>
            </a:r>
            <a:r>
              <a:rPr lang="en-US" dirty="0" smtClean="0"/>
              <a:t>odice – </a:t>
            </a:r>
            <a:r>
              <a:rPr lang="en-US" dirty="0" err="1" smtClean="0"/>
              <a:t>così</a:t>
            </a:r>
            <a:r>
              <a:rPr lang="en-US" dirty="0" smtClean="0"/>
              <a:t> </a:t>
            </a:r>
            <a:r>
              <a:rPr lang="en-US" dirty="0" err="1" smtClean="0"/>
              <a:t>diversi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pPr marL="342900" lvl="1" indent="-342900"/>
            <a:r>
              <a:rPr lang="en-US" sz="3200" dirty="0" smtClean="0"/>
              <a:t>Il database è comunque codice (programmabilità, ddl, grant, ecc.)</a:t>
            </a:r>
          </a:p>
          <a:p>
            <a:r>
              <a:rPr lang="it-IT" sz="3200" dirty="0" smtClean="0"/>
              <a:t>Le tabelle di «dominio» sono come tanti enum (dati statici)</a:t>
            </a:r>
            <a:endParaRPr lang="en-US" sz="3200" dirty="0" smtClean="0"/>
          </a:p>
          <a:p>
            <a:r>
              <a:rPr lang="en-US" sz="3200" dirty="0" smtClean="0"/>
              <a:t>Anche il DB dovrebbe essere trasformato in più line di sviluppo durante le operazioni di branch del codice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793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vs. </a:t>
            </a:r>
            <a:r>
              <a:rPr lang="en-US" dirty="0" err="1" smtClean="0"/>
              <a:t>codice</a:t>
            </a:r>
            <a:r>
              <a:rPr lang="en-US" dirty="0" smtClean="0"/>
              <a:t> – </a:t>
            </a:r>
            <a:r>
              <a:rPr lang="en-US" dirty="0" err="1" smtClean="0"/>
              <a:t>così</a:t>
            </a:r>
            <a:r>
              <a:rPr lang="en-US" dirty="0" smtClean="0"/>
              <a:t> </a:t>
            </a:r>
            <a:r>
              <a:rPr lang="en-US" dirty="0" err="1" smtClean="0"/>
              <a:t>diversi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sz="3200" dirty="0" smtClean="0"/>
              <a:t>I </a:t>
            </a:r>
            <a:r>
              <a:rPr lang="it-IT" sz="3200" dirty="0"/>
              <a:t>puntamenti ai </a:t>
            </a:r>
            <a:r>
              <a:rPr lang="it-IT" sz="3200" dirty="0" err="1"/>
              <a:t>linked</a:t>
            </a:r>
            <a:r>
              <a:rPr lang="it-IT" sz="3200" dirty="0"/>
              <a:t> server </a:t>
            </a:r>
            <a:r>
              <a:rPr lang="it-IT" sz="3200" dirty="0" smtClean="0"/>
              <a:t>sono configurazioni </a:t>
            </a:r>
            <a:r>
              <a:rPr lang="it-IT" sz="3200" dirty="0"/>
              <a:t>(come </a:t>
            </a:r>
            <a:r>
              <a:rPr lang="it-IT" sz="3200" dirty="0" smtClean="0"/>
              <a:t>l’</a:t>
            </a:r>
            <a:r>
              <a:rPr lang="it-IT" sz="3200" dirty="0" err="1" smtClean="0"/>
              <a:t>app.config</a:t>
            </a:r>
            <a:r>
              <a:rPr lang="it-IT" sz="3200" dirty="0"/>
              <a:t>)</a:t>
            </a:r>
            <a:endParaRPr lang="en-US" sz="3200" dirty="0"/>
          </a:p>
          <a:p>
            <a:r>
              <a:rPr lang="it-IT" sz="3200" dirty="0"/>
              <a:t>Le server login sono configurazioni</a:t>
            </a:r>
            <a:r>
              <a:rPr lang="en-US" sz="3200" dirty="0"/>
              <a:t> di </a:t>
            </a:r>
            <a:r>
              <a:rPr lang="en-US" sz="3200" dirty="0" err="1"/>
              <a:t>ambiente</a:t>
            </a:r>
            <a:endParaRPr lang="en-US" sz="3200" dirty="0"/>
          </a:p>
          <a:p>
            <a:r>
              <a:rPr lang="it-IT" sz="3200" dirty="0"/>
              <a:t>Il database </a:t>
            </a:r>
            <a:r>
              <a:rPr lang="it-IT" sz="3200" dirty="0">
                <a:solidFill>
                  <a:schemeClr val="accent2"/>
                </a:solidFill>
              </a:rPr>
              <a:t>persiste i dati</a:t>
            </a:r>
            <a:r>
              <a:rPr lang="it-IT" sz="3200" dirty="0"/>
              <a:t>. Non è un </a:t>
            </a:r>
            <a:r>
              <a:rPr lang="it-IT" sz="3200" dirty="0" smtClean="0"/>
              <a:t>problema *</a:t>
            </a:r>
            <a:r>
              <a:rPr lang="it-IT" sz="3200" i="1" dirty="0" smtClean="0"/>
              <a:t>da source control</a:t>
            </a:r>
            <a:r>
              <a:rPr lang="it-IT" sz="3200" dirty="0" smtClean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4465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mettere il DB sotto SCM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3200" dirty="0" err="1" smtClean="0"/>
              <a:t>Versioni</a:t>
            </a:r>
            <a:r>
              <a:rPr lang="en-US" sz="3200" dirty="0" smtClean="0"/>
              <a:t> </a:t>
            </a:r>
            <a:r>
              <a:rPr lang="en-US" sz="3200" dirty="0" err="1" smtClean="0"/>
              <a:t>dei</a:t>
            </a:r>
            <a:r>
              <a:rPr lang="en-US" sz="3200" dirty="0" smtClean="0"/>
              <a:t> </a:t>
            </a:r>
            <a:r>
              <a:rPr lang="en-US" sz="3200" dirty="0" err="1"/>
              <a:t>nostri</a:t>
            </a:r>
            <a:r>
              <a:rPr lang="en-US" sz="3200" dirty="0"/>
              <a:t> </a:t>
            </a:r>
            <a:r>
              <a:rPr lang="en-US" sz="3200" dirty="0" err="1"/>
              <a:t>oggetti</a:t>
            </a:r>
            <a:r>
              <a:rPr lang="en-US" sz="3200" dirty="0"/>
              <a:t> (DDL</a:t>
            </a:r>
            <a:r>
              <a:rPr lang="en-US" sz="3200" dirty="0" smtClean="0"/>
              <a:t>) e </a:t>
            </a:r>
            <a:r>
              <a:rPr lang="en-US" sz="3200" dirty="0" err="1"/>
              <a:t>della</a:t>
            </a:r>
            <a:r>
              <a:rPr lang="en-US" sz="3200" dirty="0"/>
              <a:t> programmabilità </a:t>
            </a:r>
            <a:r>
              <a:rPr lang="en-US" sz="3200" dirty="0" err="1" smtClean="0"/>
              <a:t>su</a:t>
            </a:r>
            <a:r>
              <a:rPr lang="en-US" sz="3200" dirty="0" smtClean="0"/>
              <a:t> </a:t>
            </a:r>
            <a:r>
              <a:rPr lang="en-US" sz="3200" dirty="0"/>
              <a:t>database</a:t>
            </a:r>
          </a:p>
          <a:p>
            <a:r>
              <a:rPr lang="en-US" sz="3200" dirty="0" smtClean="0"/>
              <a:t>Le label </a:t>
            </a:r>
            <a:r>
              <a:rPr lang="en-US" sz="3200" dirty="0" err="1" smtClean="0"/>
              <a:t>comprendono</a:t>
            </a:r>
            <a:r>
              <a:rPr lang="en-US" sz="3200" dirty="0" smtClean="0"/>
              <a:t> </a:t>
            </a:r>
            <a:r>
              <a:rPr lang="en-US" sz="3200" dirty="0" err="1" smtClean="0"/>
              <a:t>il</a:t>
            </a:r>
            <a:r>
              <a:rPr lang="en-US" sz="3200" dirty="0" smtClean="0"/>
              <a:t> </a:t>
            </a:r>
            <a:r>
              <a:rPr lang="en-US" sz="3200" dirty="0"/>
              <a:t>database, in </a:t>
            </a:r>
            <a:r>
              <a:rPr lang="en-US" sz="3200" dirty="0" err="1"/>
              <a:t>modo</a:t>
            </a:r>
            <a:r>
              <a:rPr lang="en-US" sz="3200" dirty="0"/>
              <a:t> da </a:t>
            </a:r>
            <a:r>
              <a:rPr lang="en-US" sz="3200" dirty="0" err="1"/>
              <a:t>poter</a:t>
            </a:r>
            <a:r>
              <a:rPr lang="en-US" sz="3200" dirty="0"/>
              <a:t> </a:t>
            </a:r>
            <a:r>
              <a:rPr lang="en-US" sz="3200" dirty="0" err="1" smtClean="0"/>
              <a:t>tornare</a:t>
            </a:r>
            <a:r>
              <a:rPr lang="en-US" sz="3200" dirty="0" smtClean="0"/>
              <a:t> </a:t>
            </a:r>
            <a:r>
              <a:rPr lang="en-US" sz="3200" dirty="0"/>
              <a:t>ad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 smtClean="0"/>
              <a:t>situazione</a:t>
            </a:r>
            <a:r>
              <a:rPr lang="en-US" sz="3200" dirty="0" smtClean="0"/>
              <a:t> </a:t>
            </a:r>
            <a:r>
              <a:rPr lang="en-US" sz="3200" dirty="0" err="1" smtClean="0"/>
              <a:t>precedente</a:t>
            </a:r>
            <a:endParaRPr lang="en-US" sz="3200" dirty="0" smtClean="0"/>
          </a:p>
          <a:p>
            <a:r>
              <a:rPr lang="en-US" sz="3200" dirty="0" smtClean="0"/>
              <a:t>Team </a:t>
            </a:r>
            <a:r>
              <a:rPr lang="en-US" sz="3200" dirty="0" err="1"/>
              <a:t>sincronizzati</a:t>
            </a:r>
            <a:r>
              <a:rPr lang="en-US" sz="3200" dirty="0"/>
              <a:t> </a:t>
            </a:r>
            <a:r>
              <a:rPr lang="en-US" sz="3200" dirty="0" err="1"/>
              <a:t>sulla</a:t>
            </a:r>
            <a:r>
              <a:rPr lang="en-US" sz="3200" dirty="0"/>
              <a:t> get di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/>
              <a:t>versione</a:t>
            </a:r>
            <a:r>
              <a:rPr lang="en-US" sz="3200" dirty="0"/>
              <a:t> (</a:t>
            </a:r>
            <a:r>
              <a:rPr lang="en-US" sz="3200" dirty="0" err="1"/>
              <a:t>tipicamente</a:t>
            </a:r>
            <a:r>
              <a:rPr lang="en-US" sz="3200" dirty="0"/>
              <a:t> </a:t>
            </a:r>
            <a:r>
              <a:rPr lang="en-US" sz="3200" dirty="0" err="1"/>
              <a:t>l’ultima</a:t>
            </a:r>
            <a:r>
              <a:rPr lang="en-US" sz="3200" dirty="0" smtClean="0"/>
              <a:t>)</a:t>
            </a:r>
          </a:p>
          <a:p>
            <a:r>
              <a:rPr lang="it-IT" sz="3200" dirty="0" smtClean="0"/>
              <a:t>Per fare </a:t>
            </a:r>
            <a:r>
              <a:rPr lang="it-IT" sz="3200" dirty="0" err="1" smtClean="0"/>
              <a:t>versioning</a:t>
            </a:r>
            <a:r>
              <a:rPr lang="it-IT" sz="3200" dirty="0" smtClean="0"/>
              <a:t> anche dei dati statici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2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</a:t>
            </a:r>
            <a:r>
              <a:rPr lang="en-US" dirty="0" err="1" smtClean="0"/>
              <a:t>ancora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200" dirty="0"/>
              <a:t>Continuous Integration (con test)</a:t>
            </a:r>
          </a:p>
          <a:p>
            <a:r>
              <a:rPr lang="en-US" sz="3200" dirty="0"/>
              <a:t>Branch (più </a:t>
            </a:r>
            <a:r>
              <a:rPr lang="en-US" sz="3200" dirty="0" err="1"/>
              <a:t>linee</a:t>
            </a:r>
            <a:r>
              <a:rPr lang="en-US" sz="3200" dirty="0"/>
              <a:t> di sviluppo e più </a:t>
            </a:r>
            <a:r>
              <a:rPr lang="en-US" sz="3200" dirty="0" err="1"/>
              <a:t>contesti</a:t>
            </a:r>
            <a:r>
              <a:rPr lang="en-US" sz="3200" dirty="0"/>
              <a:t>)</a:t>
            </a:r>
          </a:p>
          <a:p>
            <a:r>
              <a:rPr lang="it-IT" sz="3200" dirty="0"/>
              <a:t>Ambienti isolati per team dislocati</a:t>
            </a:r>
          </a:p>
          <a:p>
            <a:r>
              <a:rPr lang="it-IT" sz="3200" dirty="0"/>
              <a:t>Atomicità tra </a:t>
            </a:r>
            <a:r>
              <a:rPr lang="it-IT" sz="3200" dirty="0" smtClean="0"/>
              <a:t>applicazione e DB</a:t>
            </a:r>
            <a:endParaRPr lang="it-IT" sz="3200" dirty="0"/>
          </a:p>
          <a:p>
            <a:r>
              <a:rPr lang="it-IT" sz="3200" dirty="0"/>
              <a:t>Salvataggio della </a:t>
            </a:r>
            <a:r>
              <a:rPr lang="it-IT" sz="3200" dirty="0" smtClean="0"/>
              <a:t>documentazione </a:t>
            </a:r>
            <a:r>
              <a:rPr lang="it-IT" sz="3200" dirty="0"/>
              <a:t>del </a:t>
            </a:r>
            <a:r>
              <a:rPr lang="it-IT" sz="3200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2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– </a:t>
            </a:r>
            <a:r>
              <a:rPr lang="en-US" dirty="0" err="1"/>
              <a:t>E</a:t>
            </a:r>
            <a:r>
              <a:rPr lang="en-US" dirty="0" err="1" smtClean="0"/>
              <a:t>ccone</a:t>
            </a:r>
            <a:r>
              <a:rPr lang="en-US" dirty="0" smtClean="0"/>
              <a:t> </a:t>
            </a:r>
            <a:r>
              <a:rPr lang="en-US" dirty="0" err="1" smtClean="0"/>
              <a:t>alcuni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sz="3200" dirty="0" smtClean="0"/>
              <a:t>TFS (on-</a:t>
            </a:r>
            <a:r>
              <a:rPr lang="it-IT" sz="3200" dirty="0" err="1" smtClean="0"/>
              <a:t>premises</a:t>
            </a:r>
            <a:r>
              <a:rPr lang="it-IT" sz="3200" dirty="0" smtClean="0"/>
              <a:t> e «service»)</a:t>
            </a:r>
            <a:endParaRPr lang="it-IT" sz="3200" dirty="0"/>
          </a:p>
          <a:p>
            <a:r>
              <a:rPr lang="it-IT" sz="3200" dirty="0" err="1" smtClean="0"/>
              <a:t>Git</a:t>
            </a:r>
            <a:endParaRPr lang="it-IT" sz="3200" dirty="0" smtClean="0"/>
          </a:p>
          <a:p>
            <a:r>
              <a:rPr lang="it-IT" sz="3200" dirty="0" err="1" smtClean="0"/>
              <a:t>Mercurial</a:t>
            </a:r>
            <a:endParaRPr lang="it-IT" sz="3200" dirty="0" smtClean="0"/>
          </a:p>
          <a:p>
            <a:r>
              <a:rPr lang="it-IT" sz="3200" dirty="0" err="1" smtClean="0"/>
              <a:t>Subversion</a:t>
            </a:r>
            <a:endParaRPr lang="it-IT" sz="3200" dirty="0" smtClean="0"/>
          </a:p>
          <a:p>
            <a:r>
              <a:rPr lang="it-IT" sz="3200" dirty="0" smtClean="0"/>
              <a:t>CVS</a:t>
            </a:r>
          </a:p>
          <a:p>
            <a:r>
              <a:rPr lang="it-IT" sz="3200" smtClean="0"/>
              <a:t>Perforce</a:t>
            </a:r>
            <a:endParaRPr lang="it-IT" sz="3200" dirty="0" smtClean="0"/>
          </a:p>
          <a:p>
            <a:r>
              <a:rPr lang="it-IT" sz="3200" dirty="0" smtClean="0"/>
              <a:t>… </a:t>
            </a:r>
            <a:endParaRPr lang="it-IT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3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Sponsor &amp; Media Partners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93" y="3854790"/>
            <a:ext cx="1813560" cy="640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740" y="5277032"/>
            <a:ext cx="1619476" cy="571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37" y="1761438"/>
            <a:ext cx="1813560" cy="64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277032"/>
            <a:ext cx="1618488" cy="571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41" y="1761438"/>
            <a:ext cx="1813560" cy="64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45" y="1761438"/>
            <a:ext cx="1813560" cy="64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37" y="2745170"/>
            <a:ext cx="1813560" cy="64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46" y="2749340"/>
            <a:ext cx="1813559" cy="640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40" y="2745170"/>
            <a:ext cx="1813561" cy="640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61" y="3866962"/>
            <a:ext cx="1813564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per la </a:t>
            </a:r>
            <a:r>
              <a:rPr lang="en-US" dirty="0" err="1" smtClean="0"/>
              <a:t>gestione</a:t>
            </a:r>
            <a:r>
              <a:rPr lang="en-US" dirty="0" smtClean="0"/>
              <a:t> SCM per DB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sz="3200" dirty="0"/>
              <a:t>Visual Studio</a:t>
            </a:r>
          </a:p>
          <a:p>
            <a:pPr lvl="1"/>
            <a:r>
              <a:rPr lang="it-IT" sz="2800" dirty="0"/>
              <a:t>SQL Server Data Tools</a:t>
            </a:r>
          </a:p>
          <a:p>
            <a:r>
              <a:rPr lang="it-IT" sz="3200" dirty="0" err="1"/>
              <a:t>Red</a:t>
            </a:r>
            <a:r>
              <a:rPr lang="it-IT" sz="3200" dirty="0"/>
              <a:t>-Gate Source Control</a:t>
            </a:r>
          </a:p>
          <a:p>
            <a:pPr lvl="1"/>
            <a:r>
              <a:rPr lang="it-IT" sz="2800" dirty="0"/>
              <a:t>SQL Test (for CI)</a:t>
            </a:r>
          </a:p>
          <a:p>
            <a:r>
              <a:rPr lang="it-IT" sz="3200" dirty="0" err="1"/>
              <a:t>ApexSQL</a:t>
            </a:r>
            <a:r>
              <a:rPr lang="it-IT" sz="3200" dirty="0"/>
              <a:t> </a:t>
            </a:r>
            <a:r>
              <a:rPr lang="it-IT" sz="3200" dirty="0" err="1"/>
              <a:t>Versions</a:t>
            </a:r>
            <a:endParaRPr lang="it-IT" sz="3200" dirty="0"/>
          </a:p>
          <a:p>
            <a:r>
              <a:rPr lang="it-IT" sz="3200" dirty="0"/>
              <a:t>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8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Operazioni </a:t>
            </a:r>
            <a:r>
              <a:rPr lang="en-US" dirty="0" err="1" smtClean="0"/>
              <a:t>possibili</a:t>
            </a:r>
            <a:r>
              <a:rPr lang="en-US" dirty="0" smtClean="0"/>
              <a:t> con SCM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dirty="0" smtClean="0"/>
              <a:t>Alcune delle operazioni sono:</a:t>
            </a:r>
          </a:p>
          <a:p>
            <a:pPr lvl="1"/>
            <a:r>
              <a:rPr lang="it-IT" dirty="0" err="1" smtClean="0"/>
              <a:t>Get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Commit</a:t>
            </a:r>
            <a:r>
              <a:rPr lang="it-IT" dirty="0" smtClean="0"/>
              <a:t>/</a:t>
            </a:r>
            <a:r>
              <a:rPr lang="it-IT" dirty="0" err="1" smtClean="0"/>
              <a:t>Checkin</a:t>
            </a:r>
            <a:endParaRPr lang="it-IT" dirty="0" smtClean="0"/>
          </a:p>
          <a:p>
            <a:pPr lvl="1"/>
            <a:r>
              <a:rPr lang="it-IT" dirty="0" err="1" smtClean="0"/>
              <a:t>Undo</a:t>
            </a:r>
            <a:endParaRPr lang="it-IT" dirty="0" smtClean="0"/>
          </a:p>
          <a:p>
            <a:pPr lvl="1"/>
            <a:r>
              <a:rPr lang="it-IT" dirty="0" smtClean="0"/>
              <a:t>Save (</a:t>
            </a:r>
            <a:r>
              <a:rPr lang="it-IT" dirty="0" err="1" smtClean="0"/>
              <a:t>working</a:t>
            </a:r>
            <a:r>
              <a:rPr lang="it-IT" dirty="0" smtClean="0"/>
              <a:t> folder)</a:t>
            </a:r>
          </a:p>
          <a:p>
            <a:pPr lvl="1"/>
            <a:r>
              <a:rPr lang="it-IT" dirty="0" smtClean="0"/>
              <a:t>Delete (</a:t>
            </a:r>
            <a:r>
              <a:rPr lang="it-IT" dirty="0" err="1" smtClean="0"/>
              <a:t>working</a:t>
            </a:r>
            <a:r>
              <a:rPr lang="it-IT" dirty="0" smtClean="0"/>
              <a:t> folder)</a:t>
            </a:r>
          </a:p>
          <a:p>
            <a:pPr lvl="1"/>
            <a:r>
              <a:rPr lang="it-IT" dirty="0" err="1" smtClean="0"/>
              <a:t>Edit</a:t>
            </a:r>
            <a:r>
              <a:rPr lang="it-IT" dirty="0" smtClean="0"/>
              <a:t> (</a:t>
            </a:r>
            <a:r>
              <a:rPr lang="it-IT" dirty="0" err="1" smtClean="0"/>
              <a:t>working</a:t>
            </a:r>
            <a:r>
              <a:rPr lang="it-IT" dirty="0" smtClean="0"/>
              <a:t> folder)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0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Connessione al </a:t>
            </a:r>
            <a:r>
              <a:rPr lang="it-IT" dirty="0" err="1" smtClean="0"/>
              <a:t>TFService</a:t>
            </a:r>
            <a:r>
              <a:rPr lang="it-IT" dirty="0" smtClean="0"/>
              <a:t> tramite VS Team </a:t>
            </a:r>
            <a:r>
              <a:rPr lang="it-IT" dirty="0" err="1" smtClean="0"/>
              <a:t>explorer</a:t>
            </a:r>
            <a:r>
              <a:rPr lang="it-IT" dirty="0" smtClean="0"/>
              <a:t> e </a:t>
            </a:r>
            <a:r>
              <a:rPr lang="it-IT" dirty="0" err="1" smtClean="0"/>
              <a:t>Red</a:t>
            </a:r>
            <a:r>
              <a:rPr lang="it-IT" dirty="0" smtClean="0"/>
              <a:t>-Gate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16631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+ Data Tools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Connected database development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58" y="2625355"/>
            <a:ext cx="7134923" cy="333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+ Data Tools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Project based development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59" y="2471949"/>
            <a:ext cx="7179521" cy="349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8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Red-Gate SQL Source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600" dirty="0" smtClean="0"/>
          </a:p>
          <a:p>
            <a:r>
              <a:rPr lang="en-US" sz="2600" dirty="0" err="1" smtClean="0"/>
              <a:t>Integrazione</a:t>
            </a:r>
            <a:r>
              <a:rPr lang="en-US" sz="2600" dirty="0" smtClean="0"/>
              <a:t> con SQL Server Management Studio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0" y="2585527"/>
            <a:ext cx="8387797" cy="31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6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Red-Gate SQL Source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Integrazione</a:t>
            </a:r>
            <a:r>
              <a:rPr lang="en-US" dirty="0" smtClean="0"/>
              <a:t> con Visual Studio (</a:t>
            </a:r>
            <a:r>
              <a:rPr lang="en-US" dirty="0" err="1" smtClean="0"/>
              <a:t>SQLConnect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7" y="1949537"/>
            <a:ext cx="6358663" cy="40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Red</a:t>
            </a:r>
            <a:r>
              <a:rPr lang="it-IT" dirty="0" smtClean="0"/>
              <a:t>-Gate SQL Source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 smtClean="0"/>
              <a:t>Modello di sviluppo condiviso</a:t>
            </a:r>
          </a:p>
          <a:p>
            <a:endParaRPr lang="it-IT" dirty="0" smtClean="0"/>
          </a:p>
          <a:p>
            <a:endParaRPr lang="it-IT" dirty="0"/>
          </a:p>
          <a:p>
            <a:endParaRPr lang="it-IT" sz="1600" dirty="0" smtClean="0"/>
          </a:p>
          <a:p>
            <a:r>
              <a:rPr lang="it-IT" dirty="0" smtClean="0"/>
              <a:t>Modello di sviluppo dedicato (consigliato)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71" y="2475250"/>
            <a:ext cx="2724530" cy="1400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35" y="4431359"/>
            <a:ext cx="3229426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3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Operazioni </a:t>
            </a:r>
            <a:r>
              <a:rPr lang="en-US" dirty="0" err="1" smtClean="0"/>
              <a:t>possibili</a:t>
            </a:r>
            <a:r>
              <a:rPr lang="en-US" dirty="0" smtClean="0"/>
              <a:t> da SCM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Con Red-Gate SQL Source Control è </a:t>
            </a:r>
            <a:r>
              <a:rPr lang="en-US" dirty="0" err="1" smtClean="0"/>
              <a:t>inoltre</a:t>
            </a:r>
            <a:r>
              <a:rPr lang="en-US" dirty="0" smtClean="0"/>
              <a:t> </a:t>
            </a:r>
            <a:r>
              <a:rPr lang="en-US" dirty="0" err="1" smtClean="0"/>
              <a:t>possibile</a:t>
            </a:r>
            <a:r>
              <a:rPr lang="en-US" dirty="0" smtClean="0"/>
              <a:t>:</a:t>
            </a:r>
          </a:p>
          <a:p>
            <a:pPr lvl="1"/>
            <a:r>
              <a:rPr lang="it-IT" dirty="0" smtClean="0"/>
              <a:t>Connettersi ad una </a:t>
            </a:r>
            <a:r>
              <a:rPr lang="it-IT" dirty="0" err="1" smtClean="0"/>
              <a:t>working</a:t>
            </a:r>
            <a:r>
              <a:rPr lang="it-IT" dirty="0" smtClean="0"/>
              <a:t> folder </a:t>
            </a:r>
          </a:p>
          <a:p>
            <a:pPr lvl="2"/>
            <a:r>
              <a:rPr lang="it-IT" dirty="0" smtClean="0"/>
              <a:t>ci si muove con il Team Explorer di Visual Studio</a:t>
            </a:r>
          </a:p>
          <a:p>
            <a:pPr lvl="1"/>
            <a:r>
              <a:rPr lang="it-IT" dirty="0" smtClean="0"/>
              <a:t>Connettersi direttamente al SCM</a:t>
            </a:r>
          </a:p>
          <a:p>
            <a:pPr lvl="2"/>
            <a:r>
              <a:rPr lang="it-IT" dirty="0" smtClean="0"/>
              <a:t>il tutto è gestito direttamente da Management Studio</a:t>
            </a:r>
          </a:p>
          <a:p>
            <a:pPr lvl="1"/>
            <a:r>
              <a:rPr lang="it-IT" dirty="0" smtClean="0"/>
              <a:t>Salvare i dati statici sotto source control</a:t>
            </a:r>
          </a:p>
          <a:p>
            <a:pPr lvl="1"/>
            <a:r>
              <a:rPr lang="it-IT" dirty="0" smtClean="0"/>
              <a:t>Automatizzare il processo di </a:t>
            </a:r>
            <a:r>
              <a:rPr lang="it-IT" dirty="0" err="1" smtClean="0"/>
              <a:t>refactor</a:t>
            </a:r>
            <a:r>
              <a:rPr lang="it-IT" dirty="0" smtClean="0"/>
              <a:t> con migrazione</a:t>
            </a:r>
          </a:p>
        </p:txBody>
      </p:sp>
    </p:spTree>
    <p:extLst>
      <p:ext uri="{BB962C8B-B14F-4D97-AF65-F5344CB8AC3E}">
        <p14:creationId xmlns:p14="http://schemas.microsoft.com/office/powerpoint/2010/main" val="90415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Team Explorer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Indipendentemente dal </a:t>
            </a:r>
            <a:r>
              <a:rPr lang="it-IT" dirty="0" err="1" smtClean="0"/>
              <a:t>tool</a:t>
            </a:r>
            <a:r>
              <a:rPr lang="it-IT" dirty="0" smtClean="0"/>
              <a:t> che si usa Team Explorer consente:</a:t>
            </a:r>
          </a:p>
          <a:p>
            <a:r>
              <a:rPr lang="it-IT" dirty="0" smtClean="0"/>
              <a:t>Migliore gestione dei </a:t>
            </a:r>
            <a:r>
              <a:rPr lang="it-IT" dirty="0" err="1" smtClean="0"/>
              <a:t>changeset</a:t>
            </a:r>
            <a:endParaRPr lang="it-IT" dirty="0" smtClean="0"/>
          </a:p>
          <a:p>
            <a:r>
              <a:rPr lang="it-IT" dirty="0" smtClean="0"/>
              <a:t>Migliore associazione dei </a:t>
            </a:r>
            <a:r>
              <a:rPr lang="it-IT" dirty="0" err="1" smtClean="0"/>
              <a:t>changeset</a:t>
            </a:r>
            <a:r>
              <a:rPr lang="it-IT" dirty="0" smtClean="0"/>
              <a:t> ai task</a:t>
            </a:r>
          </a:p>
          <a:p>
            <a:r>
              <a:rPr lang="it-IT" dirty="0" smtClean="0"/>
              <a:t>Miglior controllo sulle fasi di </a:t>
            </a:r>
            <a:r>
              <a:rPr lang="it-IT" dirty="0" err="1" smtClean="0"/>
              <a:t>commit</a:t>
            </a:r>
            <a:r>
              <a:rPr lang="it-IT" dirty="0" smtClean="0"/>
              <a:t> e di </a:t>
            </a:r>
            <a:r>
              <a:rPr lang="it-IT" dirty="0" err="1" smtClean="0"/>
              <a:t>review</a:t>
            </a:r>
            <a:endParaRPr lang="it-IT" dirty="0" smtClean="0"/>
          </a:p>
          <a:p>
            <a:r>
              <a:rPr lang="it-IT" dirty="0" smtClean="0"/>
              <a:t>Gestione centralizzata delle policy di </a:t>
            </a:r>
            <a:r>
              <a:rPr lang="it-IT" dirty="0" err="1" smtClean="0"/>
              <a:t>checkin</a:t>
            </a:r>
            <a:endParaRPr lang="it-IT" dirty="0" smtClean="0"/>
          </a:p>
          <a:p>
            <a:r>
              <a:rPr lang="it-IT" dirty="0" smtClean="0"/>
              <a:t>Single </a:t>
            </a:r>
            <a:r>
              <a:rPr lang="it-IT" dirty="0" err="1" smtClean="0"/>
              <a:t>point</a:t>
            </a:r>
            <a:r>
              <a:rPr lang="it-IT" dirty="0" smtClean="0"/>
              <a:t> per la gestione del team </a:t>
            </a:r>
            <a:r>
              <a:rPr lang="it-IT" dirty="0" err="1" smtClean="0"/>
              <a:t>project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21559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Organizers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735138"/>
            <a:ext cx="7808913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2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Gestione di un database e di un team </a:t>
            </a:r>
            <a:r>
              <a:rPr lang="it-IT" dirty="0" err="1" smtClean="0"/>
              <a:t>project</a:t>
            </a:r>
            <a:r>
              <a:rPr lang="it-IT" dirty="0" smtClean="0"/>
              <a:t> utilizzando </a:t>
            </a:r>
            <a:r>
              <a:rPr lang="it-IT" dirty="0" err="1" smtClean="0"/>
              <a:t>TFService</a:t>
            </a:r>
            <a:r>
              <a:rPr lang="it-IT" dirty="0"/>
              <a:t> </a:t>
            </a:r>
            <a:r>
              <a:rPr lang="it-IT" dirty="0" smtClean="0"/>
              <a:t>e i </a:t>
            </a:r>
            <a:r>
              <a:rPr lang="it-IT" dirty="0" err="1" smtClean="0"/>
              <a:t>tool</a:t>
            </a:r>
            <a:r>
              <a:rPr lang="it-IT" dirty="0" smtClean="0"/>
              <a:t> per la gestione del SCM</a:t>
            </a:r>
          </a:p>
        </p:txBody>
      </p:sp>
    </p:spTree>
    <p:extLst>
      <p:ext uri="{BB962C8B-B14F-4D97-AF65-F5344CB8AC3E}">
        <p14:creationId xmlns:p14="http://schemas.microsoft.com/office/powerpoint/2010/main" val="12056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it-IT" sz="2000" dirty="0" smtClean="0"/>
              <a:t>Quali </a:t>
            </a:r>
            <a:r>
              <a:rPr lang="it-IT" sz="2000" dirty="0" err="1"/>
              <a:t>tool</a:t>
            </a:r>
            <a:r>
              <a:rPr lang="it-IT" sz="2000" dirty="0"/>
              <a:t> </a:t>
            </a:r>
            <a:r>
              <a:rPr lang="it-IT" sz="2000" dirty="0" smtClean="0"/>
              <a:t>utilizzare</a:t>
            </a:r>
            <a:r>
              <a:rPr lang="it-IT" sz="2000" dirty="0"/>
              <a:t>? </a:t>
            </a:r>
            <a:endParaRPr lang="it-IT" sz="2000" dirty="0" smtClean="0"/>
          </a:p>
          <a:p>
            <a:pPr lvl="1"/>
            <a:r>
              <a:rPr lang="it-IT" sz="2000" dirty="0" smtClean="0">
                <a:sym typeface="Wingdings" panose="05000000000000000000" pitchFamily="2" charset="2"/>
              </a:rPr>
              <a:t>Ogni </a:t>
            </a:r>
            <a:r>
              <a:rPr lang="it-IT" sz="2000" dirty="0" err="1" smtClean="0">
                <a:sym typeface="Wingdings" panose="05000000000000000000" pitchFamily="2" charset="2"/>
              </a:rPr>
              <a:t>tool</a:t>
            </a:r>
            <a:r>
              <a:rPr lang="it-IT" sz="2000" dirty="0" smtClean="0">
                <a:sym typeface="Wingdings" panose="05000000000000000000" pitchFamily="2" charset="2"/>
              </a:rPr>
              <a:t> ha le sue peculiarità</a:t>
            </a:r>
          </a:p>
          <a:p>
            <a:pPr lvl="1"/>
            <a:r>
              <a:rPr lang="it-IT" sz="2000" dirty="0" err="1" smtClean="0">
                <a:sym typeface="Wingdings" panose="05000000000000000000" pitchFamily="2" charset="2"/>
              </a:rPr>
              <a:t>Red</a:t>
            </a:r>
            <a:r>
              <a:rPr lang="it-IT" sz="2000" dirty="0" smtClean="0">
                <a:sym typeface="Wingdings" panose="05000000000000000000" pitchFamily="2" charset="2"/>
              </a:rPr>
              <a:t>-Gate SQL Source Control consente </a:t>
            </a:r>
            <a:r>
              <a:rPr lang="it-IT" sz="2000" dirty="0">
                <a:sym typeface="Wingdings" panose="05000000000000000000" pitchFamily="2" charset="2"/>
              </a:rPr>
              <a:t>di gestire i dati in una maniera molto semplice</a:t>
            </a:r>
          </a:p>
          <a:p>
            <a:pPr lvl="1"/>
            <a:r>
              <a:rPr lang="it-IT" sz="2000" dirty="0">
                <a:sym typeface="Wingdings" panose="05000000000000000000" pitchFamily="2" charset="2"/>
              </a:rPr>
              <a:t>Visual </a:t>
            </a:r>
            <a:r>
              <a:rPr lang="it-IT" sz="2000" dirty="0" smtClean="0">
                <a:sym typeface="Wingdings" panose="05000000000000000000" pitchFamily="2" charset="2"/>
              </a:rPr>
              <a:t>Studio </a:t>
            </a:r>
            <a:r>
              <a:rPr lang="it-IT" sz="2000" dirty="0">
                <a:sym typeface="Wingdings" panose="05000000000000000000" pitchFamily="2" charset="2"/>
              </a:rPr>
              <a:t>garantirà la stessa struttura del progetto database</a:t>
            </a:r>
          </a:p>
          <a:p>
            <a:pPr lvl="1"/>
            <a:r>
              <a:rPr lang="it-IT" sz="2000" dirty="0">
                <a:sym typeface="Wingdings" panose="05000000000000000000" pitchFamily="2" charset="2"/>
              </a:rPr>
              <a:t>Visual </a:t>
            </a:r>
            <a:r>
              <a:rPr lang="it-IT" sz="2000" dirty="0" smtClean="0">
                <a:sym typeface="Wingdings" panose="05000000000000000000" pitchFamily="2" charset="2"/>
              </a:rPr>
              <a:t>Studio </a:t>
            </a:r>
            <a:r>
              <a:rPr lang="it-IT" sz="2000" dirty="0">
                <a:sym typeface="Wingdings" panose="05000000000000000000" pitchFamily="2" charset="2"/>
              </a:rPr>
              <a:t>è più comodo per gli sviluppatori (o SQL Connect)</a:t>
            </a:r>
          </a:p>
          <a:p>
            <a:r>
              <a:rPr lang="it-IT" sz="2000" dirty="0">
                <a:sym typeface="Wingdings" panose="05000000000000000000" pitchFamily="2" charset="2"/>
              </a:rPr>
              <a:t> </a:t>
            </a:r>
            <a:r>
              <a:rPr lang="it-IT" sz="2000" dirty="0"/>
              <a:t>Quali parametri dovremmo considerare?</a:t>
            </a:r>
          </a:p>
          <a:p>
            <a:pPr lvl="1"/>
            <a:r>
              <a:rPr lang="it-IT" sz="2000" dirty="0" smtClean="0"/>
              <a:t>Com’è </a:t>
            </a:r>
            <a:r>
              <a:rPr lang="it-IT" sz="2000" dirty="0"/>
              <a:t>il nostro team</a:t>
            </a:r>
          </a:p>
          <a:p>
            <a:pPr lvl="1"/>
            <a:r>
              <a:rPr lang="it-IT" sz="2000" dirty="0"/>
              <a:t>Quali sono i requisiti minimi per la scelta del source control </a:t>
            </a:r>
            <a:r>
              <a:rPr lang="it-IT" sz="2000" dirty="0" err="1"/>
              <a:t>tool</a:t>
            </a:r>
            <a:endParaRPr lang="it-IT" sz="2000" dirty="0"/>
          </a:p>
          <a:p>
            <a:pPr lvl="1"/>
            <a:r>
              <a:rPr lang="it-IT" sz="2000" dirty="0"/>
              <a:t>Quanto posso spendere?</a:t>
            </a:r>
          </a:p>
          <a:p>
            <a:pPr lvl="1"/>
            <a:r>
              <a:rPr lang="it-IT" sz="2000" dirty="0"/>
              <a:t>Posso permettermi la curva di </a:t>
            </a:r>
            <a:r>
              <a:rPr lang="it-IT" sz="2000" dirty="0" smtClean="0"/>
              <a:t>apprendimento se cambio IDE?</a:t>
            </a:r>
          </a:p>
          <a:p>
            <a:r>
              <a:rPr lang="it-IT" sz="2400" dirty="0" smtClean="0"/>
              <a:t>In definitiva però, il Source Control dovrei usarlo </a:t>
            </a:r>
            <a:r>
              <a:rPr lang="it-IT" sz="2400" dirty="0" smtClean="0">
                <a:sym typeface="Wingdings" panose="05000000000000000000" pitchFamily="2" charset="2"/>
              </a:rPr>
              <a:t></a:t>
            </a:r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9068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411592" cy="4525963"/>
          </a:xfrm>
        </p:spPr>
        <p:txBody>
          <a:bodyPr>
            <a:noAutofit/>
          </a:bodyPr>
          <a:lstStyle/>
          <a:p>
            <a:r>
              <a:rPr lang="en-US" sz="1500" dirty="0">
                <a:hlinkClick r:id="rId2"/>
              </a:rPr>
              <a:t>http://www.getlatestversion.it/</a:t>
            </a:r>
            <a:r>
              <a:rPr lang="it-IT" sz="1500" dirty="0" smtClean="0"/>
              <a:t> (ALM community italiana)</a:t>
            </a:r>
          </a:p>
          <a:p>
            <a:r>
              <a:rPr lang="en-US" sz="1500" dirty="0">
                <a:hlinkClick r:id="rId3"/>
              </a:rPr>
              <a:t>http://</a:t>
            </a:r>
            <a:r>
              <a:rPr lang="en-US" sz="1500" dirty="0" smtClean="0">
                <a:hlinkClick r:id="rId3"/>
              </a:rPr>
              <a:t>blog.knodev.com/search/label/ALM</a:t>
            </a:r>
            <a:r>
              <a:rPr lang="en-US" sz="1500" dirty="0" smtClean="0"/>
              <a:t> (blog di </a:t>
            </a:r>
            <a:r>
              <a:rPr lang="en-US" sz="1500" dirty="0" err="1" smtClean="0"/>
              <a:t>Davide</a:t>
            </a:r>
            <a:r>
              <a:rPr lang="en-US" sz="1500" dirty="0" smtClean="0"/>
              <a:t> </a:t>
            </a:r>
            <a:r>
              <a:rPr lang="en-US" sz="1500" dirty="0" err="1" smtClean="0"/>
              <a:t>Vernole</a:t>
            </a:r>
            <a:r>
              <a:rPr lang="en-US" sz="1500" dirty="0" smtClean="0"/>
              <a:t> </a:t>
            </a:r>
            <a:r>
              <a:rPr lang="en-US" sz="1500" dirty="0" err="1" smtClean="0"/>
              <a:t>su</a:t>
            </a:r>
            <a:r>
              <a:rPr lang="en-US" sz="1500" dirty="0" smtClean="0"/>
              <a:t> ALM)</a:t>
            </a:r>
          </a:p>
          <a:p>
            <a:r>
              <a:rPr lang="en-US" sz="1500" dirty="0">
                <a:hlinkClick r:id="rId4"/>
              </a:rPr>
              <a:t>http://www.codewrecks.com/blog</a:t>
            </a:r>
            <a:r>
              <a:rPr lang="en-US" sz="1500" dirty="0" smtClean="0">
                <a:hlinkClick r:id="rId4"/>
              </a:rPr>
              <a:t>/</a:t>
            </a:r>
            <a:r>
              <a:rPr lang="en-US" sz="1500" dirty="0" smtClean="0"/>
              <a:t> (blog di </a:t>
            </a:r>
            <a:r>
              <a:rPr lang="en-US" sz="1500" dirty="0" err="1" smtClean="0"/>
              <a:t>Gian</a:t>
            </a:r>
            <a:r>
              <a:rPr lang="en-US" sz="1500" dirty="0" smtClean="0"/>
              <a:t> Maria Ricci </a:t>
            </a:r>
            <a:r>
              <a:rPr lang="en-US" sz="1500" dirty="0" err="1" smtClean="0"/>
              <a:t>su</a:t>
            </a:r>
            <a:r>
              <a:rPr lang="en-US" sz="1500" dirty="0" smtClean="0"/>
              <a:t> ALM)</a:t>
            </a:r>
          </a:p>
          <a:p>
            <a:r>
              <a:rPr lang="en-US" sz="1500" dirty="0">
                <a:hlinkClick r:id="rId5"/>
              </a:rPr>
              <a:t>http://mattvsts.blogspot.it</a:t>
            </a:r>
            <a:r>
              <a:rPr lang="en-US" sz="1500" dirty="0" smtClean="0">
                <a:hlinkClick r:id="rId5"/>
              </a:rPr>
              <a:t>/</a:t>
            </a:r>
            <a:r>
              <a:rPr lang="en-US" sz="1500" dirty="0" smtClean="0"/>
              <a:t> (blog di Matteo </a:t>
            </a:r>
            <a:r>
              <a:rPr lang="en-US" sz="1500" dirty="0" err="1" smtClean="0"/>
              <a:t>Emili</a:t>
            </a:r>
            <a:r>
              <a:rPr lang="en-US" sz="1500" dirty="0" smtClean="0"/>
              <a:t> </a:t>
            </a:r>
            <a:r>
              <a:rPr lang="en-US" sz="1500" dirty="0" err="1" smtClean="0"/>
              <a:t>su</a:t>
            </a:r>
            <a:r>
              <a:rPr lang="en-US" sz="1500" dirty="0" smtClean="0"/>
              <a:t> ALM)</a:t>
            </a:r>
            <a:endParaRPr lang="it-IT" sz="1500" dirty="0" smtClean="0"/>
          </a:p>
          <a:p>
            <a:r>
              <a:rPr lang="en-US" sz="1500" dirty="0">
                <a:hlinkClick r:id="rId6"/>
              </a:rPr>
              <a:t>http://</a:t>
            </a:r>
            <a:r>
              <a:rPr lang="en-US" sz="1500" dirty="0" smtClean="0">
                <a:hlinkClick r:id="rId6"/>
              </a:rPr>
              <a:t>www.codinghorror.com/blog/2006/12/is-your-database-under-version-control.html</a:t>
            </a:r>
            <a:endParaRPr lang="en-US" sz="1500" dirty="0" smtClean="0"/>
          </a:p>
          <a:p>
            <a:r>
              <a:rPr lang="en-US" sz="1500" dirty="0">
                <a:hlinkClick r:id="rId7"/>
              </a:rPr>
              <a:t>http://</a:t>
            </a:r>
            <a:r>
              <a:rPr lang="en-US" sz="1500" dirty="0" smtClean="0">
                <a:hlinkClick r:id="rId7"/>
              </a:rPr>
              <a:t>odetocode.com/blogs/scott/archive/2008/01/30/three-rules-for-database-work.aspx</a:t>
            </a:r>
            <a:endParaRPr lang="en-US" sz="1500" dirty="0" smtClean="0"/>
          </a:p>
          <a:p>
            <a:r>
              <a:rPr lang="en-US" sz="1500" dirty="0">
                <a:hlinkClick r:id="rId8"/>
              </a:rPr>
              <a:t>http://</a:t>
            </a:r>
            <a:r>
              <a:rPr lang="en-US" sz="1500" dirty="0" smtClean="0">
                <a:hlinkClick r:id="rId8"/>
              </a:rPr>
              <a:t>odetocode.com/blogs/scott/archive/2008/01/31/versioning-databases-the-baseline.aspx</a:t>
            </a:r>
            <a:endParaRPr lang="en-US" sz="1500" dirty="0" smtClean="0"/>
          </a:p>
          <a:p>
            <a:r>
              <a:rPr lang="en-US" sz="1500" dirty="0">
                <a:hlinkClick r:id="rId9"/>
              </a:rPr>
              <a:t>http://</a:t>
            </a:r>
            <a:r>
              <a:rPr lang="en-US" sz="1500" dirty="0" smtClean="0">
                <a:hlinkClick r:id="rId9"/>
              </a:rPr>
              <a:t>odetocode.com/blogs/scott/archive/2008/02/02/versioning-databases-change-scripts.aspx</a:t>
            </a:r>
            <a:endParaRPr lang="en-US" sz="1500" dirty="0" smtClean="0"/>
          </a:p>
          <a:p>
            <a:r>
              <a:rPr lang="en-US" sz="1500" dirty="0">
                <a:hlinkClick r:id="rId10"/>
              </a:rPr>
              <a:t>http://</a:t>
            </a:r>
            <a:r>
              <a:rPr lang="en-US" sz="1500" dirty="0" smtClean="0">
                <a:hlinkClick r:id="rId10"/>
              </a:rPr>
              <a:t>odetocode.com/blogs/scott/archive/2008/02/02/versioning-databases-views-stored-procedures-and-the-like.aspx</a:t>
            </a:r>
            <a:endParaRPr lang="en-US" sz="1500" dirty="0" smtClean="0"/>
          </a:p>
          <a:p>
            <a:r>
              <a:rPr lang="en-US" sz="1500" dirty="0">
                <a:hlinkClick r:id="rId11"/>
              </a:rPr>
              <a:t>http://</a:t>
            </a:r>
            <a:r>
              <a:rPr lang="en-US" sz="1500" dirty="0" smtClean="0">
                <a:hlinkClick r:id="rId11"/>
              </a:rPr>
              <a:t>odetocode.com/blogs/scott/archive/2008/02/03/versioning-databases-branching-and-merging.aspx</a:t>
            </a:r>
            <a:endParaRPr lang="en-US" sz="1500" dirty="0" smtClean="0"/>
          </a:p>
          <a:p>
            <a:r>
              <a:rPr lang="en-US" sz="1500" dirty="0" smtClean="0">
                <a:hlinkClick r:id="rId12"/>
              </a:rPr>
              <a:t>http</a:t>
            </a:r>
            <a:r>
              <a:rPr lang="en-US" sz="1500" dirty="0">
                <a:hlinkClick r:id="rId12"/>
              </a:rPr>
              <a:t>://www.red-gate.com/products/sql-development/sql-source-control</a:t>
            </a:r>
            <a:r>
              <a:rPr lang="en-US" sz="1500" dirty="0" smtClean="0">
                <a:hlinkClick r:id="rId12"/>
              </a:rPr>
              <a:t>/</a:t>
            </a:r>
            <a:endParaRPr lang="en-US" sz="1500" dirty="0" smtClean="0"/>
          </a:p>
          <a:p>
            <a:r>
              <a:rPr lang="en-US" sz="1500" dirty="0">
                <a:hlinkClick r:id="rId13"/>
              </a:rPr>
              <a:t>http://</a:t>
            </a:r>
            <a:r>
              <a:rPr lang="en-US" sz="1500" dirty="0" smtClean="0">
                <a:hlinkClick r:id="rId13"/>
              </a:rPr>
              <a:t>vsaralmassessment.codeplex.com</a:t>
            </a:r>
            <a:endParaRPr lang="en-US" sz="1500" dirty="0" smtClean="0"/>
          </a:p>
          <a:p>
            <a:r>
              <a:rPr lang="en-US" sz="1500" dirty="0" smtClean="0">
                <a:hlinkClick r:id="rId14"/>
              </a:rPr>
              <a:t>http</a:t>
            </a:r>
            <a:r>
              <a:rPr lang="en-US" sz="1500" dirty="0">
                <a:hlinkClick r:id="rId14"/>
              </a:rPr>
              <a:t>://</a:t>
            </a:r>
            <a:r>
              <a:rPr lang="en-US" sz="1500" dirty="0" smtClean="0">
                <a:hlinkClick r:id="rId14"/>
              </a:rPr>
              <a:t>it.wikipedia.org/wiki/Application_lifecycle_management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45489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/>
          <a:lstStyle/>
          <a:p>
            <a:r>
              <a:rPr lang="it-IT" sz="2400" dirty="0" smtClean="0"/>
              <a:t>Domande?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72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r>
              <a:rPr lang="it-IT" dirty="0" smtClean="0"/>
              <a:t>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si0.twimg.com/profile_images/2284174758/v65oai7fxn47qv9nect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86" y="510988"/>
            <a:ext cx="2533838" cy="253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0" y="27566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AB2E8"/>
                </a:solidFill>
              </a:rPr>
              <a:t>#</a:t>
            </a:r>
            <a:r>
              <a:rPr lang="en-US" sz="2000" b="1" dirty="0" smtClean="0">
                <a:solidFill>
                  <a:srgbClr val="1AB2E8"/>
                </a:solidFill>
              </a:rPr>
              <a:t>sqlsat257</a:t>
            </a:r>
            <a:br>
              <a:rPr lang="en-US" sz="2000" b="1" dirty="0" smtClean="0">
                <a:solidFill>
                  <a:srgbClr val="1AB2E8"/>
                </a:solidFill>
              </a:rPr>
            </a:br>
            <a:r>
              <a:rPr lang="en-US" sz="2000" b="1" dirty="0" smtClean="0">
                <a:solidFill>
                  <a:srgbClr val="1AB2E8"/>
                </a:solidFill>
              </a:rPr>
              <a:t>#</a:t>
            </a:r>
            <a:r>
              <a:rPr lang="en-US" sz="2000" b="1" dirty="0" err="1" smtClean="0">
                <a:solidFill>
                  <a:srgbClr val="1AB2E8"/>
                </a:solidFill>
              </a:rPr>
              <a:t>sqlsatverona</a:t>
            </a:r>
            <a:endParaRPr lang="en-US" sz="2000" b="1" dirty="0">
              <a:solidFill>
                <a:srgbClr val="1AB2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/>
          <a:lstStyle/>
          <a:p>
            <a:r>
              <a:rPr lang="it-IT" sz="2400" dirty="0" smtClean="0"/>
              <a:t>MVP</a:t>
            </a:r>
          </a:p>
          <a:p>
            <a:r>
              <a:rPr lang="it-IT" sz="2400" dirty="0" smtClean="0"/>
              <a:t>MCTS</a:t>
            </a:r>
          </a:p>
          <a:p>
            <a:r>
              <a:rPr lang="it-IT" sz="2400" dirty="0" smtClean="0"/>
              <a:t>MCITP</a:t>
            </a:r>
          </a:p>
          <a:p>
            <a:r>
              <a:rPr lang="it-IT" sz="2400" dirty="0" smtClean="0"/>
              <a:t>MCP</a:t>
            </a:r>
          </a:p>
          <a:p>
            <a:r>
              <a:rPr lang="it-IT" sz="2400" dirty="0" smtClean="0"/>
              <a:t>MCT</a:t>
            </a:r>
          </a:p>
          <a:p>
            <a:endParaRPr lang="it-IT" sz="2400" dirty="0"/>
          </a:p>
          <a:p>
            <a:r>
              <a:rPr lang="it-IT" sz="2400" dirty="0" smtClean="0"/>
              <a:t>Ita blog: </a:t>
            </a:r>
            <a:r>
              <a:rPr lang="it-IT" sz="2400" dirty="0" smtClean="0">
                <a:hlinkClick r:id="rId2"/>
              </a:rPr>
              <a:t>http://blogs.dotnethell.it/suxstellino</a:t>
            </a:r>
            <a:endParaRPr lang="it-IT" sz="2400" dirty="0" smtClean="0"/>
          </a:p>
          <a:p>
            <a:r>
              <a:rPr lang="it-IT" sz="2400" dirty="0" smtClean="0"/>
              <a:t>Eng blog: </a:t>
            </a:r>
            <a:r>
              <a:rPr lang="it-IT" sz="2400" dirty="0" smtClean="0">
                <a:hlinkClick r:id="rId3"/>
              </a:rPr>
              <a:t>http://suxstellino.wordpress.com</a:t>
            </a:r>
            <a:endParaRPr lang="it-IT" sz="2400" dirty="0" smtClean="0"/>
          </a:p>
          <a:p>
            <a:r>
              <a:rPr lang="it-IT" sz="2400" dirty="0" smtClean="0"/>
              <a:t>Twitter: @suxstellino</a:t>
            </a:r>
          </a:p>
          <a:p>
            <a:r>
              <a:rPr lang="it-IT" sz="2400" dirty="0" smtClean="0"/>
              <a:t>Linkedin: </a:t>
            </a:r>
            <a:r>
              <a:rPr lang="en-US" sz="2400" dirty="0">
                <a:hlinkClick r:id="rId4" tooltip="View public profile"/>
              </a:rPr>
              <a:t>it.linkedin.com/in/suxstellino/</a:t>
            </a:r>
            <a:endParaRPr lang="it-IT" sz="2400" dirty="0" smtClean="0"/>
          </a:p>
          <a:p>
            <a:endParaRPr lang="it-IT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90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/>
          <a:lstStyle/>
          <a:p>
            <a:endParaRPr lang="it-IT" sz="2800" dirty="0" smtClean="0"/>
          </a:p>
          <a:p>
            <a:r>
              <a:rPr lang="it-IT" sz="2800" dirty="0" smtClean="0"/>
              <a:t>Concetti di ALM</a:t>
            </a:r>
          </a:p>
          <a:p>
            <a:r>
              <a:rPr lang="it-IT" sz="2800" dirty="0" smtClean="0"/>
              <a:t>Source control manager</a:t>
            </a:r>
          </a:p>
          <a:p>
            <a:r>
              <a:rPr lang="it-IT" sz="2800" dirty="0" smtClean="0"/>
              <a:t>Database vs Codice</a:t>
            </a:r>
          </a:p>
          <a:p>
            <a:r>
              <a:rPr lang="it-IT" sz="2800" dirty="0" smtClean="0"/>
              <a:t>Tools per database</a:t>
            </a:r>
          </a:p>
          <a:p>
            <a:r>
              <a:rPr lang="it-IT" sz="2800" dirty="0" smtClean="0"/>
              <a:t>Operazioni sui progetti</a:t>
            </a:r>
          </a:p>
          <a:p>
            <a:r>
              <a:rPr lang="it-IT" sz="2800" dirty="0" smtClean="0"/>
              <a:t>Tools per gestire le operazioni</a:t>
            </a:r>
          </a:p>
          <a:p>
            <a:r>
              <a:rPr lang="it-IT" sz="2800" dirty="0" smtClean="0"/>
              <a:t>Conclusioni</a:t>
            </a:r>
          </a:p>
          <a:p>
            <a:r>
              <a:rPr lang="it-IT" sz="2800" dirty="0" smtClean="0"/>
              <a:t>Q&amp;A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2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Che</a:t>
            </a:r>
            <a:r>
              <a:rPr lang="en-US" dirty="0" smtClean="0"/>
              <a:t> </a:t>
            </a:r>
            <a:r>
              <a:rPr lang="it-IT" dirty="0" smtClean="0"/>
              <a:t>cosa</a:t>
            </a:r>
            <a:r>
              <a:rPr lang="en-US" dirty="0" smtClean="0"/>
              <a:t> </a:t>
            </a:r>
            <a:r>
              <a:rPr lang="it-IT" dirty="0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intende</a:t>
            </a:r>
            <a:r>
              <a:rPr lang="en-US" dirty="0" smtClean="0"/>
              <a:t> con ALM?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17638"/>
            <a:ext cx="8242300" cy="46958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2400" i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800" i="1" dirty="0" smtClean="0"/>
              <a:t>Application </a:t>
            </a:r>
            <a:r>
              <a:rPr lang="en-US" sz="2800" i="1" dirty="0"/>
              <a:t>Lifecycle Management (ALM) </a:t>
            </a:r>
            <a:r>
              <a:rPr lang="en-US" sz="2800" i="1" dirty="0" err="1"/>
              <a:t>rappresenta</a:t>
            </a:r>
            <a:r>
              <a:rPr lang="en-US" sz="2800" i="1" dirty="0"/>
              <a:t> </a:t>
            </a:r>
            <a:r>
              <a:rPr lang="en-US" sz="2800" i="1" dirty="0" err="1"/>
              <a:t>l'unione</a:t>
            </a:r>
            <a:r>
              <a:rPr lang="en-US" sz="2800" i="1" dirty="0"/>
              <a:t> di </a:t>
            </a:r>
            <a:r>
              <a:rPr lang="en-US" sz="2800" i="1" dirty="0" err="1"/>
              <a:t>attività</a:t>
            </a:r>
            <a:r>
              <a:rPr lang="en-US" sz="2800" i="1" dirty="0"/>
              <a:t> di </a:t>
            </a:r>
            <a:r>
              <a:rPr lang="en-US" sz="2800" i="1" dirty="0" err="1"/>
              <a:t>gestione</a:t>
            </a:r>
            <a:r>
              <a:rPr lang="en-US" sz="2800" i="1" dirty="0"/>
              <a:t> di business con </a:t>
            </a:r>
            <a:r>
              <a:rPr lang="en-US" sz="2800" i="1" dirty="0" err="1"/>
              <a:t>attività</a:t>
            </a:r>
            <a:r>
              <a:rPr lang="en-US" sz="2800" i="1" dirty="0"/>
              <a:t> di </a:t>
            </a:r>
            <a:r>
              <a:rPr lang="en-US" sz="2800" i="1" dirty="0" err="1"/>
              <a:t>ingegneria</a:t>
            </a:r>
            <a:r>
              <a:rPr lang="en-US" sz="2800" i="1" dirty="0"/>
              <a:t> del software, </a:t>
            </a:r>
            <a:r>
              <a:rPr lang="en-US" sz="2800" i="1" dirty="0" err="1"/>
              <a:t>resa</a:t>
            </a:r>
            <a:r>
              <a:rPr lang="en-US" sz="2800" i="1" dirty="0"/>
              <a:t> </a:t>
            </a:r>
            <a:r>
              <a:rPr lang="en-US" sz="2800" i="1" dirty="0" err="1"/>
              <a:t>possibile</a:t>
            </a:r>
            <a:r>
              <a:rPr lang="en-US" sz="2800" i="1" dirty="0"/>
              <a:t> </a:t>
            </a:r>
            <a:r>
              <a:rPr lang="en-US" sz="2800" i="1" dirty="0" err="1"/>
              <a:t>dall'utilizzo</a:t>
            </a:r>
            <a:r>
              <a:rPr lang="en-US" sz="2800" i="1" dirty="0"/>
              <a:t> di </a:t>
            </a:r>
            <a:r>
              <a:rPr lang="en-US" sz="2800" i="1" dirty="0" err="1"/>
              <a:t>strumenti</a:t>
            </a:r>
            <a:r>
              <a:rPr lang="en-US" sz="2800" i="1" dirty="0"/>
              <a:t> </a:t>
            </a:r>
            <a:r>
              <a:rPr lang="en-US" sz="2800" i="1" dirty="0" err="1"/>
              <a:t>che</a:t>
            </a:r>
            <a:r>
              <a:rPr lang="en-US" sz="2800" i="1" dirty="0"/>
              <a:t> </a:t>
            </a:r>
            <a:r>
              <a:rPr lang="en-US" sz="2800" i="1" dirty="0" err="1"/>
              <a:t>facilitano</a:t>
            </a:r>
            <a:r>
              <a:rPr lang="en-US" sz="2800" i="1" dirty="0"/>
              <a:t> la </a:t>
            </a:r>
            <a:r>
              <a:rPr lang="en-US" sz="2800" i="1" dirty="0" err="1"/>
              <a:t>gestione</a:t>
            </a:r>
            <a:r>
              <a:rPr lang="en-US" sz="2800" i="1" dirty="0"/>
              <a:t> </a:t>
            </a:r>
            <a:r>
              <a:rPr lang="en-US" sz="2800" i="1" dirty="0" err="1"/>
              <a:t>delle</a:t>
            </a:r>
            <a:r>
              <a:rPr lang="en-US" sz="2800" i="1" dirty="0"/>
              <a:t> </a:t>
            </a:r>
            <a:r>
              <a:rPr lang="en-US" sz="2800" i="1" dirty="0" err="1"/>
              <a:t>fasi</a:t>
            </a:r>
            <a:r>
              <a:rPr lang="en-US" sz="2800" i="1" dirty="0"/>
              <a:t> di: </a:t>
            </a:r>
            <a:r>
              <a:rPr lang="en-US" sz="2800" i="1" dirty="0" err="1"/>
              <a:t>analisi</a:t>
            </a:r>
            <a:r>
              <a:rPr lang="en-US" sz="2800" i="1" dirty="0"/>
              <a:t> </a:t>
            </a:r>
            <a:r>
              <a:rPr lang="en-US" sz="2800" i="1" dirty="0" err="1"/>
              <a:t>dei</a:t>
            </a:r>
            <a:r>
              <a:rPr lang="en-US" sz="2800" i="1" dirty="0"/>
              <a:t> </a:t>
            </a:r>
            <a:r>
              <a:rPr lang="en-US" sz="2800" i="1" dirty="0" err="1"/>
              <a:t>requisiti</a:t>
            </a:r>
            <a:r>
              <a:rPr lang="en-US" sz="2800" i="1" dirty="0"/>
              <a:t>, </a:t>
            </a:r>
            <a:r>
              <a:rPr lang="en-US" sz="2800" i="1" dirty="0" err="1"/>
              <a:t>progetto</a:t>
            </a:r>
            <a:r>
              <a:rPr lang="en-US" sz="2800" i="1" dirty="0"/>
              <a:t> </a:t>
            </a:r>
            <a:r>
              <a:rPr lang="en-US" sz="2800" i="1" dirty="0" err="1"/>
              <a:t>architetturale</a:t>
            </a:r>
            <a:r>
              <a:rPr lang="en-US" sz="2800" i="1" dirty="0"/>
              <a:t>, sviluppo, testing, </a:t>
            </a:r>
            <a:r>
              <a:rPr lang="en-US" sz="2800" i="1" dirty="0" err="1"/>
              <a:t>gestione</a:t>
            </a:r>
            <a:r>
              <a:rPr lang="en-US" sz="2800" i="1" dirty="0"/>
              <a:t> </a:t>
            </a:r>
            <a:r>
              <a:rPr lang="en-US" sz="2800" i="1" dirty="0" err="1"/>
              <a:t>delle</a:t>
            </a:r>
            <a:r>
              <a:rPr lang="en-US" sz="2800" i="1" dirty="0"/>
              <a:t> release, </a:t>
            </a:r>
            <a:r>
              <a:rPr lang="en-US" sz="2800" b="1" i="1" u="sng" dirty="0">
                <a:solidFill>
                  <a:schemeClr val="accent2"/>
                </a:solidFill>
              </a:rPr>
              <a:t>del change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i="1" dirty="0"/>
              <a:t>e del deployment. 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en-US" sz="2400" i="1" dirty="0"/>
              <a:t>(</a:t>
            </a:r>
            <a:r>
              <a:rPr lang="en-US" sz="2400" i="1" dirty="0" err="1"/>
              <a:t>fonte</a:t>
            </a:r>
            <a:r>
              <a:rPr lang="en-US" sz="2400" i="1" dirty="0"/>
              <a:t> Wikipedia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472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intende</a:t>
            </a:r>
            <a:r>
              <a:rPr lang="en-US" dirty="0" smtClean="0"/>
              <a:t> con ALM?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52438" y="1911247"/>
            <a:ext cx="8242300" cy="37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Perchè</a:t>
            </a:r>
            <a:r>
              <a:rPr lang="en-US" dirty="0" smtClean="0"/>
              <a:t> ALM?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Rottura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/>
              <a:t>barriere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team (</a:t>
            </a:r>
            <a:r>
              <a:rPr lang="en-US" dirty="0" err="1" smtClean="0"/>
              <a:t>integrazione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Rilascio</a:t>
            </a:r>
            <a:r>
              <a:rPr lang="en-US" dirty="0" smtClean="0"/>
              <a:t> di software di </a:t>
            </a:r>
            <a:r>
              <a:rPr lang="en-US" dirty="0" err="1" smtClean="0"/>
              <a:t>qualità</a:t>
            </a:r>
            <a:endParaRPr lang="en-US" dirty="0" smtClean="0"/>
          </a:p>
          <a:p>
            <a:r>
              <a:rPr lang="en-US" dirty="0" err="1" smtClean="0"/>
              <a:t>Rilascio</a:t>
            </a:r>
            <a:r>
              <a:rPr lang="en-US" dirty="0" smtClean="0"/>
              <a:t> di software in tempi </a:t>
            </a:r>
            <a:r>
              <a:rPr lang="en-US" dirty="0" err="1" smtClean="0"/>
              <a:t>brevi</a:t>
            </a:r>
            <a:endParaRPr lang="en-US" dirty="0" smtClean="0"/>
          </a:p>
          <a:p>
            <a:r>
              <a:rPr lang="it-IT" dirty="0"/>
              <a:t>Soddisfazione del cliente</a:t>
            </a:r>
            <a:endParaRPr lang="en-US" dirty="0"/>
          </a:p>
          <a:p>
            <a:r>
              <a:rPr lang="it-IT" dirty="0" smtClean="0"/>
              <a:t>Migliore organizzazione del lavoro</a:t>
            </a:r>
          </a:p>
          <a:p>
            <a:r>
              <a:rPr lang="it-IT" dirty="0" err="1" smtClean="0"/>
              <a:t>Monitorizzazione</a:t>
            </a:r>
            <a:r>
              <a:rPr lang="it-IT" dirty="0" smtClean="0"/>
              <a:t> e tracciabilità delle attività</a:t>
            </a:r>
          </a:p>
          <a:p>
            <a:r>
              <a:rPr lang="it-IT" dirty="0" smtClean="0"/>
              <a:t>Migliore gestione del codice (più «pulito»)</a:t>
            </a:r>
          </a:p>
        </p:txBody>
      </p:sp>
    </p:spTree>
    <p:extLst>
      <p:ext uri="{BB962C8B-B14F-4D97-AF65-F5344CB8AC3E}">
        <p14:creationId xmlns:p14="http://schemas.microsoft.com/office/powerpoint/2010/main" val="358659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 e database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La parte di database ha </a:t>
            </a:r>
            <a:r>
              <a:rPr lang="en-US" dirty="0" err="1" smtClean="0"/>
              <a:t>analisi</a:t>
            </a:r>
            <a:r>
              <a:rPr lang="en-US" dirty="0" smtClean="0"/>
              <a:t> e sviluppo</a:t>
            </a:r>
            <a:endParaRPr lang="en-US" dirty="0"/>
          </a:p>
          <a:p>
            <a:r>
              <a:rPr lang="it-IT" dirty="0" smtClean="0"/>
              <a:t>I database devono poter essere distribuiti</a:t>
            </a:r>
            <a:endParaRPr lang="en-US" dirty="0" smtClean="0"/>
          </a:p>
          <a:p>
            <a:r>
              <a:rPr lang="it-IT" dirty="0" smtClean="0"/>
              <a:t>I database devono essere sincronizzati nell’ambiente di sviluppo</a:t>
            </a:r>
            <a:endParaRPr lang="en-US" dirty="0" smtClean="0"/>
          </a:p>
          <a:p>
            <a:r>
              <a:rPr lang="it-IT" dirty="0" smtClean="0"/>
              <a:t>Il database avrà «cambiamenti» da associare ad «attività»</a:t>
            </a:r>
          </a:p>
          <a:p>
            <a:r>
              <a:rPr lang="it-IT" dirty="0" smtClean="0"/>
              <a:t>Il database dovrebbe essere testato</a:t>
            </a:r>
          </a:p>
          <a:p>
            <a:r>
              <a:rPr lang="it-IT" dirty="0" smtClean="0"/>
              <a:t>Di certo è una cosa di cui fare </a:t>
            </a:r>
            <a:r>
              <a:rPr lang="it-IT" dirty="0" err="1" smtClean="0"/>
              <a:t>deploy</a:t>
            </a:r>
            <a:r>
              <a:rPr lang="it-IT" dirty="0" smtClean="0"/>
              <a:t> </a:t>
            </a:r>
            <a:r>
              <a:rPr lang="it-IT" dirty="0" smtClean="0">
                <a:sym typeface="Wingdings" panose="05000000000000000000" pitchFamily="2" charset="2"/>
              </a:rPr>
              <a:t></a:t>
            </a:r>
            <a:endParaRPr lang="it-I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</TotalTime>
  <Words>1064</Words>
  <Application>Microsoft Office PowerPoint</Application>
  <PresentationFormat>On-screen Show (4:3)</PresentationFormat>
  <Paragraphs>202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Theme</vt:lpstr>
      <vt:lpstr>Put databases under source control</vt:lpstr>
      <vt:lpstr>Sponsor &amp; Media Partners</vt:lpstr>
      <vt:lpstr>Organizers</vt:lpstr>
      <vt:lpstr>About me</vt:lpstr>
      <vt:lpstr>Agenda</vt:lpstr>
      <vt:lpstr>Che cosa si intende con ALM?</vt:lpstr>
      <vt:lpstr>Che cosa si intende con ALM?</vt:lpstr>
      <vt:lpstr>Perchè ALM?</vt:lpstr>
      <vt:lpstr>ALM e database</vt:lpstr>
      <vt:lpstr>Soluzioni e tool – development</vt:lpstr>
      <vt:lpstr>Source Control Manager</vt:lpstr>
      <vt:lpstr>SCM – Perchè li utilizziamo</vt:lpstr>
      <vt:lpstr>SCM – Parlando di database</vt:lpstr>
      <vt:lpstr>Ma senza un SCM</vt:lpstr>
      <vt:lpstr>DB vs. codice – così diversi?</vt:lpstr>
      <vt:lpstr>DB vs. codice – così diversi?</vt:lpstr>
      <vt:lpstr>Perché mettere il DB sotto SCM</vt:lpstr>
      <vt:lpstr>E ancora..</vt:lpstr>
      <vt:lpstr>SCM – Eccone alcuni</vt:lpstr>
      <vt:lpstr>Tool per la gestione SCM per DB</vt:lpstr>
      <vt:lpstr>Operazioni possibili con SCM</vt:lpstr>
      <vt:lpstr>DEMO</vt:lpstr>
      <vt:lpstr>Visual Studio + Data Tools</vt:lpstr>
      <vt:lpstr>Visual Studio + Data Tools</vt:lpstr>
      <vt:lpstr>Red-Gate SQL Source Control</vt:lpstr>
      <vt:lpstr>Red-Gate SQL Source Control</vt:lpstr>
      <vt:lpstr>Red-Gate SQL Source Control</vt:lpstr>
      <vt:lpstr>Operazioni possibili da SCM</vt:lpstr>
      <vt:lpstr>Il Team Explorer</vt:lpstr>
      <vt:lpstr>DEMO</vt:lpstr>
      <vt:lpstr>Conclusioni</vt:lpstr>
      <vt:lpstr>Resources</vt:lpstr>
      <vt:lpstr>Q&amp;A</vt:lpstr>
      <vt:lpstr>Thanks!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Alessandro Alpi</cp:lastModifiedBy>
  <cp:revision>113</cp:revision>
  <dcterms:created xsi:type="dcterms:W3CDTF">2011-08-19T20:30:49Z</dcterms:created>
  <dcterms:modified xsi:type="dcterms:W3CDTF">2013-11-09T23:29:20Z</dcterms:modified>
</cp:coreProperties>
</file>