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61" r:id="rId3"/>
    <p:sldId id="265" r:id="rId4"/>
    <p:sldId id="264" r:id="rId5"/>
    <p:sldId id="262" r:id="rId6"/>
    <p:sldId id="268" r:id="rId7"/>
    <p:sldId id="269" r:id="rId8"/>
    <p:sldId id="297" r:id="rId9"/>
    <p:sldId id="298" r:id="rId10"/>
    <p:sldId id="299" r:id="rId11"/>
    <p:sldId id="270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96" r:id="rId21"/>
    <p:sldId id="289" r:id="rId22"/>
    <p:sldId id="282" r:id="rId23"/>
    <p:sldId id="291" r:id="rId24"/>
    <p:sldId id="295" r:id="rId25"/>
    <p:sldId id="284" r:id="rId26"/>
    <p:sldId id="285" r:id="rId27"/>
    <p:sldId id="292" r:id="rId28"/>
    <p:sldId id="286" r:id="rId29"/>
    <p:sldId id="287" r:id="rId30"/>
    <p:sldId id="288" r:id="rId31"/>
    <p:sldId id="293" r:id="rId32"/>
    <p:sldId id="300" r:id="rId33"/>
    <p:sldId id="301" r:id="rId34"/>
    <p:sldId id="302" r:id="rId35"/>
    <p:sldId id="303" r:id="rId36"/>
    <p:sldId id="304" r:id="rId37"/>
    <p:sldId id="266" r:id="rId38"/>
    <p:sldId id="263" r:id="rId39"/>
    <p:sldId id="267" r:id="rId40"/>
    <p:sldId id="26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82F"/>
    <a:srgbClr val="696A69"/>
    <a:srgbClr val="4A5E18"/>
    <a:srgbClr val="678221"/>
    <a:srgbClr val="1A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2888" autoAdjust="0"/>
  </p:normalViewPr>
  <p:slideViewPr>
    <p:cSldViewPr snapToGrid="0" snapToObjects="1">
      <p:cViewPr varScale="1">
        <p:scale>
          <a:sx n="108" d="100"/>
          <a:sy n="108" d="100"/>
        </p:scale>
        <p:origin x="18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3D67C-DA02-4461-B7C0-508F5ECD6C41}" type="datetimeFigureOut">
              <a:rPr lang="en-US" smtClean="0"/>
              <a:t>16/12/13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185C3-C6A0-4FBF-9BDE-AD45F5C0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185C3-C6A0-4FBF-9BDE-AD45F5C077D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5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185C3-C6A0-4FBF-9BDE-AD45F5C077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2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983" y="5827651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4018" y="6072791"/>
            <a:ext cx="9037267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2" descr="https://si0.twimg.com/profile_images/2284174758/v65oai7fxn47qv9nectx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512" y="5965415"/>
            <a:ext cx="647780" cy="6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/>
          <p:cNvSpPr txBox="1"/>
          <p:nvPr userDrawn="1"/>
        </p:nvSpPr>
        <p:spPr>
          <a:xfrm>
            <a:off x="7591845" y="6438887"/>
            <a:ext cx="169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1AB2E8"/>
                </a:solidFill>
              </a:rPr>
              <a:t>#</a:t>
            </a:r>
            <a:r>
              <a:rPr lang="en-US" sz="1100" b="1" dirty="0" smtClean="0">
                <a:solidFill>
                  <a:srgbClr val="1AB2E8"/>
                </a:solidFill>
              </a:rPr>
              <a:t>sqlsat264</a:t>
            </a:r>
            <a:endParaRPr lang="en-US" sz="1100" b="1" dirty="0">
              <a:solidFill>
                <a:srgbClr val="1AB2E8"/>
              </a:solidFill>
            </a:endParaRP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-40340" y="6479519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>
                <a:solidFill>
                  <a:srgbClr val="4A5E18"/>
                </a:solidFill>
              </a:rPr>
              <a:t>December</a:t>
            </a:r>
            <a:r>
              <a:rPr lang="it-IT" b="1" dirty="0" smtClean="0">
                <a:solidFill>
                  <a:srgbClr val="4A5E18"/>
                </a:solidFill>
              </a:rPr>
              <a:t> 13</a:t>
            </a:r>
            <a:r>
              <a:rPr lang="it-IT" b="1" cap="none" baseline="30000" dirty="0" smtClean="0">
                <a:solidFill>
                  <a:srgbClr val="4A5E18"/>
                </a:solidFill>
              </a:rPr>
              <a:t>th</a:t>
            </a:r>
            <a:r>
              <a:rPr lang="it-IT" b="1" dirty="0" smtClean="0">
                <a:solidFill>
                  <a:srgbClr val="4A5E18"/>
                </a:solidFill>
              </a:rPr>
              <a:t>, 2013</a:t>
            </a:r>
            <a:endParaRPr lang="it-IT" b="1" dirty="0">
              <a:solidFill>
                <a:srgbClr val="4A5E18"/>
              </a:solidFill>
            </a:endParaRPr>
          </a:p>
        </p:txBody>
      </p:sp>
      <p:pic>
        <p:nvPicPr>
          <p:cNvPr id="10" name="Picture 9" descr="SQLSaturday_Final_Web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646" y="5913309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TIF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odetocode.com/blogs/scott/archive/2008/01/31/versioning-databases-the-baseline.aspx" TargetMode="External"/><Relationship Id="rId13" Type="http://schemas.openxmlformats.org/officeDocument/2006/relationships/hyperlink" Target="http://vsaralmassessment.codeplex.com/" TargetMode="External"/><Relationship Id="rId3" Type="http://schemas.openxmlformats.org/officeDocument/2006/relationships/hyperlink" Target="http://www.getlatestversion.it/2013/11/28/la-difficile-arte-della-stima/" TargetMode="External"/><Relationship Id="rId7" Type="http://schemas.openxmlformats.org/officeDocument/2006/relationships/hyperlink" Target="http://odetocode.com/blogs/scott/archive/2008/01/30/three-rules-for-database-work.aspx" TargetMode="External"/><Relationship Id="rId12" Type="http://schemas.openxmlformats.org/officeDocument/2006/relationships/hyperlink" Target="http://www.red-gate.com/products/sql-development/sql-source-control/" TargetMode="External"/><Relationship Id="rId2" Type="http://schemas.openxmlformats.org/officeDocument/2006/relationships/hyperlink" Target="http://www.getlatestversion.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inghorror.com/blog/2006/12/is-your-database-under-version-control.html" TargetMode="External"/><Relationship Id="rId11" Type="http://schemas.openxmlformats.org/officeDocument/2006/relationships/hyperlink" Target="http://odetocode.com/blogs/scott/archive/2008/02/03/versioning-databases-branching-and-merging.aspx" TargetMode="External"/><Relationship Id="rId5" Type="http://schemas.openxmlformats.org/officeDocument/2006/relationships/hyperlink" Target="http://mattvsts.blogspot.it/" TargetMode="External"/><Relationship Id="rId10" Type="http://schemas.openxmlformats.org/officeDocument/2006/relationships/hyperlink" Target="http://odetocode.com/blogs/scott/archive/2008/02/02/versioning-databases-views-stored-procedures-and-the-like.aspx" TargetMode="External"/><Relationship Id="rId4" Type="http://schemas.openxmlformats.org/officeDocument/2006/relationships/hyperlink" Target="http://www.codewrecks.com/blog/" TargetMode="External"/><Relationship Id="rId9" Type="http://schemas.openxmlformats.org/officeDocument/2006/relationships/hyperlink" Target="http://odetocode.com/blogs/scott/archive/2008/02/02/versioning-databases-change-scripts.aspx" TargetMode="External"/><Relationship Id="rId14" Type="http://schemas.openxmlformats.org/officeDocument/2006/relationships/hyperlink" Target="http://it.wikipedia.org/wiki/Application_lifecycle_management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wrecks.com/blog/" TargetMode="External"/><Relationship Id="rId2" Type="http://schemas.openxmlformats.org/officeDocument/2006/relationships/hyperlink" Target="http://blogs.dotnethell.it/suxstellin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etlatestversion.it/" TargetMode="External"/><Relationship Id="rId4" Type="http://schemas.openxmlformats.org/officeDocument/2006/relationships/hyperlink" Target="http://www.alessandroalpi.net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1"/>
            <a:ext cx="8203153" cy="1251620"/>
          </a:xfrm>
        </p:spPr>
        <p:txBody>
          <a:bodyPr>
            <a:normAutofit/>
          </a:bodyPr>
          <a:lstStyle/>
          <a:p>
            <a:r>
              <a:rPr lang="en-US" dirty="0" smtClean="0"/>
              <a:t>Put databases </a:t>
            </a:r>
            <a:r>
              <a:rPr lang="en-US" dirty="0" smtClean="0"/>
              <a:t>in ALM backgrounds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8409" y="2067525"/>
            <a:ext cx="3625912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Alessandro Alpi</a:t>
            </a:r>
          </a:p>
          <a:p>
            <a:r>
              <a:rPr lang="it-IT" i="1" dirty="0" smtClean="0">
                <a:solidFill>
                  <a:schemeClr val="accent5"/>
                </a:solidFill>
              </a:rPr>
              <a:t>@</a:t>
            </a:r>
            <a:r>
              <a:rPr lang="it-IT" i="1" dirty="0" err="1" smtClean="0">
                <a:solidFill>
                  <a:schemeClr val="accent5"/>
                </a:solidFill>
              </a:rPr>
              <a:t>suxstellino</a:t>
            </a:r>
            <a:endParaRPr lang="en-US" i="1" dirty="0" smtClean="0">
              <a:solidFill>
                <a:schemeClr val="accent5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58408" y="3301965"/>
            <a:ext cx="362591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2060"/>
                </a:solidFill>
              </a:rPr>
              <a:t>Gian</a:t>
            </a:r>
            <a:r>
              <a:rPr lang="en-US" dirty="0" smtClean="0">
                <a:solidFill>
                  <a:srgbClr val="002060"/>
                </a:solidFill>
              </a:rPr>
              <a:t> Maria Ricci</a:t>
            </a:r>
          </a:p>
          <a:p>
            <a:r>
              <a:rPr lang="it-IT" i="1" dirty="0" smtClean="0">
                <a:solidFill>
                  <a:schemeClr val="accent5"/>
                </a:solidFill>
              </a:rPr>
              <a:t>@</a:t>
            </a:r>
            <a:r>
              <a:rPr lang="it-IT" i="1" dirty="0" err="1" smtClean="0">
                <a:solidFill>
                  <a:schemeClr val="accent5"/>
                </a:solidFill>
              </a:rPr>
              <a:t>alkampfer</a:t>
            </a:r>
            <a:endParaRPr lang="en-US" i="1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Task based work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it-IT" dirty="0" err="1" smtClean="0"/>
              <a:t>Modifications</a:t>
            </a:r>
            <a:r>
              <a:rPr lang="it-IT" dirty="0" smtClean="0"/>
              <a:t> vs. «</a:t>
            </a:r>
            <a:r>
              <a:rPr lang="it-IT" dirty="0" err="1" smtClean="0"/>
              <a:t>reason</a:t>
            </a:r>
            <a:r>
              <a:rPr lang="it-IT" dirty="0" smtClean="0"/>
              <a:t>»</a:t>
            </a:r>
            <a:endParaRPr lang="it-IT" dirty="0" smtClean="0"/>
          </a:p>
          <a:p>
            <a:r>
              <a:rPr lang="it-IT" dirty="0" smtClean="0"/>
              <a:t>Agile </a:t>
            </a:r>
            <a:r>
              <a:rPr lang="it-IT" dirty="0" err="1" smtClean="0"/>
              <a:t>project</a:t>
            </a:r>
            <a:r>
              <a:rPr lang="it-IT" dirty="0" smtClean="0"/>
              <a:t> </a:t>
            </a:r>
            <a:r>
              <a:rPr lang="it-IT" dirty="0" smtClean="0">
                <a:sym typeface="Wingdings" panose="05000000000000000000" pitchFamily="2" charset="2"/>
              </a:rPr>
              <a:t> BACKLOG</a:t>
            </a:r>
            <a:endParaRPr lang="it-IT" dirty="0" smtClean="0"/>
          </a:p>
          <a:p>
            <a:r>
              <a:rPr lang="it-IT" dirty="0" err="1" smtClean="0"/>
              <a:t>Traditional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r>
              <a:rPr lang="it-IT" dirty="0" smtClean="0"/>
              <a:t> </a:t>
            </a:r>
            <a:r>
              <a:rPr lang="it-IT" dirty="0" smtClean="0">
                <a:sym typeface="Wingdings" panose="05000000000000000000" pitchFamily="2" charset="2"/>
              </a:rPr>
              <a:t> REQUIREMENTS</a:t>
            </a:r>
            <a:endParaRPr lang="it-IT" dirty="0" smtClean="0"/>
          </a:p>
          <a:p>
            <a:r>
              <a:rPr lang="it-IT" dirty="0" err="1" smtClean="0"/>
              <a:t>Tasks</a:t>
            </a:r>
            <a:r>
              <a:rPr lang="it-IT" dirty="0" smtClean="0"/>
              <a:t> </a:t>
            </a:r>
            <a:r>
              <a:rPr lang="it-IT" dirty="0" err="1" smtClean="0"/>
              <a:t>developed</a:t>
            </a:r>
            <a:r>
              <a:rPr lang="it-IT" dirty="0" smtClean="0"/>
              <a:t> on </a:t>
            </a:r>
            <a:r>
              <a:rPr lang="it-IT" dirty="0" err="1" smtClean="0"/>
              <a:t>iterations</a:t>
            </a:r>
            <a:r>
              <a:rPr lang="it-IT" dirty="0" smtClean="0"/>
              <a:t> (</a:t>
            </a:r>
            <a:r>
              <a:rPr lang="it-IT" dirty="0" err="1" smtClean="0"/>
              <a:t>sprints</a:t>
            </a:r>
            <a:r>
              <a:rPr lang="it-IT" dirty="0" smtClean="0"/>
              <a:t>)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9135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 </a:t>
            </a:r>
            <a:r>
              <a:rPr lang="en-US" dirty="0" smtClean="0"/>
              <a:t>and database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/>
              <a:t>The database needs analysis and development</a:t>
            </a:r>
          </a:p>
          <a:p>
            <a:r>
              <a:rPr lang="en-US" dirty="0"/>
              <a:t>The databases must be redistributed</a:t>
            </a:r>
          </a:p>
          <a:p>
            <a:r>
              <a:rPr lang="en-US" dirty="0"/>
              <a:t>The databases must be synchronized within the development environment</a:t>
            </a:r>
          </a:p>
          <a:p>
            <a:r>
              <a:rPr lang="en-US" dirty="0"/>
              <a:t>The database will have </a:t>
            </a:r>
            <a:r>
              <a:rPr lang="it-IT" dirty="0"/>
              <a:t>«</a:t>
            </a:r>
            <a:r>
              <a:rPr lang="en-US" dirty="0"/>
              <a:t>changes</a:t>
            </a:r>
            <a:r>
              <a:rPr lang="it-IT" dirty="0"/>
              <a:t>»</a:t>
            </a:r>
            <a:r>
              <a:rPr lang="en-US" dirty="0"/>
              <a:t> associated to </a:t>
            </a:r>
            <a:r>
              <a:rPr lang="it-IT" dirty="0"/>
              <a:t>«</a:t>
            </a:r>
            <a:r>
              <a:rPr lang="en-US" dirty="0"/>
              <a:t>activities</a:t>
            </a:r>
            <a:r>
              <a:rPr lang="it-IT" dirty="0"/>
              <a:t>»</a:t>
            </a:r>
          </a:p>
          <a:p>
            <a:r>
              <a:rPr lang="en-US" dirty="0"/>
              <a:t>The database should be tested</a:t>
            </a:r>
          </a:p>
          <a:p>
            <a:r>
              <a:rPr lang="en-US" dirty="0"/>
              <a:t>And, of course, it’s a good thing to deploy </a:t>
            </a:r>
            <a:r>
              <a:rPr lang="it-IT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Manager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3200" dirty="0"/>
              <a:t>Management of </a:t>
            </a:r>
            <a:r>
              <a:rPr lang="en-US" sz="3200" dirty="0" smtClean="0"/>
              <a:t>versions</a:t>
            </a:r>
          </a:p>
          <a:p>
            <a:r>
              <a:rPr lang="en-US" sz="3200" dirty="0" smtClean="0"/>
              <a:t>Changes of the code </a:t>
            </a:r>
            <a:r>
              <a:rPr lang="en-US" sz="3200" dirty="0"/>
              <a:t>(and not only those)</a:t>
            </a:r>
          </a:p>
          <a:p>
            <a:r>
              <a:rPr lang="en-US" sz="3200" dirty="0"/>
              <a:t>Shared entity during development stages, </a:t>
            </a:r>
            <a:endParaRPr lang="en-US" sz="3200" dirty="0" smtClean="0"/>
          </a:p>
          <a:p>
            <a:r>
              <a:rPr lang="en-US" sz="3200" dirty="0" smtClean="0"/>
              <a:t>Deploy </a:t>
            </a:r>
            <a:r>
              <a:rPr lang="en-US" sz="3200" dirty="0"/>
              <a:t>and team management</a:t>
            </a:r>
          </a:p>
          <a:p>
            <a:r>
              <a:rPr lang="en-US" sz="3200" dirty="0" smtClean="0"/>
              <a:t>Provides an interface </a:t>
            </a:r>
            <a:r>
              <a:rPr lang="en-US" sz="3200" dirty="0"/>
              <a:t>(also graphic)</a:t>
            </a:r>
          </a:p>
        </p:txBody>
      </p:sp>
    </p:spTree>
    <p:extLst>
      <p:ext uri="{BB962C8B-B14F-4D97-AF65-F5344CB8AC3E}">
        <p14:creationId xmlns:p14="http://schemas.microsoft.com/office/powerpoint/2010/main" val="223050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– Why?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3200" dirty="0"/>
              <a:t>Versions of our code</a:t>
            </a:r>
          </a:p>
          <a:p>
            <a:r>
              <a:rPr lang="en-US" sz="3200" dirty="0"/>
              <a:t>Safe </a:t>
            </a:r>
            <a:r>
              <a:rPr lang="en-US" sz="3200" dirty="0" smtClean="0"/>
              <a:t>storage of </a:t>
            </a:r>
            <a:r>
              <a:rPr lang="en-US" sz="3200" dirty="0"/>
              <a:t>our files</a:t>
            </a:r>
          </a:p>
          <a:p>
            <a:r>
              <a:rPr lang="en-US" sz="3200" dirty="0"/>
              <a:t>Share development lines within the team</a:t>
            </a:r>
          </a:p>
          <a:p>
            <a:r>
              <a:rPr lang="en-US" sz="3200" dirty="0"/>
              <a:t>Creation </a:t>
            </a:r>
            <a:r>
              <a:rPr lang="en-US" sz="3200" dirty="0" smtClean="0"/>
              <a:t>of a </a:t>
            </a:r>
            <a:r>
              <a:rPr lang="en-US" sz="3200" dirty="0"/>
              <a:t>central point for </a:t>
            </a:r>
            <a:r>
              <a:rPr lang="en-US" sz="3200" dirty="0" smtClean="0"/>
              <a:t>deploying</a:t>
            </a:r>
            <a:endParaRPr lang="en-US" sz="3200" dirty="0"/>
          </a:p>
          <a:p>
            <a:r>
              <a:rPr lang="en-US" sz="3200" dirty="0" smtClean="0"/>
              <a:t>Automate build </a:t>
            </a:r>
            <a:r>
              <a:rPr lang="en-US" sz="3200" dirty="0"/>
              <a:t>and </a:t>
            </a:r>
            <a:r>
              <a:rPr lang="en-US" sz="3200" dirty="0" smtClean="0"/>
              <a:t>test </a:t>
            </a:r>
            <a:r>
              <a:rPr lang="en-US" sz="3200" dirty="0"/>
              <a:t>processes</a:t>
            </a:r>
          </a:p>
          <a:p>
            <a:r>
              <a:rPr lang="en-US" sz="3200" dirty="0"/>
              <a:t>The </a:t>
            </a:r>
            <a:r>
              <a:rPr lang="en-US" sz="3200" dirty="0" smtClean="0"/>
              <a:t>real needs </a:t>
            </a:r>
            <a:r>
              <a:rPr lang="en-US" sz="3200" dirty="0"/>
              <a:t>of every team..</a:t>
            </a:r>
          </a:p>
        </p:txBody>
      </p:sp>
    </p:spTree>
    <p:extLst>
      <p:ext uri="{BB962C8B-B14F-4D97-AF65-F5344CB8AC3E}">
        <p14:creationId xmlns:p14="http://schemas.microsoft.com/office/powerpoint/2010/main" val="425466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– Talking about database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dirty="0" smtClean="0"/>
              <a:t>DB </a:t>
            </a:r>
            <a:r>
              <a:rPr lang="en-US" sz="2800" dirty="0"/>
              <a:t>can be a file </a:t>
            </a:r>
            <a:r>
              <a:rPr lang="it-IT" sz="2800" dirty="0"/>
              <a:t>«inside the application»</a:t>
            </a:r>
          </a:p>
          <a:p>
            <a:r>
              <a:rPr lang="it-IT" sz="2800" dirty="0" smtClean="0"/>
              <a:t>DB </a:t>
            </a:r>
            <a:r>
              <a:rPr lang="it-IT" sz="2800" dirty="0"/>
              <a:t>is «located on the server»</a:t>
            </a:r>
          </a:p>
          <a:p>
            <a:r>
              <a:rPr lang="it-IT" sz="2800" dirty="0" smtClean="0"/>
              <a:t>DB </a:t>
            </a:r>
            <a:r>
              <a:rPr lang="it-IT" sz="2800" dirty="0"/>
              <a:t>persists user data</a:t>
            </a:r>
          </a:p>
          <a:p>
            <a:r>
              <a:rPr lang="it-IT" sz="2800" dirty="0" smtClean="0"/>
              <a:t>DB </a:t>
            </a:r>
            <a:r>
              <a:rPr lang="it-IT" sz="2800" dirty="0"/>
              <a:t>is not all and only code</a:t>
            </a:r>
          </a:p>
          <a:p>
            <a:r>
              <a:rPr lang="it-IT" sz="2800" dirty="0"/>
              <a:t>However the changes on DB must be reflected on the whole team</a:t>
            </a:r>
          </a:p>
          <a:p>
            <a:endParaRPr lang="it-IT" sz="2800" dirty="0"/>
          </a:p>
          <a:p>
            <a:pPr marL="0" indent="0">
              <a:buNone/>
            </a:pPr>
            <a:r>
              <a:rPr lang="it-IT" sz="2800" dirty="0"/>
              <a:t>The Source Control </a:t>
            </a:r>
            <a:r>
              <a:rPr lang="it-IT" sz="2800" dirty="0" err="1" smtClean="0"/>
              <a:t>seems</a:t>
            </a:r>
            <a:r>
              <a:rPr lang="it-IT" sz="2800" dirty="0" smtClean="0"/>
              <a:t> «</a:t>
            </a:r>
            <a:r>
              <a:rPr lang="it-IT" sz="2800" dirty="0" err="1" smtClean="0"/>
              <a:t>uncomfortable</a:t>
            </a:r>
            <a:r>
              <a:rPr lang="it-IT" sz="2800" dirty="0" smtClean="0"/>
              <a:t>»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271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without </a:t>
            </a:r>
            <a:r>
              <a:rPr lang="en-US" dirty="0" smtClean="0"/>
              <a:t>a SCM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/>
              <a:t>How can we easily manage the fix?</a:t>
            </a:r>
          </a:p>
          <a:p>
            <a:r>
              <a:rPr lang="en-US" sz="2800" dirty="0"/>
              <a:t>How can we prevent regressions?</a:t>
            </a:r>
          </a:p>
          <a:p>
            <a:r>
              <a:rPr lang="en-US" sz="2800" dirty="0"/>
              <a:t>How quickly can we have multiple development </a:t>
            </a:r>
            <a:r>
              <a:rPr lang="it-IT" sz="2800" dirty="0"/>
              <a:t>environments</a:t>
            </a:r>
            <a:r>
              <a:rPr lang="en-US" sz="2800" dirty="0"/>
              <a:t>?</a:t>
            </a:r>
          </a:p>
          <a:p>
            <a:r>
              <a:rPr lang="en-US" sz="2800" dirty="0"/>
              <a:t>How can we easily create a new dev branch?</a:t>
            </a:r>
          </a:p>
          <a:p>
            <a:r>
              <a:rPr lang="en-US" sz="2800" dirty="0"/>
              <a:t>How </a:t>
            </a:r>
            <a:r>
              <a:rPr lang="en-US" sz="2800" dirty="0" smtClean="0"/>
              <a:t>to create </a:t>
            </a:r>
            <a:r>
              <a:rPr lang="en-US" sz="2800" dirty="0"/>
              <a:t>different versions of the </a:t>
            </a:r>
            <a:r>
              <a:rPr lang="en-US" sz="2800" dirty="0" smtClean="0"/>
              <a:t>DB</a:t>
            </a:r>
            <a:r>
              <a:rPr lang="en-US" sz="2800" dirty="0"/>
              <a:t>?</a:t>
            </a:r>
          </a:p>
          <a:p>
            <a:r>
              <a:rPr lang="en-US" sz="2800" dirty="0"/>
              <a:t>How can we </a:t>
            </a:r>
            <a:r>
              <a:rPr lang="en-US" sz="2800" dirty="0" smtClean="0"/>
              <a:t>synchronize </a:t>
            </a:r>
            <a:r>
              <a:rPr lang="en-US" sz="2800" dirty="0"/>
              <a:t>the DB with the latest application changes?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31731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vs. code – so different?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3200" dirty="0"/>
              <a:t>The database IS code (programmability, ddl, grant, etc.)</a:t>
            </a:r>
          </a:p>
          <a:p>
            <a:r>
              <a:rPr lang="en-US" sz="3200" dirty="0"/>
              <a:t>The </a:t>
            </a:r>
            <a:r>
              <a:rPr lang="it-IT" sz="3200" dirty="0"/>
              <a:t>«</a:t>
            </a:r>
            <a:r>
              <a:rPr lang="en-US" sz="3200" dirty="0"/>
              <a:t>domain</a:t>
            </a:r>
            <a:r>
              <a:rPr lang="it-IT" sz="3200" dirty="0"/>
              <a:t>»</a:t>
            </a:r>
            <a:r>
              <a:rPr lang="en-US" sz="3200" dirty="0"/>
              <a:t> tables are like many enums (static data).</a:t>
            </a:r>
          </a:p>
          <a:p>
            <a:r>
              <a:rPr lang="en-US" sz="3200" dirty="0"/>
              <a:t>The DB </a:t>
            </a:r>
            <a:r>
              <a:rPr lang="en-US" sz="3200" dirty="0" smtClean="0"/>
              <a:t>should </a:t>
            </a:r>
            <a:r>
              <a:rPr lang="en-US" sz="3200" dirty="0"/>
              <a:t>be changed in more development </a:t>
            </a:r>
            <a:r>
              <a:rPr lang="en-US" sz="3200" dirty="0" smtClean="0"/>
              <a:t>branches.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793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vs. code – so different?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3200" dirty="0"/>
              <a:t>The </a:t>
            </a:r>
            <a:r>
              <a:rPr lang="en-US" sz="3200" dirty="0" smtClean="0"/>
              <a:t>pointers </a:t>
            </a:r>
            <a:r>
              <a:rPr lang="en-US" sz="3200" dirty="0"/>
              <a:t>to the linked servers  are configurations (as ‘app.config’)</a:t>
            </a:r>
          </a:p>
          <a:p>
            <a:r>
              <a:rPr lang="en-US" sz="3200" dirty="0"/>
              <a:t>The login server are environment configurations</a:t>
            </a:r>
          </a:p>
          <a:p>
            <a:r>
              <a:rPr lang="en-US" sz="3200" dirty="0"/>
              <a:t>The database persist the data. It’s not a </a:t>
            </a:r>
            <a:r>
              <a:rPr lang="en-US" sz="3200" dirty="0">
                <a:solidFill>
                  <a:srgbClr val="75982F"/>
                </a:solidFill>
              </a:rPr>
              <a:t>*source control* </a:t>
            </a:r>
            <a:r>
              <a:rPr lang="en-US" sz="3200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24465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Why put the DB under SCM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61316" y="1432866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3200" dirty="0" smtClean="0"/>
              <a:t>Make versions </a:t>
            </a:r>
            <a:r>
              <a:rPr lang="en-US" sz="3200" dirty="0"/>
              <a:t>of our objects (DDL) and our programmability </a:t>
            </a:r>
            <a:r>
              <a:rPr lang="en-US" sz="3200" dirty="0" smtClean="0"/>
              <a:t>on </a:t>
            </a:r>
            <a:r>
              <a:rPr lang="en-US" sz="3200" dirty="0"/>
              <a:t>database</a:t>
            </a:r>
          </a:p>
          <a:p>
            <a:r>
              <a:rPr lang="en-US" sz="3200" dirty="0" smtClean="0"/>
              <a:t>Make labels including </a:t>
            </a:r>
            <a:r>
              <a:rPr lang="en-US" sz="3200" dirty="0"/>
              <a:t>the database, so we can return to </a:t>
            </a:r>
            <a:r>
              <a:rPr lang="en-US" sz="3200" dirty="0" smtClean="0"/>
              <a:t>a previous </a:t>
            </a:r>
            <a:r>
              <a:rPr lang="en-US" sz="3200" dirty="0"/>
              <a:t>situation</a:t>
            </a:r>
          </a:p>
          <a:p>
            <a:r>
              <a:rPr lang="en-US" sz="3200" dirty="0"/>
              <a:t>Team synchronized to the get of the version (usually the latest)</a:t>
            </a:r>
          </a:p>
          <a:p>
            <a:r>
              <a:rPr lang="en-US" sz="3200" dirty="0"/>
              <a:t>To do versioning also of the static data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22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more..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3200" dirty="0"/>
              <a:t>Continuous Integration </a:t>
            </a:r>
            <a:r>
              <a:rPr lang="en-US" sz="3200" dirty="0" smtClean="0"/>
              <a:t>(tests</a:t>
            </a:r>
            <a:r>
              <a:rPr lang="en-US" sz="3200" dirty="0"/>
              <a:t>)</a:t>
            </a:r>
          </a:p>
          <a:p>
            <a:r>
              <a:rPr lang="en-US" sz="3200" dirty="0"/>
              <a:t>Branch (more development </a:t>
            </a:r>
            <a:r>
              <a:rPr lang="en-US" sz="3200" dirty="0" smtClean="0"/>
              <a:t>lines)</a:t>
            </a:r>
            <a:endParaRPr lang="en-US" sz="3200" dirty="0"/>
          </a:p>
          <a:p>
            <a:r>
              <a:rPr lang="en-US" sz="3200" dirty="0"/>
              <a:t>Isolated environments for </a:t>
            </a:r>
            <a:r>
              <a:rPr lang="it-IT" sz="3200" dirty="0" err="1"/>
              <a:t>geographically</a:t>
            </a:r>
            <a:r>
              <a:rPr lang="it-IT" sz="3200" dirty="0"/>
              <a:t> </a:t>
            </a:r>
            <a:r>
              <a:rPr lang="it-IT" sz="3200" dirty="0" err="1" smtClean="0"/>
              <a:t>located</a:t>
            </a:r>
            <a:r>
              <a:rPr lang="it-IT" sz="3200" dirty="0" smtClean="0"/>
              <a:t> teams</a:t>
            </a:r>
            <a:endParaRPr lang="it-IT" sz="3200" dirty="0"/>
          </a:p>
          <a:p>
            <a:r>
              <a:rPr lang="en-US" sz="3200" dirty="0"/>
              <a:t>Atomicity between application and DB</a:t>
            </a:r>
          </a:p>
          <a:p>
            <a:r>
              <a:rPr lang="en-US" sz="3200" dirty="0"/>
              <a:t>Saving </a:t>
            </a:r>
            <a:r>
              <a:rPr lang="en-US" sz="3200" dirty="0" smtClean="0"/>
              <a:t>documentation of the 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02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err="1" smtClean="0"/>
              <a:t>Sponsors</a:t>
            </a:r>
            <a:r>
              <a:rPr lang="it-IT" dirty="0" smtClean="0"/>
              <a:t> &amp; Media </a:t>
            </a:r>
            <a:r>
              <a:rPr lang="it-IT" dirty="0" err="1" smtClean="0"/>
              <a:t>Partners</a:t>
            </a:r>
            <a:endParaRPr lang="it-IT" dirty="0"/>
          </a:p>
        </p:txBody>
      </p:sp>
      <p:pic>
        <p:nvPicPr>
          <p:cNvPr id="15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536095"/>
            <a:ext cx="2159000" cy="762000"/>
          </a:xfrm>
          <a:prstGeom prst="rect">
            <a:avLst/>
          </a:prstGeom>
        </p:spPr>
      </p:pic>
      <p:pic>
        <p:nvPicPr>
          <p:cNvPr id="16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0" y="1536095"/>
            <a:ext cx="2159000" cy="762000"/>
          </a:xfrm>
          <a:prstGeom prst="rect">
            <a:avLst/>
          </a:prstGeom>
        </p:spPr>
      </p:pic>
      <p:pic>
        <p:nvPicPr>
          <p:cNvPr id="17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357" y="1536095"/>
            <a:ext cx="2159000" cy="762000"/>
          </a:xfrm>
          <a:prstGeom prst="rect">
            <a:avLst/>
          </a:prstGeom>
        </p:spPr>
      </p:pic>
      <p:pic>
        <p:nvPicPr>
          <p:cNvPr id="18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0" y="2425095"/>
            <a:ext cx="2159000" cy="762000"/>
          </a:xfrm>
          <a:prstGeom prst="rect">
            <a:avLst/>
          </a:prstGeom>
        </p:spPr>
      </p:pic>
      <p:pic>
        <p:nvPicPr>
          <p:cNvPr id="19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2500" y="2425095"/>
            <a:ext cx="2159000" cy="762000"/>
          </a:xfrm>
          <a:prstGeom prst="rect">
            <a:avLst/>
          </a:prstGeom>
        </p:spPr>
      </p:pic>
      <p:pic>
        <p:nvPicPr>
          <p:cNvPr id="20" name="Immagin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1309" y="2425095"/>
            <a:ext cx="2159000" cy="762000"/>
          </a:xfrm>
          <a:prstGeom prst="rect">
            <a:avLst/>
          </a:prstGeom>
        </p:spPr>
      </p:pic>
      <p:pic>
        <p:nvPicPr>
          <p:cNvPr id="21" name="Immagin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0647" y="3356428"/>
            <a:ext cx="2159000" cy="762000"/>
          </a:xfrm>
          <a:prstGeom prst="rect">
            <a:avLst/>
          </a:prstGeom>
        </p:spPr>
      </p:pic>
      <p:pic>
        <p:nvPicPr>
          <p:cNvPr id="22" name="Immagin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5646" y="3356428"/>
            <a:ext cx="2159000" cy="762000"/>
          </a:xfrm>
          <a:prstGeom prst="rect">
            <a:avLst/>
          </a:prstGeom>
        </p:spPr>
      </p:pic>
      <p:pic>
        <p:nvPicPr>
          <p:cNvPr id="23" name="Immagin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1408" y="5429676"/>
            <a:ext cx="1536095" cy="542151"/>
          </a:xfrm>
          <a:prstGeom prst="rect">
            <a:avLst/>
          </a:prstGeom>
        </p:spPr>
      </p:pic>
      <p:pic>
        <p:nvPicPr>
          <p:cNvPr id="24" name="Immagin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21504" y="5429552"/>
            <a:ext cx="1511299" cy="533400"/>
          </a:xfrm>
          <a:prstGeom prst="rect">
            <a:avLst/>
          </a:prstGeom>
        </p:spPr>
      </p:pic>
      <p:pic>
        <p:nvPicPr>
          <p:cNvPr id="25" name="Immagine 14" descr="cozyroc-big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0" y="4519702"/>
            <a:ext cx="2629539" cy="398647"/>
          </a:xfrm>
          <a:prstGeom prst="rect">
            <a:avLst/>
          </a:prstGeom>
        </p:spPr>
      </p:pic>
      <p:pic>
        <p:nvPicPr>
          <p:cNvPr id="26" name="Immagine 15" descr="LOGO_Big_vectorize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43" y="5429552"/>
            <a:ext cx="1680600" cy="533524"/>
          </a:xfrm>
          <a:prstGeom prst="rect">
            <a:avLst/>
          </a:prstGeom>
        </p:spPr>
      </p:pic>
      <p:pic>
        <p:nvPicPr>
          <p:cNvPr id="27" name="Immagine 16" descr="cesmi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47" y="5429676"/>
            <a:ext cx="533400" cy="533400"/>
          </a:xfrm>
          <a:prstGeom prst="rect">
            <a:avLst/>
          </a:prstGeom>
        </p:spPr>
      </p:pic>
      <p:pic>
        <p:nvPicPr>
          <p:cNvPr id="28" name="Immagine 17" descr="Univpm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004" y="5429676"/>
            <a:ext cx="539000" cy="533400"/>
          </a:xfrm>
          <a:prstGeom prst="rect">
            <a:avLst/>
          </a:prstGeom>
        </p:spPr>
      </p:pic>
      <p:pic>
        <p:nvPicPr>
          <p:cNvPr id="29" name="Immagine 18" descr="ApexSQL_Logo-01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06" y="4264389"/>
            <a:ext cx="2291743" cy="798285"/>
          </a:xfrm>
          <a:prstGeom prst="rect">
            <a:avLst/>
          </a:prstGeom>
        </p:spPr>
      </p:pic>
      <p:pic>
        <p:nvPicPr>
          <p:cNvPr id="30" name="Immagine 19" descr="bit + pcsnet.TI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81" y="4406109"/>
            <a:ext cx="1551854" cy="51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– Here are some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it-IT" sz="3200" dirty="0"/>
              <a:t>TFS (on-</a:t>
            </a:r>
            <a:r>
              <a:rPr lang="it-IT" sz="3200" dirty="0" err="1"/>
              <a:t>premises</a:t>
            </a:r>
            <a:r>
              <a:rPr lang="it-IT" sz="3200" dirty="0"/>
              <a:t> </a:t>
            </a:r>
            <a:r>
              <a:rPr lang="it-IT" sz="3200" dirty="0" smtClean="0"/>
              <a:t>and </a:t>
            </a:r>
            <a:r>
              <a:rPr lang="it-IT" sz="3200" dirty="0" err="1" smtClean="0"/>
              <a:t>VSOnline</a:t>
            </a:r>
            <a:r>
              <a:rPr lang="it-IT" sz="3200" dirty="0" smtClean="0"/>
              <a:t>)</a:t>
            </a:r>
            <a:endParaRPr lang="it-IT" sz="3200" dirty="0"/>
          </a:p>
          <a:p>
            <a:r>
              <a:rPr lang="it-IT" sz="3200" dirty="0" err="1"/>
              <a:t>Git</a:t>
            </a:r>
            <a:endParaRPr lang="it-IT" sz="3200" dirty="0"/>
          </a:p>
          <a:p>
            <a:r>
              <a:rPr lang="it-IT" sz="3200" dirty="0" err="1"/>
              <a:t>Mercurial</a:t>
            </a:r>
            <a:endParaRPr lang="it-IT" sz="3200" dirty="0"/>
          </a:p>
          <a:p>
            <a:r>
              <a:rPr lang="it-IT" sz="3200" dirty="0" err="1"/>
              <a:t>Subversion</a:t>
            </a:r>
            <a:endParaRPr lang="it-IT" sz="3200" dirty="0"/>
          </a:p>
          <a:p>
            <a:r>
              <a:rPr lang="it-IT" sz="3200" dirty="0"/>
              <a:t>CVS</a:t>
            </a:r>
          </a:p>
          <a:p>
            <a:r>
              <a:rPr lang="it-IT" sz="3200" dirty="0"/>
              <a:t>Perforce</a:t>
            </a:r>
          </a:p>
          <a:p>
            <a:r>
              <a:rPr lang="it-IT" sz="3200" dirty="0"/>
              <a:t>…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3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516"/>
            <a:ext cx="8229600" cy="1143000"/>
          </a:xfrm>
        </p:spPr>
        <p:txBody>
          <a:bodyPr/>
          <a:lstStyle/>
          <a:p>
            <a:r>
              <a:rPr lang="en-US" dirty="0" smtClean="0"/>
              <a:t>Possible actions with SCM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it-IT" sz="2800" dirty="0"/>
              <a:t>Some </a:t>
            </a:r>
            <a:r>
              <a:rPr lang="it-IT" sz="2800" dirty="0" err="1" smtClean="0"/>
              <a:t>actions</a:t>
            </a:r>
            <a:r>
              <a:rPr lang="it-IT" sz="2800" dirty="0" smtClean="0"/>
              <a:t> are</a:t>
            </a:r>
            <a:r>
              <a:rPr lang="it-IT" sz="2800" dirty="0"/>
              <a:t>:</a:t>
            </a:r>
          </a:p>
          <a:p>
            <a:pPr lvl="1"/>
            <a:r>
              <a:rPr lang="it-IT" sz="2800" dirty="0" err="1"/>
              <a:t>Get</a:t>
            </a:r>
            <a:r>
              <a:rPr lang="it-IT" sz="2800" dirty="0"/>
              <a:t> </a:t>
            </a:r>
          </a:p>
          <a:p>
            <a:pPr lvl="1"/>
            <a:r>
              <a:rPr lang="it-IT" sz="2800" dirty="0" err="1"/>
              <a:t>Commit</a:t>
            </a:r>
            <a:r>
              <a:rPr lang="it-IT" sz="2800" dirty="0"/>
              <a:t>/</a:t>
            </a:r>
            <a:r>
              <a:rPr lang="it-IT" sz="2800" dirty="0" err="1"/>
              <a:t>Checkin</a:t>
            </a:r>
            <a:endParaRPr lang="it-IT" sz="2800" dirty="0"/>
          </a:p>
          <a:p>
            <a:pPr lvl="1"/>
            <a:r>
              <a:rPr lang="it-IT" sz="2800" dirty="0" err="1"/>
              <a:t>Undo</a:t>
            </a:r>
            <a:endParaRPr lang="it-IT" sz="2800" dirty="0"/>
          </a:p>
          <a:p>
            <a:pPr lvl="1"/>
            <a:r>
              <a:rPr lang="it-IT" sz="2800" dirty="0"/>
              <a:t>Save (</a:t>
            </a:r>
            <a:r>
              <a:rPr lang="it-IT" sz="2800" dirty="0" err="1"/>
              <a:t>working</a:t>
            </a:r>
            <a:r>
              <a:rPr lang="it-IT" sz="2800" dirty="0"/>
              <a:t> folder)</a:t>
            </a:r>
          </a:p>
          <a:p>
            <a:pPr lvl="1"/>
            <a:r>
              <a:rPr lang="it-IT" sz="2800" dirty="0"/>
              <a:t>Delete (</a:t>
            </a:r>
            <a:r>
              <a:rPr lang="it-IT" sz="2800" dirty="0" err="1"/>
              <a:t>working</a:t>
            </a:r>
            <a:r>
              <a:rPr lang="it-IT" sz="2800" dirty="0"/>
              <a:t> folder)</a:t>
            </a:r>
          </a:p>
          <a:p>
            <a:pPr lvl="1"/>
            <a:r>
              <a:rPr lang="it-IT" sz="2800" dirty="0" err="1"/>
              <a:t>Edit</a:t>
            </a:r>
            <a:r>
              <a:rPr lang="it-IT" sz="2800" dirty="0"/>
              <a:t> (</a:t>
            </a:r>
            <a:r>
              <a:rPr lang="it-IT" sz="2800" dirty="0" err="1"/>
              <a:t>working</a:t>
            </a:r>
            <a:r>
              <a:rPr lang="it-IT" sz="2800" dirty="0"/>
              <a:t> folder)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570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Management Tool for SCM - DB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it-IT" sz="3200" dirty="0"/>
              <a:t>Visual Studio</a:t>
            </a:r>
          </a:p>
          <a:p>
            <a:pPr lvl="1"/>
            <a:r>
              <a:rPr lang="it-IT" sz="3200" dirty="0" smtClean="0"/>
              <a:t>Database </a:t>
            </a:r>
            <a:r>
              <a:rPr lang="it-IT" sz="3200" dirty="0" err="1" smtClean="0"/>
              <a:t>projects</a:t>
            </a:r>
            <a:endParaRPr lang="it-IT" sz="3200" dirty="0"/>
          </a:p>
          <a:p>
            <a:r>
              <a:rPr lang="it-IT" sz="3200" dirty="0" err="1"/>
              <a:t>Red</a:t>
            </a:r>
            <a:r>
              <a:rPr lang="it-IT" sz="3200" dirty="0"/>
              <a:t>-Gate Source Control</a:t>
            </a:r>
          </a:p>
          <a:p>
            <a:pPr lvl="1"/>
            <a:r>
              <a:rPr lang="it-IT" sz="3200" dirty="0"/>
              <a:t>SQL Test (for CI)</a:t>
            </a:r>
          </a:p>
          <a:p>
            <a:r>
              <a:rPr lang="it-IT" sz="3200" dirty="0" err="1"/>
              <a:t>ApexSQL</a:t>
            </a:r>
            <a:r>
              <a:rPr lang="it-IT" sz="3200" dirty="0"/>
              <a:t> </a:t>
            </a:r>
            <a:r>
              <a:rPr lang="it-IT" sz="3200" dirty="0" err="1"/>
              <a:t>Versions</a:t>
            </a:r>
            <a:endParaRPr lang="it-IT" sz="3200" dirty="0"/>
          </a:p>
          <a:p>
            <a:r>
              <a:rPr lang="it-IT" sz="3200" dirty="0"/>
              <a:t>…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8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The Team </a:t>
            </a:r>
            <a:r>
              <a:rPr lang="en-US" dirty="0" smtClean="0"/>
              <a:t>Explorer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it-IT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dirty="0"/>
              <a:t>Regardless of the tool we use, Team Exploder allows us to:</a:t>
            </a:r>
          </a:p>
          <a:p>
            <a:r>
              <a:rPr lang="it-IT" dirty="0"/>
              <a:t>Improve management of the changesets</a:t>
            </a:r>
          </a:p>
          <a:p>
            <a:r>
              <a:rPr lang="it-IT" dirty="0"/>
              <a:t>Improve association of changesets to </a:t>
            </a:r>
            <a:r>
              <a:rPr lang="it-IT" dirty="0" err="1" smtClean="0"/>
              <a:t>tasks</a:t>
            </a:r>
            <a:endParaRPr lang="it-IT" dirty="0"/>
          </a:p>
          <a:p>
            <a:r>
              <a:rPr lang="it-IT" dirty="0"/>
              <a:t>Improve control on commit and checkin phases</a:t>
            </a:r>
          </a:p>
          <a:p>
            <a:r>
              <a:rPr lang="it-IT" dirty="0" err="1" smtClean="0"/>
              <a:t>Centralize</a:t>
            </a:r>
            <a:r>
              <a:rPr lang="it-IT" dirty="0" smtClean="0"/>
              <a:t> </a:t>
            </a:r>
            <a:r>
              <a:rPr lang="it-IT" dirty="0"/>
              <a:t>management of checkin policy</a:t>
            </a:r>
          </a:p>
          <a:p>
            <a:r>
              <a:rPr lang="it-IT" dirty="0"/>
              <a:t>Single point for management of the team project</a:t>
            </a:r>
          </a:p>
        </p:txBody>
      </p:sp>
    </p:spTree>
    <p:extLst>
      <p:ext uri="{BB962C8B-B14F-4D97-AF65-F5344CB8AC3E}">
        <p14:creationId xmlns:p14="http://schemas.microsoft.com/office/powerpoint/2010/main" val="121559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Solutions and tools – </a:t>
            </a:r>
            <a:r>
              <a:rPr lang="en-US" dirty="0" smtClean="0"/>
              <a:t>development/change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800" dirty="0"/>
              <a:t>Management Studio – not enough</a:t>
            </a:r>
          </a:p>
          <a:p>
            <a:r>
              <a:rPr lang="en-US" sz="2800" dirty="0"/>
              <a:t>Visual Studio + </a:t>
            </a:r>
            <a:r>
              <a:rPr lang="en-US" sz="2800" dirty="0" smtClean="0"/>
              <a:t>database projects</a:t>
            </a:r>
            <a:endParaRPr lang="en-US" sz="2800" dirty="0"/>
          </a:p>
          <a:p>
            <a:r>
              <a:rPr lang="en-US" sz="2800" dirty="0"/>
              <a:t>Third party add-ons with SSMS (i.e. Red-Gate SQL Source Control)</a:t>
            </a:r>
          </a:p>
          <a:p>
            <a:r>
              <a:rPr lang="it-IT" sz="2800" dirty="0"/>
              <a:t>Third party stand-alone </a:t>
            </a:r>
            <a:r>
              <a:rPr lang="it-IT" sz="2800" dirty="0" err="1"/>
              <a:t>tools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93503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+ </a:t>
            </a:r>
            <a:r>
              <a:rPr lang="en-US" dirty="0" smtClean="0"/>
              <a:t>Database projects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800" dirty="0"/>
              <a:t>Connected database development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58" y="2625355"/>
            <a:ext cx="7134923" cy="333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+ </a:t>
            </a:r>
            <a:r>
              <a:rPr lang="en-US" dirty="0" smtClean="0"/>
              <a:t>Database projects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800" dirty="0"/>
              <a:t>Project based development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59" y="2471949"/>
            <a:ext cx="7179521" cy="349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8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DEMO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 err="1" smtClean="0"/>
              <a:t>VSOnline</a:t>
            </a:r>
            <a:r>
              <a:rPr lang="it-IT" sz="2800" dirty="0" smtClean="0"/>
              <a:t> connection </a:t>
            </a:r>
          </a:p>
          <a:p>
            <a:pPr marL="0" indent="0">
              <a:buNone/>
            </a:pPr>
            <a:r>
              <a:rPr lang="it-IT" sz="2800" dirty="0"/>
              <a:t>Visual Studio </a:t>
            </a:r>
            <a:r>
              <a:rPr lang="it-IT" sz="2800" dirty="0" smtClean="0"/>
              <a:t>Database Project intro</a:t>
            </a:r>
            <a:endParaRPr lang="it-IT" sz="2800" dirty="0"/>
          </a:p>
          <a:p>
            <a:r>
              <a:rPr lang="it-IT" sz="2800" dirty="0" smtClean="0"/>
              <a:t>Project </a:t>
            </a:r>
            <a:r>
              <a:rPr lang="it-IT" sz="2800" dirty="0" err="1" smtClean="0"/>
              <a:t>template</a:t>
            </a:r>
            <a:endParaRPr lang="it-IT" sz="2800" dirty="0"/>
          </a:p>
          <a:p>
            <a:r>
              <a:rPr lang="it-IT" sz="2800" dirty="0" err="1" smtClean="0"/>
              <a:t>Connections</a:t>
            </a:r>
            <a:endParaRPr lang="it-IT" sz="2800" dirty="0"/>
          </a:p>
          <a:p>
            <a:r>
              <a:rPr lang="it-IT" sz="2800" dirty="0" smtClean="0"/>
              <a:t>Development</a:t>
            </a:r>
            <a:endParaRPr lang="it-IT" sz="2800" dirty="0"/>
          </a:p>
          <a:p>
            <a:r>
              <a:rPr lang="it-IT" sz="2800" dirty="0" err="1" smtClean="0"/>
              <a:t>Refactor</a:t>
            </a:r>
            <a:endParaRPr lang="it-IT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800" dirty="0" err="1" smtClean="0"/>
              <a:t>Checkin</a:t>
            </a:r>
            <a:r>
              <a:rPr lang="it-IT" sz="2800" dirty="0" smtClean="0"/>
              <a:t>/Checkout</a:t>
            </a:r>
            <a:endParaRPr lang="it-IT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800" dirty="0" err="1" smtClean="0"/>
              <a:t>Changeset</a:t>
            </a:r>
            <a:r>
              <a:rPr lang="it-IT" sz="2800" dirty="0" smtClean="0"/>
              <a:t> management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6631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Red-Gate SQL Source Control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600" dirty="0" smtClean="0"/>
          </a:p>
          <a:p>
            <a:r>
              <a:rPr lang="en-US" sz="2800" dirty="0"/>
              <a:t>Integration with SQL Server Management Studio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0" y="2585527"/>
            <a:ext cx="8387797" cy="31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6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Red-Gate SQL Source Control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/>
              <a:t>Integration with Visual Studio (</a:t>
            </a:r>
            <a:r>
              <a:rPr lang="en-US" sz="2800" dirty="0" err="1"/>
              <a:t>SQLConnect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7" y="1949537"/>
            <a:ext cx="6358663" cy="40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Organizers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735138"/>
            <a:ext cx="7808913" cy="317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2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Red</a:t>
            </a:r>
            <a:r>
              <a:rPr lang="it-IT" dirty="0" smtClean="0"/>
              <a:t>-Gate SQL Source Control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sz="2800" dirty="0"/>
              <a:t>Shared development model</a:t>
            </a:r>
          </a:p>
          <a:p>
            <a:endParaRPr lang="it-IT" dirty="0" smtClean="0"/>
          </a:p>
          <a:p>
            <a:endParaRPr lang="it-IT" dirty="0"/>
          </a:p>
          <a:p>
            <a:endParaRPr lang="it-IT" sz="1600" dirty="0" smtClean="0"/>
          </a:p>
          <a:p>
            <a:r>
              <a:rPr lang="it-IT" sz="2800" dirty="0" err="1"/>
              <a:t>Dedicated</a:t>
            </a:r>
            <a:r>
              <a:rPr lang="it-IT" sz="2800" dirty="0"/>
              <a:t> </a:t>
            </a:r>
            <a:r>
              <a:rPr lang="it-IT" sz="2800" dirty="0" err="1" smtClean="0"/>
              <a:t>development</a:t>
            </a:r>
            <a:r>
              <a:rPr lang="it-IT" sz="2800" dirty="0" smtClean="0"/>
              <a:t> model </a:t>
            </a:r>
            <a:r>
              <a:rPr lang="it-IT" sz="2800" dirty="0"/>
              <a:t>(recommended)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71" y="2475250"/>
            <a:ext cx="2724530" cy="1400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35" y="4431359"/>
            <a:ext cx="3229426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3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err="1" smtClean="0"/>
              <a:t>VSOnline</a:t>
            </a:r>
            <a:r>
              <a:rPr lang="it-IT" dirty="0" smtClean="0"/>
              <a:t> connection </a:t>
            </a:r>
          </a:p>
          <a:p>
            <a:pPr marL="0" indent="0">
              <a:buNone/>
            </a:pPr>
            <a:r>
              <a:rPr lang="it-IT" dirty="0" smtClean="0"/>
              <a:t>Intro to </a:t>
            </a:r>
            <a:r>
              <a:rPr lang="it-IT" dirty="0" err="1" smtClean="0"/>
              <a:t>Red</a:t>
            </a:r>
            <a:r>
              <a:rPr lang="it-IT" dirty="0" smtClean="0"/>
              <a:t>-Gate </a:t>
            </a:r>
            <a:r>
              <a:rPr lang="it-IT" dirty="0"/>
              <a:t>SQL Source </a:t>
            </a:r>
            <a:r>
              <a:rPr lang="it-IT" dirty="0" smtClean="0"/>
              <a:t>Control</a:t>
            </a:r>
            <a:endParaRPr lang="it-IT" dirty="0"/>
          </a:p>
          <a:p>
            <a:r>
              <a:rPr lang="it-IT" dirty="0" smtClean="0"/>
              <a:t>SSMS Integration</a:t>
            </a:r>
            <a:endParaRPr lang="it-IT" dirty="0"/>
          </a:p>
          <a:p>
            <a:r>
              <a:rPr lang="it-IT" dirty="0" smtClean="0"/>
              <a:t>Development </a:t>
            </a:r>
            <a:r>
              <a:rPr lang="it-IT" dirty="0" err="1" smtClean="0"/>
              <a:t>type</a:t>
            </a:r>
            <a:endParaRPr lang="it-IT" dirty="0"/>
          </a:p>
          <a:p>
            <a:r>
              <a:rPr lang="it-IT" dirty="0"/>
              <a:t>SCM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/>
              <a:t>Working</a:t>
            </a:r>
            <a:r>
              <a:rPr lang="it-IT" dirty="0"/>
              <a:t> folder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SCM </a:t>
            </a:r>
            <a:r>
              <a:rPr lang="it-IT" dirty="0" err="1" smtClean="0"/>
              <a:t>direct</a:t>
            </a:r>
            <a:r>
              <a:rPr lang="it-IT" dirty="0" smtClean="0"/>
              <a:t> connection</a:t>
            </a: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 smtClean="0"/>
              <a:t>Static</a:t>
            </a:r>
            <a:r>
              <a:rPr lang="it-IT" dirty="0" smtClean="0"/>
              <a:t> data</a:t>
            </a: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/>
              <a:t>Checkin</a:t>
            </a:r>
            <a:r>
              <a:rPr lang="it-IT" dirty="0"/>
              <a:t>/Save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 smtClean="0"/>
              <a:t>Changeset</a:t>
            </a:r>
            <a:r>
              <a:rPr lang="it-IT" dirty="0" smtClean="0"/>
              <a:t> management</a:t>
            </a:r>
            <a:endParaRPr lang="it-IT" dirty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2056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Soluzioni</a:t>
            </a:r>
            <a:r>
              <a:rPr lang="en-US" dirty="0" smtClean="0"/>
              <a:t> e tool – Unit testing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it-IT" dirty="0" smtClean="0"/>
              <a:t>Visual Studio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Database </a:t>
            </a:r>
            <a:r>
              <a:rPr lang="it-IT" dirty="0" err="1" smtClean="0"/>
              <a:t>sandbox</a:t>
            </a:r>
            <a:endParaRPr lang="it-IT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Database </a:t>
            </a:r>
            <a:r>
              <a:rPr lang="it-IT" dirty="0" err="1" smtClean="0"/>
              <a:t>unit</a:t>
            </a:r>
            <a:r>
              <a:rPr lang="it-IT" dirty="0" smtClean="0"/>
              <a:t> </a:t>
            </a:r>
            <a:r>
              <a:rPr lang="it-IT" dirty="0" err="1" smtClean="0"/>
              <a:t>testing</a:t>
            </a:r>
            <a:endParaRPr lang="it-IT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 smtClean="0"/>
              <a:t>Backdoor</a:t>
            </a:r>
            <a:r>
              <a:rPr lang="it-IT" dirty="0" smtClean="0"/>
              <a:t> </a:t>
            </a:r>
            <a:r>
              <a:rPr lang="it-IT" dirty="0" err="1" smtClean="0"/>
              <a:t>manipulation</a:t>
            </a:r>
            <a:endParaRPr lang="it-IT" dirty="0" smtClean="0"/>
          </a:p>
          <a:p>
            <a:r>
              <a:rPr lang="it-IT" dirty="0" err="1" smtClean="0"/>
              <a:t>Red</a:t>
            </a:r>
            <a:r>
              <a:rPr lang="it-IT" dirty="0" smtClean="0"/>
              <a:t>-Gate SQL Source Control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Framework </a:t>
            </a:r>
            <a:r>
              <a:rPr lang="it-IT" dirty="0" err="1" smtClean="0"/>
              <a:t>tSQLt</a:t>
            </a:r>
            <a:endParaRPr lang="it-IT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 smtClean="0"/>
              <a:t>SQLTest</a:t>
            </a:r>
            <a:r>
              <a:rPr lang="it-IT" dirty="0" smtClean="0"/>
              <a:t> </a:t>
            </a:r>
            <a:r>
              <a:rPr lang="it-IT" dirty="0" err="1" smtClean="0"/>
              <a:t>plugin</a:t>
            </a:r>
            <a:endParaRPr lang="it-IT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 smtClean="0"/>
              <a:t>Integrated</a:t>
            </a:r>
            <a:r>
              <a:rPr lang="it-IT" dirty="0" smtClean="0"/>
              <a:t> with SSMS</a:t>
            </a:r>
            <a:endParaRPr lang="it-IT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 smtClean="0"/>
              <a:t>Builtin</a:t>
            </a:r>
            <a:r>
              <a:rPr lang="it-IT" dirty="0" smtClean="0"/>
              <a:t> test </a:t>
            </a:r>
            <a:r>
              <a:rPr lang="it-IT" dirty="0" err="1" smtClean="0"/>
              <a:t>classes</a:t>
            </a:r>
            <a:endParaRPr lang="it-IT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 smtClean="0"/>
              <a:t>Naming</a:t>
            </a:r>
            <a:r>
              <a:rPr lang="it-IT" dirty="0" smtClean="0"/>
              <a:t> </a:t>
            </a:r>
            <a:r>
              <a:rPr lang="it-IT" dirty="0" err="1" smtClean="0"/>
              <a:t>conventions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 smtClean="0"/>
              <a:t>Unit </a:t>
            </a:r>
            <a:r>
              <a:rPr lang="it-IT" sz="3200" dirty="0" err="1" smtClean="0"/>
              <a:t>testing</a:t>
            </a:r>
            <a:r>
              <a:rPr lang="it-IT" sz="3200" dirty="0"/>
              <a:t>:</a:t>
            </a:r>
            <a:endParaRPr lang="it-IT" sz="3200" dirty="0" smtClean="0"/>
          </a:p>
          <a:p>
            <a:r>
              <a:rPr lang="it-IT" sz="3200" dirty="0" smtClean="0"/>
              <a:t>Visual </a:t>
            </a:r>
            <a:r>
              <a:rPr lang="it-IT" sz="3200" dirty="0" smtClean="0"/>
              <a:t>Studio </a:t>
            </a:r>
            <a:endParaRPr lang="it-IT" sz="3200" dirty="0" smtClean="0"/>
          </a:p>
          <a:p>
            <a:r>
              <a:rPr lang="it-IT" sz="3200" dirty="0" err="1" smtClean="0"/>
              <a:t>Red</a:t>
            </a:r>
            <a:r>
              <a:rPr lang="it-IT" sz="3200" dirty="0" smtClean="0"/>
              <a:t>-Gate </a:t>
            </a:r>
            <a:r>
              <a:rPr lang="it-IT" sz="3200" dirty="0" smtClean="0"/>
              <a:t>SQL Source Control</a:t>
            </a:r>
          </a:p>
        </p:txBody>
      </p:sp>
    </p:spTree>
    <p:extLst>
      <p:ext uri="{BB962C8B-B14F-4D97-AF65-F5344CB8AC3E}">
        <p14:creationId xmlns:p14="http://schemas.microsoft.com/office/powerpoint/2010/main" val="949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Soluzioni</a:t>
            </a:r>
            <a:r>
              <a:rPr lang="en-US" dirty="0" smtClean="0"/>
              <a:t> e tool – Deployment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it-IT" dirty="0" smtClean="0"/>
              <a:t>Visual Studio Data compare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Live 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 smtClean="0"/>
              <a:t>Snapshot</a:t>
            </a:r>
            <a:endParaRPr lang="it-IT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Database </a:t>
            </a:r>
            <a:r>
              <a:rPr lang="it-IT" dirty="0" err="1" smtClean="0"/>
              <a:t>project</a:t>
            </a:r>
            <a:endParaRPr lang="it-IT" dirty="0" smtClean="0"/>
          </a:p>
          <a:p>
            <a:r>
              <a:rPr lang="it-IT" dirty="0" err="1" smtClean="0"/>
              <a:t>Deploy</a:t>
            </a:r>
            <a:r>
              <a:rPr lang="it-IT" dirty="0" smtClean="0"/>
              <a:t> da: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Data compare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 smtClean="0"/>
              <a:t>Publish</a:t>
            </a:r>
            <a:endParaRPr lang="it-IT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F5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Data with post </a:t>
            </a:r>
            <a:r>
              <a:rPr lang="it-IT" dirty="0" err="1" smtClean="0"/>
              <a:t>build</a:t>
            </a:r>
            <a:r>
              <a:rPr lang="it-IT" dirty="0" smtClean="0"/>
              <a:t>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Soluzioni</a:t>
            </a:r>
            <a:r>
              <a:rPr lang="en-US" dirty="0" smtClean="0"/>
              <a:t> e tool – Deployment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it-IT" dirty="0" err="1" smtClean="0"/>
              <a:t>Red</a:t>
            </a:r>
            <a:r>
              <a:rPr lang="it-IT" dirty="0" smtClean="0"/>
              <a:t>-Gate SQL Compare </a:t>
            </a:r>
            <a:r>
              <a:rPr lang="it-IT" dirty="0" smtClean="0"/>
              <a:t>and Data </a:t>
            </a:r>
            <a:r>
              <a:rPr lang="it-IT" dirty="0" smtClean="0"/>
              <a:t>Compare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Live database</a:t>
            </a:r>
            <a:endParaRPr lang="it-IT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 smtClean="0"/>
              <a:t>Working</a:t>
            </a:r>
            <a:r>
              <a:rPr lang="it-IT" dirty="0" smtClean="0"/>
              <a:t> folder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Backup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 smtClean="0"/>
              <a:t>Integrated</a:t>
            </a:r>
            <a:r>
              <a:rPr lang="it-IT" dirty="0" smtClean="0"/>
              <a:t> with SSMS</a:t>
            </a:r>
            <a:endParaRPr lang="it-IT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Migration scripts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Compare </a:t>
            </a:r>
            <a:r>
              <a:rPr lang="it-IT" dirty="0" err="1" smtClean="0"/>
              <a:t>Projects</a:t>
            </a:r>
            <a:r>
              <a:rPr lang="it-IT" dirty="0" smtClean="0"/>
              <a:t> </a:t>
            </a:r>
            <a:r>
              <a:rPr lang="it-IT" dirty="0" err="1" smtClean="0"/>
              <a:t>customization</a:t>
            </a:r>
            <a:endParaRPr lang="it-IT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kind</a:t>
            </a:r>
            <a:r>
              <a:rPr lang="it-IT" dirty="0" smtClean="0"/>
              <a:t> of </a:t>
            </a:r>
            <a:r>
              <a:rPr lang="it-IT" dirty="0" err="1" smtClean="0"/>
              <a:t>projects</a:t>
            </a:r>
            <a:r>
              <a:rPr lang="it-IT" dirty="0" smtClean="0"/>
              <a:t> for Data and </a:t>
            </a:r>
            <a:r>
              <a:rPr lang="it-IT" dirty="0" err="1" smtClean="0"/>
              <a:t>Structures</a:t>
            </a:r>
            <a:r>
              <a:rPr lang="it-IT" dirty="0" smtClean="0"/>
              <a:t> (DDL)</a:t>
            </a:r>
            <a:endParaRPr lang="it-IT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it-IT" dirty="0" err="1" smtClean="0"/>
              <a:t>Deploy</a:t>
            </a:r>
            <a:r>
              <a:rPr lang="it-IT" dirty="0" smtClean="0"/>
              <a:t> </a:t>
            </a:r>
            <a:r>
              <a:rPr lang="it-IT" dirty="0" smtClean="0"/>
              <a:t>from:</a:t>
            </a:r>
            <a:endParaRPr lang="it-IT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Compare </a:t>
            </a:r>
            <a:r>
              <a:rPr lang="it-IT" dirty="0" err="1" smtClean="0"/>
              <a:t>project</a:t>
            </a:r>
            <a:r>
              <a:rPr lang="it-IT" dirty="0" smtClean="0"/>
              <a:t> </a:t>
            </a:r>
            <a:r>
              <a:rPr lang="it-IT" dirty="0" smtClean="0"/>
              <a:t>(DDL)</a:t>
            </a:r>
            <a:endParaRPr lang="it-IT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Compare </a:t>
            </a:r>
            <a:r>
              <a:rPr lang="it-IT" dirty="0" err="1" smtClean="0"/>
              <a:t>project</a:t>
            </a:r>
            <a:r>
              <a:rPr lang="it-IT" dirty="0" smtClean="0"/>
              <a:t> </a:t>
            </a:r>
            <a:r>
              <a:rPr lang="it-IT" dirty="0" smtClean="0"/>
              <a:t>(Data)</a:t>
            </a:r>
            <a:endParaRPr lang="it-IT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smtClean="0"/>
              <a:t>Script folder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 err="1" smtClean="0"/>
              <a:t>Nuget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2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Deployment:</a:t>
            </a:r>
          </a:p>
          <a:p>
            <a:r>
              <a:rPr lang="it-IT" dirty="0" smtClean="0"/>
              <a:t>Visual Studio </a:t>
            </a:r>
          </a:p>
          <a:p>
            <a:r>
              <a:rPr lang="it-IT" dirty="0" err="1" smtClean="0"/>
              <a:t>Red</a:t>
            </a:r>
            <a:r>
              <a:rPr lang="it-IT" dirty="0" smtClean="0"/>
              <a:t>-Gate </a:t>
            </a:r>
            <a:r>
              <a:rPr lang="it-IT" dirty="0" smtClean="0"/>
              <a:t>SQL Source Control</a:t>
            </a:r>
          </a:p>
        </p:txBody>
      </p:sp>
    </p:spTree>
    <p:extLst>
      <p:ext uri="{BB962C8B-B14F-4D97-AF65-F5344CB8AC3E}">
        <p14:creationId xmlns:p14="http://schemas.microsoft.com/office/powerpoint/2010/main" val="42454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it-IT" sz="2000" dirty="0" smtClean="0">
              <a:solidFill>
                <a:schemeClr val="tx1"/>
              </a:solidFill>
            </a:endParaRPr>
          </a:p>
          <a:p>
            <a:r>
              <a:rPr lang="it-IT" sz="1800" dirty="0"/>
              <a:t>Which tools to use?</a:t>
            </a:r>
          </a:p>
          <a:p>
            <a:pPr lvl="1"/>
            <a:r>
              <a:rPr lang="it-IT" sz="1800" dirty="0"/>
              <a:t>Every tool has its own peculiarity</a:t>
            </a:r>
          </a:p>
          <a:p>
            <a:pPr lvl="1"/>
            <a:r>
              <a:rPr lang="it-IT" sz="1800" dirty="0" smtClean="0"/>
              <a:t>SQL </a:t>
            </a:r>
            <a:r>
              <a:rPr lang="it-IT" sz="1800" dirty="0"/>
              <a:t>Source Control allows us to manage data in the easiest way</a:t>
            </a:r>
          </a:p>
          <a:p>
            <a:pPr lvl="1"/>
            <a:r>
              <a:rPr lang="it-IT" sz="1800" dirty="0"/>
              <a:t>Visual Studio </a:t>
            </a:r>
            <a:r>
              <a:rPr lang="it-IT" sz="1800" dirty="0" err="1" smtClean="0"/>
              <a:t>ensures</a:t>
            </a:r>
            <a:r>
              <a:rPr lang="it-IT" sz="1800" dirty="0" smtClean="0"/>
              <a:t> </a:t>
            </a:r>
            <a:r>
              <a:rPr lang="it-IT" sz="1800" dirty="0"/>
              <a:t>the same structure of the database project</a:t>
            </a:r>
          </a:p>
          <a:p>
            <a:pPr lvl="1"/>
            <a:r>
              <a:rPr lang="it-IT" sz="1800" dirty="0"/>
              <a:t>Visual Studio is more </a:t>
            </a:r>
            <a:r>
              <a:rPr lang="it-IT" sz="1800" dirty="0" err="1" smtClean="0"/>
              <a:t>simple</a:t>
            </a:r>
            <a:r>
              <a:rPr lang="it-IT" sz="1800" dirty="0" smtClean="0"/>
              <a:t> for </a:t>
            </a:r>
            <a:r>
              <a:rPr lang="it-IT" sz="1800" dirty="0"/>
              <a:t>the developers (or SQL Connect)</a:t>
            </a:r>
          </a:p>
          <a:p>
            <a:r>
              <a:rPr lang="it-IT" sz="1800" dirty="0"/>
              <a:t>Which parameters should we consider?</a:t>
            </a:r>
          </a:p>
          <a:p>
            <a:pPr lvl="1"/>
            <a:r>
              <a:rPr lang="it-IT" sz="1800" dirty="0"/>
              <a:t>How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our</a:t>
            </a:r>
            <a:r>
              <a:rPr lang="it-IT" sz="1800" dirty="0" smtClean="0"/>
              <a:t> team </a:t>
            </a:r>
            <a:r>
              <a:rPr lang="it-IT" sz="1800" dirty="0" err="1" smtClean="0"/>
              <a:t>structured</a:t>
            </a:r>
            <a:r>
              <a:rPr lang="it-IT" sz="1800" dirty="0" smtClean="0"/>
              <a:t>?</a:t>
            </a:r>
            <a:endParaRPr lang="it-IT" sz="1800" dirty="0"/>
          </a:p>
          <a:p>
            <a:pPr lvl="1"/>
            <a:r>
              <a:rPr lang="it-IT" sz="1800" dirty="0"/>
              <a:t>Which are the minimum </a:t>
            </a:r>
            <a:r>
              <a:rPr lang="it-IT" sz="1800" dirty="0" err="1" smtClean="0"/>
              <a:t>requirements</a:t>
            </a:r>
            <a:r>
              <a:rPr lang="it-IT" sz="1800" dirty="0" smtClean="0"/>
              <a:t>?</a:t>
            </a:r>
            <a:endParaRPr lang="it-IT" sz="1800" dirty="0"/>
          </a:p>
          <a:p>
            <a:pPr lvl="1"/>
            <a:r>
              <a:rPr lang="it-IT" sz="1800" dirty="0"/>
              <a:t>How much can I afford to spend?</a:t>
            </a:r>
          </a:p>
          <a:p>
            <a:pPr lvl="1"/>
            <a:r>
              <a:rPr lang="it-IT" sz="1800" dirty="0"/>
              <a:t>Can I afford the learning curve if I change IDE?</a:t>
            </a:r>
          </a:p>
          <a:p>
            <a:endParaRPr lang="it-IT" sz="1800" dirty="0" smtClean="0"/>
          </a:p>
          <a:p>
            <a:pPr marL="0" indent="0">
              <a:buNone/>
            </a:pPr>
            <a:r>
              <a:rPr lang="it-IT" sz="2000" b="1" dirty="0" smtClean="0"/>
              <a:t>Last </a:t>
            </a:r>
            <a:r>
              <a:rPr lang="it-IT" sz="2000" b="1" dirty="0" err="1" smtClean="0"/>
              <a:t>but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not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least</a:t>
            </a:r>
            <a:r>
              <a:rPr lang="it-IT" sz="2000" b="1" dirty="0" smtClean="0"/>
              <a:t>, I </a:t>
            </a:r>
            <a:r>
              <a:rPr lang="it-IT" sz="2000" b="1" dirty="0"/>
              <a:t>should use the Source Control </a:t>
            </a:r>
            <a:r>
              <a:rPr lang="it-IT" sz="2000" b="1" dirty="0">
                <a:sym typeface="Wingdings" panose="05000000000000000000" pitchFamily="2" charset="2"/>
              </a:rPr>
              <a:t></a:t>
            </a:r>
            <a:endParaRPr lang="it-IT" sz="2000" b="1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9068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411592" cy="4525963"/>
          </a:xfrm>
        </p:spPr>
        <p:txBody>
          <a:bodyPr>
            <a:noAutofit/>
          </a:bodyPr>
          <a:lstStyle/>
          <a:p>
            <a:r>
              <a:rPr lang="en-US" sz="1500" dirty="0">
                <a:hlinkClick r:id="rId2"/>
              </a:rPr>
              <a:t>http://www.getlatestversion.it/</a:t>
            </a:r>
            <a:r>
              <a:rPr lang="it-IT" sz="1500" dirty="0" smtClean="0"/>
              <a:t> </a:t>
            </a:r>
            <a:r>
              <a:rPr lang="it-IT" sz="1600" dirty="0"/>
              <a:t>(ALM italian community)</a:t>
            </a:r>
          </a:p>
          <a:p>
            <a:r>
              <a:rPr lang="it-IT" sz="1500" dirty="0">
                <a:hlinkClick r:id="rId3"/>
              </a:rPr>
              <a:t>http://www.getlatestversion.it/2013/11/28/la-difficile-arte-della-stima/</a:t>
            </a:r>
            <a:endParaRPr lang="it-IT" sz="1500" dirty="0"/>
          </a:p>
          <a:p>
            <a:r>
              <a:rPr lang="en-US" sz="1500" dirty="0" smtClean="0">
                <a:hlinkClick r:id="rId4"/>
              </a:rPr>
              <a:t>http</a:t>
            </a:r>
            <a:r>
              <a:rPr lang="en-US" sz="1500" dirty="0">
                <a:hlinkClick r:id="rId4"/>
              </a:rPr>
              <a:t>://www.codewrecks.com/blog</a:t>
            </a:r>
            <a:r>
              <a:rPr lang="en-US" sz="1500" dirty="0" smtClean="0">
                <a:hlinkClick r:id="rId4"/>
              </a:rPr>
              <a:t>/</a:t>
            </a:r>
            <a:r>
              <a:rPr lang="en-US" sz="1500" dirty="0" smtClean="0"/>
              <a:t> </a:t>
            </a:r>
            <a:r>
              <a:rPr lang="en-US" sz="1600" dirty="0"/>
              <a:t>(</a:t>
            </a:r>
            <a:r>
              <a:rPr lang="en-US" sz="1600" dirty="0" err="1"/>
              <a:t>Gian</a:t>
            </a:r>
            <a:r>
              <a:rPr lang="en-US" sz="1600" dirty="0"/>
              <a:t> Maria Ricci’s blog on ALM)</a:t>
            </a:r>
          </a:p>
          <a:p>
            <a:r>
              <a:rPr lang="en-US" sz="1500" dirty="0">
                <a:hlinkClick r:id="rId5"/>
              </a:rPr>
              <a:t>http://mattvsts.blogspot.it</a:t>
            </a:r>
            <a:r>
              <a:rPr lang="en-US" sz="1500" dirty="0" smtClean="0">
                <a:hlinkClick r:id="rId5"/>
              </a:rPr>
              <a:t>/</a:t>
            </a:r>
            <a:r>
              <a:rPr lang="en-US" sz="1500" dirty="0" smtClean="0"/>
              <a:t> </a:t>
            </a:r>
            <a:r>
              <a:rPr lang="en-US" sz="1600" dirty="0"/>
              <a:t>(Matteo </a:t>
            </a:r>
            <a:r>
              <a:rPr lang="en-US" sz="1600" dirty="0" err="1"/>
              <a:t>Emili’s</a:t>
            </a:r>
            <a:r>
              <a:rPr lang="en-US" sz="1600" dirty="0"/>
              <a:t> blog on ALM)</a:t>
            </a:r>
            <a:endParaRPr lang="it-IT" sz="1600" dirty="0"/>
          </a:p>
          <a:p>
            <a:r>
              <a:rPr lang="en-US" sz="1500" dirty="0">
                <a:hlinkClick r:id="rId6"/>
              </a:rPr>
              <a:t>http://</a:t>
            </a:r>
            <a:r>
              <a:rPr lang="en-US" sz="1500" dirty="0" smtClean="0">
                <a:hlinkClick r:id="rId6"/>
              </a:rPr>
              <a:t>www.codinghorror.com/blog/2006/12/is-your-database-under-version-control.html</a:t>
            </a:r>
            <a:endParaRPr lang="en-US" sz="1500" dirty="0" smtClean="0"/>
          </a:p>
          <a:p>
            <a:r>
              <a:rPr lang="en-US" sz="1500" dirty="0">
                <a:hlinkClick r:id="rId7"/>
              </a:rPr>
              <a:t>http://</a:t>
            </a:r>
            <a:r>
              <a:rPr lang="en-US" sz="1500" dirty="0" smtClean="0">
                <a:hlinkClick r:id="rId7"/>
              </a:rPr>
              <a:t>odetocode.com/blogs/scott/archive/2008/01/30/three-rules-for-database-work.aspx</a:t>
            </a:r>
            <a:endParaRPr lang="en-US" sz="1500" dirty="0" smtClean="0"/>
          </a:p>
          <a:p>
            <a:r>
              <a:rPr lang="en-US" sz="1500" dirty="0">
                <a:hlinkClick r:id="rId8"/>
              </a:rPr>
              <a:t>http://</a:t>
            </a:r>
            <a:r>
              <a:rPr lang="en-US" sz="1500" dirty="0" smtClean="0">
                <a:hlinkClick r:id="rId8"/>
              </a:rPr>
              <a:t>odetocode.com/blogs/scott/archive/2008/01/31/versioning-databases-the-baseline.aspx</a:t>
            </a:r>
            <a:endParaRPr lang="en-US" sz="1500" dirty="0" smtClean="0"/>
          </a:p>
          <a:p>
            <a:r>
              <a:rPr lang="en-US" sz="1500" dirty="0">
                <a:hlinkClick r:id="rId9"/>
              </a:rPr>
              <a:t>http://</a:t>
            </a:r>
            <a:r>
              <a:rPr lang="en-US" sz="1500" dirty="0" smtClean="0">
                <a:hlinkClick r:id="rId9"/>
              </a:rPr>
              <a:t>odetocode.com/blogs/scott/archive/2008/02/02/versioning-databases-change-scripts.aspx</a:t>
            </a:r>
            <a:endParaRPr lang="en-US" sz="1500" dirty="0" smtClean="0"/>
          </a:p>
          <a:p>
            <a:r>
              <a:rPr lang="en-US" sz="1500" dirty="0">
                <a:hlinkClick r:id="rId10"/>
              </a:rPr>
              <a:t>http://</a:t>
            </a:r>
            <a:r>
              <a:rPr lang="en-US" sz="1500" dirty="0" smtClean="0">
                <a:hlinkClick r:id="rId10"/>
              </a:rPr>
              <a:t>odetocode.com/blogs/scott/archive/2008/02/02/versioning-databases-views-stored-procedures-and-the-like.aspx</a:t>
            </a:r>
            <a:endParaRPr lang="en-US" sz="1500" dirty="0" smtClean="0"/>
          </a:p>
          <a:p>
            <a:r>
              <a:rPr lang="en-US" sz="1500" dirty="0">
                <a:hlinkClick r:id="rId11"/>
              </a:rPr>
              <a:t>http://</a:t>
            </a:r>
            <a:r>
              <a:rPr lang="en-US" sz="1500" dirty="0" smtClean="0">
                <a:hlinkClick r:id="rId11"/>
              </a:rPr>
              <a:t>odetocode.com/blogs/scott/archive/2008/02/03/versioning-databases-branching-and-merging.aspx</a:t>
            </a:r>
            <a:endParaRPr lang="en-US" sz="1500" dirty="0" smtClean="0"/>
          </a:p>
          <a:p>
            <a:r>
              <a:rPr lang="en-US" sz="1500" dirty="0" smtClean="0">
                <a:hlinkClick r:id="rId12"/>
              </a:rPr>
              <a:t>http</a:t>
            </a:r>
            <a:r>
              <a:rPr lang="en-US" sz="1500" dirty="0">
                <a:hlinkClick r:id="rId12"/>
              </a:rPr>
              <a:t>://www.red-gate.com/products/sql-development/sql-source-control</a:t>
            </a:r>
            <a:r>
              <a:rPr lang="en-US" sz="1500" dirty="0" smtClean="0">
                <a:hlinkClick r:id="rId12"/>
              </a:rPr>
              <a:t>/</a:t>
            </a:r>
            <a:endParaRPr lang="en-US" sz="1500" dirty="0" smtClean="0"/>
          </a:p>
          <a:p>
            <a:r>
              <a:rPr lang="en-US" sz="1500" dirty="0">
                <a:hlinkClick r:id="rId13"/>
              </a:rPr>
              <a:t>http://</a:t>
            </a:r>
            <a:r>
              <a:rPr lang="en-US" sz="1500" dirty="0" smtClean="0">
                <a:hlinkClick r:id="rId13"/>
              </a:rPr>
              <a:t>vsaralmassessment.codeplex.com</a:t>
            </a:r>
            <a:endParaRPr lang="en-US" sz="1500" dirty="0" smtClean="0"/>
          </a:p>
          <a:p>
            <a:r>
              <a:rPr lang="en-US" sz="1500" dirty="0" smtClean="0">
                <a:hlinkClick r:id="rId14"/>
              </a:rPr>
              <a:t>http</a:t>
            </a:r>
            <a:r>
              <a:rPr lang="en-US" sz="1500" dirty="0">
                <a:hlinkClick r:id="rId14"/>
              </a:rPr>
              <a:t>://</a:t>
            </a:r>
            <a:r>
              <a:rPr lang="en-US" sz="1500" dirty="0" smtClean="0">
                <a:hlinkClick r:id="rId14"/>
              </a:rPr>
              <a:t>it.wikipedia.org/wiki/Application_lifecycle_management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345489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/>
          <a:lstStyle/>
          <a:p>
            <a:r>
              <a:rPr lang="it-IT" sz="2800" dirty="0" err="1"/>
              <a:t>Questions</a:t>
            </a:r>
            <a:r>
              <a:rPr lang="it-IT" sz="2800" dirty="0"/>
              <a:t>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72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2400" dirty="0" err="1" smtClean="0"/>
              <a:t>Both</a:t>
            </a:r>
            <a:r>
              <a:rPr lang="it-IT" sz="2400" dirty="0" smtClean="0"/>
              <a:t> </a:t>
            </a:r>
            <a:r>
              <a:rPr lang="it-IT" sz="2400" dirty="0" err="1" smtClean="0"/>
              <a:t>MVPs</a:t>
            </a:r>
            <a:r>
              <a:rPr lang="it-IT" sz="2400" dirty="0" smtClean="0"/>
              <a:t> </a:t>
            </a:r>
            <a:r>
              <a:rPr lang="it-IT" sz="2400" dirty="0" smtClean="0"/>
              <a:t>(SQL </a:t>
            </a:r>
            <a:r>
              <a:rPr lang="it-IT" sz="2400" dirty="0" smtClean="0"/>
              <a:t>and VS </a:t>
            </a:r>
            <a:r>
              <a:rPr lang="it-IT" sz="2400" dirty="0" smtClean="0"/>
              <a:t>ALM) </a:t>
            </a:r>
            <a:r>
              <a:rPr lang="it-IT" sz="240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it-IT" sz="2400" dirty="0" err="1" smtClean="0">
                <a:sym typeface="Wingdings" panose="05000000000000000000" pitchFamily="2" charset="2"/>
              </a:rPr>
              <a:t>Both</a:t>
            </a:r>
            <a:r>
              <a:rPr lang="it-IT" sz="2400" dirty="0" smtClean="0">
                <a:sym typeface="Wingdings" panose="05000000000000000000" pitchFamily="2" charset="2"/>
              </a:rPr>
              <a:t> Microsoft </a:t>
            </a:r>
            <a:r>
              <a:rPr lang="it-IT" sz="2400" dirty="0" err="1" smtClean="0">
                <a:sym typeface="Wingdings" panose="05000000000000000000" pitchFamily="2" charset="2"/>
              </a:rPr>
              <a:t>Certified</a:t>
            </a:r>
            <a:r>
              <a:rPr lang="it-IT" sz="2400" dirty="0" smtClean="0">
                <a:sym typeface="Wingdings" panose="05000000000000000000" pitchFamily="2" charset="2"/>
              </a:rPr>
              <a:t> * </a:t>
            </a:r>
            <a:endParaRPr lang="it-IT" sz="2400" dirty="0" smtClean="0"/>
          </a:p>
          <a:p>
            <a:endParaRPr lang="it-IT" sz="2400" dirty="0"/>
          </a:p>
          <a:p>
            <a:r>
              <a:rPr lang="it-IT" sz="2400" dirty="0" smtClean="0"/>
              <a:t>blogs: </a:t>
            </a:r>
          </a:p>
          <a:p>
            <a:pPr lvl="1"/>
            <a:r>
              <a:rPr lang="it-IT" sz="2000" dirty="0" smtClean="0">
                <a:hlinkClick r:id="rId2"/>
              </a:rPr>
              <a:t>http://blogs.dotnethell.it/suxstellino</a:t>
            </a:r>
            <a:endParaRPr lang="it-IT" sz="2000" dirty="0" smtClean="0"/>
          </a:p>
          <a:p>
            <a:pPr lvl="1"/>
            <a:r>
              <a:rPr lang="en-US" sz="2000" dirty="0">
                <a:hlinkClick r:id="rId3"/>
              </a:rPr>
              <a:t>http://www.codewrecks.com/blog/</a:t>
            </a:r>
            <a:endParaRPr lang="it-IT" sz="2000" dirty="0" smtClean="0"/>
          </a:p>
          <a:p>
            <a:endParaRPr lang="it-IT" sz="2400" dirty="0" smtClean="0"/>
          </a:p>
          <a:p>
            <a:r>
              <a:rPr lang="it-IT" sz="2400" dirty="0" smtClean="0"/>
              <a:t>More </a:t>
            </a:r>
            <a:r>
              <a:rPr lang="it-IT" sz="2400" dirty="0" err="1" smtClean="0"/>
              <a:t>details</a:t>
            </a:r>
            <a:r>
              <a:rPr lang="it-IT" sz="2400" dirty="0" smtClean="0"/>
              <a:t> on:</a:t>
            </a:r>
            <a:endParaRPr lang="it-IT" sz="2400" dirty="0" smtClean="0"/>
          </a:p>
          <a:p>
            <a:pPr lvl="1"/>
            <a:r>
              <a:rPr lang="it-IT" sz="2000" dirty="0" smtClean="0">
                <a:hlinkClick r:id="rId4"/>
              </a:rPr>
              <a:t>http://www.alessandroalpi.net</a:t>
            </a:r>
            <a:endParaRPr lang="it-IT" sz="2000" dirty="0" smtClean="0"/>
          </a:p>
          <a:p>
            <a:pPr lvl="1"/>
            <a:r>
              <a:rPr lang="en-US" sz="2000" dirty="0">
                <a:hlinkClick r:id="rId5"/>
              </a:rPr>
              <a:t>http://www.getlatestversion.it</a:t>
            </a:r>
            <a:r>
              <a:rPr lang="en-US" sz="2000" dirty="0" smtClean="0">
                <a:hlinkClick r:id="rId5"/>
              </a:rPr>
              <a:t>/</a:t>
            </a: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166903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r>
              <a:rPr lang="it-IT" dirty="0" smtClean="0"/>
              <a:t>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si0.twimg.com/profile_images/2284174758/v65oai7fxn47qv9nect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386" y="510988"/>
            <a:ext cx="2533838" cy="253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0" y="275664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1AB2E8"/>
                </a:solidFill>
              </a:rPr>
              <a:t>#</a:t>
            </a:r>
            <a:r>
              <a:rPr lang="en-US" sz="2000" b="1" dirty="0" smtClean="0">
                <a:solidFill>
                  <a:srgbClr val="1AB2E8"/>
                </a:solidFill>
              </a:rPr>
              <a:t>sqlsat264</a:t>
            </a:r>
            <a:endParaRPr lang="en-US" sz="2000" b="1" dirty="0">
              <a:solidFill>
                <a:srgbClr val="1AB2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3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endParaRPr lang="it-IT" sz="2800" dirty="0" smtClean="0">
              <a:solidFill>
                <a:schemeClr val="tx1"/>
              </a:solidFill>
            </a:endParaRPr>
          </a:p>
          <a:p>
            <a:r>
              <a:rPr lang="it-IT" dirty="0" smtClean="0"/>
              <a:t>ALM </a:t>
            </a:r>
            <a:r>
              <a:rPr lang="it-IT" dirty="0" err="1" smtClean="0"/>
              <a:t>concepts</a:t>
            </a:r>
            <a:endParaRPr lang="it-IT" dirty="0" smtClean="0"/>
          </a:p>
          <a:p>
            <a:r>
              <a:rPr lang="it-IT" dirty="0" smtClean="0"/>
              <a:t>Source control manager</a:t>
            </a:r>
          </a:p>
          <a:p>
            <a:r>
              <a:rPr lang="it-IT" dirty="0" smtClean="0"/>
              <a:t>Database vs Code</a:t>
            </a:r>
          </a:p>
          <a:p>
            <a:r>
              <a:rPr lang="it-IT" dirty="0" smtClean="0"/>
              <a:t>Database ALM </a:t>
            </a:r>
            <a:r>
              <a:rPr lang="it-IT" dirty="0" err="1" smtClean="0"/>
              <a:t>tools</a:t>
            </a:r>
            <a:endParaRPr lang="it-IT" dirty="0" smtClean="0"/>
          </a:p>
          <a:p>
            <a:r>
              <a:rPr lang="it-IT" dirty="0" smtClean="0"/>
              <a:t>Development </a:t>
            </a:r>
            <a:r>
              <a:rPr lang="it-IT" dirty="0" err="1" smtClean="0"/>
              <a:t>solutions</a:t>
            </a:r>
            <a:endParaRPr lang="it-IT" dirty="0" smtClean="0"/>
          </a:p>
          <a:p>
            <a:r>
              <a:rPr lang="it-IT" dirty="0" err="1" smtClean="0"/>
              <a:t>Testing</a:t>
            </a:r>
            <a:r>
              <a:rPr lang="it-IT" dirty="0" smtClean="0"/>
              <a:t> </a:t>
            </a:r>
            <a:r>
              <a:rPr lang="it-IT" dirty="0" err="1" smtClean="0"/>
              <a:t>solutions</a:t>
            </a:r>
            <a:endParaRPr lang="it-IT" dirty="0" smtClean="0"/>
          </a:p>
          <a:p>
            <a:r>
              <a:rPr lang="it-IT" dirty="0" smtClean="0"/>
              <a:t>Deployment </a:t>
            </a:r>
            <a:r>
              <a:rPr lang="it-IT" dirty="0" err="1" smtClean="0"/>
              <a:t>solutions</a:t>
            </a:r>
            <a:endParaRPr lang="it-IT" dirty="0" smtClean="0"/>
          </a:p>
          <a:p>
            <a:r>
              <a:rPr lang="it-IT" dirty="0" err="1" smtClean="0"/>
              <a:t>Conclusions</a:t>
            </a:r>
            <a:endParaRPr lang="it-IT" dirty="0" smtClean="0"/>
          </a:p>
          <a:p>
            <a:r>
              <a:rPr lang="it-IT" dirty="0" smtClean="0"/>
              <a:t>Q&amp;A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2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17638"/>
            <a:ext cx="8242300" cy="46958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2400" i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ALM is the product lifecycle management (governance, development, and maintenance) of application software. It encompasses requirements management, software architecture, computer </a:t>
            </a:r>
            <a:r>
              <a:rPr lang="en-US" i="1" u="sng" dirty="0">
                <a:solidFill>
                  <a:srgbClr val="75982F"/>
                </a:solidFill>
              </a:rPr>
              <a:t>programming</a:t>
            </a:r>
            <a:r>
              <a:rPr lang="en-US" i="1" dirty="0"/>
              <a:t>, software </a:t>
            </a:r>
            <a:r>
              <a:rPr lang="en-US" i="1" u="sng" dirty="0">
                <a:solidFill>
                  <a:srgbClr val="75982F"/>
                </a:solidFill>
              </a:rPr>
              <a:t>testing</a:t>
            </a:r>
            <a:r>
              <a:rPr lang="en-US" i="1" dirty="0"/>
              <a:t>, software maintenance, </a:t>
            </a:r>
            <a:r>
              <a:rPr lang="en-US" i="1" u="sng" dirty="0">
                <a:solidFill>
                  <a:srgbClr val="75982F"/>
                </a:solidFill>
              </a:rPr>
              <a:t>change management</a:t>
            </a:r>
            <a:r>
              <a:rPr lang="en-US" i="1" dirty="0"/>
              <a:t>, project management, and </a:t>
            </a:r>
            <a:r>
              <a:rPr lang="en-US" i="1" u="sng" dirty="0">
                <a:solidFill>
                  <a:srgbClr val="75982F"/>
                </a:solidFill>
              </a:rPr>
              <a:t>release</a:t>
            </a:r>
            <a:r>
              <a:rPr lang="en-US" i="1" dirty="0"/>
              <a:t> management.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en-US" i="1" dirty="0"/>
              <a:t>(source Wikipedia)</a:t>
            </a:r>
          </a:p>
        </p:txBody>
      </p:sp>
    </p:spTree>
    <p:extLst>
      <p:ext uri="{BB962C8B-B14F-4D97-AF65-F5344CB8AC3E}">
        <p14:creationId xmlns:p14="http://schemas.microsoft.com/office/powerpoint/2010/main" val="104721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ALM?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800" dirty="0" smtClean="0"/>
              <a:t>Breaking the </a:t>
            </a:r>
            <a:r>
              <a:rPr lang="en-US" sz="2800" dirty="0"/>
              <a:t>team barriers (integration)</a:t>
            </a:r>
          </a:p>
          <a:p>
            <a:r>
              <a:rPr lang="en-US" sz="2800" dirty="0"/>
              <a:t>Release high quality software</a:t>
            </a:r>
          </a:p>
          <a:p>
            <a:r>
              <a:rPr lang="en-US" sz="2800" dirty="0"/>
              <a:t>Release software in quickly</a:t>
            </a:r>
          </a:p>
          <a:p>
            <a:r>
              <a:rPr lang="en-US" sz="2800" dirty="0"/>
              <a:t>Customer satisfaction</a:t>
            </a:r>
          </a:p>
          <a:p>
            <a:r>
              <a:rPr lang="en-US" sz="2800" dirty="0"/>
              <a:t>Improved work organization</a:t>
            </a:r>
          </a:p>
          <a:p>
            <a:r>
              <a:rPr lang="en-US" sz="2800" dirty="0"/>
              <a:t>Monitoring and tracking the activities</a:t>
            </a:r>
          </a:p>
          <a:p>
            <a:r>
              <a:rPr lang="en-US" sz="2800" dirty="0"/>
              <a:t>Improved code (clear and easy to read)</a:t>
            </a:r>
          </a:p>
        </p:txBody>
      </p:sp>
    </p:spTree>
    <p:extLst>
      <p:ext uri="{BB962C8B-B14F-4D97-AF65-F5344CB8AC3E}">
        <p14:creationId xmlns:p14="http://schemas.microsoft.com/office/powerpoint/2010/main" val="358659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err="1" smtClean="0"/>
              <a:t>Continuous</a:t>
            </a:r>
            <a:r>
              <a:rPr lang="it-IT" dirty="0" smtClean="0"/>
              <a:t> </a:t>
            </a:r>
            <a:r>
              <a:rPr lang="it-IT" dirty="0" err="1" smtClean="0"/>
              <a:t>integration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it-IT" dirty="0" smtClean="0"/>
              <a:t>Database </a:t>
            </a:r>
            <a:r>
              <a:rPr lang="it-IT" dirty="0" err="1" smtClean="0"/>
              <a:t>integrity</a:t>
            </a:r>
            <a:r>
              <a:rPr lang="it-IT" dirty="0" smtClean="0"/>
              <a:t> </a:t>
            </a:r>
            <a:r>
              <a:rPr lang="it-IT" dirty="0" err="1" smtClean="0"/>
              <a:t>check</a:t>
            </a:r>
            <a:r>
              <a:rPr lang="it-IT" dirty="0" smtClean="0"/>
              <a:t> </a:t>
            </a:r>
            <a:r>
              <a:rPr lang="it-IT" dirty="0" err="1" smtClean="0"/>
              <a:t>verification</a:t>
            </a:r>
            <a:endParaRPr lang="it-IT" dirty="0" smtClean="0"/>
          </a:p>
          <a:p>
            <a:r>
              <a:rPr lang="it-IT" dirty="0" smtClean="0"/>
              <a:t>Unit test </a:t>
            </a:r>
            <a:r>
              <a:rPr lang="it-IT" dirty="0" err="1" smtClean="0"/>
              <a:t>automation</a:t>
            </a:r>
            <a:endParaRPr lang="it-IT" dirty="0" smtClean="0"/>
          </a:p>
          <a:p>
            <a:r>
              <a:rPr lang="it-IT" dirty="0" smtClean="0"/>
              <a:t>Code </a:t>
            </a:r>
            <a:r>
              <a:rPr lang="it-IT" dirty="0" err="1" smtClean="0"/>
              <a:t>analysis</a:t>
            </a:r>
            <a:r>
              <a:rPr lang="it-IT" dirty="0" smtClean="0"/>
              <a:t> </a:t>
            </a:r>
            <a:r>
              <a:rPr lang="it-IT" dirty="0" err="1" smtClean="0"/>
              <a:t>automation</a:t>
            </a:r>
            <a:endParaRPr lang="it-IT" dirty="0" smtClean="0"/>
          </a:p>
          <a:p>
            <a:r>
              <a:rPr lang="it-IT" dirty="0" smtClean="0"/>
              <a:t>«</a:t>
            </a:r>
            <a:r>
              <a:rPr lang="it-IT" dirty="0" err="1" smtClean="0"/>
              <a:t>build</a:t>
            </a:r>
            <a:r>
              <a:rPr lang="it-IT" dirty="0" smtClean="0"/>
              <a:t>» </a:t>
            </a:r>
            <a:r>
              <a:rPr lang="it-IT" dirty="0" err="1" smtClean="0"/>
              <a:t>phases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2269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Continous</a:t>
            </a:r>
            <a:r>
              <a:rPr lang="en-US" dirty="0" smtClean="0"/>
              <a:t> delivery/deployment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it-IT" dirty="0" smtClean="0"/>
              <a:t>Database </a:t>
            </a:r>
            <a:r>
              <a:rPr lang="it-IT" dirty="0" err="1" smtClean="0"/>
              <a:t>drifts</a:t>
            </a:r>
            <a:endParaRPr lang="it-IT" dirty="0" smtClean="0"/>
          </a:p>
          <a:p>
            <a:r>
              <a:rPr lang="it-IT" dirty="0" smtClean="0"/>
              <a:t>Data </a:t>
            </a:r>
            <a:r>
              <a:rPr lang="it-IT" dirty="0" err="1" smtClean="0"/>
              <a:t>sync</a:t>
            </a:r>
            <a:endParaRPr lang="it-IT" dirty="0" smtClean="0"/>
          </a:p>
          <a:p>
            <a:r>
              <a:rPr lang="it-IT" dirty="0" err="1" smtClean="0"/>
              <a:t>Deploy</a:t>
            </a:r>
            <a:r>
              <a:rPr lang="it-IT" dirty="0" smtClean="0"/>
              <a:t> pipeline</a:t>
            </a:r>
            <a:endParaRPr lang="it-IT" dirty="0" smtClean="0"/>
          </a:p>
          <a:p>
            <a:r>
              <a:rPr lang="it-IT" dirty="0" smtClean="0"/>
              <a:t>Integration </a:t>
            </a:r>
            <a:r>
              <a:rPr lang="it-IT" dirty="0" err="1" smtClean="0"/>
              <a:t>tests</a:t>
            </a:r>
            <a:endParaRPr lang="it-IT" dirty="0" smtClean="0"/>
          </a:p>
          <a:p>
            <a:r>
              <a:rPr lang="it-IT" dirty="0" err="1" smtClean="0"/>
              <a:t>Automated</a:t>
            </a:r>
            <a:r>
              <a:rPr lang="it-IT" dirty="0" smtClean="0"/>
              <a:t> </a:t>
            </a:r>
            <a:r>
              <a:rPr lang="it-IT" dirty="0" err="1" smtClean="0"/>
              <a:t>deploy</a:t>
            </a:r>
            <a:r>
              <a:rPr lang="it-IT" dirty="0" smtClean="0"/>
              <a:t> from a «package»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28591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4223</TotalTime>
  <Words>1154</Words>
  <Application>Microsoft Office PowerPoint</Application>
  <PresentationFormat>On-screen Show (4:3)</PresentationFormat>
  <Paragraphs>280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Wingdings</vt:lpstr>
      <vt:lpstr>Office Theme</vt:lpstr>
      <vt:lpstr>Put databases in ALM backgrounds</vt:lpstr>
      <vt:lpstr>Sponsors &amp; Media Partners</vt:lpstr>
      <vt:lpstr>Organizers</vt:lpstr>
      <vt:lpstr>About us</vt:lpstr>
      <vt:lpstr>Agenda</vt:lpstr>
      <vt:lpstr>ALM definition</vt:lpstr>
      <vt:lpstr>Why ALM?</vt:lpstr>
      <vt:lpstr>Continuous integration</vt:lpstr>
      <vt:lpstr>Continous delivery/deployment</vt:lpstr>
      <vt:lpstr>Task based work</vt:lpstr>
      <vt:lpstr>ALM and database</vt:lpstr>
      <vt:lpstr>Source Control Manager</vt:lpstr>
      <vt:lpstr>SCM – Why?</vt:lpstr>
      <vt:lpstr>SCM – Talking about database</vt:lpstr>
      <vt:lpstr>But without a SCM</vt:lpstr>
      <vt:lpstr>DB vs. code – so different?</vt:lpstr>
      <vt:lpstr>DB vs. code – so different?</vt:lpstr>
      <vt:lpstr>Why put the DB under SCM</vt:lpstr>
      <vt:lpstr>And more..</vt:lpstr>
      <vt:lpstr>SCM – Here are some</vt:lpstr>
      <vt:lpstr>Possible actions with SCM</vt:lpstr>
      <vt:lpstr>Management Tool for SCM - DB</vt:lpstr>
      <vt:lpstr>The Team Explorer</vt:lpstr>
      <vt:lpstr>Solutions and tools – development/change</vt:lpstr>
      <vt:lpstr>Visual Studio + Database projects</vt:lpstr>
      <vt:lpstr>Visual Studio + Database projects</vt:lpstr>
      <vt:lpstr>DEMO</vt:lpstr>
      <vt:lpstr>Red-Gate SQL Source Control</vt:lpstr>
      <vt:lpstr>Red-Gate SQL Source Control</vt:lpstr>
      <vt:lpstr>Red-Gate SQL Source Control</vt:lpstr>
      <vt:lpstr>DEMO</vt:lpstr>
      <vt:lpstr>Soluzioni e tool – Unit testing</vt:lpstr>
      <vt:lpstr>DEMO</vt:lpstr>
      <vt:lpstr>Soluzioni e tool – Deployment</vt:lpstr>
      <vt:lpstr>Soluzioni e tool – Deployment</vt:lpstr>
      <vt:lpstr>DEMO</vt:lpstr>
      <vt:lpstr>Conclusions</vt:lpstr>
      <vt:lpstr>Resources</vt:lpstr>
      <vt:lpstr>Q&amp;A</vt:lpstr>
      <vt:lpstr>Thanks!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Alessandro Alpi</cp:lastModifiedBy>
  <cp:revision>176</cp:revision>
  <dcterms:created xsi:type="dcterms:W3CDTF">2011-08-19T20:30:49Z</dcterms:created>
  <dcterms:modified xsi:type="dcterms:W3CDTF">2013-12-16T15:57:41Z</dcterms:modified>
</cp:coreProperties>
</file>