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02" r:id="rId3"/>
    <p:sldId id="303" r:id="rId4"/>
    <p:sldId id="261" r:id="rId5"/>
    <p:sldId id="265" r:id="rId6"/>
    <p:sldId id="304" r:id="rId7"/>
    <p:sldId id="262" r:id="rId8"/>
    <p:sldId id="260" r:id="rId9"/>
    <p:sldId id="30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82F"/>
    <a:srgbClr val="696A69"/>
    <a:srgbClr val="4A5E18"/>
    <a:srgbClr val="678221"/>
    <a:srgbClr val="1A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2888" autoAdjust="0"/>
  </p:normalViewPr>
  <p:slideViewPr>
    <p:cSldViewPr snapToGrid="0" snapToObjects="1">
      <p:cViewPr varScale="1">
        <p:scale>
          <a:sx n="86" d="100"/>
          <a:sy n="86" d="100"/>
        </p:scale>
        <p:origin x="16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D67C-DA02-4461-B7C0-508F5ECD6C41}" type="datetimeFigureOut">
              <a:rPr lang="en-US" smtClean="0"/>
              <a:t>22/11/14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85C3-C6A0-4FBF-9BDE-AD45F5C0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5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7435" y="5673498"/>
            <a:ext cx="2247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4018" y="6072791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 descr="https://si0.twimg.com/profile_images/2284174758/v65oai7fxn47qv9nectx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12" y="5965415"/>
            <a:ext cx="647780" cy="6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 userDrawn="1"/>
        </p:nvSpPr>
        <p:spPr>
          <a:xfrm>
            <a:off x="7591845" y="6438887"/>
            <a:ext cx="1694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1AB2E8"/>
                </a:solidFill>
              </a:rPr>
              <a:t>#</a:t>
            </a:r>
            <a:r>
              <a:rPr lang="en-US" sz="1100" b="1" dirty="0" err="1" smtClean="0">
                <a:solidFill>
                  <a:srgbClr val="1AB2E8"/>
                </a:solidFill>
              </a:rPr>
              <a:t>sqlsatParma</a:t>
            </a:r>
            <a:endParaRPr lang="en-US" sz="1100" b="1" dirty="0" smtClean="0">
              <a:solidFill>
                <a:srgbClr val="1AB2E8"/>
              </a:solidFill>
            </a:endParaRPr>
          </a:p>
          <a:p>
            <a:pPr algn="ctr"/>
            <a:r>
              <a:rPr lang="en-US" sz="1100" b="1" dirty="0" smtClean="0">
                <a:solidFill>
                  <a:srgbClr val="1AB2E8"/>
                </a:solidFill>
              </a:rPr>
              <a:t>#sqlsat355</a:t>
            </a:r>
            <a:endParaRPr lang="en-US" sz="1100" b="1" dirty="0">
              <a:solidFill>
                <a:srgbClr val="1AB2E8"/>
              </a:solidFill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212642" y="647048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4A5E18"/>
                </a:solidFill>
              </a:rPr>
              <a:t>November</a:t>
            </a:r>
            <a:r>
              <a:rPr lang="it-IT" b="1" dirty="0" smtClean="0">
                <a:solidFill>
                  <a:srgbClr val="4A5E18"/>
                </a:solidFill>
              </a:rPr>
              <a:t> 22</a:t>
            </a:r>
            <a:r>
              <a:rPr lang="it-IT" b="1" cap="none" baseline="30000" dirty="0" smtClean="0">
                <a:solidFill>
                  <a:srgbClr val="4A5E18"/>
                </a:solidFill>
              </a:rPr>
              <a:t>nd</a:t>
            </a:r>
            <a:r>
              <a:rPr lang="it-IT" b="1" dirty="0" smtClean="0">
                <a:solidFill>
                  <a:srgbClr val="4A5E18"/>
                </a:solidFill>
              </a:rPr>
              <a:t>, 2014</a:t>
            </a:r>
            <a:endParaRPr lang="it-IT" b="1" dirty="0">
              <a:solidFill>
                <a:srgbClr val="4A5E18"/>
              </a:solidFill>
            </a:endParaRPr>
          </a:p>
        </p:txBody>
      </p:sp>
      <p:pic>
        <p:nvPicPr>
          <p:cNvPr id="10" name="Picture 9" descr="SQLSaturday_Final_Web.jp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6646" y="5913309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1"/>
            <a:ext cx="8203153" cy="1251620"/>
          </a:xfrm>
        </p:spPr>
        <p:txBody>
          <a:bodyPr>
            <a:normAutofit/>
          </a:bodyPr>
          <a:lstStyle/>
          <a:p>
            <a:r>
              <a:rPr lang="en-US" dirty="0" smtClean="0"/>
              <a:t>SQL Saturday Parma 2014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8409" y="2067525"/>
            <a:ext cx="3625912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 smtClean="0"/>
              <a:t>BENVENUTI!!</a:t>
            </a:r>
          </a:p>
          <a:p>
            <a:r>
              <a:rPr lang="it-IT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#</a:t>
            </a:r>
            <a:r>
              <a:rPr lang="it-IT" sz="3200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SqlSatParma</a:t>
            </a:r>
            <a:endParaRPr lang="it-IT" sz="3200" i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it-IT" sz="320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#SqlSat355</a:t>
            </a:r>
            <a:endParaRPr lang="en-US" sz="3200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8408" y="3301965"/>
            <a:ext cx="362591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Organizers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90" y="1888447"/>
            <a:ext cx="4447019" cy="340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Organizers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308" y="2623402"/>
            <a:ext cx="7296314" cy="15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err="1" smtClean="0"/>
              <a:t>Sponsors</a:t>
            </a:r>
            <a:endParaRPr lang="it-IT" dirty="0"/>
          </a:p>
        </p:txBody>
      </p:sp>
      <p:pic>
        <p:nvPicPr>
          <p:cNvPr id="20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46" y="3043102"/>
            <a:ext cx="2751303" cy="9710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759" y="4318937"/>
            <a:ext cx="1936543" cy="962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619" y="3122272"/>
            <a:ext cx="3070417" cy="73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4382" y="1457044"/>
            <a:ext cx="2981148" cy="1625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28" y="1887903"/>
            <a:ext cx="3105770" cy="764104"/>
          </a:xfrm>
          <a:prstGeom prst="rect">
            <a:avLst/>
          </a:prstGeom>
        </p:spPr>
      </p:pic>
      <p:pic>
        <p:nvPicPr>
          <p:cNvPr id="1026" name="Picture 2" descr="https://dl.dropboxusercontent.com/u/9729209/logo_transparentb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382" y="4318937"/>
            <a:ext cx="3061038" cy="8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Organizers</a:t>
            </a:r>
            <a:r>
              <a:rPr lang="it-IT" dirty="0" smtClean="0"/>
              <a:t> (</a:t>
            </a:r>
            <a:r>
              <a:rPr lang="it-IT" dirty="0" err="1" smtClean="0"/>
              <a:t>Communities</a:t>
            </a:r>
            <a:r>
              <a:rPr lang="it-IT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34" y="3869808"/>
            <a:ext cx="3666468" cy="1027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9796" y="3349081"/>
            <a:ext cx="2521452" cy="1840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1729" y="1619370"/>
            <a:ext cx="3394795" cy="17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Introducing..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2400" dirty="0" smtClean="0"/>
              <a:t>Davide Mauri</a:t>
            </a:r>
          </a:p>
          <a:p>
            <a:pPr lvl="1"/>
            <a:r>
              <a:rPr lang="it-IT" sz="1800" dirty="0" smtClean="0"/>
              <a:t>MVP SQL Server</a:t>
            </a:r>
          </a:p>
          <a:p>
            <a:pPr lvl="1"/>
            <a:r>
              <a:rPr lang="it-IT" sz="1800" dirty="0" err="1" smtClean="0"/>
              <a:t>President</a:t>
            </a:r>
            <a:r>
              <a:rPr lang="it-IT" sz="1800" dirty="0" smtClean="0"/>
              <a:t> of UGISS</a:t>
            </a:r>
          </a:p>
          <a:p>
            <a:pPr lvl="1"/>
            <a:r>
              <a:rPr lang="it-IT" sz="1800" dirty="0" err="1" smtClean="0"/>
              <a:t>Mentor</a:t>
            </a:r>
            <a:r>
              <a:rPr lang="it-IT" sz="1800" dirty="0" smtClean="0"/>
              <a:t> </a:t>
            </a:r>
            <a:r>
              <a:rPr lang="it-IT" sz="1800" dirty="0" err="1" smtClean="0"/>
              <a:t>SolidQ</a:t>
            </a:r>
            <a:endParaRPr lang="it-IT" sz="1800" dirty="0" smtClean="0"/>
          </a:p>
          <a:p>
            <a:r>
              <a:rPr lang="it-IT" sz="2400" dirty="0" smtClean="0"/>
              <a:t>Marco </a:t>
            </a:r>
            <a:r>
              <a:rPr lang="it-IT" sz="2400" dirty="0" err="1" smtClean="0"/>
              <a:t>Parenzan</a:t>
            </a:r>
            <a:endParaRPr lang="it-IT" sz="2400" dirty="0" smtClean="0"/>
          </a:p>
          <a:p>
            <a:pPr lvl="1"/>
            <a:r>
              <a:rPr lang="it-IT" sz="1800" dirty="0" smtClean="0"/>
              <a:t>MVP Microsoft </a:t>
            </a:r>
            <a:r>
              <a:rPr lang="it-IT" sz="1800" dirty="0" err="1" smtClean="0"/>
              <a:t>Azure</a:t>
            </a:r>
            <a:endParaRPr lang="it-IT" sz="1800" dirty="0" smtClean="0"/>
          </a:p>
          <a:p>
            <a:pPr lvl="1"/>
            <a:r>
              <a:rPr lang="it-IT" sz="1800" dirty="0" smtClean="0"/>
              <a:t>Formatore con 1nn0va</a:t>
            </a:r>
          </a:p>
          <a:p>
            <a:pPr lvl="1"/>
            <a:r>
              <a:rPr lang="it-IT" sz="1800" dirty="0" err="1" smtClean="0"/>
              <a:t>Cloud</a:t>
            </a:r>
            <a:r>
              <a:rPr lang="it-IT" sz="1800" dirty="0" smtClean="0"/>
              <a:t> Architect</a:t>
            </a:r>
          </a:p>
          <a:p>
            <a:r>
              <a:rPr lang="it-IT" sz="2200" dirty="0" smtClean="0"/>
              <a:t> </a:t>
            </a:r>
            <a:r>
              <a:rPr lang="it-IT" sz="2400" dirty="0" smtClean="0"/>
              <a:t>Prof. Stefano Cagnoni</a:t>
            </a:r>
          </a:p>
          <a:p>
            <a:pPr lvl="1"/>
            <a:r>
              <a:rPr lang="it-IT" sz="2000" dirty="0" smtClean="0"/>
              <a:t>Università degli Studi di Parma</a:t>
            </a:r>
          </a:p>
          <a:p>
            <a:pPr lvl="1"/>
            <a:r>
              <a:rPr lang="it-IT" sz="2000" dirty="0" smtClean="0"/>
              <a:t>Dipartimento di Ingegneria dell’Informazione</a:t>
            </a:r>
          </a:p>
          <a:p>
            <a:pPr lvl="1"/>
            <a:r>
              <a:rPr lang="it-IT" sz="2000" dirty="0" smtClean="0"/>
              <a:t>Basi di Dati</a:t>
            </a:r>
          </a:p>
        </p:txBody>
      </p:sp>
    </p:spTree>
    <p:extLst>
      <p:ext uri="{BB962C8B-B14F-4D97-AF65-F5344CB8AC3E}">
        <p14:creationId xmlns:p14="http://schemas.microsoft.com/office/powerpoint/2010/main" val="39869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2400" dirty="0"/>
              <a:t>BI </a:t>
            </a:r>
            <a:r>
              <a:rPr lang="it-IT" sz="2400" dirty="0" smtClean="0"/>
              <a:t>(Aula 5)</a:t>
            </a:r>
            <a:endParaRPr lang="it-IT" sz="2400" dirty="0"/>
          </a:p>
          <a:p>
            <a:pPr lvl="1"/>
            <a:r>
              <a:rPr lang="it-IT" sz="1800" dirty="0"/>
              <a:t>ETL, BIML, </a:t>
            </a:r>
            <a:r>
              <a:rPr lang="it-IT" sz="1800" dirty="0" err="1"/>
              <a:t>Columnstore</a:t>
            </a:r>
            <a:r>
              <a:rPr lang="it-IT" sz="1800" dirty="0"/>
              <a:t> </a:t>
            </a:r>
            <a:r>
              <a:rPr lang="it-IT" sz="1800" dirty="0" err="1"/>
              <a:t>indexes</a:t>
            </a:r>
            <a:endParaRPr lang="it-IT" sz="1800" dirty="0"/>
          </a:p>
          <a:p>
            <a:pPr lvl="1"/>
            <a:r>
              <a:rPr lang="it-IT" sz="1800" dirty="0"/>
              <a:t>Data </a:t>
            </a:r>
            <a:r>
              <a:rPr lang="it-IT" sz="1800" dirty="0" err="1"/>
              <a:t>warehouse</a:t>
            </a:r>
            <a:r>
              <a:rPr lang="it-IT" sz="1800" dirty="0"/>
              <a:t>, </a:t>
            </a:r>
            <a:r>
              <a:rPr lang="it-IT" sz="1800" dirty="0" err="1"/>
              <a:t>xVelocity</a:t>
            </a:r>
            <a:r>
              <a:rPr lang="it-IT" sz="1800" dirty="0"/>
              <a:t>, </a:t>
            </a:r>
            <a:r>
              <a:rPr lang="it-IT" sz="1800" dirty="0" err="1"/>
              <a:t>Power</a:t>
            </a:r>
            <a:r>
              <a:rPr lang="it-IT" sz="1800" dirty="0"/>
              <a:t> Query</a:t>
            </a:r>
          </a:p>
          <a:p>
            <a:pPr lvl="1"/>
            <a:r>
              <a:rPr lang="it-IT" sz="1800" dirty="0"/>
              <a:t>Big Data, </a:t>
            </a:r>
            <a:r>
              <a:rPr lang="it-IT" sz="1800" dirty="0" err="1"/>
              <a:t>PowerBI</a:t>
            </a:r>
            <a:r>
              <a:rPr lang="it-IT" sz="1800" dirty="0"/>
              <a:t>, </a:t>
            </a:r>
            <a:r>
              <a:rPr lang="it-IT" sz="1800" dirty="0" err="1"/>
              <a:t>HDInsight</a:t>
            </a:r>
            <a:endParaRPr lang="it-IT" sz="1800" dirty="0"/>
          </a:p>
          <a:p>
            <a:r>
              <a:rPr lang="it-IT" sz="2400" dirty="0" smtClean="0"/>
              <a:t>Development (Aula 6)</a:t>
            </a:r>
          </a:p>
          <a:p>
            <a:pPr lvl="1"/>
            <a:r>
              <a:rPr lang="it-IT" sz="1800" dirty="0" smtClean="0"/>
              <a:t>Visual </a:t>
            </a:r>
            <a:r>
              <a:rPr lang="it-IT" sz="1800" dirty="0" smtClean="0"/>
              <a:t>Studio, Third party </a:t>
            </a:r>
            <a:r>
              <a:rPr lang="it-IT" sz="1800" dirty="0" err="1" smtClean="0"/>
              <a:t>tools</a:t>
            </a:r>
            <a:r>
              <a:rPr lang="it-IT" sz="1800" dirty="0" smtClean="0"/>
              <a:t>, </a:t>
            </a:r>
            <a:r>
              <a:rPr lang="it-IT" sz="1800" dirty="0"/>
              <a:t>DLM</a:t>
            </a:r>
            <a:endParaRPr lang="it-IT" sz="1800" dirty="0" smtClean="0"/>
          </a:p>
          <a:p>
            <a:pPr lvl="1"/>
            <a:r>
              <a:rPr lang="it-IT" sz="1800" dirty="0" err="1" smtClean="0"/>
              <a:t>Entity</a:t>
            </a:r>
            <a:r>
              <a:rPr lang="it-IT" sz="1800" dirty="0" smtClean="0"/>
              <a:t> Framework, T-SQL</a:t>
            </a:r>
          </a:p>
          <a:p>
            <a:pPr lvl="1"/>
            <a:r>
              <a:rPr lang="it-IT" sz="1800" dirty="0" smtClean="0"/>
              <a:t>Text </a:t>
            </a:r>
            <a:r>
              <a:rPr lang="it-IT" sz="1800" dirty="0" err="1" smtClean="0"/>
              <a:t>mining</a:t>
            </a:r>
            <a:r>
              <a:rPr lang="it-IT" sz="1800" dirty="0" smtClean="0"/>
              <a:t>, Master Data Services</a:t>
            </a:r>
          </a:p>
          <a:p>
            <a:r>
              <a:rPr lang="it-IT" sz="2400" smtClean="0"/>
              <a:t>Operations (Aula 7</a:t>
            </a:r>
            <a:r>
              <a:rPr lang="it-IT" sz="2400" dirty="0" smtClean="0"/>
              <a:t>)</a:t>
            </a:r>
          </a:p>
          <a:p>
            <a:pPr lvl="1"/>
            <a:r>
              <a:rPr lang="it-IT" sz="2000" dirty="0" smtClean="0"/>
              <a:t>Data </a:t>
            </a:r>
            <a:r>
              <a:rPr lang="it-IT" sz="2000" dirty="0" err="1" smtClean="0"/>
              <a:t>collector</a:t>
            </a:r>
            <a:r>
              <a:rPr lang="it-IT" sz="2000" dirty="0" smtClean="0"/>
              <a:t>, SQL Server </a:t>
            </a:r>
            <a:r>
              <a:rPr lang="it-IT" sz="2000" dirty="0" err="1" smtClean="0"/>
              <a:t>Virtualization</a:t>
            </a:r>
            <a:endParaRPr lang="it-IT" sz="2000" dirty="0" smtClean="0"/>
          </a:p>
          <a:p>
            <a:pPr lvl="1"/>
            <a:r>
              <a:rPr lang="it-IT" sz="2000" dirty="0" err="1" smtClean="0"/>
              <a:t>Azure</a:t>
            </a:r>
            <a:r>
              <a:rPr lang="it-IT" sz="2000" dirty="0" smtClean="0"/>
              <a:t> SQL Database, </a:t>
            </a:r>
            <a:r>
              <a:rPr lang="it-IT" sz="2000" dirty="0" err="1" smtClean="0"/>
              <a:t>Execution</a:t>
            </a:r>
            <a:r>
              <a:rPr lang="it-IT" sz="2000" dirty="0" smtClean="0"/>
              <a:t> </a:t>
            </a:r>
            <a:r>
              <a:rPr lang="it-IT" sz="2000" dirty="0" err="1" smtClean="0"/>
              <a:t>plan</a:t>
            </a:r>
            <a:r>
              <a:rPr lang="it-IT" sz="2000" dirty="0" smtClean="0"/>
              <a:t> in </a:t>
            </a:r>
            <a:r>
              <a:rPr lang="it-IT" sz="2000" dirty="0" err="1" smtClean="0"/>
              <a:t>Azure</a:t>
            </a:r>
            <a:endParaRPr lang="it-IT" sz="2000" dirty="0" smtClean="0"/>
          </a:p>
          <a:p>
            <a:pPr lvl="1"/>
            <a:r>
              <a:rPr lang="it-IT" sz="2000" dirty="0" smtClean="0"/>
              <a:t>SQL Server </a:t>
            </a:r>
            <a:r>
              <a:rPr lang="it-IT" sz="2000" dirty="0" err="1" smtClean="0"/>
              <a:t>myths</a:t>
            </a:r>
            <a:r>
              <a:rPr lang="it-IT" sz="2000" dirty="0" smtClean="0"/>
              <a:t>, Performance </a:t>
            </a:r>
            <a:r>
              <a:rPr lang="it-IT" sz="2000" dirty="0" err="1" smtClean="0"/>
              <a:t>tuning</a:t>
            </a: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0512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 ASPETTIAMO!</a:t>
            </a:r>
            <a:endParaRPr lang="en-US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0" y="275664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1AB2E8"/>
                </a:solidFill>
              </a:rPr>
              <a:t>#sqlsat367</a:t>
            </a:r>
            <a:endParaRPr lang="en-US" sz="2000" b="1" dirty="0">
              <a:solidFill>
                <a:srgbClr val="1AB2E8"/>
              </a:solidFill>
            </a:endParaRPr>
          </a:p>
        </p:txBody>
      </p:sp>
      <p:pic>
        <p:nvPicPr>
          <p:cNvPr id="6" name="Picture 2" descr="https://www.sqlsaturday.com/images/sqlsat367_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546" y="925772"/>
            <a:ext cx="3646743" cy="17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3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r>
              <a:rPr lang="it-IT" dirty="0" smtClean="0"/>
              <a:t>!</a:t>
            </a:r>
            <a:endParaRPr lang="en-US" dirty="0"/>
          </a:p>
        </p:txBody>
      </p:sp>
      <p:pic>
        <p:nvPicPr>
          <p:cNvPr id="1026" name="Picture 2" descr="https://si0.twimg.com/profile_images/2284174758/v65oai7fxn47qv9nect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86" y="510988"/>
            <a:ext cx="2533838" cy="25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0" y="27566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AB2E8"/>
                </a:solidFill>
              </a:rPr>
              <a:t>#</a:t>
            </a:r>
            <a:r>
              <a:rPr lang="en-US" sz="2000" b="1" dirty="0" err="1" smtClean="0">
                <a:solidFill>
                  <a:srgbClr val="1AB2E8"/>
                </a:solidFill>
              </a:rPr>
              <a:t>sqlsatParma</a:t>
            </a:r>
            <a:endParaRPr lang="en-US" sz="2000" b="1" dirty="0" smtClean="0">
              <a:solidFill>
                <a:srgbClr val="1AB2E8"/>
              </a:solidFill>
            </a:endParaRPr>
          </a:p>
          <a:p>
            <a:pPr algn="ctr"/>
            <a:r>
              <a:rPr lang="en-US" sz="2000" b="1" dirty="0">
                <a:solidFill>
                  <a:srgbClr val="1AB2E8"/>
                </a:solidFill>
              </a:rPr>
              <a:t>#</a:t>
            </a:r>
            <a:r>
              <a:rPr lang="en-US" sz="2000" b="1" dirty="0" smtClean="0">
                <a:solidFill>
                  <a:srgbClr val="1AB2E8"/>
                </a:solidFill>
              </a:rPr>
              <a:t>sqlsat355</a:t>
            </a:r>
            <a:endParaRPr lang="en-US" sz="2000" b="1" dirty="0">
              <a:solidFill>
                <a:srgbClr val="1AB2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141</Words>
  <Application>Microsoft Office PowerPoint</Application>
  <PresentationFormat>On-screen Show (4:3)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SQL Saturday Parma 2014</vt:lpstr>
      <vt:lpstr>Organizers</vt:lpstr>
      <vt:lpstr>Organizers</vt:lpstr>
      <vt:lpstr>Sponsors</vt:lpstr>
      <vt:lpstr>Organizers (Communities)</vt:lpstr>
      <vt:lpstr>Introducing..</vt:lpstr>
      <vt:lpstr>Tracks</vt:lpstr>
      <vt:lpstr>VI ASPETTIAMO!</vt:lpstr>
      <vt:lpstr>Thanks!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Alessandro Alpi</cp:lastModifiedBy>
  <cp:revision>202</cp:revision>
  <dcterms:created xsi:type="dcterms:W3CDTF">2011-08-19T20:30:49Z</dcterms:created>
  <dcterms:modified xsi:type="dcterms:W3CDTF">2014-11-21T23:55:31Z</dcterms:modified>
</cp:coreProperties>
</file>