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8"/>
  </p:notesMasterIdLst>
  <p:sldIdLst>
    <p:sldId id="291" r:id="rId3"/>
    <p:sldId id="296" r:id="rId4"/>
    <p:sldId id="297" r:id="rId5"/>
    <p:sldId id="304" r:id="rId6"/>
    <p:sldId id="307" r:id="rId7"/>
    <p:sldId id="305" r:id="rId8"/>
    <p:sldId id="306" r:id="rId9"/>
    <p:sldId id="331" r:id="rId10"/>
    <p:sldId id="314" r:id="rId11"/>
    <p:sldId id="308" r:id="rId12"/>
    <p:sldId id="309" r:id="rId13"/>
    <p:sldId id="310" r:id="rId14"/>
    <p:sldId id="311" r:id="rId15"/>
    <p:sldId id="312" r:id="rId16"/>
    <p:sldId id="313" r:id="rId17"/>
    <p:sldId id="332" r:id="rId18"/>
    <p:sldId id="316" r:id="rId19"/>
    <p:sldId id="317" r:id="rId20"/>
    <p:sldId id="318" r:id="rId21"/>
    <p:sldId id="319" r:id="rId22"/>
    <p:sldId id="320" r:id="rId23"/>
    <p:sldId id="321" r:id="rId24"/>
    <p:sldId id="322" r:id="rId25"/>
    <p:sldId id="323" r:id="rId26"/>
    <p:sldId id="324" r:id="rId27"/>
    <p:sldId id="334" r:id="rId28"/>
    <p:sldId id="335" r:id="rId29"/>
    <p:sldId id="336" r:id="rId30"/>
    <p:sldId id="337" r:id="rId31"/>
    <p:sldId id="325" r:id="rId32"/>
    <p:sldId id="326" r:id="rId33"/>
    <p:sldId id="327" r:id="rId34"/>
    <p:sldId id="333" r:id="rId35"/>
    <p:sldId id="303" r:id="rId36"/>
    <p:sldId id="32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D00"/>
    <a:srgbClr val="990099"/>
    <a:srgbClr val="DD462F"/>
    <a:srgbClr val="D24726"/>
    <a:srgbClr val="8E301A"/>
    <a:srgbClr val="D2B4A6"/>
    <a:srgbClr val="734F29"/>
    <a:srgbClr val="AEB785"/>
    <a:srgbClr val="EFD5A2"/>
    <a:srgbClr val="3B3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6271" autoAdjust="0"/>
  </p:normalViewPr>
  <p:slideViewPr>
    <p:cSldViewPr snapToGrid="0">
      <p:cViewPr varScale="1">
        <p:scale>
          <a:sx n="88" d="100"/>
          <a:sy n="88" d="100"/>
        </p:scale>
        <p:origin x="65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29/05/15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85725" y="1085850"/>
            <a:ext cx="6578600" cy="3700463"/>
          </a:xfrm>
          <a:ln/>
        </p:spPr>
      </p:sp>
      <p:sp>
        <p:nvSpPr>
          <p:cNvPr id="12291" name="Notes Placeholder 2"/>
          <p:cNvSpPr>
            <a:spLocks noGrp="1"/>
          </p:cNvSpPr>
          <p:nvPr>
            <p:ph type="body" idx="1"/>
          </p:nvPr>
        </p:nvSpPr>
        <p:spPr>
          <a:noFill/>
          <a:ln/>
        </p:spPr>
        <p:txBody>
          <a:bodyPr/>
          <a:lstStyle/>
          <a:p>
            <a:pPr eaLnBrk="1" hangingPunct="1"/>
            <a:endParaRPr lang="it-IT" dirty="0" smtClean="0"/>
          </a:p>
        </p:txBody>
      </p:sp>
      <p:sp>
        <p:nvSpPr>
          <p:cNvPr id="12292" name="Slide Number Placeholder 3"/>
          <p:cNvSpPr>
            <a:spLocks noGrp="1"/>
          </p:cNvSpPr>
          <p:nvPr>
            <p:ph type="sldNum" sz="quarter" idx="5"/>
          </p:nvPr>
        </p:nvSpPr>
        <p:spPr>
          <a:noFill/>
        </p:spPr>
        <p:txBody>
          <a:bodyPr/>
          <a:lstStyle/>
          <a:p>
            <a:fld id="{0A41ED2A-36EA-42E1-8D71-16B3BD387AE6}" type="slidenum">
              <a:rPr lang="it-IT" smtClean="0"/>
              <a:pPr/>
              <a:t>1</a:t>
            </a:fld>
            <a:endParaRPr lang="it-IT" smtClean="0"/>
          </a:p>
        </p:txBody>
      </p:sp>
    </p:spTree>
    <p:extLst>
      <p:ext uri="{BB962C8B-B14F-4D97-AF65-F5344CB8AC3E}">
        <p14:creationId xmlns:p14="http://schemas.microsoft.com/office/powerpoint/2010/main" val="4226892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1085850"/>
            <a:ext cx="6578600" cy="3700463"/>
          </a:xfrm>
        </p:spPr>
      </p:sp>
      <p:sp>
        <p:nvSpPr>
          <p:cNvPr id="3" name="Notes Placeholder 2"/>
          <p:cNvSpPr>
            <a:spLocks noGrp="1"/>
          </p:cNvSpPr>
          <p:nvPr>
            <p:ph type="body" idx="1"/>
          </p:nvPr>
        </p:nvSpPr>
        <p:spPr/>
        <p:txBody>
          <a:bodyPr/>
          <a:lstStyle/>
          <a:p>
            <a:endParaRPr lang="it-IT" dirty="0" smtClean="0"/>
          </a:p>
        </p:txBody>
      </p:sp>
      <p:sp>
        <p:nvSpPr>
          <p:cNvPr id="4" name="Slide Number Placeholder 3"/>
          <p:cNvSpPr>
            <a:spLocks noGrp="1"/>
          </p:cNvSpPr>
          <p:nvPr>
            <p:ph type="sldNum" sz="quarter" idx="10"/>
          </p:nvPr>
        </p:nvSpPr>
        <p:spPr/>
        <p:txBody>
          <a:bodyPr/>
          <a:lstStyle/>
          <a:p>
            <a:pPr>
              <a:defRPr/>
            </a:pPr>
            <a:fld id="{DE60BAEC-D849-4E5E-BC74-7183D59EFA31}" type="slidenum">
              <a:rPr lang="it-IT" smtClean="0"/>
              <a:pPr>
                <a:defRPr/>
              </a:pPr>
              <a:t>15</a:t>
            </a:fld>
            <a:endParaRPr lang="it-IT"/>
          </a:p>
        </p:txBody>
      </p:sp>
    </p:spTree>
    <p:extLst>
      <p:ext uri="{BB962C8B-B14F-4D97-AF65-F5344CB8AC3E}">
        <p14:creationId xmlns:p14="http://schemas.microsoft.com/office/powerpoint/2010/main" val="21035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1085850"/>
            <a:ext cx="6578600" cy="3700463"/>
          </a:xfrm>
        </p:spPr>
      </p:sp>
      <p:sp>
        <p:nvSpPr>
          <p:cNvPr id="3" name="Notes Placeholder 2"/>
          <p:cNvSpPr>
            <a:spLocks noGrp="1"/>
          </p:cNvSpPr>
          <p:nvPr>
            <p:ph type="body" idx="1"/>
          </p:nvPr>
        </p:nvSpPr>
        <p:spPr/>
        <p:txBody>
          <a:bodyPr/>
          <a:lstStyle/>
          <a:p>
            <a:endParaRPr lang="it-IT" dirty="0" smtClean="0"/>
          </a:p>
        </p:txBody>
      </p:sp>
      <p:sp>
        <p:nvSpPr>
          <p:cNvPr id="4" name="Slide Number Placeholder 3"/>
          <p:cNvSpPr>
            <a:spLocks noGrp="1"/>
          </p:cNvSpPr>
          <p:nvPr>
            <p:ph type="sldNum" sz="quarter" idx="10"/>
          </p:nvPr>
        </p:nvSpPr>
        <p:spPr/>
        <p:txBody>
          <a:bodyPr/>
          <a:lstStyle/>
          <a:p>
            <a:pPr>
              <a:defRPr/>
            </a:pPr>
            <a:fld id="{DE60BAEC-D849-4E5E-BC74-7183D59EFA31}" type="slidenum">
              <a:rPr lang="it-IT" smtClean="0"/>
              <a:pPr>
                <a:defRPr/>
              </a:pPr>
              <a:t>25</a:t>
            </a:fld>
            <a:endParaRPr lang="it-IT"/>
          </a:p>
        </p:txBody>
      </p:sp>
    </p:spTree>
    <p:extLst>
      <p:ext uri="{BB962C8B-B14F-4D97-AF65-F5344CB8AC3E}">
        <p14:creationId xmlns:p14="http://schemas.microsoft.com/office/powerpoint/2010/main" val="366340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1085850"/>
            <a:ext cx="6578600" cy="3700463"/>
          </a:xfrm>
        </p:spPr>
      </p:sp>
      <p:sp>
        <p:nvSpPr>
          <p:cNvPr id="3" name="Notes Placeholder 2"/>
          <p:cNvSpPr>
            <a:spLocks noGrp="1"/>
          </p:cNvSpPr>
          <p:nvPr>
            <p:ph type="body" idx="1"/>
          </p:nvPr>
        </p:nvSpPr>
        <p:spPr/>
        <p:txBody>
          <a:bodyPr/>
          <a:lstStyle/>
          <a:p>
            <a:endParaRPr lang="it-IT" dirty="0" smtClean="0"/>
          </a:p>
        </p:txBody>
      </p:sp>
      <p:sp>
        <p:nvSpPr>
          <p:cNvPr id="4" name="Slide Number Placeholder 3"/>
          <p:cNvSpPr>
            <a:spLocks noGrp="1"/>
          </p:cNvSpPr>
          <p:nvPr>
            <p:ph type="sldNum" sz="quarter" idx="10"/>
          </p:nvPr>
        </p:nvSpPr>
        <p:spPr/>
        <p:txBody>
          <a:bodyPr/>
          <a:lstStyle/>
          <a:p>
            <a:pPr>
              <a:defRPr/>
            </a:pPr>
            <a:fld id="{DE60BAEC-D849-4E5E-BC74-7183D59EFA31}" type="slidenum">
              <a:rPr lang="it-IT" smtClean="0"/>
              <a:pPr>
                <a:defRPr/>
              </a:pPr>
              <a:t>29</a:t>
            </a:fld>
            <a:endParaRPr lang="it-IT"/>
          </a:p>
        </p:txBody>
      </p:sp>
    </p:spTree>
    <p:extLst>
      <p:ext uri="{BB962C8B-B14F-4D97-AF65-F5344CB8AC3E}">
        <p14:creationId xmlns:p14="http://schemas.microsoft.com/office/powerpoint/2010/main" val="3573819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0" y="0"/>
            <a:ext cx="12192000" cy="4320209"/>
          </a:xfrm>
          <a:prstGeom prst="rect">
            <a:avLst/>
          </a:prstGeom>
          <a:solidFill>
            <a:srgbClr val="01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838200" y="2285999"/>
            <a:ext cx="10515600" cy="1765041"/>
          </a:xfrm>
          <a:solidFill>
            <a:srgbClr val="017D00"/>
          </a:solidFill>
        </p:spPr>
        <p:txBody>
          <a:bodyPr anchor="b">
            <a:normAutofit/>
          </a:bodyPr>
          <a:lstStyle>
            <a:lvl1pPr algn="l">
              <a:defRPr sz="5400">
                <a:solidFill>
                  <a:schemeClr val="bg1"/>
                </a:solidFill>
              </a:defRPr>
            </a:lvl1pPr>
          </a:lstStyle>
          <a:p>
            <a:r>
              <a:rPr lang="it-IT" dirty="0" smtClean="0"/>
              <a:t>metro style app with XAML</a:t>
            </a:r>
            <a:endParaRPr lang="en-US" dirty="0"/>
          </a:p>
        </p:txBody>
      </p:sp>
      <p:sp>
        <p:nvSpPr>
          <p:cNvPr id="3" name="Subtitle 2"/>
          <p:cNvSpPr>
            <a:spLocks noGrp="1"/>
          </p:cNvSpPr>
          <p:nvPr>
            <p:ph type="subTitle" idx="1" hasCustomPrompt="1"/>
          </p:nvPr>
        </p:nvSpPr>
        <p:spPr>
          <a:xfrm>
            <a:off x="838202" y="4501905"/>
            <a:ext cx="10515598" cy="1596596"/>
          </a:xfrm>
        </p:spPr>
        <p:txBody>
          <a:bodyPr>
            <a:normAutofit/>
          </a:bodyPr>
          <a:lstStyle>
            <a:lvl1pPr marL="0" indent="0" algn="l">
              <a:lnSpc>
                <a:spcPct val="100000"/>
              </a:lnSpc>
              <a:spcBef>
                <a:spcPts val="600"/>
              </a:spcBef>
              <a:buNone/>
              <a:defRPr sz="2800" b="1">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smtClean="0"/>
              <a:t>nome cognome</a:t>
            </a:r>
          </a:p>
          <a:p>
            <a:r>
              <a:rPr lang="en-US" b="0" dirty="0" smtClean="0">
                <a:solidFill>
                  <a:schemeClr val="tx2"/>
                </a:solidFill>
              </a:rPr>
              <a:t>email</a:t>
            </a:r>
          </a:p>
          <a:p>
            <a:r>
              <a:rPr lang="en-US" b="0" dirty="0" smtClean="0">
                <a:solidFill>
                  <a:schemeClr val="tx2"/>
                </a:solidFill>
              </a:rPr>
              <a:t>blog </a:t>
            </a:r>
            <a:r>
              <a:rPr lang="en-US" b="0" dirty="0" err="1" smtClean="0">
                <a:solidFill>
                  <a:schemeClr val="tx2"/>
                </a:solidFill>
              </a:rPr>
              <a:t>url</a:t>
            </a:r>
            <a:endParaRPr lang="en-US" b="0" dirty="0" smtClean="0">
              <a:solidFill>
                <a:schemeClr val="tx2"/>
              </a:solidFill>
            </a:endParaRPr>
          </a:p>
        </p:txBody>
      </p:sp>
      <p:pic>
        <p:nvPicPr>
          <p:cNvPr id="10" name="Immagin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04956" y="596348"/>
            <a:ext cx="7054726" cy="887896"/>
          </a:xfrm>
          <a:prstGeom prst="rect">
            <a:avLst/>
          </a:prstGeom>
        </p:spPr>
      </p:pic>
      <p:pic>
        <p:nvPicPr>
          <p:cNvPr id="11" name="Immagin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5369" y="596349"/>
            <a:ext cx="3369179" cy="1221822"/>
          </a:xfrm>
          <a:prstGeom prst="rect">
            <a:avLst/>
          </a:prstGeom>
        </p:spPr>
      </p:pic>
      <p:pic>
        <p:nvPicPr>
          <p:cNvPr id="8" name="Immagine 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33556" y="6613913"/>
            <a:ext cx="1107841" cy="223188"/>
          </a:xfrm>
          <a:prstGeom prst="rect">
            <a:avLst/>
          </a:prstGeom>
        </p:spPr>
      </p:pic>
      <p:sp>
        <p:nvSpPr>
          <p:cNvPr id="9" name="CasellaDiTesto 8"/>
          <p:cNvSpPr txBox="1"/>
          <p:nvPr userDrawn="1"/>
        </p:nvSpPr>
        <p:spPr>
          <a:xfrm>
            <a:off x="399147" y="6613913"/>
            <a:ext cx="1787460" cy="220214"/>
          </a:xfrm>
          <a:prstGeom prst="rect">
            <a:avLst/>
          </a:prstGeom>
        </p:spPr>
        <p:txBody>
          <a:bodyPr vert="horz" wrap="none" lIns="91440" tIns="45720" rIns="91440" bIns="45720" rtlCol="0" anchor="ctr">
            <a:noAutofit/>
          </a:bodyPr>
          <a:lstStyle/>
          <a:p>
            <a:r>
              <a:rPr lang="en-US" sz="1200" b="0" dirty="0" smtClean="0">
                <a:solidFill>
                  <a:schemeClr val="accent1">
                    <a:lumMod val="40000"/>
                    <a:lumOff val="60000"/>
                  </a:schemeClr>
                </a:solidFill>
              </a:rPr>
              <a:t>Template designed by</a:t>
            </a:r>
            <a:endParaRPr lang="it-IT" sz="1200" b="0" dirty="0" smtClean="0">
              <a:solidFill>
                <a:schemeClr val="accent1">
                  <a:lumMod val="40000"/>
                  <a:lumOff val="60000"/>
                </a:schemeClr>
              </a:solidFill>
            </a:endParaRPr>
          </a:p>
        </p:txBody>
      </p:sp>
      <p:sp>
        <p:nvSpPr>
          <p:cNvPr id="4" name="CasellaDiTesto 3"/>
          <p:cNvSpPr txBox="1"/>
          <p:nvPr userDrawn="1"/>
        </p:nvSpPr>
        <p:spPr>
          <a:xfrm>
            <a:off x="7540487" y="6798365"/>
            <a:ext cx="914400" cy="914400"/>
          </a:xfrm>
          <a:prstGeom prst="rect">
            <a:avLst/>
          </a:prstGeom>
        </p:spPr>
        <p:txBody>
          <a:bodyPr vert="horz" wrap="none" lIns="91440" tIns="45720" rIns="91440" bIns="45720" rtlCol="0">
            <a:normAutofit/>
          </a:bodyPr>
          <a:lstStyle/>
          <a:p>
            <a:endParaRPr lang="it-IT" b="0" dirty="0" smtClean="0">
              <a:solidFill>
                <a:schemeClr val="tx2"/>
              </a:solidFill>
            </a:endParaRPr>
          </a:p>
        </p:txBody>
      </p:sp>
    </p:spTree>
    <p:extLst>
      <p:ext uri="{BB962C8B-B14F-4D97-AF65-F5344CB8AC3E}">
        <p14:creationId xmlns:p14="http://schemas.microsoft.com/office/powerpoint/2010/main" val="17185494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368" y="1351722"/>
            <a:ext cx="11149263" cy="4825241"/>
          </a:xfrm>
        </p:spPr>
        <p:txBody>
          <a:bodyPr>
            <a:normAutofit/>
          </a:bodyPr>
          <a:lstStyle>
            <a:lvl1pPr marL="0" indent="0">
              <a:lnSpc>
                <a:spcPct val="100000"/>
              </a:lnSpc>
              <a:spcBef>
                <a:spcPts val="1800"/>
              </a:spcBef>
              <a:spcAft>
                <a:spcPts val="600"/>
              </a:spcAft>
              <a:buNone/>
              <a:defRPr sz="3200">
                <a:solidFill>
                  <a:schemeClr val="tx2"/>
                </a:solidFill>
                <a:latin typeface="+mj-lt"/>
              </a:defRPr>
            </a:lvl1pPr>
            <a:lvl2pPr marL="0" indent="0">
              <a:lnSpc>
                <a:spcPct val="100000"/>
              </a:lnSpc>
              <a:spcBef>
                <a:spcPts val="0"/>
              </a:spcBef>
              <a:spcAft>
                <a:spcPts val="1200"/>
              </a:spcAft>
              <a:buNone/>
              <a:defRPr sz="2300">
                <a:solidFill>
                  <a:schemeClr val="tx1"/>
                </a:solidFill>
              </a:defRPr>
            </a:lvl2pPr>
            <a:lvl3pPr marL="688975" indent="-228600">
              <a:lnSpc>
                <a:spcPct val="100000"/>
              </a:lnSpc>
              <a:spcBef>
                <a:spcPts val="0"/>
              </a:spcBef>
              <a:spcAft>
                <a:spcPts val="1200"/>
              </a:spcAft>
              <a:defRPr sz="1900">
                <a:solidFill>
                  <a:schemeClr val="tx2">
                    <a:lumMod val="75000"/>
                    <a:lumOff val="25000"/>
                  </a:schemeClr>
                </a:solidFill>
              </a:defRPr>
            </a:lvl3pPr>
            <a:lvl4pPr marL="1139825" indent="-228600">
              <a:lnSpc>
                <a:spcPct val="100000"/>
              </a:lnSpc>
              <a:spcBef>
                <a:spcPts val="0"/>
              </a:spcBef>
              <a:spcAft>
                <a:spcPts val="1200"/>
              </a:spcAft>
              <a:defRPr sz="1600">
                <a:solidFill>
                  <a:schemeClr val="tx2">
                    <a:lumMod val="75000"/>
                    <a:lumOff val="25000"/>
                  </a:schemeClr>
                </a:solidFill>
              </a:defRPr>
            </a:lvl4pPr>
            <a:lvl5pPr marL="1603375" indent="-228600">
              <a:lnSpc>
                <a:spcPct val="100000"/>
              </a:lnSpc>
              <a:spcBef>
                <a:spcPts val="0"/>
              </a:spcBef>
              <a:spcAft>
                <a:spcPts val="1200"/>
              </a:spcAft>
              <a:defRPr sz="1600">
                <a:solidFill>
                  <a:schemeClr val="tx2">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Placeholder 1"/>
          <p:cNvSpPr>
            <a:spLocks noGrp="1"/>
          </p:cNvSpPr>
          <p:nvPr>
            <p:ph type="title"/>
          </p:nvPr>
        </p:nvSpPr>
        <p:spPr>
          <a:xfrm>
            <a:off x="521368" y="197982"/>
            <a:ext cx="11149264" cy="66278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2" name="CasellaDiTesto 1"/>
          <p:cNvSpPr txBox="1"/>
          <p:nvPr userDrawn="1"/>
        </p:nvSpPr>
        <p:spPr>
          <a:xfrm>
            <a:off x="12138991" y="318052"/>
            <a:ext cx="914400" cy="914400"/>
          </a:xfrm>
          <a:prstGeom prst="rect">
            <a:avLst/>
          </a:prstGeom>
        </p:spPr>
        <p:txBody>
          <a:bodyPr vert="horz" wrap="none" lIns="91440" tIns="45720" rIns="91440" bIns="45720" rtlCol="0">
            <a:normAutofit/>
          </a:bodyPr>
          <a:lstStyle/>
          <a:p>
            <a:endParaRPr lang="it-IT" b="0" dirty="0" smtClean="0">
              <a:solidFill>
                <a:schemeClr val="tx2"/>
              </a:solidFill>
            </a:endParaRPr>
          </a:p>
        </p:txBody>
      </p:sp>
      <p:sp>
        <p:nvSpPr>
          <p:cNvPr id="4" name="CasellaDiTesto 3"/>
          <p:cNvSpPr txBox="1"/>
          <p:nvPr userDrawn="1"/>
        </p:nvSpPr>
        <p:spPr>
          <a:xfrm>
            <a:off x="132522" y="106017"/>
            <a:ext cx="914400" cy="914400"/>
          </a:xfrm>
          <a:prstGeom prst="rect">
            <a:avLst/>
          </a:prstGeom>
        </p:spPr>
        <p:txBody>
          <a:bodyPr vert="horz" wrap="none" lIns="91440" tIns="45720" rIns="91440" bIns="45720" rtlCol="0">
            <a:normAutofit/>
          </a:bodyPr>
          <a:lstStyle/>
          <a:p>
            <a:endParaRPr lang="it-IT" b="0" dirty="0" smtClean="0">
              <a:solidFill>
                <a:schemeClr val="tx2"/>
              </a:solidFill>
            </a:endParaRPr>
          </a:p>
        </p:txBody>
      </p:sp>
    </p:spTree>
    <p:extLst>
      <p:ext uri="{BB962C8B-B14F-4D97-AF65-F5344CB8AC3E}">
        <p14:creationId xmlns:p14="http://schemas.microsoft.com/office/powerpoint/2010/main" val="218583654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mo 1">
    <p:spTree>
      <p:nvGrpSpPr>
        <p:cNvPr id="1" name=""/>
        <p:cNvGrpSpPr/>
        <p:nvPr/>
      </p:nvGrpSpPr>
      <p:grpSpPr>
        <a:xfrm>
          <a:off x="0" y="0"/>
          <a:ext cx="0" cy="0"/>
          <a:chOff x="0" y="0"/>
          <a:chExt cx="0" cy="0"/>
        </a:xfrm>
      </p:grpSpPr>
      <p:sp>
        <p:nvSpPr>
          <p:cNvPr id="9" name="Rettangolo 8"/>
          <p:cNvSpPr/>
          <p:nvPr userDrawn="1"/>
        </p:nvSpPr>
        <p:spPr bwMode="auto">
          <a:xfrm>
            <a:off x="0" y="0"/>
            <a:ext cx="12192000" cy="12461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pitchFamily="34" charset="0"/>
            </a:endParaRPr>
          </a:p>
        </p:txBody>
      </p:sp>
      <p:sp>
        <p:nvSpPr>
          <p:cNvPr id="8" name="Rectangle 7"/>
          <p:cNvSpPr/>
          <p:nvPr userDrawn="1"/>
        </p:nvSpPr>
        <p:spPr>
          <a:xfrm>
            <a:off x="1" y="0"/>
            <a:ext cx="2252869" cy="6619164"/>
          </a:xfrm>
          <a:prstGeom prst="rect">
            <a:avLst/>
          </a:prstGeom>
          <a:solidFill>
            <a:srgbClr val="01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rot="16200000">
            <a:off x="-1484830" y="2733991"/>
            <a:ext cx="5901708" cy="1281866"/>
          </a:xfrm>
        </p:spPr>
        <p:txBody>
          <a:bodyPr anchor="t">
            <a:noAutofit/>
          </a:bodyPr>
          <a:lstStyle>
            <a:lvl1pPr algn="l">
              <a:defRPr sz="7200" b="1">
                <a:solidFill>
                  <a:schemeClr val="bg1"/>
                </a:solidFill>
                <a:latin typeface="+mn-lt"/>
              </a:defRPr>
            </a:lvl1pPr>
          </a:lstStyle>
          <a:p>
            <a:r>
              <a:rPr lang="it-IT" dirty="0" smtClean="0"/>
              <a:t>demo</a:t>
            </a:r>
            <a:endParaRPr lang="en-US" dirty="0"/>
          </a:p>
        </p:txBody>
      </p:sp>
      <p:sp>
        <p:nvSpPr>
          <p:cNvPr id="3" name="Text Placeholder 2"/>
          <p:cNvSpPr>
            <a:spLocks noGrp="1"/>
          </p:cNvSpPr>
          <p:nvPr>
            <p:ph type="body" idx="1"/>
          </p:nvPr>
        </p:nvSpPr>
        <p:spPr>
          <a:xfrm>
            <a:off x="2932046" y="2809461"/>
            <a:ext cx="8040755" cy="3074504"/>
          </a:xfrm>
        </p:spPr>
        <p:txBody>
          <a:bodyPr anchor="t">
            <a:noAutofit/>
          </a:bodyPr>
          <a:lstStyle>
            <a:lvl1pPr marL="0" indent="0">
              <a:lnSpc>
                <a:spcPct val="150000"/>
              </a:lnSpc>
              <a:spcBef>
                <a:spcPts val="0"/>
              </a:spcBef>
              <a:buNone/>
              <a:defRPr sz="5400">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33891" y="225533"/>
            <a:ext cx="2438740" cy="2438740"/>
          </a:xfrm>
          <a:prstGeom prst="rect">
            <a:avLst/>
          </a:prstGeom>
        </p:spPr>
      </p:pic>
      <p:sp>
        <p:nvSpPr>
          <p:cNvPr id="4" name="CasellaDiTesto 3"/>
          <p:cNvSpPr txBox="1"/>
          <p:nvPr userDrawn="1"/>
        </p:nvSpPr>
        <p:spPr>
          <a:xfrm>
            <a:off x="5645426" y="6665843"/>
            <a:ext cx="914400" cy="914400"/>
          </a:xfrm>
          <a:prstGeom prst="rect">
            <a:avLst/>
          </a:prstGeom>
        </p:spPr>
        <p:txBody>
          <a:bodyPr vert="horz" wrap="none" lIns="91440" tIns="45720" rIns="91440" bIns="45720" rtlCol="0">
            <a:normAutofit/>
          </a:bodyPr>
          <a:lstStyle/>
          <a:p>
            <a:endParaRPr lang="it-IT" b="0" dirty="0" smtClean="0">
              <a:solidFill>
                <a:schemeClr val="tx2"/>
              </a:solidFill>
            </a:endParaRPr>
          </a:p>
        </p:txBody>
      </p:sp>
      <p:sp>
        <p:nvSpPr>
          <p:cNvPr id="5" name="CasellaDiTesto 4"/>
          <p:cNvSpPr txBox="1"/>
          <p:nvPr userDrawn="1"/>
        </p:nvSpPr>
        <p:spPr>
          <a:xfrm>
            <a:off x="3220278" y="6639339"/>
            <a:ext cx="914400" cy="914400"/>
          </a:xfrm>
          <a:prstGeom prst="rect">
            <a:avLst/>
          </a:prstGeom>
        </p:spPr>
        <p:txBody>
          <a:bodyPr vert="horz" wrap="none" lIns="91440" tIns="45720" rIns="91440" bIns="45720" rtlCol="0">
            <a:normAutofit/>
          </a:bodyPr>
          <a:lstStyle/>
          <a:p>
            <a:endParaRPr lang="it-IT" b="0" dirty="0" smtClean="0">
              <a:solidFill>
                <a:schemeClr val="tx2"/>
              </a:solidFill>
            </a:endParaRPr>
          </a:p>
        </p:txBody>
      </p:sp>
    </p:spTree>
    <p:extLst>
      <p:ext uri="{BB962C8B-B14F-4D97-AF65-F5344CB8AC3E}">
        <p14:creationId xmlns:p14="http://schemas.microsoft.com/office/powerpoint/2010/main" val="1335655537"/>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Demo 2">
    <p:spTree>
      <p:nvGrpSpPr>
        <p:cNvPr id="1" name=""/>
        <p:cNvGrpSpPr/>
        <p:nvPr/>
      </p:nvGrpSpPr>
      <p:grpSpPr>
        <a:xfrm>
          <a:off x="0" y="0"/>
          <a:ext cx="0" cy="0"/>
          <a:chOff x="0" y="0"/>
          <a:chExt cx="0" cy="0"/>
        </a:xfrm>
      </p:grpSpPr>
      <p:sp>
        <p:nvSpPr>
          <p:cNvPr id="8" name="Rectangle 7"/>
          <p:cNvSpPr/>
          <p:nvPr userDrawn="1"/>
        </p:nvSpPr>
        <p:spPr>
          <a:xfrm>
            <a:off x="0" y="1471653"/>
            <a:ext cx="12191999" cy="1281866"/>
          </a:xfrm>
          <a:prstGeom prst="rect">
            <a:avLst/>
          </a:prstGeom>
          <a:solidFill>
            <a:srgbClr val="01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ttangolo 8"/>
          <p:cNvSpPr/>
          <p:nvPr userDrawn="1"/>
        </p:nvSpPr>
        <p:spPr bwMode="auto">
          <a:xfrm>
            <a:off x="0" y="0"/>
            <a:ext cx="12192000" cy="12461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pitchFamily="34" charset="0"/>
            </a:endParaRPr>
          </a:p>
        </p:txBody>
      </p:sp>
      <p:sp>
        <p:nvSpPr>
          <p:cNvPr id="2" name="Title 1"/>
          <p:cNvSpPr>
            <a:spLocks noGrp="1"/>
          </p:cNvSpPr>
          <p:nvPr>
            <p:ph type="title" hasCustomPrompt="1"/>
          </p:nvPr>
        </p:nvSpPr>
        <p:spPr>
          <a:xfrm>
            <a:off x="966769" y="1471653"/>
            <a:ext cx="5901708" cy="1281866"/>
          </a:xfrm>
        </p:spPr>
        <p:txBody>
          <a:bodyPr anchor="t">
            <a:noAutofit/>
          </a:bodyPr>
          <a:lstStyle>
            <a:lvl1pPr algn="l">
              <a:defRPr sz="7200" b="1">
                <a:solidFill>
                  <a:schemeClr val="bg1"/>
                </a:solidFill>
                <a:latin typeface="+mn-lt"/>
              </a:defRPr>
            </a:lvl1pPr>
          </a:lstStyle>
          <a:p>
            <a:r>
              <a:rPr lang="it-IT" dirty="0" smtClean="0"/>
              <a:t>demo</a:t>
            </a:r>
            <a:endParaRPr lang="en-US" dirty="0"/>
          </a:p>
        </p:txBody>
      </p:sp>
      <p:sp>
        <p:nvSpPr>
          <p:cNvPr id="3" name="Text Placeholder 2"/>
          <p:cNvSpPr>
            <a:spLocks noGrp="1"/>
          </p:cNvSpPr>
          <p:nvPr>
            <p:ph type="body" idx="1"/>
          </p:nvPr>
        </p:nvSpPr>
        <p:spPr>
          <a:xfrm>
            <a:off x="966769" y="2894257"/>
            <a:ext cx="8040755" cy="3074504"/>
          </a:xfrm>
        </p:spPr>
        <p:txBody>
          <a:bodyPr anchor="t">
            <a:noAutofit/>
          </a:bodyPr>
          <a:lstStyle>
            <a:lvl1pPr marL="0" indent="0">
              <a:lnSpc>
                <a:spcPct val="100000"/>
              </a:lnSpc>
              <a:spcBef>
                <a:spcPts val="0"/>
              </a:spcBef>
              <a:buNone/>
              <a:defRPr sz="5400">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pic>
        <p:nvPicPr>
          <p:cNvPr id="7" name="Immagine 6"/>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8584442" y="941696"/>
            <a:ext cx="2492637" cy="2492637"/>
          </a:xfrm>
          <a:prstGeom prst="rect">
            <a:avLst/>
          </a:prstGeom>
        </p:spPr>
      </p:pic>
      <p:sp>
        <p:nvSpPr>
          <p:cNvPr id="4" name="CasellaDiTesto 3"/>
          <p:cNvSpPr txBox="1"/>
          <p:nvPr userDrawn="1"/>
        </p:nvSpPr>
        <p:spPr>
          <a:xfrm>
            <a:off x="4572000" y="6785113"/>
            <a:ext cx="914400" cy="914400"/>
          </a:xfrm>
          <a:prstGeom prst="rect">
            <a:avLst/>
          </a:prstGeom>
        </p:spPr>
        <p:txBody>
          <a:bodyPr vert="horz" wrap="none" lIns="91440" tIns="45720" rIns="91440" bIns="45720" rtlCol="0">
            <a:normAutofit/>
          </a:bodyPr>
          <a:lstStyle/>
          <a:p>
            <a:endParaRPr lang="it-IT" b="0" dirty="0" smtClean="0">
              <a:solidFill>
                <a:schemeClr val="tx2"/>
              </a:solidFill>
            </a:endParaRPr>
          </a:p>
        </p:txBody>
      </p:sp>
      <p:sp>
        <p:nvSpPr>
          <p:cNvPr id="5" name="CasellaDiTesto 4"/>
          <p:cNvSpPr txBox="1"/>
          <p:nvPr userDrawn="1"/>
        </p:nvSpPr>
        <p:spPr>
          <a:xfrm>
            <a:off x="4055165" y="6732104"/>
            <a:ext cx="914400" cy="914400"/>
          </a:xfrm>
          <a:prstGeom prst="rect">
            <a:avLst/>
          </a:prstGeom>
        </p:spPr>
        <p:txBody>
          <a:bodyPr vert="horz" wrap="none" lIns="91440" tIns="45720" rIns="91440" bIns="45720" rtlCol="0">
            <a:normAutofit/>
          </a:bodyPr>
          <a:lstStyle/>
          <a:p>
            <a:endParaRPr lang="it-IT" b="0" dirty="0" smtClean="0">
              <a:solidFill>
                <a:schemeClr val="tx2"/>
              </a:solidFill>
            </a:endParaRPr>
          </a:p>
        </p:txBody>
      </p:sp>
    </p:spTree>
    <p:extLst>
      <p:ext uri="{BB962C8B-B14F-4D97-AF65-F5344CB8AC3E}">
        <p14:creationId xmlns:p14="http://schemas.microsoft.com/office/powerpoint/2010/main" val="3794746229"/>
      </p:ext>
    </p:extLst>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6" name="Rettangolo 5"/>
          <p:cNvSpPr/>
          <p:nvPr userDrawn="1"/>
        </p:nvSpPr>
        <p:spPr bwMode="auto">
          <a:xfrm>
            <a:off x="0" y="478685"/>
            <a:ext cx="12192000" cy="96580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pitchFamily="34" charset="0"/>
            </a:endParaRPr>
          </a:p>
        </p:txBody>
      </p:sp>
      <p:sp>
        <p:nvSpPr>
          <p:cNvPr id="2" name="CasellaDiTesto 1"/>
          <p:cNvSpPr txBox="1"/>
          <p:nvPr userDrawn="1"/>
        </p:nvSpPr>
        <p:spPr>
          <a:xfrm>
            <a:off x="4903304" y="238539"/>
            <a:ext cx="914400" cy="914400"/>
          </a:xfrm>
          <a:prstGeom prst="rect">
            <a:avLst/>
          </a:prstGeom>
        </p:spPr>
        <p:txBody>
          <a:bodyPr vert="horz" wrap="none" lIns="91440" tIns="45720" rIns="91440" bIns="45720" rtlCol="0">
            <a:normAutofit/>
          </a:bodyPr>
          <a:lstStyle/>
          <a:p>
            <a:endParaRPr lang="it-IT" b="0" dirty="0" smtClean="0">
              <a:solidFill>
                <a:schemeClr val="tx2"/>
              </a:solidFill>
            </a:endParaRPr>
          </a:p>
        </p:txBody>
      </p:sp>
    </p:spTree>
    <p:extLst>
      <p:ext uri="{BB962C8B-B14F-4D97-AF65-F5344CB8AC3E}">
        <p14:creationId xmlns:p14="http://schemas.microsoft.com/office/powerpoint/2010/main" val="403743205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Text">
    <p:spTree>
      <p:nvGrpSpPr>
        <p:cNvPr id="1" name=""/>
        <p:cNvGrpSpPr/>
        <p:nvPr/>
      </p:nvGrpSpPr>
      <p:grpSpPr>
        <a:xfrm>
          <a:off x="0" y="0"/>
          <a:ext cx="0" cy="0"/>
          <a:chOff x="0" y="0"/>
          <a:chExt cx="0" cy="0"/>
        </a:xfrm>
      </p:grpSpPr>
      <p:sp>
        <p:nvSpPr>
          <p:cNvPr id="5" name="Rettangolo 4"/>
          <p:cNvSpPr/>
          <p:nvPr userDrawn="1"/>
        </p:nvSpPr>
        <p:spPr bwMode="auto">
          <a:xfrm>
            <a:off x="0" y="478685"/>
            <a:ext cx="12192000" cy="96580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pitchFamily="34" charset="0"/>
            </a:endParaRPr>
          </a:p>
        </p:txBody>
      </p:sp>
      <p:sp>
        <p:nvSpPr>
          <p:cNvPr id="3" name="Text Placeholder 2"/>
          <p:cNvSpPr>
            <a:spLocks noGrp="1"/>
          </p:cNvSpPr>
          <p:nvPr>
            <p:ph type="body" idx="1" hasCustomPrompt="1"/>
          </p:nvPr>
        </p:nvSpPr>
        <p:spPr>
          <a:xfrm>
            <a:off x="1152939" y="1100418"/>
            <a:ext cx="9886122" cy="4657165"/>
          </a:xfrm>
        </p:spPr>
        <p:txBody>
          <a:bodyPr anchor="ctr"/>
          <a:lstStyle>
            <a:lvl1pPr marL="0" indent="0" algn="ctr">
              <a:buNone/>
              <a:defRPr sz="4800">
                <a:solidFill>
                  <a:schemeClr val="accent1"/>
                </a:solidFill>
                <a:latin typeface="Segoe UI Light" pitchFamily="34" charset="0"/>
                <a:ea typeface="Segoe UI" pitchFamily="34" charset="0"/>
                <a:cs typeface="Segoe UI" pitchFamily="34" charset="0"/>
              </a:defRPr>
            </a:lvl1pPr>
            <a:lvl2pPr marL="457212" indent="0">
              <a:buNone/>
              <a:defRPr sz="1800"/>
            </a:lvl2pPr>
            <a:lvl3pPr marL="914423" indent="0">
              <a:buNone/>
              <a:defRPr sz="1600"/>
            </a:lvl3pPr>
            <a:lvl4pPr marL="1371634" indent="0">
              <a:buNone/>
              <a:defRPr sz="1400"/>
            </a:lvl4pPr>
            <a:lvl5pPr marL="1828846" indent="0">
              <a:buNone/>
              <a:defRPr sz="1400"/>
            </a:lvl5pPr>
            <a:lvl6pPr marL="2286057" indent="0">
              <a:buNone/>
              <a:defRPr sz="1400"/>
            </a:lvl6pPr>
            <a:lvl7pPr marL="2743269" indent="0">
              <a:buNone/>
              <a:defRPr sz="1400"/>
            </a:lvl7pPr>
            <a:lvl8pPr marL="3200480" indent="0">
              <a:buNone/>
              <a:defRPr sz="1400"/>
            </a:lvl8pPr>
            <a:lvl9pPr marL="3657691" indent="0">
              <a:buNone/>
              <a:defRPr sz="1400"/>
            </a:lvl9pPr>
          </a:lstStyle>
          <a:p>
            <a:pPr lvl="0"/>
            <a:r>
              <a:rPr lang="en-US" dirty="0" smtClean="0"/>
              <a:t>single text in slide </a:t>
            </a:r>
            <a:r>
              <a:rPr lang="en-US" dirty="0" err="1" smtClean="0"/>
              <a:t>sdkljfsd</a:t>
            </a:r>
            <a:r>
              <a:rPr lang="en-US" dirty="0" smtClean="0"/>
              <a:t> </a:t>
            </a:r>
            <a:r>
              <a:rPr lang="en-US" dirty="0" err="1" smtClean="0"/>
              <a:t>lkjf</a:t>
            </a:r>
            <a:r>
              <a:rPr lang="en-US" dirty="0" smtClean="0"/>
              <a:t> </a:t>
            </a:r>
            <a:r>
              <a:rPr lang="en-US" dirty="0" err="1" smtClean="0"/>
              <a:t>sdljfskfsdfsdksslksjfsdljsljlsjl</a:t>
            </a:r>
            <a:r>
              <a:rPr lang="en-US" dirty="0" smtClean="0"/>
              <a:t> </a:t>
            </a:r>
            <a:r>
              <a:rPr lang="en-US" dirty="0" err="1" smtClean="0"/>
              <a:t>ls</a:t>
            </a:r>
            <a:r>
              <a:rPr lang="en-US" dirty="0" smtClean="0"/>
              <a:t> </a:t>
            </a:r>
            <a:r>
              <a:rPr lang="en-US" dirty="0" err="1" smtClean="0"/>
              <a:t>skfljsd</a:t>
            </a:r>
            <a:r>
              <a:rPr lang="en-US" dirty="0" smtClean="0"/>
              <a:t> </a:t>
            </a:r>
            <a:r>
              <a:rPr lang="en-US" dirty="0" err="1" smtClean="0"/>
              <a:t>lfksj</a:t>
            </a:r>
            <a:r>
              <a:rPr lang="en-US" dirty="0" smtClean="0"/>
              <a:t> </a:t>
            </a:r>
            <a:r>
              <a:rPr lang="en-US" dirty="0" err="1" smtClean="0"/>
              <a:t>lfksjflksjf</a:t>
            </a:r>
            <a:r>
              <a:rPr lang="en-US" dirty="0" smtClean="0"/>
              <a:t> </a:t>
            </a:r>
            <a:r>
              <a:rPr lang="en-US" dirty="0" err="1" smtClean="0"/>
              <a:t>slkf</a:t>
            </a:r>
            <a:r>
              <a:rPr lang="en-US" dirty="0" smtClean="0"/>
              <a:t> l</a:t>
            </a:r>
          </a:p>
        </p:txBody>
      </p:sp>
    </p:spTree>
    <p:extLst>
      <p:ext uri="{BB962C8B-B14F-4D97-AF65-F5344CB8AC3E}">
        <p14:creationId xmlns:p14="http://schemas.microsoft.com/office/powerpoint/2010/main" val="225141829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1368" y="1419726"/>
            <a:ext cx="11149264" cy="4757237"/>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ct val="30000"/>
              </a:spcBef>
              <a:spcAft>
                <a:spcPts val="0"/>
              </a:spcAft>
              <a:buClrTx/>
              <a:buSzTx/>
              <a:buFont typeface="Arial" panose="020B0604020202020204" pitchFamily="34" charset="0"/>
              <a:buChar char="•"/>
              <a:tabLst/>
              <a:defRPr/>
            </a:pPr>
            <a:r>
              <a:rPr kumimoji="0" lang="it-IT" sz="2800" b="0" i="0" u="none" strike="noStrike" kern="1200" cap="none" spc="0" normalizeH="0" baseline="0" noProof="0" dirty="0" smtClean="0">
                <a:ln>
                  <a:noFill/>
                </a:ln>
                <a:solidFill>
                  <a:srgbClr val="595345"/>
                </a:solidFill>
                <a:effectLst/>
                <a:uLnTx/>
                <a:uFillTx/>
                <a:latin typeface="+mn-lt"/>
              </a:rPr>
              <a:t>Fare clic per modificare stili del testo dello schema</a:t>
            </a:r>
          </a:p>
          <a:p>
            <a:pPr marL="685800" marR="0" lvl="1" indent="-228600" algn="l" defTabSz="914400" rtl="0" eaLnBrk="1" fontAlgn="auto" latinLnBrk="0" hangingPunct="1">
              <a:lnSpc>
                <a:spcPct val="90000"/>
              </a:lnSpc>
              <a:spcBef>
                <a:spcPct val="30000"/>
              </a:spcBef>
              <a:spcAft>
                <a:spcPts val="0"/>
              </a:spcAft>
              <a:buClrTx/>
              <a:buSzTx/>
              <a:buFont typeface="Arial" panose="020B0604020202020204" pitchFamily="34" charset="0"/>
              <a:buChar char="•"/>
              <a:tabLst/>
              <a:defRPr/>
            </a:pPr>
            <a:r>
              <a:rPr kumimoji="0" lang="it-IT" sz="2400" b="0" i="0" u="none" strike="noStrike" kern="1200" cap="none" spc="0" normalizeH="0" baseline="0" noProof="0" dirty="0" smtClean="0">
                <a:ln>
                  <a:noFill/>
                </a:ln>
                <a:solidFill>
                  <a:srgbClr val="595345"/>
                </a:solidFill>
                <a:effectLst/>
                <a:uLnTx/>
                <a:uFillTx/>
                <a:latin typeface="+mn-lt"/>
              </a:rPr>
              <a:t>Secondo livello</a:t>
            </a:r>
          </a:p>
          <a:p>
            <a:pPr marL="1143000" marR="0" lvl="2" indent="-228600" algn="l" defTabSz="914400" rtl="0" eaLnBrk="1" fontAlgn="auto" latinLnBrk="0" hangingPunct="1">
              <a:lnSpc>
                <a:spcPct val="90000"/>
              </a:lnSpc>
              <a:spcBef>
                <a:spcPct val="30000"/>
              </a:spcBef>
              <a:spcAft>
                <a:spcPts val="0"/>
              </a:spcAft>
              <a:buClrTx/>
              <a:buSzTx/>
              <a:buFont typeface="Arial" panose="020B0604020202020204" pitchFamily="34" charset="0"/>
              <a:buChar char="•"/>
              <a:tabLst/>
              <a:defRPr/>
            </a:pPr>
            <a:r>
              <a:rPr kumimoji="0" lang="it-IT" sz="2000" b="0" i="0" u="none" strike="noStrike" kern="1200" cap="none" spc="0" normalizeH="0" baseline="0" noProof="0" dirty="0" smtClean="0">
                <a:ln>
                  <a:noFill/>
                </a:ln>
                <a:solidFill>
                  <a:srgbClr val="595345"/>
                </a:solidFill>
                <a:effectLst/>
                <a:uLnTx/>
                <a:uFillTx/>
                <a:latin typeface="+mn-lt"/>
              </a:rPr>
              <a:t>Terzo livello</a:t>
            </a:r>
          </a:p>
          <a:p>
            <a:pPr marL="1600200" marR="0" lvl="3" indent="-228600" algn="l" defTabSz="914400" rtl="0" eaLnBrk="1" fontAlgn="auto" latinLnBrk="0" hangingPunct="1">
              <a:lnSpc>
                <a:spcPct val="90000"/>
              </a:lnSpc>
              <a:spcBef>
                <a:spcPct val="3000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smtClean="0">
                <a:ln>
                  <a:noFill/>
                </a:ln>
                <a:solidFill>
                  <a:srgbClr val="595345"/>
                </a:solidFill>
                <a:effectLst/>
                <a:uLnTx/>
                <a:uFillTx/>
                <a:latin typeface="+mn-lt"/>
              </a:rPr>
              <a:t>Quarto livello</a:t>
            </a:r>
          </a:p>
          <a:p>
            <a:pPr marL="2057400" marR="0" lvl="4" indent="-228600" algn="l" defTabSz="914400" rtl="0" eaLnBrk="1" fontAlgn="auto" latinLnBrk="0" hangingPunct="1">
              <a:lnSpc>
                <a:spcPct val="90000"/>
              </a:lnSpc>
              <a:spcBef>
                <a:spcPct val="3000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smtClean="0">
                <a:ln>
                  <a:noFill/>
                </a:ln>
                <a:solidFill>
                  <a:srgbClr val="595345"/>
                </a:solidFill>
                <a:effectLst/>
                <a:uLnTx/>
                <a:uFillTx/>
                <a:latin typeface="+mn-lt"/>
              </a:rPr>
              <a:t>Quinto livello</a:t>
            </a:r>
            <a:endParaRPr kumimoji="0" lang="en-US" sz="1800" b="0" i="0" u="none" strike="noStrike" kern="1200" cap="none" spc="0" normalizeH="0" baseline="0" noProof="0" dirty="0">
              <a:ln>
                <a:noFill/>
              </a:ln>
              <a:solidFill>
                <a:srgbClr val="595345"/>
              </a:solidFill>
              <a:effectLst/>
              <a:uLnTx/>
              <a:uFillTx/>
              <a:latin typeface="+mn-lt"/>
            </a:endParaRPr>
          </a:p>
        </p:txBody>
      </p:sp>
      <p:sp>
        <p:nvSpPr>
          <p:cNvPr id="5" name="Rettangolo 4"/>
          <p:cNvSpPr/>
          <p:nvPr userDrawn="1"/>
        </p:nvSpPr>
        <p:spPr bwMode="auto">
          <a:xfrm>
            <a:off x="0" y="0"/>
            <a:ext cx="12192000" cy="981078"/>
          </a:xfrm>
          <a:prstGeom prst="rect">
            <a:avLst/>
          </a:prstGeom>
          <a:solidFill>
            <a:srgbClr val="017D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pitchFamily="34" charset="0"/>
            </a:endParaRPr>
          </a:p>
        </p:txBody>
      </p:sp>
      <p:sp>
        <p:nvSpPr>
          <p:cNvPr id="2" name="Title Placeholder 1"/>
          <p:cNvSpPr>
            <a:spLocks noGrp="1"/>
          </p:cNvSpPr>
          <p:nvPr>
            <p:ph type="title"/>
          </p:nvPr>
        </p:nvSpPr>
        <p:spPr>
          <a:xfrm>
            <a:off x="521368" y="197982"/>
            <a:ext cx="11149264" cy="662782"/>
          </a:xfrm>
          <a:prstGeom prst="rect">
            <a:avLst/>
          </a:prstGeom>
        </p:spPr>
        <p:txBody>
          <a:bodyPr vert="horz" lIns="91440" tIns="45720" rIns="91440" bIns="45720" rtlCol="0" anchor="ctr">
            <a:normAutofit/>
          </a:bodyPr>
          <a:lstStyle/>
          <a:p>
            <a:r>
              <a:rPr lang="it-IT" dirty="0" smtClean="0"/>
              <a:t>Fare clic per modificare lo stile del titolo</a:t>
            </a:r>
            <a:endParaRPr lang="en-US" dirty="0"/>
          </a:p>
        </p:txBody>
      </p:sp>
      <p:sp>
        <p:nvSpPr>
          <p:cNvPr id="6" name="Rettangolo 5"/>
          <p:cNvSpPr/>
          <p:nvPr userDrawn="1"/>
        </p:nvSpPr>
        <p:spPr bwMode="auto">
          <a:xfrm>
            <a:off x="11768016" y="6589106"/>
            <a:ext cx="423984" cy="268894"/>
          </a:xfrm>
          <a:prstGeom prst="rect">
            <a:avLst/>
          </a:prstGeom>
          <a:solidFill>
            <a:srgbClr val="017D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pitchFamily="34" charset="0"/>
            </a:endParaRPr>
          </a:p>
        </p:txBody>
      </p:sp>
      <p:pic>
        <p:nvPicPr>
          <p:cNvPr id="7" name="Immagine 6"/>
          <p:cNvPicPr>
            <a:picLocks noChangeAspect="1"/>
          </p:cNvPicPr>
          <p:nvPr userDrawn="1"/>
        </p:nvPicPr>
        <p:blipFill rotWithShape="1">
          <a:blip r:embed="rId8">
            <a:extLst>
              <a:ext uri="{28A0092B-C50C-407E-A947-70E740481C1C}">
                <a14:useLocalDpi xmlns:a14="http://schemas.microsoft.com/office/drawing/2010/main" val="0"/>
              </a:ext>
            </a:extLst>
          </a:blip>
          <a:srcRect b="33555"/>
          <a:stretch/>
        </p:blipFill>
        <p:spPr>
          <a:xfrm>
            <a:off x="9331656" y="6472057"/>
            <a:ext cx="2272359" cy="320079"/>
          </a:xfrm>
          <a:prstGeom prst="rect">
            <a:avLst/>
          </a:prstGeom>
        </p:spPr>
      </p:pic>
      <p:sp>
        <p:nvSpPr>
          <p:cNvPr id="8" name="Rettangolo 7"/>
          <p:cNvSpPr/>
          <p:nvPr userDrawn="1"/>
        </p:nvSpPr>
        <p:spPr bwMode="auto">
          <a:xfrm>
            <a:off x="0" y="6589106"/>
            <a:ext cx="9167655" cy="268894"/>
          </a:xfrm>
          <a:prstGeom prst="rect">
            <a:avLst/>
          </a:prstGeom>
          <a:solidFill>
            <a:srgbClr val="017D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9" r:id="rId4"/>
    <p:sldLayoutId id="2147483667" r:id="rId5"/>
    <p:sldLayoutId id="2147483668" r:id="rId6"/>
  </p:sldLayoutIdLst>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bg1"/>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lang="it-IT" sz="3200" kern="1200" noProof="0" dirty="0" smtClean="0">
          <a:solidFill>
            <a:srgbClr val="C00000"/>
          </a:solidFill>
          <a:latin typeface="+mj-lt"/>
          <a:ea typeface="+mn-ea"/>
          <a:cs typeface="+mn-cs"/>
        </a:defRPr>
      </a:lvl1pPr>
      <a:lvl2pPr marL="685800" marR="0" indent="-228600" algn="l" defTabSz="914400" rtl="0" eaLnBrk="1" fontAlgn="auto" latinLnBrk="0" hangingPunct="1">
        <a:lnSpc>
          <a:spcPct val="90000"/>
        </a:lnSpc>
        <a:spcBef>
          <a:spcPct val="30000"/>
        </a:spcBef>
        <a:spcAft>
          <a:spcPts val="0"/>
        </a:spcAft>
        <a:buClrTx/>
        <a:buSzTx/>
        <a:buFont typeface="Arial" panose="020B0604020202020204" pitchFamily="34" charset="0"/>
        <a:buChar char="•"/>
        <a:tabLst/>
        <a:defRPr sz="2400" kern="1200">
          <a:solidFill>
            <a:schemeClr val="tx1"/>
          </a:solidFill>
          <a:latin typeface="+mn-lt"/>
          <a:ea typeface="+mn-ea"/>
          <a:cs typeface="+mn-cs"/>
        </a:defRPr>
      </a:lvl2pPr>
      <a:lvl3pPr marL="1143000" marR="0" indent="-228600" algn="l" defTabSz="914400" rtl="0" eaLnBrk="1" fontAlgn="auto" latinLnBrk="0" hangingPunct="1">
        <a:lnSpc>
          <a:spcPct val="90000"/>
        </a:lnSpc>
        <a:spcBef>
          <a:spcPct val="30000"/>
        </a:spcBef>
        <a:spcAft>
          <a:spcPts val="0"/>
        </a:spcAft>
        <a:buClrTx/>
        <a:buSzTx/>
        <a:buFont typeface="Arial" panose="020B0604020202020204" pitchFamily="34" charset="0"/>
        <a:buChar char="•"/>
        <a:tabLst/>
        <a:defRPr sz="2000" kern="1200">
          <a:solidFill>
            <a:schemeClr val="tx1"/>
          </a:solidFill>
          <a:latin typeface="+mn-lt"/>
          <a:ea typeface="+mn-ea"/>
          <a:cs typeface="+mn-cs"/>
        </a:defRPr>
      </a:lvl3pPr>
      <a:lvl4pPr marL="1600200" marR="0" indent="-228600" algn="l" defTabSz="914400" rtl="0" eaLnBrk="1" fontAlgn="auto" latinLnBrk="0" hangingPunct="1">
        <a:lnSpc>
          <a:spcPct val="90000"/>
        </a:lnSpc>
        <a:spcBef>
          <a:spcPct val="30000"/>
        </a:spcBef>
        <a:spcAft>
          <a:spcPts val="0"/>
        </a:spcAft>
        <a:buClrTx/>
        <a:buSzTx/>
        <a:buFont typeface="Arial" panose="020B0604020202020204" pitchFamily="34" charset="0"/>
        <a:buChar char="•"/>
        <a:tabLst/>
        <a:defRPr sz="1800" kern="1200">
          <a:solidFill>
            <a:schemeClr val="tx1"/>
          </a:solidFill>
          <a:latin typeface="+mn-lt"/>
          <a:ea typeface="+mn-ea"/>
          <a:cs typeface="+mn-cs"/>
        </a:defRPr>
      </a:lvl4pPr>
      <a:lvl5pPr marL="2057400" marR="0" indent="-228600" algn="l" defTabSz="914400" rtl="0" eaLnBrk="1" fontAlgn="auto" latinLnBrk="0" hangingPunct="1">
        <a:lnSpc>
          <a:spcPct val="90000"/>
        </a:lnSpc>
        <a:spcBef>
          <a:spcPct val="30000"/>
        </a:spcBef>
        <a:spcAft>
          <a:spcPts val="0"/>
        </a:spcAft>
        <a:buClrTx/>
        <a:buSzTx/>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gi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www.simple-talk.com/" TargetMode="External"/><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hyperlink" Target="mailto:alessandro.alpi@engageitservices.i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tsqlt.org/" TargetMode="External"/><Relationship Id="rId13" Type="http://schemas.openxmlformats.org/officeDocument/2006/relationships/hyperlink" Target="https://github.com/chrisoldwood/SS-Unit" TargetMode="External"/><Relationship Id="rId18" Type="http://schemas.openxmlformats.org/officeDocument/2006/relationships/hyperlink" Target="http://documentation.red-gate.com/display/DAS/DLM+Automation+Suite" TargetMode="External"/><Relationship Id="rId3" Type="http://schemas.openxmlformats.org/officeDocument/2006/relationships/hyperlink" Target="https://msdn.microsoft.com/it-it/library/dn894015.aspx" TargetMode="External"/><Relationship Id="rId7" Type="http://schemas.openxmlformats.org/officeDocument/2006/relationships/hyperlink" Target="http://blogs.dotnethell.it/suxstellino/Category_2927.aspx" TargetMode="External"/><Relationship Id="rId12" Type="http://schemas.openxmlformats.org/officeDocument/2006/relationships/hyperlink" Target="https://www.simple-talk.com/sql/t-sql-programming/getting-started-testing-databases-with-tsqlt/" TargetMode="External"/><Relationship Id="rId17" Type="http://schemas.openxmlformats.org/officeDocument/2006/relationships/hyperlink" Target="http://www.red-gate.com/products/dlm/dlm-automation-suite/sql-release" TargetMode="External"/><Relationship Id="rId2" Type="http://schemas.openxmlformats.org/officeDocument/2006/relationships/hyperlink" Target="http://www.codinghorror.com/blog/2006/12/is-your-database-under-version-control.html" TargetMode="External"/><Relationship Id="rId16" Type="http://schemas.openxmlformats.org/officeDocument/2006/relationships/hyperlink" Target="http://www.red-gate.com/products/dlm/dlm-automation-suite/sql-ci" TargetMode="External"/><Relationship Id="rId1" Type="http://schemas.openxmlformats.org/officeDocument/2006/relationships/slideLayout" Target="../slideLayouts/slideLayout2.xml"/><Relationship Id="rId6" Type="http://schemas.openxmlformats.org/officeDocument/2006/relationships/hyperlink" Target="http://suxstellino.wordpress.com/tag/alm/" TargetMode="External"/><Relationship Id="rId11" Type="http://schemas.openxmlformats.org/officeDocument/2006/relationships/hyperlink" Target="http://en.wikipedia.org/wiki/Unit_testing" TargetMode="External"/><Relationship Id="rId5" Type="http://schemas.openxmlformats.org/officeDocument/2006/relationships/hyperlink" Target="http://apexsql.com/sql_tools_source_control.aspx" TargetMode="External"/><Relationship Id="rId15" Type="http://schemas.openxmlformats.org/officeDocument/2006/relationships/hyperlink" Target="http://www.red-gate.com/products/dlm/dlm-automation-suite/" TargetMode="External"/><Relationship Id="rId10" Type="http://schemas.openxmlformats.org/officeDocument/2006/relationships/hyperlink" Target="https://msdn.microsoft.com/it-it/library/mt169842" TargetMode="External"/><Relationship Id="rId4" Type="http://schemas.openxmlformats.org/officeDocument/2006/relationships/hyperlink" Target="http://www.red-gate.com/products/sql-development/sql-source-control/" TargetMode="External"/><Relationship Id="rId9" Type="http://schemas.openxmlformats.org/officeDocument/2006/relationships/hyperlink" Target="http://sourceforge.net/projects/tsqlunit/" TargetMode="External"/><Relationship Id="rId14" Type="http://schemas.openxmlformats.org/officeDocument/2006/relationships/hyperlink" Target="http://msdn.microsoft.com/it-it/library/dn383992.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imple-talk.com/" TargetMode="External"/><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7906" name="Rectangle 2"/>
          <p:cNvSpPr>
            <a:spLocks noGrp="1" noChangeArrowheads="1"/>
          </p:cNvSpPr>
          <p:nvPr>
            <p:ph type="ctrTitle"/>
          </p:nvPr>
        </p:nvSpPr>
        <p:spPr/>
        <p:txBody>
          <a:bodyPr/>
          <a:lstStyle/>
          <a:p>
            <a:r>
              <a:rPr lang="en-US" dirty="0" smtClean="0"/>
              <a:t>Continuous Integration </a:t>
            </a:r>
            <a:br>
              <a:rPr lang="en-US" dirty="0" smtClean="0"/>
            </a:br>
            <a:r>
              <a:rPr lang="en-US" dirty="0" err="1" smtClean="0"/>
              <a:t>su</a:t>
            </a:r>
            <a:r>
              <a:rPr lang="en-US" dirty="0" smtClean="0"/>
              <a:t> SQL Server</a:t>
            </a:r>
          </a:p>
        </p:txBody>
      </p:sp>
      <p:sp>
        <p:nvSpPr>
          <p:cNvPr id="6" name="Text Placeholder 5"/>
          <p:cNvSpPr>
            <a:spLocks noGrp="1"/>
          </p:cNvSpPr>
          <p:nvPr>
            <p:ph type="subTitle" idx="1"/>
          </p:nvPr>
        </p:nvSpPr>
        <p:spPr/>
        <p:txBody>
          <a:bodyPr>
            <a:normAutofit/>
          </a:bodyPr>
          <a:lstStyle/>
          <a:p>
            <a:r>
              <a:rPr lang="en-US" dirty="0" smtClean="0"/>
              <a:t>Alessandro Alpi</a:t>
            </a:r>
          </a:p>
          <a:p>
            <a:r>
              <a:rPr lang="en-US" b="0" dirty="0" smtClean="0">
                <a:solidFill>
                  <a:schemeClr val="tx1"/>
                </a:solidFill>
              </a:rPr>
              <a:t>Alessandro.alpi@engageitservices.it</a:t>
            </a:r>
          </a:p>
        </p:txBody>
      </p:sp>
      <p:sp>
        <p:nvSpPr>
          <p:cNvPr id="2" name="CasellaDiTesto 1"/>
          <p:cNvSpPr txBox="1"/>
          <p:nvPr/>
        </p:nvSpPr>
        <p:spPr>
          <a:xfrm>
            <a:off x="11728174" y="1895061"/>
            <a:ext cx="914400" cy="914400"/>
          </a:xfrm>
          <a:prstGeom prst="rect">
            <a:avLst/>
          </a:prstGeom>
        </p:spPr>
        <p:txBody>
          <a:bodyPr vert="horz" wrap="none" lIns="91440" tIns="45720" rIns="91440" bIns="45720" rtlCol="0">
            <a:normAutofit/>
          </a:bodyPr>
          <a:lstStyle/>
          <a:p>
            <a:endParaRPr lang="it-IT" b="0" dirty="0" smtClean="0">
              <a:solidFill>
                <a:schemeClr val="tx2"/>
              </a:solidFill>
            </a:endParaRPr>
          </a:p>
        </p:txBody>
      </p:sp>
      <p:sp>
        <p:nvSpPr>
          <p:cNvPr id="3" name="CasellaDiTesto 2"/>
          <p:cNvSpPr txBox="1"/>
          <p:nvPr/>
        </p:nvSpPr>
        <p:spPr>
          <a:xfrm>
            <a:off x="5155096" y="2451652"/>
            <a:ext cx="914400" cy="914400"/>
          </a:xfrm>
          <a:prstGeom prst="rect">
            <a:avLst/>
          </a:prstGeom>
        </p:spPr>
        <p:txBody>
          <a:bodyPr vert="horz" wrap="none" lIns="91440" tIns="45720" rIns="91440" bIns="45720" rtlCol="0">
            <a:normAutofit/>
          </a:bodyPr>
          <a:lstStyle/>
          <a:p>
            <a:endParaRPr lang="it-IT" b="0" dirty="0" smtClean="0">
              <a:solidFill>
                <a:schemeClr val="tx2"/>
              </a:solidFill>
            </a:endParaRPr>
          </a:p>
        </p:txBody>
      </p:sp>
      <p:sp>
        <p:nvSpPr>
          <p:cNvPr id="4" name="CasellaDiTesto 3"/>
          <p:cNvSpPr txBox="1"/>
          <p:nvPr/>
        </p:nvSpPr>
        <p:spPr>
          <a:xfrm>
            <a:off x="10482470" y="238539"/>
            <a:ext cx="914400" cy="914400"/>
          </a:xfrm>
          <a:prstGeom prst="rect">
            <a:avLst/>
          </a:prstGeom>
        </p:spPr>
        <p:txBody>
          <a:bodyPr vert="horz" wrap="none" lIns="91440" tIns="45720" rIns="91440" bIns="45720" rtlCol="0">
            <a:normAutofit/>
          </a:bodyPr>
          <a:lstStyle/>
          <a:p>
            <a:endParaRPr lang="it-IT" b="0" dirty="0" smtClean="0">
              <a:solidFill>
                <a:schemeClr val="tx2"/>
              </a:solidFill>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777777"/>
                </a:solidFill>
                <a:effectLst/>
                <a:latin typeface="normal arial"/>
              </a:rPr>
              <a:t>alessandro.alpi@engageitservices.it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309364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lnSpcReduction="10000"/>
          </a:bodyPr>
          <a:lstStyle/>
          <a:p>
            <a:r>
              <a:rPr lang="en-US" dirty="0" err="1" smtClean="0"/>
              <a:t>Gestore</a:t>
            </a:r>
            <a:r>
              <a:rPr lang="en-US" dirty="0" smtClean="0"/>
              <a:t> </a:t>
            </a:r>
            <a:r>
              <a:rPr lang="en-US" dirty="0" err="1"/>
              <a:t>delle</a:t>
            </a:r>
            <a:r>
              <a:rPr lang="en-US" dirty="0"/>
              <a:t> </a:t>
            </a:r>
            <a:r>
              <a:rPr lang="en-US" dirty="0" err="1"/>
              <a:t>versioni</a:t>
            </a:r>
            <a:endParaRPr lang="en-US" dirty="0"/>
          </a:p>
          <a:p>
            <a:pPr lvl="1"/>
            <a:r>
              <a:rPr lang="en-US" sz="3200" dirty="0" smtClean="0">
                <a:solidFill>
                  <a:schemeClr val="tx2"/>
                </a:solidFill>
                <a:latin typeface="+mj-lt"/>
              </a:rPr>
              <a:t>	</a:t>
            </a:r>
            <a:r>
              <a:rPr lang="en-US" sz="3200" dirty="0" err="1" smtClean="0">
                <a:solidFill>
                  <a:schemeClr val="tx2"/>
                </a:solidFill>
                <a:latin typeface="+mj-lt"/>
              </a:rPr>
              <a:t>cambiamenti</a:t>
            </a:r>
            <a:r>
              <a:rPr lang="en-US" sz="3200" dirty="0" smtClean="0">
                <a:solidFill>
                  <a:schemeClr val="tx2"/>
                </a:solidFill>
                <a:latin typeface="+mj-lt"/>
              </a:rPr>
              <a:t> </a:t>
            </a:r>
            <a:r>
              <a:rPr lang="en-US" sz="3200" dirty="0">
                <a:solidFill>
                  <a:schemeClr val="tx2"/>
                </a:solidFill>
                <a:latin typeface="+mj-lt"/>
              </a:rPr>
              <a:t>del </a:t>
            </a:r>
            <a:r>
              <a:rPr lang="en-US" sz="3200" dirty="0" err="1">
                <a:solidFill>
                  <a:schemeClr val="tx2"/>
                </a:solidFill>
                <a:latin typeface="+mj-lt"/>
              </a:rPr>
              <a:t>nostro</a:t>
            </a:r>
            <a:r>
              <a:rPr lang="en-US" sz="3200" dirty="0">
                <a:solidFill>
                  <a:schemeClr val="tx2"/>
                </a:solidFill>
                <a:latin typeface="+mj-lt"/>
              </a:rPr>
              <a:t> </a:t>
            </a:r>
            <a:r>
              <a:rPr lang="en-US" sz="3200" dirty="0" err="1" smtClean="0">
                <a:solidFill>
                  <a:schemeClr val="tx2"/>
                </a:solidFill>
                <a:latin typeface="+mj-lt"/>
              </a:rPr>
              <a:t>codice</a:t>
            </a:r>
            <a:r>
              <a:rPr lang="en-US" sz="3200" dirty="0" smtClean="0">
                <a:solidFill>
                  <a:schemeClr val="tx2"/>
                </a:solidFill>
                <a:latin typeface="+mj-lt"/>
              </a:rPr>
              <a:t> (ddl, </a:t>
            </a:r>
            <a:r>
              <a:rPr lang="en-US" sz="3200" dirty="0" err="1" smtClean="0">
                <a:solidFill>
                  <a:schemeClr val="tx2"/>
                </a:solidFill>
                <a:latin typeface="+mj-lt"/>
              </a:rPr>
              <a:t>programmabilità</a:t>
            </a:r>
            <a:r>
              <a:rPr lang="en-US" sz="3200" dirty="0" smtClean="0">
                <a:solidFill>
                  <a:schemeClr val="tx2"/>
                </a:solidFill>
                <a:latin typeface="+mj-lt"/>
              </a:rPr>
              <a:t>)</a:t>
            </a:r>
          </a:p>
          <a:p>
            <a:pPr lvl="1"/>
            <a:r>
              <a:rPr lang="it-IT" sz="3200" dirty="0">
                <a:solidFill>
                  <a:schemeClr val="tx2"/>
                </a:solidFill>
                <a:latin typeface="+mj-lt"/>
              </a:rPr>
              <a:t>	</a:t>
            </a:r>
            <a:r>
              <a:rPr lang="it-IT" sz="3200" dirty="0" smtClean="0">
                <a:solidFill>
                  <a:schemeClr val="tx2"/>
                </a:solidFill>
                <a:latin typeface="+mj-lt"/>
              </a:rPr>
              <a:t>cambiamenti di altri elementi (</a:t>
            </a:r>
            <a:r>
              <a:rPr lang="it-IT" sz="3200" dirty="0" err="1" smtClean="0">
                <a:solidFill>
                  <a:schemeClr val="tx2"/>
                </a:solidFill>
                <a:latin typeface="+mj-lt"/>
              </a:rPr>
              <a:t>snippet</a:t>
            </a:r>
            <a:r>
              <a:rPr lang="it-IT" sz="3200" dirty="0" smtClean="0">
                <a:solidFill>
                  <a:schemeClr val="tx2"/>
                </a:solidFill>
                <a:latin typeface="+mj-lt"/>
              </a:rPr>
              <a:t>, strumenti dev)</a:t>
            </a:r>
          </a:p>
          <a:p>
            <a:pPr lvl="1"/>
            <a:r>
              <a:rPr lang="it-IT" sz="3200" dirty="0" smtClean="0">
                <a:solidFill>
                  <a:schemeClr val="tx2"/>
                </a:solidFill>
                <a:latin typeface="+mj-lt"/>
              </a:rPr>
              <a:t>	cambiamenti sui dati «statici» </a:t>
            </a:r>
            <a:endParaRPr lang="en-US" sz="3200" dirty="0" smtClean="0">
              <a:solidFill>
                <a:schemeClr val="tx2"/>
              </a:solidFill>
              <a:latin typeface="+mj-lt"/>
            </a:endParaRPr>
          </a:p>
          <a:p>
            <a:r>
              <a:rPr lang="it-IT" dirty="0" smtClean="0"/>
              <a:t>Entità </a:t>
            </a:r>
            <a:r>
              <a:rPr lang="it-IT" dirty="0"/>
              <a:t>condivisa </a:t>
            </a:r>
            <a:r>
              <a:rPr lang="it-IT" dirty="0" smtClean="0"/>
              <a:t>in sviluppo (e </a:t>
            </a:r>
            <a:r>
              <a:rPr lang="it-IT" dirty="0"/>
              <a:t>team </a:t>
            </a:r>
            <a:r>
              <a:rPr lang="it-IT" dirty="0" smtClean="0"/>
              <a:t>management)</a:t>
            </a:r>
            <a:endParaRPr lang="it-IT" dirty="0"/>
          </a:p>
          <a:p>
            <a:r>
              <a:rPr lang="it-IT" dirty="0"/>
              <a:t>Dotato di interfaccia (anche grafica</a:t>
            </a:r>
            <a:r>
              <a:rPr lang="it-IT" dirty="0" smtClean="0"/>
              <a:t>)</a:t>
            </a:r>
          </a:p>
          <a:p>
            <a:r>
              <a:rPr lang="it-IT" dirty="0" smtClean="0"/>
              <a:t>Può sembrare </a:t>
            </a:r>
            <a:r>
              <a:rPr lang="it-IT" dirty="0" smtClean="0"/>
              <a:t>scomodo su database</a:t>
            </a:r>
            <a:endParaRPr lang="en-US" dirty="0"/>
          </a:p>
        </p:txBody>
      </p:sp>
      <p:sp>
        <p:nvSpPr>
          <p:cNvPr id="3" name="Titolo 2"/>
          <p:cNvSpPr>
            <a:spLocks noGrp="1"/>
          </p:cNvSpPr>
          <p:nvPr>
            <p:ph type="title"/>
          </p:nvPr>
        </p:nvSpPr>
        <p:spPr/>
        <p:txBody>
          <a:bodyPr>
            <a:normAutofit fontScale="90000"/>
          </a:bodyPr>
          <a:lstStyle/>
          <a:p>
            <a:r>
              <a:rPr lang="en-US" dirty="0" smtClean="0"/>
              <a:t>Source control manager</a:t>
            </a:r>
            <a:endParaRPr lang="it-IT" dirty="0"/>
          </a:p>
        </p:txBody>
      </p:sp>
    </p:spTree>
    <p:extLst>
      <p:ext uri="{BB962C8B-B14F-4D97-AF65-F5344CB8AC3E}">
        <p14:creationId xmlns:p14="http://schemas.microsoft.com/office/powerpoint/2010/main" val="381500033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it-IT" sz="3600" dirty="0">
                <a:sym typeface="Wingdings" panose="05000000000000000000" pitchFamily="2" charset="2"/>
              </a:rPr>
              <a:t>Come potremmo </a:t>
            </a:r>
            <a:r>
              <a:rPr lang="it-IT" sz="3600" b="1" dirty="0">
                <a:sym typeface="Wingdings" panose="05000000000000000000" pitchFamily="2" charset="2"/>
              </a:rPr>
              <a:t>semplicemente</a:t>
            </a:r>
            <a:r>
              <a:rPr lang="it-IT" sz="3600" dirty="0">
                <a:sym typeface="Wingdings" panose="05000000000000000000" pitchFamily="2" charset="2"/>
              </a:rPr>
              <a:t> gestire le fix?</a:t>
            </a:r>
          </a:p>
          <a:p>
            <a:r>
              <a:rPr lang="it-IT" sz="3600" dirty="0" smtClean="0">
                <a:sym typeface="Wingdings" panose="05000000000000000000" pitchFamily="2" charset="2"/>
              </a:rPr>
              <a:t>Come </a:t>
            </a:r>
            <a:r>
              <a:rPr lang="it-IT" sz="3600" dirty="0" smtClean="0">
                <a:sym typeface="Wingdings" panose="05000000000000000000" pitchFamily="2" charset="2"/>
              </a:rPr>
              <a:t>creare </a:t>
            </a:r>
            <a:r>
              <a:rPr lang="it-IT" sz="3600" b="1" dirty="0" smtClean="0">
                <a:sym typeface="Wingdings" panose="05000000000000000000" pitchFamily="2" charset="2"/>
              </a:rPr>
              <a:t>velocemente </a:t>
            </a:r>
            <a:r>
              <a:rPr lang="it-IT" sz="3600" dirty="0">
                <a:sym typeface="Wingdings" panose="05000000000000000000" pitchFamily="2" charset="2"/>
              </a:rPr>
              <a:t>più ambienti di sviluppo?</a:t>
            </a:r>
          </a:p>
          <a:p>
            <a:r>
              <a:rPr lang="it-IT" sz="3600" dirty="0" smtClean="0">
                <a:sym typeface="Wingdings" panose="05000000000000000000" pitchFamily="2" charset="2"/>
              </a:rPr>
              <a:t>Come </a:t>
            </a:r>
            <a:r>
              <a:rPr lang="it-IT" sz="3600" dirty="0">
                <a:sym typeface="Wingdings" panose="05000000000000000000" pitchFamily="2" charset="2"/>
              </a:rPr>
              <a:t>utilizzare versioni differenti dello stesso </a:t>
            </a:r>
            <a:r>
              <a:rPr lang="it-IT" sz="3600" dirty="0" smtClean="0">
                <a:sym typeface="Wingdings" panose="05000000000000000000" pitchFamily="2" charset="2"/>
              </a:rPr>
              <a:t>DB?</a:t>
            </a:r>
            <a:endParaRPr lang="it-IT" sz="3600" dirty="0">
              <a:sym typeface="Wingdings" panose="05000000000000000000" pitchFamily="2" charset="2"/>
            </a:endParaRPr>
          </a:p>
          <a:p>
            <a:r>
              <a:rPr lang="it-IT" sz="3600" dirty="0" smtClean="0">
                <a:sym typeface="Wingdings" panose="05000000000000000000" pitchFamily="2" charset="2"/>
              </a:rPr>
              <a:t>Come sincronizzare il DB nel team (se non centralizzato)?</a:t>
            </a:r>
            <a:endParaRPr lang="it-IT" sz="3600" dirty="0"/>
          </a:p>
        </p:txBody>
      </p:sp>
      <p:sp>
        <p:nvSpPr>
          <p:cNvPr id="3" name="Titolo 2"/>
          <p:cNvSpPr>
            <a:spLocks noGrp="1"/>
          </p:cNvSpPr>
          <p:nvPr>
            <p:ph type="title"/>
          </p:nvPr>
        </p:nvSpPr>
        <p:spPr/>
        <p:txBody>
          <a:bodyPr>
            <a:normAutofit fontScale="90000"/>
          </a:bodyPr>
          <a:lstStyle/>
          <a:p>
            <a:r>
              <a:rPr lang="en-US" dirty="0" smtClean="0"/>
              <a:t>Ma </a:t>
            </a:r>
            <a:r>
              <a:rPr lang="en-US" dirty="0" err="1" smtClean="0"/>
              <a:t>senza</a:t>
            </a:r>
            <a:r>
              <a:rPr lang="en-US" dirty="0" smtClean="0"/>
              <a:t> un Source Control Manager?</a:t>
            </a:r>
            <a:endParaRPr lang="it-IT" dirty="0"/>
          </a:p>
        </p:txBody>
      </p:sp>
    </p:spTree>
    <p:extLst>
      <p:ext uri="{BB962C8B-B14F-4D97-AF65-F5344CB8AC3E}">
        <p14:creationId xmlns:p14="http://schemas.microsoft.com/office/powerpoint/2010/main" val="414675010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pPr marL="342900" lvl="1" indent="-342900"/>
            <a:r>
              <a:rPr lang="en-US" sz="3200" dirty="0">
                <a:solidFill>
                  <a:schemeClr val="tx2"/>
                </a:solidFill>
                <a:latin typeface="+mj-lt"/>
              </a:rPr>
              <a:t>Il database è </a:t>
            </a:r>
            <a:r>
              <a:rPr lang="en-US" sz="3200" dirty="0" err="1" smtClean="0">
                <a:solidFill>
                  <a:schemeClr val="tx2"/>
                </a:solidFill>
                <a:latin typeface="+mj-lt"/>
              </a:rPr>
              <a:t>codice</a:t>
            </a:r>
            <a:r>
              <a:rPr lang="en-US" sz="3200" dirty="0" smtClean="0">
                <a:solidFill>
                  <a:schemeClr val="tx2"/>
                </a:solidFill>
                <a:latin typeface="+mj-lt"/>
              </a:rPr>
              <a:t> </a:t>
            </a:r>
            <a:r>
              <a:rPr lang="en-US" sz="3200" dirty="0">
                <a:solidFill>
                  <a:schemeClr val="tx2"/>
                </a:solidFill>
                <a:latin typeface="+mj-lt"/>
              </a:rPr>
              <a:t>(</a:t>
            </a:r>
            <a:r>
              <a:rPr lang="en-US" sz="3200" dirty="0" err="1">
                <a:solidFill>
                  <a:schemeClr val="tx2"/>
                </a:solidFill>
                <a:latin typeface="+mj-lt"/>
              </a:rPr>
              <a:t>programmabilità</a:t>
            </a:r>
            <a:r>
              <a:rPr lang="en-US" sz="3200" dirty="0">
                <a:solidFill>
                  <a:schemeClr val="tx2"/>
                </a:solidFill>
                <a:latin typeface="+mj-lt"/>
              </a:rPr>
              <a:t>, ddl, grant, </a:t>
            </a:r>
            <a:r>
              <a:rPr lang="en-US" sz="3200" dirty="0" err="1">
                <a:solidFill>
                  <a:schemeClr val="tx2"/>
                </a:solidFill>
                <a:latin typeface="+mj-lt"/>
              </a:rPr>
              <a:t>ecc</a:t>
            </a:r>
            <a:r>
              <a:rPr lang="en-US" sz="3200" dirty="0">
                <a:solidFill>
                  <a:schemeClr val="tx2"/>
                </a:solidFill>
                <a:latin typeface="+mj-lt"/>
              </a:rPr>
              <a:t>.)</a:t>
            </a:r>
          </a:p>
          <a:p>
            <a:r>
              <a:rPr lang="it-IT" dirty="0"/>
              <a:t>Le tabelle di «dominio» sono come tanti enum (dati statici)</a:t>
            </a:r>
          </a:p>
          <a:p>
            <a:r>
              <a:rPr lang="it-IT" dirty="0"/>
              <a:t>I puntamenti ai </a:t>
            </a:r>
            <a:r>
              <a:rPr lang="it-IT" dirty="0" err="1"/>
              <a:t>linked</a:t>
            </a:r>
            <a:r>
              <a:rPr lang="it-IT" dirty="0"/>
              <a:t> server sono configurazioni </a:t>
            </a:r>
            <a:r>
              <a:rPr lang="it-IT" dirty="0" smtClean="0"/>
              <a:t>(app.config</a:t>
            </a:r>
            <a:r>
              <a:rPr lang="it-IT" dirty="0"/>
              <a:t>)</a:t>
            </a:r>
            <a:endParaRPr lang="en-US" dirty="0"/>
          </a:p>
          <a:p>
            <a:r>
              <a:rPr lang="it-IT" dirty="0"/>
              <a:t>Le server login sono configurazioni</a:t>
            </a:r>
            <a:r>
              <a:rPr lang="en-US" dirty="0"/>
              <a:t> di </a:t>
            </a:r>
            <a:r>
              <a:rPr lang="en-US" dirty="0" err="1"/>
              <a:t>ambiente</a:t>
            </a:r>
            <a:endParaRPr lang="en-US" dirty="0"/>
          </a:p>
          <a:p>
            <a:r>
              <a:rPr lang="it-IT" dirty="0" smtClean="0"/>
              <a:t>Grande differenza: Il </a:t>
            </a:r>
            <a:r>
              <a:rPr lang="it-IT" dirty="0"/>
              <a:t>database </a:t>
            </a:r>
            <a:r>
              <a:rPr lang="it-IT" b="1" dirty="0">
                <a:solidFill>
                  <a:schemeClr val="tx1"/>
                </a:solidFill>
              </a:rPr>
              <a:t>persiste i dati utente</a:t>
            </a:r>
            <a:r>
              <a:rPr lang="it-IT" dirty="0"/>
              <a:t>. </a:t>
            </a:r>
          </a:p>
        </p:txBody>
      </p:sp>
      <p:sp>
        <p:nvSpPr>
          <p:cNvPr id="3" name="Titolo 2"/>
          <p:cNvSpPr>
            <a:spLocks noGrp="1"/>
          </p:cNvSpPr>
          <p:nvPr>
            <p:ph type="title"/>
          </p:nvPr>
        </p:nvSpPr>
        <p:spPr/>
        <p:txBody>
          <a:bodyPr>
            <a:normAutofit fontScale="90000"/>
          </a:bodyPr>
          <a:lstStyle/>
          <a:p>
            <a:r>
              <a:rPr lang="it-IT" dirty="0" smtClean="0"/>
              <a:t>DB vs. Codice</a:t>
            </a:r>
            <a:endParaRPr lang="it-IT" dirty="0"/>
          </a:p>
        </p:txBody>
      </p:sp>
    </p:spTree>
    <p:extLst>
      <p:ext uri="{BB962C8B-B14F-4D97-AF65-F5344CB8AC3E}">
        <p14:creationId xmlns:p14="http://schemas.microsoft.com/office/powerpoint/2010/main" val="257106066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it-IT" dirty="0" smtClean="0"/>
              <a:t>Visual Studio </a:t>
            </a:r>
            <a:r>
              <a:rPr lang="it-IT" sz="3200" dirty="0" smtClean="0">
                <a:solidFill>
                  <a:schemeClr val="tx2"/>
                </a:solidFill>
                <a:latin typeface="+mj-lt"/>
              </a:rPr>
              <a:t>Database </a:t>
            </a:r>
            <a:r>
              <a:rPr lang="it-IT" sz="3200" dirty="0" err="1" smtClean="0">
                <a:solidFill>
                  <a:schemeClr val="tx2"/>
                </a:solidFill>
                <a:latin typeface="+mj-lt"/>
              </a:rPr>
              <a:t>Projects</a:t>
            </a:r>
            <a:endParaRPr lang="it-IT" sz="3200" dirty="0">
              <a:solidFill>
                <a:schemeClr val="tx2"/>
              </a:solidFill>
              <a:latin typeface="+mj-lt"/>
            </a:endParaRPr>
          </a:p>
          <a:p>
            <a:r>
              <a:rPr lang="it-IT" dirty="0"/>
              <a:t>Red-Gate Source Control</a:t>
            </a:r>
          </a:p>
          <a:p>
            <a:r>
              <a:rPr lang="it-IT" dirty="0"/>
              <a:t>ApexSQL Source Control</a:t>
            </a:r>
          </a:p>
          <a:p>
            <a:r>
              <a:rPr lang="it-IT" dirty="0"/>
              <a:t>… </a:t>
            </a:r>
            <a:endParaRPr lang="it-IT" dirty="0" smtClean="0"/>
          </a:p>
          <a:p>
            <a:r>
              <a:rPr lang="it-IT" dirty="0" smtClean="0"/>
              <a:t>Management studio non basta!</a:t>
            </a:r>
          </a:p>
          <a:p>
            <a:r>
              <a:rPr lang="it-IT" dirty="0" smtClean="0"/>
              <a:t>Unitamente al Team Explorer (per chi usa Visual Studio)</a:t>
            </a:r>
            <a:endParaRPr lang="it-IT" dirty="0"/>
          </a:p>
        </p:txBody>
      </p:sp>
      <p:sp>
        <p:nvSpPr>
          <p:cNvPr id="3" name="Titolo 2"/>
          <p:cNvSpPr>
            <a:spLocks noGrp="1"/>
          </p:cNvSpPr>
          <p:nvPr>
            <p:ph type="title"/>
          </p:nvPr>
        </p:nvSpPr>
        <p:spPr/>
        <p:txBody>
          <a:bodyPr>
            <a:normAutofit fontScale="90000"/>
          </a:bodyPr>
          <a:lstStyle/>
          <a:p>
            <a:r>
              <a:rPr lang="it-IT" dirty="0" smtClean="0"/>
              <a:t>Strumenti</a:t>
            </a:r>
            <a:endParaRPr lang="it-IT" dirty="0"/>
          </a:p>
        </p:txBody>
      </p:sp>
    </p:spTree>
    <p:extLst>
      <p:ext uri="{BB962C8B-B14F-4D97-AF65-F5344CB8AC3E}">
        <p14:creationId xmlns:p14="http://schemas.microsoft.com/office/powerpoint/2010/main" val="337191597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it-IT" dirty="0"/>
              <a:t>Indipendentemente dal tool che si usa Team Explorer consente:</a:t>
            </a:r>
          </a:p>
          <a:p>
            <a:r>
              <a:rPr lang="it-IT" dirty="0" smtClean="0"/>
              <a:t>	Migliore </a:t>
            </a:r>
            <a:r>
              <a:rPr lang="it-IT" dirty="0"/>
              <a:t>gestione dei changeset</a:t>
            </a:r>
          </a:p>
          <a:p>
            <a:r>
              <a:rPr lang="it-IT" dirty="0" smtClean="0"/>
              <a:t>	Migliore </a:t>
            </a:r>
            <a:r>
              <a:rPr lang="it-IT" dirty="0"/>
              <a:t>associazione dei changeset ai task</a:t>
            </a:r>
          </a:p>
          <a:p>
            <a:r>
              <a:rPr lang="it-IT" dirty="0" smtClean="0"/>
              <a:t>	Miglior </a:t>
            </a:r>
            <a:r>
              <a:rPr lang="it-IT" dirty="0"/>
              <a:t>controllo sulle fasi di </a:t>
            </a:r>
            <a:r>
              <a:rPr lang="it-IT" dirty="0" err="1"/>
              <a:t>commit</a:t>
            </a:r>
            <a:r>
              <a:rPr lang="it-IT" dirty="0"/>
              <a:t> e di </a:t>
            </a:r>
            <a:r>
              <a:rPr lang="it-IT" dirty="0" err="1"/>
              <a:t>review</a:t>
            </a:r>
            <a:endParaRPr lang="it-IT" dirty="0"/>
          </a:p>
          <a:p>
            <a:r>
              <a:rPr lang="it-IT" dirty="0" smtClean="0"/>
              <a:t>	Gestione </a:t>
            </a:r>
            <a:r>
              <a:rPr lang="it-IT" dirty="0"/>
              <a:t>centralizzata delle policy di </a:t>
            </a:r>
            <a:r>
              <a:rPr lang="it-IT" dirty="0" err="1"/>
              <a:t>checkin</a:t>
            </a:r>
            <a:endParaRPr lang="it-IT" dirty="0"/>
          </a:p>
          <a:p>
            <a:r>
              <a:rPr lang="it-IT" dirty="0" smtClean="0"/>
              <a:t>	Single </a:t>
            </a:r>
            <a:r>
              <a:rPr lang="it-IT" dirty="0" err="1"/>
              <a:t>point</a:t>
            </a:r>
            <a:r>
              <a:rPr lang="it-IT" dirty="0"/>
              <a:t> per la gestione del team </a:t>
            </a:r>
            <a:r>
              <a:rPr lang="it-IT" dirty="0" err="1"/>
              <a:t>project</a:t>
            </a:r>
            <a:endParaRPr lang="it-IT" dirty="0"/>
          </a:p>
        </p:txBody>
      </p:sp>
      <p:sp>
        <p:nvSpPr>
          <p:cNvPr id="3" name="Titolo 2"/>
          <p:cNvSpPr>
            <a:spLocks noGrp="1"/>
          </p:cNvSpPr>
          <p:nvPr>
            <p:ph type="title"/>
          </p:nvPr>
        </p:nvSpPr>
        <p:spPr/>
        <p:txBody>
          <a:bodyPr>
            <a:normAutofit fontScale="90000"/>
          </a:bodyPr>
          <a:lstStyle/>
          <a:p>
            <a:r>
              <a:rPr lang="it-IT" dirty="0" smtClean="0"/>
              <a:t>Il Team Explorer</a:t>
            </a:r>
            <a:endParaRPr lang="it-IT" dirty="0"/>
          </a:p>
        </p:txBody>
      </p:sp>
    </p:spTree>
    <p:extLst>
      <p:ext uri="{BB962C8B-B14F-4D97-AF65-F5344CB8AC3E}">
        <p14:creationId xmlns:p14="http://schemas.microsoft.com/office/powerpoint/2010/main" val="11665843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t-IT" dirty="0" smtClean="0"/>
              <a:t>demo</a:t>
            </a:r>
            <a:endParaRPr lang="it-IT" dirty="0"/>
          </a:p>
        </p:txBody>
      </p:sp>
      <p:sp>
        <p:nvSpPr>
          <p:cNvPr id="5" name="Text Placeholder 4"/>
          <p:cNvSpPr>
            <a:spLocks noGrp="1"/>
          </p:cNvSpPr>
          <p:nvPr>
            <p:ph type="body" idx="1"/>
          </p:nvPr>
        </p:nvSpPr>
        <p:spPr/>
        <p:txBody>
          <a:bodyPr/>
          <a:lstStyle/>
          <a:p>
            <a:r>
              <a:rPr lang="it-IT" sz="4400" dirty="0" smtClean="0"/>
              <a:t>Management Studio</a:t>
            </a:r>
          </a:p>
          <a:p>
            <a:r>
              <a:rPr lang="it-IT" sz="4400" dirty="0" smtClean="0"/>
              <a:t>+ Red Gate SQL Source Control</a:t>
            </a:r>
          </a:p>
          <a:p>
            <a:r>
              <a:rPr lang="it-IT" sz="4400" dirty="0" smtClean="0"/>
              <a:t>con Visual Studio Online</a:t>
            </a:r>
            <a:endParaRPr lang="it-IT" sz="4400" dirty="0"/>
          </a:p>
        </p:txBody>
      </p:sp>
    </p:spTree>
    <p:extLst>
      <p:ext uri="{BB962C8B-B14F-4D97-AF65-F5344CB8AC3E}">
        <p14:creationId xmlns:p14="http://schemas.microsoft.com/office/powerpoint/2010/main" val="154251346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p:cNvSpPr>
            <a:spLocks noGrp="1"/>
          </p:cNvSpPr>
          <p:nvPr>
            <p:ph type="body" idx="1"/>
          </p:nvPr>
        </p:nvSpPr>
        <p:spPr/>
        <p:txBody>
          <a:bodyPr>
            <a:normAutofit/>
          </a:bodyPr>
          <a:lstStyle/>
          <a:p>
            <a:r>
              <a:rPr lang="it-IT" dirty="0" smtClean="0"/>
              <a:t>E ora scriviamo qualche test</a:t>
            </a:r>
            <a:r>
              <a:rPr lang="it-IT" dirty="0" smtClean="0"/>
              <a:t>..</a:t>
            </a:r>
            <a:endParaRPr lang="it-IT" dirty="0"/>
          </a:p>
        </p:txBody>
      </p:sp>
    </p:spTree>
    <p:extLst>
      <p:ext uri="{BB962C8B-B14F-4D97-AF65-F5344CB8AC3E}">
        <p14:creationId xmlns:p14="http://schemas.microsoft.com/office/powerpoint/2010/main" val="403307058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it-IT" sz="3600" dirty="0" smtClean="0"/>
              <a:t>Attività </a:t>
            </a:r>
            <a:r>
              <a:rPr lang="it-IT" sz="3600" dirty="0"/>
              <a:t>di prova e collaudo di singole unità software. A seconda del paradigma di programmazione, l’unità può essere una singola funzione, una singola classe o un singolo metodo. Lo scopo fondamentale è l’individuazione precoce dei bug (o la prevenzione delle regressioni).</a:t>
            </a:r>
            <a:r>
              <a:rPr lang="en-US" sz="3600" dirty="0"/>
              <a:t> </a:t>
            </a:r>
            <a:endParaRPr lang="en-US" sz="3600" dirty="0" smtClean="0"/>
          </a:p>
          <a:p>
            <a:pPr algn="r"/>
            <a:r>
              <a:rPr lang="it-IT" dirty="0"/>
              <a:t>(fonte Wikipedia)</a:t>
            </a:r>
          </a:p>
          <a:p>
            <a:endParaRPr lang="en-US" sz="3600" dirty="0"/>
          </a:p>
        </p:txBody>
      </p:sp>
      <p:sp>
        <p:nvSpPr>
          <p:cNvPr id="3" name="Titolo 2"/>
          <p:cNvSpPr>
            <a:spLocks noGrp="1"/>
          </p:cNvSpPr>
          <p:nvPr>
            <p:ph type="title"/>
          </p:nvPr>
        </p:nvSpPr>
        <p:spPr/>
        <p:txBody>
          <a:bodyPr>
            <a:normAutofit fontScale="90000"/>
          </a:bodyPr>
          <a:lstStyle/>
          <a:p>
            <a:r>
              <a:rPr lang="it-IT" dirty="0" smtClean="0"/>
              <a:t>Unit testing</a:t>
            </a:r>
            <a:endParaRPr lang="it-IT" dirty="0"/>
          </a:p>
        </p:txBody>
      </p:sp>
    </p:spTree>
    <p:extLst>
      <p:ext uri="{BB962C8B-B14F-4D97-AF65-F5344CB8AC3E}">
        <p14:creationId xmlns:p14="http://schemas.microsoft.com/office/powerpoint/2010/main" val="357929055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fontScale="90000"/>
          </a:bodyPr>
          <a:lstStyle/>
          <a:p>
            <a:r>
              <a:rPr lang="it-IT" dirty="0" smtClean="0"/>
              <a:t>Unit testing, perché?</a:t>
            </a:r>
            <a:endParaRPr lang="it-IT" dirty="0"/>
          </a:p>
        </p:txBody>
      </p:sp>
      <p:pic>
        <p:nvPicPr>
          <p:cNvPr id="5" name="Content Placeholder 4"/>
          <p:cNvPicPr>
            <a:picLocks noGrp="1" noChangeAspect="1"/>
          </p:cNvPicPr>
          <p:nvPr>
            <p:ph idx="1"/>
          </p:nvPr>
        </p:nvPicPr>
        <p:blipFill>
          <a:blip r:embed="rId2"/>
          <a:stretch>
            <a:fillRect/>
          </a:stretch>
        </p:blipFill>
        <p:spPr>
          <a:xfrm>
            <a:off x="1415843" y="1631364"/>
            <a:ext cx="8454548" cy="4219252"/>
          </a:xfrm>
          <a:prstGeom prst="rect">
            <a:avLst/>
          </a:prstGeom>
        </p:spPr>
      </p:pic>
    </p:spTree>
    <p:extLst>
      <p:ext uri="{BB962C8B-B14F-4D97-AF65-F5344CB8AC3E}">
        <p14:creationId xmlns:p14="http://schemas.microsoft.com/office/powerpoint/2010/main" val="72140671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en-US" sz="2800" dirty="0" err="1"/>
              <a:t>Testare</a:t>
            </a:r>
            <a:r>
              <a:rPr lang="en-US" sz="2800" dirty="0"/>
              <a:t> </a:t>
            </a:r>
            <a:r>
              <a:rPr lang="en-US" sz="2800" dirty="0" err="1"/>
              <a:t>funzionalità</a:t>
            </a:r>
            <a:r>
              <a:rPr lang="en-US" sz="2800" dirty="0"/>
              <a:t> mission-critical di business</a:t>
            </a:r>
          </a:p>
          <a:p>
            <a:r>
              <a:rPr lang="en-US" sz="2800" dirty="0" err="1"/>
              <a:t>Sviluppo</a:t>
            </a:r>
            <a:r>
              <a:rPr lang="en-US" sz="2800" dirty="0"/>
              <a:t> </a:t>
            </a:r>
            <a:r>
              <a:rPr lang="en-US" sz="2800" dirty="0" err="1"/>
              <a:t>evolutivo</a:t>
            </a:r>
            <a:endParaRPr lang="en-US" sz="2800" dirty="0"/>
          </a:p>
          <a:p>
            <a:r>
              <a:rPr lang="en-US" sz="2800" dirty="0"/>
              <a:t>Per </a:t>
            </a:r>
            <a:r>
              <a:rPr lang="en-US" sz="2800" dirty="0" err="1"/>
              <a:t>capire</a:t>
            </a:r>
            <a:r>
              <a:rPr lang="en-US" sz="2800" dirty="0"/>
              <a:t> </a:t>
            </a:r>
            <a:r>
              <a:rPr lang="en-US" sz="2800" dirty="0" err="1"/>
              <a:t>precocemente</a:t>
            </a:r>
            <a:r>
              <a:rPr lang="en-US" sz="2800" dirty="0"/>
              <a:t> </a:t>
            </a:r>
            <a:r>
              <a:rPr lang="en-US" sz="2800" dirty="0" err="1"/>
              <a:t>alcuni</a:t>
            </a:r>
            <a:r>
              <a:rPr lang="en-US" sz="2800" dirty="0"/>
              <a:t> bug</a:t>
            </a:r>
          </a:p>
          <a:p>
            <a:pPr lvl="1"/>
            <a:r>
              <a:rPr lang="it-IT" sz="2800" dirty="0" smtClean="0">
                <a:solidFill>
                  <a:schemeClr val="tx2"/>
                </a:solidFill>
                <a:latin typeface="+mj-lt"/>
              </a:rPr>
              <a:t>	Supporto </a:t>
            </a:r>
            <a:r>
              <a:rPr lang="it-IT" sz="2800" dirty="0">
                <a:solidFill>
                  <a:schemeClr val="tx2"/>
                </a:solidFill>
                <a:latin typeface="+mj-lt"/>
              </a:rPr>
              <a:t>di </a:t>
            </a:r>
            <a:r>
              <a:rPr lang="it-IT" sz="2800" dirty="0" err="1">
                <a:solidFill>
                  <a:schemeClr val="tx2"/>
                </a:solidFill>
                <a:latin typeface="+mj-lt"/>
              </a:rPr>
              <a:t>alert</a:t>
            </a:r>
            <a:r>
              <a:rPr lang="it-IT" sz="2800" dirty="0">
                <a:solidFill>
                  <a:schemeClr val="tx2"/>
                </a:solidFill>
                <a:latin typeface="+mj-lt"/>
              </a:rPr>
              <a:t> automatici</a:t>
            </a:r>
            <a:endParaRPr lang="en-US" sz="2800" dirty="0">
              <a:solidFill>
                <a:schemeClr val="tx2"/>
              </a:solidFill>
              <a:latin typeface="+mj-lt"/>
            </a:endParaRPr>
          </a:p>
          <a:p>
            <a:r>
              <a:rPr lang="en-US" sz="2800" dirty="0"/>
              <a:t>Per </a:t>
            </a:r>
            <a:r>
              <a:rPr lang="en-US" sz="2800" dirty="0" err="1"/>
              <a:t>prevenire</a:t>
            </a:r>
            <a:r>
              <a:rPr lang="en-US" sz="2800" dirty="0"/>
              <a:t> </a:t>
            </a:r>
            <a:r>
              <a:rPr lang="en-US" sz="2800" dirty="0" err="1"/>
              <a:t>regressioni</a:t>
            </a:r>
            <a:r>
              <a:rPr lang="en-US" sz="2800" dirty="0"/>
              <a:t> </a:t>
            </a:r>
            <a:r>
              <a:rPr lang="en-US" sz="2800" dirty="0" err="1"/>
              <a:t>il</a:t>
            </a:r>
            <a:r>
              <a:rPr lang="en-US" sz="2800" dirty="0"/>
              <a:t> </a:t>
            </a:r>
            <a:r>
              <a:rPr lang="en-US" sz="2800" dirty="0" err="1"/>
              <a:t>più</a:t>
            </a:r>
            <a:r>
              <a:rPr lang="en-US" sz="2800" dirty="0"/>
              <a:t> </a:t>
            </a:r>
            <a:r>
              <a:rPr lang="en-US" sz="2800" dirty="0" err="1"/>
              <a:t>possibile</a:t>
            </a:r>
            <a:endParaRPr lang="en-US" sz="2800" dirty="0"/>
          </a:p>
          <a:p>
            <a:r>
              <a:rPr lang="it-IT" sz="2800" dirty="0"/>
              <a:t>Avere copertura di test</a:t>
            </a:r>
          </a:p>
          <a:p>
            <a:r>
              <a:rPr lang="it-IT" sz="2800" dirty="0"/>
              <a:t>Scrivere in maniera «testabile» i nostri metodi</a:t>
            </a:r>
            <a:endParaRPr lang="en-US" sz="2800" dirty="0"/>
          </a:p>
        </p:txBody>
      </p:sp>
      <p:sp>
        <p:nvSpPr>
          <p:cNvPr id="3" name="Titolo 2"/>
          <p:cNvSpPr>
            <a:spLocks noGrp="1"/>
          </p:cNvSpPr>
          <p:nvPr>
            <p:ph type="title"/>
          </p:nvPr>
        </p:nvSpPr>
        <p:spPr/>
        <p:txBody>
          <a:bodyPr>
            <a:normAutofit fontScale="90000"/>
          </a:bodyPr>
          <a:lstStyle/>
          <a:p>
            <a:r>
              <a:rPr lang="it-IT" dirty="0" smtClean="0"/>
              <a:t>Unit testing, </a:t>
            </a:r>
            <a:r>
              <a:rPr lang="it-IT" dirty="0" smtClean="0"/>
              <a:t>perché?</a:t>
            </a:r>
            <a:endParaRPr lang="it-IT" dirty="0"/>
          </a:p>
        </p:txBody>
      </p:sp>
    </p:spTree>
    <p:extLst>
      <p:ext uri="{BB962C8B-B14F-4D97-AF65-F5344CB8AC3E}">
        <p14:creationId xmlns:p14="http://schemas.microsoft.com/office/powerpoint/2010/main" val="92215951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it-IT" dirty="0" smtClean="0"/>
              <a:t>Alessandro Alpi</a:t>
            </a:r>
          </a:p>
          <a:p>
            <a:pPr lvl="1"/>
            <a:endParaRPr lang="it-IT" dirty="0" smtClean="0"/>
          </a:p>
          <a:p>
            <a:pPr lvl="1"/>
            <a:r>
              <a:rPr lang="it-IT" sz="3200" dirty="0" smtClean="0">
                <a:latin typeface="+mj-lt"/>
              </a:rPr>
              <a:t>MVP SQL Server dal 2008</a:t>
            </a:r>
          </a:p>
          <a:p>
            <a:pPr lvl="1"/>
            <a:r>
              <a:rPr lang="it-IT" sz="3200" dirty="0" smtClean="0">
                <a:latin typeface="+mj-lt"/>
              </a:rPr>
              <a:t>DBA | Team </a:t>
            </a:r>
            <a:r>
              <a:rPr lang="it-IT" sz="3200" dirty="0">
                <a:latin typeface="+mj-lt"/>
              </a:rPr>
              <a:t>leader</a:t>
            </a:r>
          </a:p>
          <a:p>
            <a:pPr lvl="1"/>
            <a:r>
              <a:rPr lang="it-IT" sz="3200" dirty="0" smtClean="0">
                <a:latin typeface="+mj-lt"/>
              </a:rPr>
              <a:t>       	@</a:t>
            </a:r>
            <a:r>
              <a:rPr lang="it-IT" sz="3200" dirty="0" err="1">
                <a:latin typeface="+mj-lt"/>
              </a:rPr>
              <a:t>suxstellino</a:t>
            </a:r>
            <a:endParaRPr lang="it-IT" sz="3200" dirty="0">
              <a:latin typeface="+mj-lt"/>
            </a:endParaRPr>
          </a:p>
          <a:p>
            <a:r>
              <a:rPr lang="en-US" dirty="0" smtClean="0">
                <a:solidFill>
                  <a:schemeClr val="tx1"/>
                </a:solidFill>
              </a:rPr>
              <a:t>	</a:t>
            </a:r>
            <a:r>
              <a:rPr lang="en-US" i="1" dirty="0" smtClean="0">
                <a:solidFill>
                  <a:schemeClr val="tx1"/>
                </a:solidFill>
              </a:rPr>
              <a:t>[</a:t>
            </a:r>
            <a:r>
              <a:rPr lang="en-US" i="1" dirty="0" err="1" smtClean="0">
                <a:solidFill>
                  <a:schemeClr val="tx1"/>
                </a:solidFill>
              </a:rPr>
              <a:t>eng</a:t>
            </a:r>
            <a:r>
              <a:rPr lang="en-US" i="1" dirty="0" smtClean="0">
                <a:solidFill>
                  <a:schemeClr val="tx1"/>
                </a:solidFill>
              </a:rPr>
              <a:t>] </a:t>
            </a:r>
            <a:r>
              <a:rPr lang="en-US" dirty="0" smtClean="0">
                <a:solidFill>
                  <a:schemeClr val="tx1"/>
                </a:solidFill>
              </a:rPr>
              <a:t>http</a:t>
            </a:r>
            <a:r>
              <a:rPr lang="en-US" dirty="0">
                <a:solidFill>
                  <a:schemeClr val="tx1"/>
                </a:solidFill>
              </a:rPr>
              <a:t>://suxstellino.wordpress.com</a:t>
            </a:r>
          </a:p>
          <a:p>
            <a:r>
              <a:rPr lang="it-IT" dirty="0" smtClean="0">
                <a:solidFill>
                  <a:schemeClr val="tx1"/>
                </a:solidFill>
              </a:rPr>
              <a:t>	</a:t>
            </a:r>
            <a:r>
              <a:rPr lang="it-IT" i="1" dirty="0" smtClean="0">
                <a:solidFill>
                  <a:schemeClr val="tx1"/>
                </a:solidFill>
              </a:rPr>
              <a:t>[ita] </a:t>
            </a:r>
            <a:r>
              <a:rPr lang="it-IT" dirty="0" smtClean="0">
                <a:solidFill>
                  <a:schemeClr val="tx1"/>
                </a:solidFill>
              </a:rPr>
              <a:t>http</a:t>
            </a:r>
            <a:r>
              <a:rPr lang="it-IT" dirty="0">
                <a:solidFill>
                  <a:schemeClr val="tx1"/>
                </a:solidFill>
              </a:rPr>
              <a:t>://blogs.dotnethell.it/suxstellino</a:t>
            </a:r>
          </a:p>
          <a:p>
            <a:pPr lvl="1"/>
            <a:endParaRPr lang="it-IT" dirty="0" smtClean="0"/>
          </a:p>
          <a:p>
            <a:endParaRPr lang="it-IT" dirty="0"/>
          </a:p>
        </p:txBody>
      </p:sp>
      <p:sp>
        <p:nvSpPr>
          <p:cNvPr id="3" name="Titolo 2"/>
          <p:cNvSpPr>
            <a:spLocks noGrp="1"/>
          </p:cNvSpPr>
          <p:nvPr>
            <p:ph type="title"/>
          </p:nvPr>
        </p:nvSpPr>
        <p:spPr/>
        <p:txBody>
          <a:bodyPr>
            <a:normAutofit fontScale="90000"/>
          </a:bodyPr>
          <a:lstStyle/>
          <a:p>
            <a:r>
              <a:rPr lang="en-US" dirty="0" smtClean="0"/>
              <a:t>chi </a:t>
            </a:r>
            <a:r>
              <a:rPr lang="en-US" dirty="0" err="1" smtClean="0"/>
              <a:t>sono</a:t>
            </a:r>
            <a:endParaRPr lang="it-IT" dirty="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132294" y="4524896"/>
            <a:ext cx="1396825" cy="1001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017432" y="5491158"/>
            <a:ext cx="1579984" cy="7373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262156" y="3560772"/>
            <a:ext cx="2244511" cy="912603"/>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9555" y="3700148"/>
            <a:ext cx="685088" cy="673670"/>
          </a:xfrm>
          <a:prstGeom prst="rect">
            <a:avLst/>
          </a:prstGeom>
          <a:noFill/>
          <a:ln>
            <a:noFill/>
          </a:ln>
        </p:spPr>
      </p:pic>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9555" y="4523746"/>
            <a:ext cx="685088" cy="682060"/>
          </a:xfrm>
          <a:prstGeom prst="rect">
            <a:avLst/>
          </a:prstGeom>
          <a:noFill/>
          <a:ln>
            <a:noFill/>
          </a:ln>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9555" y="5355734"/>
            <a:ext cx="685088" cy="682060"/>
          </a:xfrm>
          <a:prstGeom prst="rect">
            <a:avLst/>
          </a:prstGeom>
          <a:noFill/>
          <a:ln>
            <a:noFill/>
          </a:ln>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21943" y="912284"/>
            <a:ext cx="2484723" cy="24847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699894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it-IT" sz="4000" b="1" dirty="0"/>
              <a:t>«Fix dei bug non appena trovati»</a:t>
            </a:r>
          </a:p>
          <a:p>
            <a:endParaRPr lang="en-US" sz="2800" dirty="0" smtClean="0"/>
          </a:p>
          <a:p>
            <a:r>
              <a:rPr lang="en-US" sz="2800" dirty="0" smtClean="0"/>
              <a:t>I </a:t>
            </a:r>
            <a:r>
              <a:rPr lang="en-US" sz="2800" dirty="0"/>
              <a:t>bug non </a:t>
            </a:r>
            <a:r>
              <a:rPr lang="en-US" sz="2800" dirty="0" err="1"/>
              <a:t>fixati</a:t>
            </a:r>
            <a:r>
              <a:rPr lang="en-US" sz="2800" dirty="0"/>
              <a:t> </a:t>
            </a:r>
            <a:r>
              <a:rPr lang="en-US" sz="2800" dirty="0" err="1"/>
              <a:t>camuffano</a:t>
            </a:r>
            <a:r>
              <a:rPr lang="en-US" sz="2800" dirty="0"/>
              <a:t> </a:t>
            </a:r>
            <a:r>
              <a:rPr lang="en-US" sz="2800" dirty="0" err="1"/>
              <a:t>potenzialmente</a:t>
            </a:r>
            <a:r>
              <a:rPr lang="en-US" sz="2800" dirty="0"/>
              <a:t> </a:t>
            </a:r>
            <a:r>
              <a:rPr lang="en-US" sz="2800" dirty="0" err="1"/>
              <a:t>altri</a:t>
            </a:r>
            <a:r>
              <a:rPr lang="en-US" sz="2800" dirty="0"/>
              <a:t> bug</a:t>
            </a:r>
          </a:p>
          <a:p>
            <a:r>
              <a:rPr lang="en-US" sz="2800" dirty="0"/>
              <a:t>I bug non </a:t>
            </a:r>
            <a:r>
              <a:rPr lang="en-US" sz="2800" dirty="0" err="1"/>
              <a:t>fixati</a:t>
            </a:r>
            <a:r>
              <a:rPr lang="en-US" sz="2800" dirty="0"/>
              <a:t> </a:t>
            </a:r>
            <a:r>
              <a:rPr lang="en-US" sz="2800" dirty="0" err="1"/>
              <a:t>fanno</a:t>
            </a:r>
            <a:r>
              <a:rPr lang="en-US" sz="2800" dirty="0"/>
              <a:t> </a:t>
            </a:r>
            <a:r>
              <a:rPr lang="en-US" sz="2800" dirty="0" err="1"/>
              <a:t>sembrare</a:t>
            </a:r>
            <a:r>
              <a:rPr lang="en-US" sz="2800" dirty="0"/>
              <a:t> la </a:t>
            </a:r>
            <a:r>
              <a:rPr lang="en-US" sz="2800" dirty="0" err="1"/>
              <a:t>qualità</a:t>
            </a:r>
            <a:r>
              <a:rPr lang="en-US" sz="2800" dirty="0"/>
              <a:t> </a:t>
            </a:r>
            <a:r>
              <a:rPr lang="en-US" sz="2800" dirty="0" err="1"/>
              <a:t>un’opzione</a:t>
            </a:r>
            <a:endParaRPr lang="en-US" sz="2800" dirty="0"/>
          </a:p>
          <a:p>
            <a:r>
              <a:rPr lang="en-US" sz="2800" dirty="0" err="1"/>
              <a:t>Discutere</a:t>
            </a:r>
            <a:r>
              <a:rPr lang="en-US" sz="2800" dirty="0"/>
              <a:t> </a:t>
            </a:r>
            <a:r>
              <a:rPr lang="en-US" sz="2800" dirty="0" err="1"/>
              <a:t>su</a:t>
            </a:r>
            <a:r>
              <a:rPr lang="en-US" sz="2800" dirty="0"/>
              <a:t> bug non </a:t>
            </a:r>
            <a:r>
              <a:rPr lang="en-US" sz="2800" dirty="0" err="1"/>
              <a:t>fixati</a:t>
            </a:r>
            <a:r>
              <a:rPr lang="en-US" sz="2800" dirty="0"/>
              <a:t> è </a:t>
            </a:r>
            <a:r>
              <a:rPr lang="en-US" sz="2800" dirty="0" err="1"/>
              <a:t>una</a:t>
            </a:r>
            <a:r>
              <a:rPr lang="en-US" sz="2800" dirty="0"/>
              <a:t> </a:t>
            </a:r>
            <a:r>
              <a:rPr lang="en-US" sz="2800" dirty="0" err="1"/>
              <a:t>perdita</a:t>
            </a:r>
            <a:r>
              <a:rPr lang="en-US" sz="2800" dirty="0"/>
              <a:t> di tempo</a:t>
            </a:r>
          </a:p>
          <a:p>
            <a:r>
              <a:rPr lang="en-US" sz="2800" dirty="0"/>
              <a:t>I bug non </a:t>
            </a:r>
            <a:r>
              <a:rPr lang="en-US" sz="2800" dirty="0" err="1"/>
              <a:t>fixati</a:t>
            </a:r>
            <a:r>
              <a:rPr lang="en-US" sz="2800" dirty="0"/>
              <a:t> </a:t>
            </a:r>
            <a:r>
              <a:rPr lang="en-US" sz="2800" dirty="0" err="1"/>
              <a:t>aumentano</a:t>
            </a:r>
            <a:r>
              <a:rPr lang="en-US" sz="2800" dirty="0"/>
              <a:t> in </a:t>
            </a:r>
            <a:r>
              <a:rPr lang="en-US" sz="2800" dirty="0" err="1"/>
              <a:t>generale</a:t>
            </a:r>
            <a:r>
              <a:rPr lang="en-US" sz="2800" dirty="0"/>
              <a:t> </a:t>
            </a:r>
            <a:r>
              <a:rPr lang="en-US" sz="2800" dirty="0" err="1"/>
              <a:t>gli</a:t>
            </a:r>
            <a:r>
              <a:rPr lang="en-US" sz="2800" dirty="0"/>
              <a:t> </a:t>
            </a:r>
            <a:r>
              <a:rPr lang="en-US" sz="2800" dirty="0" err="1"/>
              <a:t>sforzi</a:t>
            </a:r>
            <a:endParaRPr lang="en-US" sz="2800" dirty="0"/>
          </a:p>
        </p:txBody>
      </p:sp>
      <p:sp>
        <p:nvSpPr>
          <p:cNvPr id="3" name="Titolo 2"/>
          <p:cNvSpPr>
            <a:spLocks noGrp="1"/>
          </p:cNvSpPr>
          <p:nvPr>
            <p:ph type="title"/>
          </p:nvPr>
        </p:nvSpPr>
        <p:spPr/>
        <p:txBody>
          <a:bodyPr>
            <a:normAutofit fontScale="90000"/>
          </a:bodyPr>
          <a:lstStyle/>
          <a:p>
            <a:r>
              <a:rPr lang="it-IT" dirty="0" smtClean="0"/>
              <a:t>Unit testing, perché?</a:t>
            </a:r>
            <a:endParaRPr lang="it-IT" dirty="0"/>
          </a:p>
        </p:txBody>
      </p:sp>
    </p:spTree>
    <p:extLst>
      <p:ext uri="{BB962C8B-B14F-4D97-AF65-F5344CB8AC3E}">
        <p14:creationId xmlns:p14="http://schemas.microsoft.com/office/powerpoint/2010/main" val="421875973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en-US" sz="4000" dirty="0" err="1"/>
              <a:t>Calcoli</a:t>
            </a:r>
            <a:r>
              <a:rPr lang="en-US" sz="4000" dirty="0"/>
              <a:t> in procedure e </a:t>
            </a:r>
            <a:r>
              <a:rPr lang="en-US" sz="4000" dirty="0" err="1"/>
              <a:t>funzioni</a:t>
            </a:r>
            <a:endParaRPr lang="en-US" sz="4000" dirty="0"/>
          </a:p>
          <a:p>
            <a:r>
              <a:rPr lang="en-US" sz="4000" dirty="0"/>
              <a:t>Constraint (schema)</a:t>
            </a:r>
          </a:p>
          <a:p>
            <a:r>
              <a:rPr lang="en-US" sz="4000" dirty="0" err="1"/>
              <a:t>Casi</a:t>
            </a:r>
            <a:r>
              <a:rPr lang="en-US" sz="4000" dirty="0"/>
              <a:t> </a:t>
            </a:r>
            <a:r>
              <a:rPr lang="en-US" sz="4000" dirty="0" err="1"/>
              <a:t>limite</a:t>
            </a:r>
            <a:r>
              <a:rPr lang="en-US" sz="4000" dirty="0"/>
              <a:t> </a:t>
            </a:r>
            <a:r>
              <a:rPr lang="en-US" sz="4000" dirty="0" smtClean="0"/>
              <a:t>e </a:t>
            </a:r>
            <a:r>
              <a:rPr lang="en-US" sz="4000" dirty="0" err="1" smtClean="0"/>
              <a:t>comportamenti</a:t>
            </a:r>
            <a:r>
              <a:rPr lang="en-US" sz="4000" dirty="0" smtClean="0"/>
              <a:t> </a:t>
            </a:r>
            <a:r>
              <a:rPr lang="en-US" sz="4000" dirty="0" err="1"/>
              <a:t>attesi</a:t>
            </a:r>
            <a:r>
              <a:rPr lang="en-US" sz="4000" dirty="0"/>
              <a:t> sui </a:t>
            </a:r>
            <a:r>
              <a:rPr lang="en-US" sz="4000" dirty="0" err="1"/>
              <a:t>dati</a:t>
            </a:r>
            <a:endParaRPr lang="en-US" sz="4000" dirty="0"/>
          </a:p>
          <a:p>
            <a:r>
              <a:rPr lang="en-US" sz="4000" dirty="0" err="1" smtClean="0"/>
              <a:t>Sicurezza</a:t>
            </a:r>
            <a:endParaRPr lang="en-US" sz="4000" dirty="0"/>
          </a:p>
          <a:p>
            <a:r>
              <a:rPr lang="en-US" sz="4000" dirty="0" smtClean="0"/>
              <a:t>Standard</a:t>
            </a:r>
            <a:endParaRPr lang="en-US" sz="4000" dirty="0"/>
          </a:p>
        </p:txBody>
      </p:sp>
      <p:sp>
        <p:nvSpPr>
          <p:cNvPr id="3" name="Titolo 2"/>
          <p:cNvSpPr>
            <a:spLocks noGrp="1"/>
          </p:cNvSpPr>
          <p:nvPr>
            <p:ph type="title"/>
          </p:nvPr>
        </p:nvSpPr>
        <p:spPr/>
        <p:txBody>
          <a:bodyPr>
            <a:normAutofit fontScale="90000"/>
          </a:bodyPr>
          <a:lstStyle/>
          <a:p>
            <a:r>
              <a:rPr lang="it-IT" dirty="0" smtClean="0"/>
              <a:t>Cosa testare?</a:t>
            </a:r>
            <a:endParaRPr lang="it-IT" dirty="0"/>
          </a:p>
        </p:txBody>
      </p:sp>
    </p:spTree>
    <p:extLst>
      <p:ext uri="{BB962C8B-B14F-4D97-AF65-F5344CB8AC3E}">
        <p14:creationId xmlns:p14="http://schemas.microsoft.com/office/powerpoint/2010/main" val="360226661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en-US" sz="2800" dirty="0"/>
              <a:t>Framework</a:t>
            </a:r>
          </a:p>
          <a:p>
            <a:pPr lvl="1"/>
            <a:r>
              <a:rPr lang="en-US" sz="2400" dirty="0" smtClean="0"/>
              <a:t>	</a:t>
            </a:r>
            <a:r>
              <a:rPr lang="en-US" sz="2800" dirty="0">
                <a:solidFill>
                  <a:schemeClr val="tx2"/>
                </a:solidFill>
                <a:latin typeface="+mj-lt"/>
              </a:rPr>
              <a:t>tSQLt</a:t>
            </a:r>
          </a:p>
          <a:p>
            <a:pPr lvl="1"/>
            <a:r>
              <a:rPr lang="en-US" sz="2800" dirty="0">
                <a:solidFill>
                  <a:schemeClr val="tx2"/>
                </a:solidFill>
                <a:latin typeface="+mj-lt"/>
              </a:rPr>
              <a:t>	tSQLUnit (</a:t>
            </a:r>
            <a:r>
              <a:rPr lang="en-US" sz="2800" dirty="0" err="1">
                <a:solidFill>
                  <a:schemeClr val="tx2"/>
                </a:solidFill>
                <a:latin typeface="+mj-lt"/>
              </a:rPr>
              <a:t>consigliato</a:t>
            </a:r>
            <a:r>
              <a:rPr lang="en-US" sz="2800" dirty="0">
                <a:solidFill>
                  <a:schemeClr val="tx2"/>
                </a:solidFill>
                <a:latin typeface="+mj-lt"/>
              </a:rPr>
              <a:t> </a:t>
            </a:r>
            <a:r>
              <a:rPr lang="en-US" sz="2800" dirty="0" smtClean="0">
                <a:solidFill>
                  <a:schemeClr val="tx2"/>
                </a:solidFill>
                <a:latin typeface="+mj-lt"/>
              </a:rPr>
              <a:t>per SQL </a:t>
            </a:r>
            <a:r>
              <a:rPr lang="en-US" sz="2800" dirty="0">
                <a:solidFill>
                  <a:schemeClr val="tx2"/>
                </a:solidFill>
                <a:latin typeface="+mj-lt"/>
              </a:rPr>
              <a:t>Server </a:t>
            </a:r>
            <a:r>
              <a:rPr lang="en-US" sz="2800" dirty="0" smtClean="0">
                <a:solidFill>
                  <a:schemeClr val="tx2"/>
                </a:solidFill>
                <a:latin typeface="+mj-lt"/>
              </a:rPr>
              <a:t>2000)</a:t>
            </a:r>
            <a:endParaRPr lang="en-US" sz="2800" dirty="0">
              <a:solidFill>
                <a:schemeClr val="tx2"/>
              </a:solidFill>
              <a:latin typeface="+mj-lt"/>
            </a:endParaRPr>
          </a:p>
          <a:p>
            <a:pPr lvl="1"/>
            <a:r>
              <a:rPr lang="en-US" sz="2800" dirty="0">
                <a:solidFill>
                  <a:schemeClr val="tx2"/>
                </a:solidFill>
                <a:latin typeface="+mj-lt"/>
              </a:rPr>
              <a:t>	</a:t>
            </a:r>
            <a:r>
              <a:rPr lang="en-US" sz="2800" dirty="0" smtClean="0">
                <a:solidFill>
                  <a:schemeClr val="tx2"/>
                </a:solidFill>
                <a:latin typeface="+mj-lt"/>
              </a:rPr>
              <a:t>SQLCop (per </a:t>
            </a:r>
            <a:r>
              <a:rPr lang="en-US" sz="2800" dirty="0" err="1" smtClean="0">
                <a:solidFill>
                  <a:schemeClr val="tx2"/>
                </a:solidFill>
                <a:latin typeface="+mj-lt"/>
              </a:rPr>
              <a:t>gli</a:t>
            </a:r>
            <a:r>
              <a:rPr lang="en-US" sz="2800" dirty="0" smtClean="0">
                <a:solidFill>
                  <a:schemeClr val="tx2"/>
                </a:solidFill>
                <a:latin typeface="+mj-lt"/>
              </a:rPr>
              <a:t> standard e le </a:t>
            </a:r>
            <a:r>
              <a:rPr lang="en-US" sz="2800" dirty="0" err="1" smtClean="0">
                <a:solidFill>
                  <a:schemeClr val="tx2"/>
                </a:solidFill>
                <a:latin typeface="+mj-lt"/>
              </a:rPr>
              <a:t>metriche</a:t>
            </a:r>
            <a:r>
              <a:rPr lang="en-US" sz="2800" dirty="0" smtClean="0">
                <a:solidFill>
                  <a:schemeClr val="tx2"/>
                </a:solidFill>
                <a:latin typeface="+mj-lt"/>
              </a:rPr>
              <a:t>)</a:t>
            </a:r>
            <a:endParaRPr lang="en-US" sz="2800" dirty="0">
              <a:solidFill>
                <a:schemeClr val="tx2"/>
              </a:solidFill>
              <a:latin typeface="+mj-lt"/>
            </a:endParaRPr>
          </a:p>
          <a:p>
            <a:r>
              <a:rPr lang="en-US" dirty="0"/>
              <a:t>Tools </a:t>
            </a:r>
          </a:p>
          <a:p>
            <a:pPr lvl="1"/>
            <a:r>
              <a:rPr lang="en-US" sz="2800" dirty="0" smtClean="0">
                <a:solidFill>
                  <a:schemeClr val="tx2"/>
                </a:solidFill>
                <a:latin typeface="+mj-lt"/>
              </a:rPr>
              <a:t>	SQLTest </a:t>
            </a:r>
            <a:r>
              <a:rPr lang="en-US" sz="2800" dirty="0">
                <a:solidFill>
                  <a:schemeClr val="tx2"/>
                </a:solidFill>
                <a:latin typeface="+mj-lt"/>
              </a:rPr>
              <a:t>di Red-Gate (tSQLt + SQLCop)</a:t>
            </a:r>
          </a:p>
          <a:p>
            <a:pPr lvl="1"/>
            <a:r>
              <a:rPr lang="en-US" sz="2800" dirty="0" smtClean="0">
                <a:solidFill>
                  <a:schemeClr val="tx2"/>
                </a:solidFill>
                <a:latin typeface="+mj-lt"/>
              </a:rPr>
              <a:t>	Unit </a:t>
            </a:r>
            <a:r>
              <a:rPr lang="en-US" sz="2800" dirty="0">
                <a:solidFill>
                  <a:schemeClr val="tx2"/>
                </a:solidFill>
                <a:latin typeface="+mj-lt"/>
              </a:rPr>
              <a:t>test project con Visual Studio</a:t>
            </a:r>
          </a:p>
        </p:txBody>
      </p:sp>
      <p:sp>
        <p:nvSpPr>
          <p:cNvPr id="3" name="Titolo 2"/>
          <p:cNvSpPr>
            <a:spLocks noGrp="1"/>
          </p:cNvSpPr>
          <p:nvPr>
            <p:ph type="title"/>
          </p:nvPr>
        </p:nvSpPr>
        <p:spPr/>
        <p:txBody>
          <a:bodyPr>
            <a:normAutofit fontScale="90000"/>
          </a:bodyPr>
          <a:lstStyle/>
          <a:p>
            <a:r>
              <a:rPr lang="it-IT" dirty="0" smtClean="0"/>
              <a:t>Strumenti per il test</a:t>
            </a:r>
            <a:endParaRPr lang="it-IT" dirty="0"/>
          </a:p>
        </p:txBody>
      </p:sp>
    </p:spTree>
    <p:extLst>
      <p:ext uri="{BB962C8B-B14F-4D97-AF65-F5344CB8AC3E}">
        <p14:creationId xmlns:p14="http://schemas.microsoft.com/office/powerpoint/2010/main" val="393301987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lnSpcReduction="10000"/>
          </a:bodyPr>
          <a:lstStyle/>
          <a:p>
            <a:r>
              <a:rPr lang="it-IT" sz="2800" dirty="0"/>
              <a:t>Free framework (open source)</a:t>
            </a:r>
          </a:p>
          <a:p>
            <a:r>
              <a:rPr lang="it-IT" sz="2800" dirty="0"/>
              <a:t>T-SQL </a:t>
            </a:r>
          </a:p>
          <a:p>
            <a:r>
              <a:rPr lang="en-US" sz="2800" dirty="0" err="1"/>
              <a:t>Necessita</a:t>
            </a:r>
            <a:r>
              <a:rPr lang="en-US" sz="2800" dirty="0"/>
              <a:t> di SQLCLR </a:t>
            </a:r>
            <a:r>
              <a:rPr lang="en-US" sz="2800" dirty="0" err="1"/>
              <a:t>abilitato</a:t>
            </a:r>
            <a:endParaRPr lang="en-US" sz="2800" dirty="0"/>
          </a:p>
          <a:p>
            <a:r>
              <a:rPr lang="en-US" sz="2800" dirty="0" err="1"/>
              <a:t>Comprende</a:t>
            </a:r>
            <a:r>
              <a:rPr lang="en-US" sz="2800" dirty="0"/>
              <a:t> le </a:t>
            </a:r>
            <a:r>
              <a:rPr lang="en-US" sz="2800" dirty="0" err="1"/>
              <a:t>asserzioni</a:t>
            </a:r>
            <a:r>
              <a:rPr lang="en-US" sz="2800" dirty="0"/>
              <a:t> </a:t>
            </a:r>
            <a:r>
              <a:rPr lang="en-US" sz="2800" dirty="0" err="1"/>
              <a:t>più</a:t>
            </a:r>
            <a:r>
              <a:rPr lang="en-US" sz="2800" dirty="0"/>
              <a:t> </a:t>
            </a:r>
            <a:r>
              <a:rPr lang="en-US" sz="2800" dirty="0" err="1"/>
              <a:t>comuni</a:t>
            </a:r>
            <a:endParaRPr lang="en-US" sz="2800" dirty="0"/>
          </a:p>
          <a:p>
            <a:r>
              <a:rPr lang="en-US" sz="2800" dirty="0" smtClean="0"/>
              <a:t>Self-contained con </a:t>
            </a:r>
            <a:r>
              <a:rPr lang="en-US" sz="2800" dirty="0" err="1" smtClean="0"/>
              <a:t>transazioni</a:t>
            </a:r>
            <a:r>
              <a:rPr lang="en-US" sz="2800" dirty="0" smtClean="0"/>
              <a:t> </a:t>
            </a:r>
            <a:r>
              <a:rPr lang="en-US" sz="2800" dirty="0"/>
              <a:t>isolate</a:t>
            </a:r>
          </a:p>
          <a:p>
            <a:r>
              <a:rPr lang="en-US" sz="2800" dirty="0"/>
              <a:t>Versatile</a:t>
            </a:r>
          </a:p>
          <a:p>
            <a:r>
              <a:rPr lang="en-US" sz="2800" dirty="0" err="1"/>
              <a:t>Piuttosto</a:t>
            </a:r>
            <a:r>
              <a:rPr lang="en-US" sz="2800" dirty="0"/>
              <a:t> simile a xUnit</a:t>
            </a:r>
          </a:p>
        </p:txBody>
      </p:sp>
      <p:sp>
        <p:nvSpPr>
          <p:cNvPr id="3" name="Titolo 2"/>
          <p:cNvSpPr>
            <a:spLocks noGrp="1"/>
          </p:cNvSpPr>
          <p:nvPr>
            <p:ph type="title"/>
          </p:nvPr>
        </p:nvSpPr>
        <p:spPr/>
        <p:txBody>
          <a:bodyPr>
            <a:normAutofit fontScale="90000"/>
          </a:bodyPr>
          <a:lstStyle/>
          <a:p>
            <a:r>
              <a:rPr lang="it-IT" dirty="0" smtClean="0"/>
              <a:t>tSQLt</a:t>
            </a:r>
            <a:endParaRPr lang="it-IT" dirty="0"/>
          </a:p>
        </p:txBody>
      </p:sp>
    </p:spTree>
    <p:extLst>
      <p:ext uri="{BB962C8B-B14F-4D97-AF65-F5344CB8AC3E}">
        <p14:creationId xmlns:p14="http://schemas.microsoft.com/office/powerpoint/2010/main" val="342468242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fontScale="85000" lnSpcReduction="20000"/>
          </a:bodyPr>
          <a:lstStyle/>
          <a:p>
            <a:r>
              <a:rPr lang="en-US" sz="2800" dirty="0"/>
              <a:t>Built-in</a:t>
            </a:r>
          </a:p>
          <a:p>
            <a:pPr lvl="1"/>
            <a:r>
              <a:rPr lang="en-US" sz="2800" dirty="0" smtClean="0">
                <a:solidFill>
                  <a:schemeClr val="tx2"/>
                </a:solidFill>
                <a:latin typeface="+mj-lt"/>
              </a:rPr>
              <a:t>	schema </a:t>
            </a:r>
            <a:r>
              <a:rPr lang="en-US" sz="2800" dirty="0" err="1">
                <a:solidFill>
                  <a:schemeClr val="tx2"/>
                </a:solidFill>
                <a:latin typeface="+mj-lt"/>
              </a:rPr>
              <a:t>tsqlt</a:t>
            </a:r>
            <a:endParaRPr lang="en-US" sz="2800" dirty="0">
              <a:solidFill>
                <a:schemeClr val="tx2"/>
              </a:solidFill>
              <a:latin typeface="+mj-lt"/>
            </a:endParaRPr>
          </a:p>
          <a:p>
            <a:r>
              <a:rPr lang="en-US" sz="2800" dirty="0" err="1"/>
              <a:t>Classi</a:t>
            </a:r>
            <a:endParaRPr lang="en-US" sz="2800" dirty="0"/>
          </a:p>
          <a:p>
            <a:pPr lvl="1"/>
            <a:r>
              <a:rPr lang="en-US" sz="2800" dirty="0" smtClean="0">
                <a:solidFill>
                  <a:schemeClr val="tx2"/>
                </a:solidFill>
                <a:latin typeface="+mj-lt"/>
              </a:rPr>
              <a:t>	</a:t>
            </a:r>
            <a:r>
              <a:rPr lang="en-US" sz="2800" dirty="0" err="1" smtClean="0">
                <a:solidFill>
                  <a:schemeClr val="tx2"/>
                </a:solidFill>
                <a:latin typeface="+mj-lt"/>
              </a:rPr>
              <a:t>Gruppi</a:t>
            </a:r>
            <a:r>
              <a:rPr lang="en-US" sz="2800" dirty="0" smtClean="0">
                <a:solidFill>
                  <a:schemeClr val="tx2"/>
                </a:solidFill>
                <a:latin typeface="+mj-lt"/>
              </a:rPr>
              <a:t> </a:t>
            </a:r>
            <a:r>
              <a:rPr lang="en-US" sz="2800" dirty="0">
                <a:solidFill>
                  <a:schemeClr val="tx2"/>
                </a:solidFill>
                <a:latin typeface="+mj-lt"/>
              </a:rPr>
              <a:t>di stored procedure (</a:t>
            </a:r>
            <a:r>
              <a:rPr lang="en-US" sz="2800" dirty="0" err="1">
                <a:solidFill>
                  <a:schemeClr val="tx2"/>
                </a:solidFill>
                <a:latin typeface="+mj-lt"/>
              </a:rPr>
              <a:t>che</a:t>
            </a:r>
            <a:r>
              <a:rPr lang="en-US" sz="2800" dirty="0">
                <a:solidFill>
                  <a:schemeClr val="tx2"/>
                </a:solidFill>
                <a:latin typeface="+mj-lt"/>
              </a:rPr>
              <a:t> </a:t>
            </a:r>
            <a:r>
              <a:rPr lang="en-US" sz="2800" dirty="0" err="1">
                <a:solidFill>
                  <a:schemeClr val="tx2"/>
                </a:solidFill>
                <a:latin typeface="+mj-lt"/>
              </a:rPr>
              <a:t>sono</a:t>
            </a:r>
            <a:r>
              <a:rPr lang="en-US" sz="2800" dirty="0">
                <a:solidFill>
                  <a:schemeClr val="tx2"/>
                </a:solidFill>
                <a:latin typeface="+mj-lt"/>
              </a:rPr>
              <a:t> </a:t>
            </a:r>
            <a:r>
              <a:rPr lang="en-US" sz="2800" dirty="0" err="1">
                <a:solidFill>
                  <a:schemeClr val="tx2"/>
                </a:solidFill>
                <a:latin typeface="+mj-lt"/>
              </a:rPr>
              <a:t>i</a:t>
            </a:r>
            <a:r>
              <a:rPr lang="en-US" sz="2800" dirty="0">
                <a:solidFill>
                  <a:schemeClr val="tx2"/>
                </a:solidFill>
                <a:latin typeface="+mj-lt"/>
              </a:rPr>
              <a:t> test)</a:t>
            </a:r>
          </a:p>
          <a:p>
            <a:r>
              <a:rPr lang="en-US" sz="2800" dirty="0" err="1"/>
              <a:t>Struttura</a:t>
            </a:r>
            <a:endParaRPr lang="en-US" sz="2800" dirty="0"/>
          </a:p>
          <a:p>
            <a:pPr lvl="1"/>
            <a:r>
              <a:rPr lang="en-US" sz="2800" dirty="0" smtClean="0">
                <a:solidFill>
                  <a:schemeClr val="tx2"/>
                </a:solidFill>
                <a:latin typeface="+mj-lt"/>
              </a:rPr>
              <a:t>	Assemble </a:t>
            </a:r>
            <a:r>
              <a:rPr lang="en-US" sz="2800" dirty="0">
                <a:solidFill>
                  <a:schemeClr val="tx2"/>
                </a:solidFill>
                <a:latin typeface="+mj-lt"/>
              </a:rPr>
              <a:t>(</a:t>
            </a:r>
            <a:r>
              <a:rPr lang="en-US" sz="2800" dirty="0" err="1">
                <a:solidFill>
                  <a:schemeClr val="tx2"/>
                </a:solidFill>
                <a:latin typeface="+mj-lt"/>
              </a:rPr>
              <a:t>crea</a:t>
            </a:r>
            <a:r>
              <a:rPr lang="en-US" sz="2800" dirty="0">
                <a:solidFill>
                  <a:schemeClr val="tx2"/>
                </a:solidFill>
                <a:latin typeface="+mj-lt"/>
              </a:rPr>
              <a:t> </a:t>
            </a:r>
            <a:r>
              <a:rPr lang="en-US" sz="2800" dirty="0" err="1">
                <a:solidFill>
                  <a:schemeClr val="tx2"/>
                </a:solidFill>
                <a:latin typeface="+mj-lt"/>
              </a:rPr>
              <a:t>oggetti</a:t>
            </a:r>
            <a:r>
              <a:rPr lang="en-US" sz="2800" dirty="0">
                <a:solidFill>
                  <a:schemeClr val="tx2"/>
                </a:solidFill>
                <a:latin typeface="+mj-lt"/>
              </a:rPr>
              <a:t> fake e mock)</a:t>
            </a:r>
          </a:p>
          <a:p>
            <a:pPr lvl="1"/>
            <a:r>
              <a:rPr lang="en-US" sz="2800" dirty="0" smtClean="0">
                <a:solidFill>
                  <a:schemeClr val="tx2"/>
                </a:solidFill>
                <a:latin typeface="+mj-lt"/>
              </a:rPr>
              <a:t>	Act </a:t>
            </a:r>
            <a:r>
              <a:rPr lang="en-US" sz="2800" dirty="0">
                <a:solidFill>
                  <a:schemeClr val="tx2"/>
                </a:solidFill>
                <a:latin typeface="+mj-lt"/>
              </a:rPr>
              <a:t>(</a:t>
            </a:r>
            <a:r>
              <a:rPr lang="en-US" sz="2800" dirty="0" err="1">
                <a:solidFill>
                  <a:schemeClr val="tx2"/>
                </a:solidFill>
                <a:latin typeface="+mj-lt"/>
              </a:rPr>
              <a:t>applica</a:t>
            </a:r>
            <a:r>
              <a:rPr lang="en-US" sz="2800" dirty="0">
                <a:solidFill>
                  <a:schemeClr val="tx2"/>
                </a:solidFill>
                <a:latin typeface="+mj-lt"/>
              </a:rPr>
              <a:t> </a:t>
            </a:r>
            <a:r>
              <a:rPr lang="en-US" sz="2800" dirty="0" err="1">
                <a:solidFill>
                  <a:schemeClr val="tx2"/>
                </a:solidFill>
                <a:latin typeface="+mj-lt"/>
              </a:rPr>
              <a:t>logiche</a:t>
            </a:r>
            <a:r>
              <a:rPr lang="en-US" sz="2800" dirty="0">
                <a:solidFill>
                  <a:schemeClr val="tx2"/>
                </a:solidFill>
                <a:latin typeface="+mj-lt"/>
              </a:rPr>
              <a:t>)</a:t>
            </a:r>
          </a:p>
          <a:p>
            <a:pPr lvl="1"/>
            <a:r>
              <a:rPr lang="en-US" sz="2800" dirty="0" smtClean="0">
                <a:solidFill>
                  <a:schemeClr val="tx2"/>
                </a:solidFill>
                <a:latin typeface="+mj-lt"/>
              </a:rPr>
              <a:t>	Assert </a:t>
            </a:r>
            <a:r>
              <a:rPr lang="en-US" sz="2800" dirty="0">
                <a:solidFill>
                  <a:schemeClr val="tx2"/>
                </a:solidFill>
                <a:latin typeface="+mj-lt"/>
              </a:rPr>
              <a:t>(</a:t>
            </a:r>
            <a:r>
              <a:rPr lang="en-US" sz="2800" dirty="0" err="1">
                <a:solidFill>
                  <a:schemeClr val="tx2"/>
                </a:solidFill>
                <a:latin typeface="+mj-lt"/>
              </a:rPr>
              <a:t>asserisce</a:t>
            </a:r>
            <a:r>
              <a:rPr lang="en-US" sz="2800" dirty="0">
                <a:solidFill>
                  <a:schemeClr val="tx2"/>
                </a:solidFill>
                <a:latin typeface="+mj-lt"/>
              </a:rPr>
              <a:t>, </a:t>
            </a:r>
            <a:r>
              <a:rPr lang="en-US" sz="2800" dirty="0" err="1">
                <a:solidFill>
                  <a:schemeClr val="tx2"/>
                </a:solidFill>
                <a:latin typeface="+mj-lt"/>
              </a:rPr>
              <a:t>verifica</a:t>
            </a:r>
            <a:r>
              <a:rPr lang="en-US" sz="2800" dirty="0">
                <a:solidFill>
                  <a:schemeClr val="tx2"/>
                </a:solidFill>
                <a:latin typeface="+mj-lt"/>
              </a:rPr>
              <a:t> </a:t>
            </a:r>
            <a:r>
              <a:rPr lang="en-US" sz="2800" dirty="0" err="1">
                <a:solidFill>
                  <a:schemeClr val="tx2"/>
                </a:solidFill>
                <a:latin typeface="+mj-lt"/>
              </a:rPr>
              <a:t>risultati</a:t>
            </a:r>
            <a:r>
              <a:rPr lang="en-US" sz="2800" dirty="0">
                <a:solidFill>
                  <a:schemeClr val="tx2"/>
                </a:solidFill>
                <a:latin typeface="+mj-lt"/>
              </a:rPr>
              <a:t>)</a:t>
            </a:r>
          </a:p>
          <a:p>
            <a:r>
              <a:rPr lang="en-US" sz="2800" dirty="0" err="1"/>
              <a:t>Convenzioni</a:t>
            </a:r>
            <a:endParaRPr lang="en-US" sz="2800" dirty="0"/>
          </a:p>
          <a:p>
            <a:pPr lvl="1"/>
            <a:r>
              <a:rPr lang="en-US" sz="2800" dirty="0" smtClean="0">
                <a:solidFill>
                  <a:schemeClr val="tx2"/>
                </a:solidFill>
                <a:latin typeface="+mj-lt"/>
              </a:rPr>
              <a:t>	Nome</a:t>
            </a:r>
            <a:r>
              <a:rPr lang="en-US" sz="2800" dirty="0">
                <a:solidFill>
                  <a:schemeClr val="tx2"/>
                </a:solidFill>
                <a:latin typeface="+mj-lt"/>
              </a:rPr>
              <a:t>: test*</a:t>
            </a:r>
          </a:p>
        </p:txBody>
      </p:sp>
      <p:sp>
        <p:nvSpPr>
          <p:cNvPr id="3" name="Titolo 2"/>
          <p:cNvSpPr>
            <a:spLocks noGrp="1"/>
          </p:cNvSpPr>
          <p:nvPr>
            <p:ph type="title"/>
          </p:nvPr>
        </p:nvSpPr>
        <p:spPr/>
        <p:txBody>
          <a:bodyPr>
            <a:normAutofit fontScale="90000"/>
          </a:bodyPr>
          <a:lstStyle/>
          <a:p>
            <a:r>
              <a:rPr lang="it-IT" dirty="0" smtClean="0"/>
              <a:t>tSQLt – com’è fatto?</a:t>
            </a:r>
            <a:endParaRPr lang="it-IT" dirty="0"/>
          </a:p>
        </p:txBody>
      </p:sp>
    </p:spTree>
    <p:extLst>
      <p:ext uri="{BB962C8B-B14F-4D97-AF65-F5344CB8AC3E}">
        <p14:creationId xmlns:p14="http://schemas.microsoft.com/office/powerpoint/2010/main" val="266807518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t-IT" dirty="0" smtClean="0"/>
              <a:t>demo</a:t>
            </a:r>
            <a:endParaRPr lang="it-IT" dirty="0"/>
          </a:p>
        </p:txBody>
      </p:sp>
      <p:sp>
        <p:nvSpPr>
          <p:cNvPr id="5" name="Text Placeholder 4"/>
          <p:cNvSpPr>
            <a:spLocks noGrp="1"/>
          </p:cNvSpPr>
          <p:nvPr>
            <p:ph type="body" idx="1"/>
          </p:nvPr>
        </p:nvSpPr>
        <p:spPr/>
        <p:txBody>
          <a:bodyPr/>
          <a:lstStyle/>
          <a:p>
            <a:r>
              <a:rPr lang="it-IT" sz="4400" dirty="0" smtClean="0"/>
              <a:t>tSQLt con SQL Test</a:t>
            </a:r>
          </a:p>
          <a:p>
            <a:r>
              <a:rPr lang="it-IT" sz="4400" dirty="0" smtClean="0"/>
              <a:t>su Management Studio</a:t>
            </a:r>
            <a:endParaRPr lang="it-IT" sz="4400" dirty="0"/>
          </a:p>
        </p:txBody>
      </p:sp>
    </p:spTree>
    <p:extLst>
      <p:ext uri="{BB962C8B-B14F-4D97-AF65-F5344CB8AC3E}">
        <p14:creationId xmlns:p14="http://schemas.microsoft.com/office/powerpoint/2010/main" val="1805369627"/>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p:cNvSpPr>
            <a:spLocks noGrp="1"/>
          </p:cNvSpPr>
          <p:nvPr>
            <p:ph type="body" idx="1"/>
          </p:nvPr>
        </p:nvSpPr>
        <p:spPr/>
        <p:txBody>
          <a:bodyPr>
            <a:normAutofit/>
          </a:bodyPr>
          <a:lstStyle/>
          <a:p>
            <a:r>
              <a:rPr lang="it-IT" dirty="0" smtClean="0"/>
              <a:t>Automatizziamo </a:t>
            </a:r>
            <a:r>
              <a:rPr lang="it-IT" dirty="0" smtClean="0"/>
              <a:t>il tutto!</a:t>
            </a:r>
            <a:endParaRPr lang="it-IT" dirty="0"/>
          </a:p>
        </p:txBody>
      </p:sp>
    </p:spTree>
    <p:extLst>
      <p:ext uri="{BB962C8B-B14F-4D97-AF65-F5344CB8AC3E}">
        <p14:creationId xmlns:p14="http://schemas.microsoft.com/office/powerpoint/2010/main" val="35829745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lnSpcReduction="10000"/>
          </a:bodyPr>
          <a:lstStyle/>
          <a:p>
            <a:r>
              <a:rPr lang="it-IT" sz="3600" dirty="0" err="1" smtClean="0"/>
              <a:t>Build</a:t>
            </a:r>
            <a:r>
              <a:rPr lang="it-IT" sz="3600" dirty="0" smtClean="0"/>
              <a:t> codice = compilazione automatica dopo check-in</a:t>
            </a:r>
          </a:p>
          <a:p>
            <a:r>
              <a:rPr lang="it-IT" sz="3600" dirty="0" err="1" smtClean="0"/>
              <a:t>Build</a:t>
            </a:r>
            <a:r>
              <a:rPr lang="it-IT" sz="3600" dirty="0" smtClean="0"/>
              <a:t> database:</a:t>
            </a:r>
          </a:p>
          <a:p>
            <a:r>
              <a:rPr lang="it-IT" sz="3600" dirty="0" smtClean="0"/>
              <a:t>	Parte al check-in dei changeset</a:t>
            </a:r>
          </a:p>
          <a:p>
            <a:r>
              <a:rPr lang="it-IT" sz="3600" dirty="0"/>
              <a:t>	</a:t>
            </a:r>
            <a:r>
              <a:rPr lang="it-IT" sz="3600" dirty="0" smtClean="0"/>
              <a:t>Crea un package (nuget in questo caso)</a:t>
            </a:r>
          </a:p>
          <a:p>
            <a:r>
              <a:rPr lang="it-IT" sz="3600" dirty="0"/>
              <a:t>	</a:t>
            </a:r>
            <a:r>
              <a:rPr lang="it-IT" sz="3600" dirty="0" smtClean="0"/>
              <a:t>Crea un database per i test</a:t>
            </a:r>
          </a:p>
          <a:p>
            <a:r>
              <a:rPr lang="it-IT" sz="3600" dirty="0"/>
              <a:t>	</a:t>
            </a:r>
            <a:r>
              <a:rPr lang="it-IT" sz="3600" dirty="0" smtClean="0"/>
              <a:t>Valida gli oggetti creati</a:t>
            </a:r>
            <a:endParaRPr lang="en-US" sz="3600" dirty="0"/>
          </a:p>
        </p:txBody>
      </p:sp>
      <p:sp>
        <p:nvSpPr>
          <p:cNvPr id="3" name="Titolo 2"/>
          <p:cNvSpPr>
            <a:spLocks noGrp="1"/>
          </p:cNvSpPr>
          <p:nvPr>
            <p:ph type="title"/>
          </p:nvPr>
        </p:nvSpPr>
        <p:spPr/>
        <p:txBody>
          <a:bodyPr>
            <a:normAutofit fontScale="90000"/>
          </a:bodyPr>
          <a:lstStyle/>
          <a:p>
            <a:r>
              <a:rPr lang="it-IT" dirty="0" err="1" smtClean="0"/>
              <a:t>Build</a:t>
            </a:r>
            <a:r>
              <a:rPr lang="it-IT" dirty="0" smtClean="0"/>
              <a:t> (cenni)</a:t>
            </a:r>
            <a:endParaRPr lang="it-IT" dirty="0"/>
          </a:p>
        </p:txBody>
      </p:sp>
    </p:spTree>
    <p:extLst>
      <p:ext uri="{BB962C8B-B14F-4D97-AF65-F5344CB8AC3E}">
        <p14:creationId xmlns:p14="http://schemas.microsoft.com/office/powerpoint/2010/main" val="383228331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fontScale="85000" lnSpcReduction="20000"/>
          </a:bodyPr>
          <a:lstStyle/>
          <a:p>
            <a:r>
              <a:rPr lang="it-IT" sz="3600" dirty="0" smtClean="0"/>
              <a:t>Red </a:t>
            </a:r>
            <a:r>
              <a:rPr lang="it-IT" sz="3600" dirty="0" smtClean="0"/>
              <a:t>Gate </a:t>
            </a:r>
            <a:r>
              <a:rPr lang="it-IT" sz="3600" dirty="0" smtClean="0"/>
              <a:t>SQL CI + </a:t>
            </a:r>
            <a:r>
              <a:rPr lang="it-IT" sz="3600" dirty="0" err="1" smtClean="0"/>
              <a:t>plugin</a:t>
            </a:r>
            <a:r>
              <a:rPr lang="it-IT" sz="3600" dirty="0" smtClean="0"/>
              <a:t> TFS + </a:t>
            </a:r>
            <a:r>
              <a:rPr lang="it-IT" sz="3600" dirty="0"/>
              <a:t>Script SC (DLM Automation </a:t>
            </a:r>
            <a:r>
              <a:rPr lang="it-IT" sz="3600" dirty="0" smtClean="0"/>
              <a:t>Suite)</a:t>
            </a:r>
            <a:endParaRPr lang="it-IT" sz="3600" dirty="0" smtClean="0"/>
          </a:p>
          <a:p>
            <a:r>
              <a:rPr lang="it-IT" sz="3600" dirty="0"/>
              <a:t>	</a:t>
            </a:r>
            <a:r>
              <a:rPr lang="it-IT" sz="3600" dirty="0" smtClean="0"/>
              <a:t>1) Al check-in su source control fa partire la </a:t>
            </a:r>
            <a:r>
              <a:rPr lang="it-IT" sz="3600" dirty="0" err="1" smtClean="0"/>
              <a:t>build</a:t>
            </a:r>
            <a:endParaRPr lang="it-IT" sz="3600" dirty="0" smtClean="0"/>
          </a:p>
          <a:p>
            <a:r>
              <a:rPr lang="it-IT" sz="3600" dirty="0"/>
              <a:t>	</a:t>
            </a:r>
            <a:r>
              <a:rPr lang="it-IT" sz="3600" dirty="0" smtClean="0"/>
              <a:t>1) Crea automaticamente un database per i test</a:t>
            </a:r>
          </a:p>
          <a:p>
            <a:r>
              <a:rPr lang="it-IT" sz="3600" dirty="0"/>
              <a:t>	</a:t>
            </a:r>
            <a:r>
              <a:rPr lang="it-IT" sz="3600" dirty="0" smtClean="0"/>
              <a:t>1) Crea un package nuget</a:t>
            </a:r>
          </a:p>
          <a:p>
            <a:r>
              <a:rPr lang="it-IT" sz="3600" dirty="0"/>
              <a:t>	</a:t>
            </a:r>
            <a:r>
              <a:rPr lang="it-IT" sz="3600" dirty="0" smtClean="0"/>
              <a:t>2) Esegue i test</a:t>
            </a:r>
          </a:p>
          <a:p>
            <a:r>
              <a:rPr lang="it-IT" sz="3600" dirty="0"/>
              <a:t>	</a:t>
            </a:r>
            <a:r>
              <a:rPr lang="it-IT" sz="3600" dirty="0" smtClean="0"/>
              <a:t>3) Allinea il package su db di QA/</a:t>
            </a:r>
            <a:r>
              <a:rPr lang="it-IT" sz="3600" dirty="0" err="1" smtClean="0"/>
              <a:t>Staging</a:t>
            </a:r>
            <a:endParaRPr lang="it-IT" sz="3600" dirty="0" smtClean="0"/>
          </a:p>
          <a:p>
            <a:r>
              <a:rPr lang="it-IT" sz="3600" dirty="0"/>
              <a:t>	</a:t>
            </a:r>
            <a:r>
              <a:rPr lang="it-IT" sz="3600" dirty="0" smtClean="0"/>
              <a:t>4) Pubblica il package su un nuget </a:t>
            </a:r>
            <a:r>
              <a:rPr lang="it-IT" sz="3600" dirty="0" err="1" smtClean="0"/>
              <a:t>feed</a:t>
            </a:r>
            <a:endParaRPr lang="en-US" sz="3600" dirty="0"/>
          </a:p>
        </p:txBody>
      </p:sp>
      <p:sp>
        <p:nvSpPr>
          <p:cNvPr id="3" name="Titolo 2"/>
          <p:cNvSpPr>
            <a:spLocks noGrp="1"/>
          </p:cNvSpPr>
          <p:nvPr>
            <p:ph type="title"/>
          </p:nvPr>
        </p:nvSpPr>
        <p:spPr/>
        <p:txBody>
          <a:bodyPr>
            <a:normAutofit fontScale="90000"/>
          </a:bodyPr>
          <a:lstStyle/>
          <a:p>
            <a:r>
              <a:rPr lang="it-IT" dirty="0" smtClean="0"/>
              <a:t>Automazione</a:t>
            </a:r>
            <a:endParaRPr lang="it-IT"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56572" y="3355291"/>
            <a:ext cx="3047719" cy="3047719"/>
          </a:xfrm>
          <a:prstGeom prst="rect">
            <a:avLst/>
          </a:prstGeom>
        </p:spPr>
      </p:pic>
    </p:spTree>
    <p:extLst>
      <p:ext uri="{BB962C8B-B14F-4D97-AF65-F5344CB8AC3E}">
        <p14:creationId xmlns:p14="http://schemas.microsoft.com/office/powerpoint/2010/main" val="174380618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t-IT" dirty="0" smtClean="0"/>
              <a:t>demo</a:t>
            </a:r>
            <a:endParaRPr lang="it-IT" dirty="0"/>
          </a:p>
        </p:txBody>
      </p:sp>
      <p:sp>
        <p:nvSpPr>
          <p:cNvPr id="5" name="Text Placeholder 4"/>
          <p:cNvSpPr>
            <a:spLocks noGrp="1"/>
          </p:cNvSpPr>
          <p:nvPr>
            <p:ph type="body" idx="1"/>
          </p:nvPr>
        </p:nvSpPr>
        <p:spPr/>
        <p:txBody>
          <a:bodyPr/>
          <a:lstStyle/>
          <a:p>
            <a:r>
              <a:rPr lang="it-IT" sz="4400" dirty="0" smtClean="0"/>
              <a:t>CI all’opera</a:t>
            </a:r>
            <a:endParaRPr lang="it-IT" sz="4400" dirty="0"/>
          </a:p>
        </p:txBody>
      </p:sp>
    </p:spTree>
    <p:extLst>
      <p:ext uri="{BB962C8B-B14F-4D97-AF65-F5344CB8AC3E}">
        <p14:creationId xmlns:p14="http://schemas.microsoft.com/office/powerpoint/2010/main" val="2475785000"/>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it-IT" dirty="0" smtClean="0"/>
              <a:t>Continuous Integration?!</a:t>
            </a:r>
            <a:endParaRPr lang="it-IT" dirty="0"/>
          </a:p>
          <a:p>
            <a:r>
              <a:rPr lang="it-IT" dirty="0" smtClean="0"/>
              <a:t>Source Control</a:t>
            </a:r>
          </a:p>
          <a:p>
            <a:r>
              <a:rPr lang="it-IT" dirty="0" err="1" smtClean="0"/>
              <a:t>Build</a:t>
            </a:r>
            <a:endParaRPr lang="it-IT" dirty="0" smtClean="0"/>
          </a:p>
          <a:p>
            <a:r>
              <a:rPr lang="it-IT" dirty="0" smtClean="0"/>
              <a:t>Unit Testing</a:t>
            </a:r>
          </a:p>
          <a:p>
            <a:r>
              <a:rPr lang="it-IT" dirty="0" smtClean="0"/>
              <a:t>Conclusioni</a:t>
            </a:r>
            <a:endParaRPr lang="it-IT" dirty="0"/>
          </a:p>
          <a:p>
            <a:r>
              <a:rPr lang="it-IT" dirty="0"/>
              <a:t>Q&amp;A</a:t>
            </a:r>
          </a:p>
        </p:txBody>
      </p:sp>
      <p:sp>
        <p:nvSpPr>
          <p:cNvPr id="3" name="Titolo 2"/>
          <p:cNvSpPr>
            <a:spLocks noGrp="1"/>
          </p:cNvSpPr>
          <p:nvPr>
            <p:ph type="title"/>
          </p:nvPr>
        </p:nvSpPr>
        <p:spPr/>
        <p:txBody>
          <a:bodyPr>
            <a:normAutofit fontScale="90000"/>
          </a:bodyPr>
          <a:lstStyle/>
          <a:p>
            <a:r>
              <a:rPr lang="en-US" dirty="0" smtClean="0"/>
              <a:t>agenda</a:t>
            </a:r>
            <a:endParaRPr lang="it-IT" dirty="0"/>
          </a:p>
        </p:txBody>
      </p:sp>
    </p:spTree>
    <p:extLst>
      <p:ext uri="{BB962C8B-B14F-4D97-AF65-F5344CB8AC3E}">
        <p14:creationId xmlns:p14="http://schemas.microsoft.com/office/powerpoint/2010/main" val="393636743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fontScale="92500" lnSpcReduction="20000"/>
          </a:bodyPr>
          <a:lstStyle/>
          <a:p>
            <a:r>
              <a:rPr lang="it-IT" sz="2800" dirty="0" smtClean="0">
                <a:solidFill>
                  <a:schemeClr val="tx2"/>
                </a:solidFill>
                <a:latin typeface="+mj-lt"/>
              </a:rPr>
              <a:t>Capire quale source control è il migliore per noi:</a:t>
            </a:r>
          </a:p>
          <a:p>
            <a:r>
              <a:rPr lang="it-IT" sz="2800" dirty="0"/>
              <a:t>	</a:t>
            </a:r>
            <a:r>
              <a:rPr lang="it-IT" sz="2800" dirty="0" smtClean="0"/>
              <a:t>già utilizzato in passato?</a:t>
            </a:r>
          </a:p>
          <a:p>
            <a:r>
              <a:rPr lang="it-IT" sz="2800" dirty="0">
                <a:solidFill>
                  <a:schemeClr val="tx2"/>
                </a:solidFill>
                <a:latin typeface="+mj-lt"/>
              </a:rPr>
              <a:t>	</a:t>
            </a:r>
            <a:r>
              <a:rPr lang="it-IT" sz="2800" dirty="0" smtClean="0">
                <a:solidFill>
                  <a:schemeClr val="tx2"/>
                </a:solidFill>
                <a:latin typeface="+mj-lt"/>
              </a:rPr>
              <a:t>servizio oppure on-</a:t>
            </a:r>
            <a:r>
              <a:rPr lang="it-IT" sz="2800" dirty="0" err="1" smtClean="0">
                <a:solidFill>
                  <a:schemeClr val="tx2"/>
                </a:solidFill>
                <a:latin typeface="+mj-lt"/>
              </a:rPr>
              <a:t>premises</a:t>
            </a:r>
            <a:r>
              <a:rPr lang="it-IT" sz="2800" dirty="0" smtClean="0">
                <a:solidFill>
                  <a:schemeClr val="tx2"/>
                </a:solidFill>
                <a:latin typeface="+mj-lt"/>
              </a:rPr>
              <a:t>?</a:t>
            </a:r>
          </a:p>
          <a:p>
            <a:r>
              <a:rPr lang="it-IT" sz="2800" dirty="0"/>
              <a:t>	</a:t>
            </a:r>
            <a:r>
              <a:rPr lang="it-IT" sz="2800" dirty="0" smtClean="0"/>
              <a:t>costi?</a:t>
            </a:r>
          </a:p>
          <a:p>
            <a:r>
              <a:rPr lang="it-IT" sz="2800" dirty="0" smtClean="0">
                <a:solidFill>
                  <a:schemeClr val="tx2"/>
                </a:solidFill>
                <a:latin typeface="+mj-lt"/>
              </a:rPr>
              <a:t>Capire quale strumento per gestire il source control del database:</a:t>
            </a:r>
          </a:p>
          <a:p>
            <a:r>
              <a:rPr lang="it-IT" sz="2800" dirty="0"/>
              <a:t>	</a:t>
            </a:r>
            <a:r>
              <a:rPr lang="it-IT" sz="2800" dirty="0" smtClean="0"/>
              <a:t>curva di apprendimento dell’IDE usato</a:t>
            </a:r>
          </a:p>
          <a:p>
            <a:r>
              <a:rPr lang="it-IT" sz="2800" dirty="0">
                <a:solidFill>
                  <a:schemeClr val="tx2"/>
                </a:solidFill>
                <a:latin typeface="+mj-lt"/>
              </a:rPr>
              <a:t>	</a:t>
            </a:r>
            <a:r>
              <a:rPr lang="it-IT" sz="2800" dirty="0" smtClean="0">
                <a:solidFill>
                  <a:schemeClr val="tx2"/>
                </a:solidFill>
                <a:latin typeface="+mj-lt"/>
              </a:rPr>
              <a:t>costi</a:t>
            </a:r>
          </a:p>
          <a:p>
            <a:r>
              <a:rPr lang="it-IT" sz="2800" dirty="0"/>
              <a:t>	</a:t>
            </a:r>
            <a:r>
              <a:rPr lang="it-IT" sz="2800" dirty="0" smtClean="0"/>
              <a:t>comodità (dati statici, filtri, team management)</a:t>
            </a:r>
            <a:endParaRPr lang="en-US" sz="2800" dirty="0">
              <a:solidFill>
                <a:schemeClr val="tx2"/>
              </a:solidFill>
              <a:latin typeface="+mj-lt"/>
            </a:endParaRPr>
          </a:p>
        </p:txBody>
      </p:sp>
      <p:sp>
        <p:nvSpPr>
          <p:cNvPr id="3" name="Titolo 2"/>
          <p:cNvSpPr>
            <a:spLocks noGrp="1"/>
          </p:cNvSpPr>
          <p:nvPr>
            <p:ph type="title"/>
          </p:nvPr>
        </p:nvSpPr>
        <p:spPr/>
        <p:txBody>
          <a:bodyPr>
            <a:normAutofit fontScale="90000"/>
          </a:bodyPr>
          <a:lstStyle/>
          <a:p>
            <a:r>
              <a:rPr lang="it-IT" dirty="0" smtClean="0"/>
              <a:t>Conclusioni</a:t>
            </a:r>
            <a:endParaRPr lang="it-IT" dirty="0"/>
          </a:p>
        </p:txBody>
      </p:sp>
    </p:spTree>
    <p:extLst>
      <p:ext uri="{BB962C8B-B14F-4D97-AF65-F5344CB8AC3E}">
        <p14:creationId xmlns:p14="http://schemas.microsoft.com/office/powerpoint/2010/main" val="99213292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it-IT" sz="2800" dirty="0" smtClean="0">
                <a:solidFill>
                  <a:schemeClr val="tx2"/>
                </a:solidFill>
                <a:latin typeface="+mj-lt"/>
              </a:rPr>
              <a:t>Per il testing:</a:t>
            </a:r>
          </a:p>
          <a:p>
            <a:r>
              <a:rPr lang="it-IT" sz="2800" dirty="0"/>
              <a:t>	</a:t>
            </a:r>
            <a:r>
              <a:rPr lang="it-IT" sz="2800" dirty="0" smtClean="0"/>
              <a:t>Esistono tool per testare</a:t>
            </a:r>
          </a:p>
          <a:p>
            <a:r>
              <a:rPr lang="it-IT" sz="2800" dirty="0"/>
              <a:t>	</a:t>
            </a:r>
            <a:r>
              <a:rPr lang="it-IT" sz="2800" dirty="0" smtClean="0"/>
              <a:t>Esiste la possibilità di isolare</a:t>
            </a:r>
          </a:p>
          <a:p>
            <a:r>
              <a:rPr lang="it-IT" sz="2800" dirty="0" smtClean="0"/>
              <a:t>	È </a:t>
            </a:r>
            <a:r>
              <a:rPr lang="it-IT" sz="2800" dirty="0" smtClean="0">
                <a:solidFill>
                  <a:schemeClr val="tx2"/>
                </a:solidFill>
                <a:latin typeface="+mj-lt"/>
              </a:rPr>
              <a:t>semplice creare un database nuovo su cui testare</a:t>
            </a:r>
          </a:p>
          <a:p>
            <a:r>
              <a:rPr lang="it-IT" sz="2800" dirty="0" smtClean="0">
                <a:solidFill>
                  <a:schemeClr val="tx2"/>
                </a:solidFill>
                <a:latin typeface="+mj-lt"/>
              </a:rPr>
              <a:t>	Miglioriamo la qualità del nostro software</a:t>
            </a:r>
          </a:p>
          <a:p>
            <a:r>
              <a:rPr lang="it-IT" sz="2800" dirty="0"/>
              <a:t>	</a:t>
            </a:r>
            <a:r>
              <a:rPr lang="it-IT" sz="2800" dirty="0" smtClean="0"/>
              <a:t>Preveniamo le regressioni</a:t>
            </a:r>
            <a:endParaRPr lang="it-IT" sz="2800" dirty="0" smtClean="0">
              <a:solidFill>
                <a:schemeClr val="tx2"/>
              </a:solidFill>
              <a:latin typeface="+mj-lt"/>
            </a:endParaRPr>
          </a:p>
        </p:txBody>
      </p:sp>
      <p:sp>
        <p:nvSpPr>
          <p:cNvPr id="3" name="Titolo 2"/>
          <p:cNvSpPr>
            <a:spLocks noGrp="1"/>
          </p:cNvSpPr>
          <p:nvPr>
            <p:ph type="title"/>
          </p:nvPr>
        </p:nvSpPr>
        <p:spPr/>
        <p:txBody>
          <a:bodyPr>
            <a:normAutofit fontScale="90000"/>
          </a:bodyPr>
          <a:lstStyle/>
          <a:p>
            <a:r>
              <a:rPr lang="it-IT" dirty="0" smtClean="0"/>
              <a:t>Conclusioni</a:t>
            </a:r>
            <a:endParaRPr lang="it-IT" dirty="0"/>
          </a:p>
        </p:txBody>
      </p:sp>
    </p:spTree>
    <p:extLst>
      <p:ext uri="{BB962C8B-B14F-4D97-AF65-F5344CB8AC3E}">
        <p14:creationId xmlns:p14="http://schemas.microsoft.com/office/powerpoint/2010/main" val="88778009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p:cNvSpPr>
            <a:spLocks noGrp="1"/>
          </p:cNvSpPr>
          <p:nvPr>
            <p:ph type="body" idx="1"/>
          </p:nvPr>
        </p:nvSpPr>
        <p:spPr/>
        <p:txBody>
          <a:bodyPr>
            <a:normAutofit/>
          </a:bodyPr>
          <a:lstStyle/>
          <a:p>
            <a:r>
              <a:rPr lang="it-IT" dirty="0" smtClean="0"/>
              <a:t>Quindi.. </a:t>
            </a:r>
          </a:p>
          <a:p>
            <a:r>
              <a:rPr lang="it-IT" dirty="0" smtClean="0"/>
              <a:t>Perché non usare un source control?!</a:t>
            </a:r>
          </a:p>
          <a:p>
            <a:r>
              <a:rPr lang="it-IT" dirty="0" smtClean="0"/>
              <a:t>Perché non testare?!</a:t>
            </a:r>
          </a:p>
          <a:p>
            <a:r>
              <a:rPr lang="it-IT" dirty="0" smtClean="0">
                <a:sym typeface="Wingdings" panose="05000000000000000000" pitchFamily="2" charset="2"/>
              </a:rPr>
              <a:t></a:t>
            </a:r>
            <a:endParaRPr lang="it-IT" dirty="0"/>
          </a:p>
        </p:txBody>
      </p:sp>
    </p:spTree>
    <p:extLst>
      <p:ext uri="{BB962C8B-B14F-4D97-AF65-F5344CB8AC3E}">
        <p14:creationId xmlns:p14="http://schemas.microsoft.com/office/powerpoint/2010/main" val="257247094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fontScale="90000"/>
          </a:bodyPr>
          <a:lstStyle/>
          <a:p>
            <a:r>
              <a:rPr lang="it-IT" dirty="0" smtClean="0"/>
              <a:t>Automatizzare = Meno spreco di tempo + qualità</a:t>
            </a:r>
            <a:endParaRPr lang="it-IT" dirty="0"/>
          </a:p>
        </p:txBody>
      </p:sp>
      <p:sp>
        <p:nvSpPr>
          <p:cNvPr id="8" name="TextBox 7"/>
          <p:cNvSpPr txBox="1"/>
          <p:nvPr/>
        </p:nvSpPr>
        <p:spPr>
          <a:xfrm>
            <a:off x="6229884" y="1837676"/>
            <a:ext cx="4982198" cy="3879459"/>
          </a:xfrm>
          <a:prstGeom prst="rect">
            <a:avLst/>
          </a:prstGeom>
        </p:spPr>
        <p:txBody>
          <a:bodyPr vert="horz" wrap="none" lIns="91440" tIns="45720" rIns="91440" bIns="45720" rtlCol="0">
            <a:normAutofit/>
          </a:bodyPr>
          <a:lstStyle/>
          <a:p>
            <a:endParaRPr lang="en-US" b="0" dirty="0" smtClean="0">
              <a:solidFill>
                <a:schemeClr val="tx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93766" y="1585268"/>
            <a:ext cx="5756973" cy="4597637"/>
          </a:xfrm>
          <a:prstGeom prst="rect">
            <a:avLst/>
          </a:prstGeom>
        </p:spPr>
      </p:pic>
      <p:sp>
        <p:nvSpPr>
          <p:cNvPr id="4" name="TextBox 3"/>
          <p:cNvSpPr txBox="1"/>
          <p:nvPr/>
        </p:nvSpPr>
        <p:spPr>
          <a:xfrm>
            <a:off x="2580829" y="6182905"/>
            <a:ext cx="3324314" cy="914400"/>
          </a:xfrm>
          <a:prstGeom prst="rect">
            <a:avLst/>
          </a:prstGeom>
        </p:spPr>
        <p:txBody>
          <a:bodyPr vert="horz" wrap="none" lIns="91440" tIns="45720" rIns="91440" bIns="45720" rtlCol="0">
            <a:normAutofit/>
          </a:bodyPr>
          <a:lstStyle/>
          <a:p>
            <a:r>
              <a:rPr lang="it-IT" sz="1050" b="0" dirty="0" smtClean="0">
                <a:solidFill>
                  <a:schemeClr val="tx2"/>
                </a:solidFill>
              </a:rPr>
              <a:t>Immagine: </a:t>
            </a:r>
            <a:r>
              <a:rPr lang="it-IT" sz="1050" b="0" dirty="0" smtClean="0">
                <a:hlinkClick r:id="rId3"/>
              </a:rPr>
              <a:t>www.simple-talk.com</a:t>
            </a:r>
            <a:endParaRPr lang="en-US" sz="1050" b="0" dirty="0" smtClean="0"/>
          </a:p>
        </p:txBody>
      </p:sp>
      <p:sp>
        <p:nvSpPr>
          <p:cNvPr id="11" name="Segnaposto contenuto 1"/>
          <p:cNvSpPr>
            <a:spLocks noGrp="1"/>
          </p:cNvSpPr>
          <p:nvPr>
            <p:ph idx="1"/>
          </p:nvPr>
        </p:nvSpPr>
        <p:spPr>
          <a:xfrm>
            <a:off x="7182008" y="1585268"/>
            <a:ext cx="5506266" cy="4825241"/>
          </a:xfrm>
        </p:spPr>
        <p:txBody>
          <a:bodyPr>
            <a:normAutofit fontScale="92500" lnSpcReduction="10000"/>
          </a:bodyPr>
          <a:lstStyle/>
          <a:p>
            <a:r>
              <a:rPr lang="en-US" sz="4000" dirty="0" err="1"/>
              <a:t>Sviluppo</a:t>
            </a:r>
            <a:endParaRPr lang="en-US" sz="4000" dirty="0"/>
          </a:p>
          <a:p>
            <a:r>
              <a:rPr lang="it-IT" sz="4000" dirty="0" err="1"/>
              <a:t>Commit</a:t>
            </a:r>
            <a:r>
              <a:rPr lang="it-IT" sz="4000" dirty="0"/>
              <a:t>/</a:t>
            </a:r>
            <a:r>
              <a:rPr lang="it-IT" sz="4000" dirty="0" err="1"/>
              <a:t>Checkin</a:t>
            </a:r>
            <a:endParaRPr lang="it-IT" sz="4000" dirty="0"/>
          </a:p>
          <a:p>
            <a:r>
              <a:rPr lang="it-IT" sz="4000" dirty="0"/>
              <a:t>Trigger della </a:t>
            </a:r>
            <a:r>
              <a:rPr lang="it-IT" sz="4000" dirty="0" err="1"/>
              <a:t>Build</a:t>
            </a:r>
            <a:endParaRPr lang="it-IT" sz="4000" dirty="0"/>
          </a:p>
          <a:p>
            <a:r>
              <a:rPr lang="it-IT" sz="4000" dirty="0" err="1"/>
              <a:t>Build</a:t>
            </a:r>
            <a:r>
              <a:rPr lang="it-IT" sz="4000" dirty="0"/>
              <a:t> del database</a:t>
            </a:r>
          </a:p>
          <a:p>
            <a:r>
              <a:rPr lang="it-IT" sz="4000" dirty="0"/>
              <a:t>Test sul database</a:t>
            </a:r>
          </a:p>
          <a:p>
            <a:r>
              <a:rPr lang="it-IT" sz="4000" dirty="0"/>
              <a:t>Creazione del </a:t>
            </a:r>
            <a:r>
              <a:rPr lang="it-IT" sz="4000" dirty="0" smtClean="0"/>
              <a:t>package</a:t>
            </a:r>
            <a:endParaRPr lang="it-IT" sz="4000" dirty="0"/>
          </a:p>
        </p:txBody>
      </p:sp>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05816" y="5249931"/>
            <a:ext cx="1371580" cy="1371580"/>
          </a:xfrm>
          <a:prstGeom prst="rect">
            <a:avLst/>
          </a:prstGeom>
        </p:spPr>
      </p:pic>
      <p:sp>
        <p:nvSpPr>
          <p:cNvPr id="10" name="Down Arrow 9"/>
          <p:cNvSpPr/>
          <p:nvPr/>
        </p:nvSpPr>
        <p:spPr>
          <a:xfrm>
            <a:off x="6032266" y="4757776"/>
            <a:ext cx="640935" cy="98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1059679" y="5144568"/>
            <a:ext cx="581114" cy="597518"/>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05371" y="5001813"/>
            <a:ext cx="440034" cy="440034"/>
          </a:xfrm>
          <a:prstGeom prst="rect">
            <a:avLst/>
          </a:prstGeom>
        </p:spPr>
      </p:pic>
      <p:pic>
        <p:nvPicPr>
          <p:cNvPr id="17" name="Picture 16"/>
          <p:cNvPicPr>
            <a:picLocks noChangeAspect="1"/>
          </p:cNvPicPr>
          <p:nvPr/>
        </p:nvPicPr>
        <p:blipFill>
          <a:blip r:embed="rId5"/>
          <a:stretch>
            <a:fillRect/>
          </a:stretch>
        </p:blipFill>
        <p:spPr>
          <a:xfrm>
            <a:off x="309079" y="5739449"/>
            <a:ext cx="1418513" cy="446093"/>
          </a:xfrm>
          <a:prstGeom prst="rect">
            <a:avLst/>
          </a:prstGeom>
        </p:spPr>
      </p:pic>
    </p:spTree>
    <p:extLst>
      <p:ext uri="{BB962C8B-B14F-4D97-AF65-F5344CB8AC3E}">
        <p14:creationId xmlns:p14="http://schemas.microsoft.com/office/powerpoint/2010/main" val="164057055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r>
              <a:rPr lang="it-IT" dirty="0" smtClean="0"/>
              <a:t>Grazie a tutti per la partecipazione!</a:t>
            </a:r>
          </a:p>
          <a:p>
            <a:r>
              <a:rPr lang="it-IT" dirty="0" smtClean="0"/>
              <a:t>Riceverete il </a:t>
            </a:r>
            <a:r>
              <a:rPr lang="it-IT" dirty="0"/>
              <a:t>link per il download </a:t>
            </a:r>
            <a:r>
              <a:rPr lang="it-IT" dirty="0" smtClean="0"/>
              <a:t>a slide e demo via email </a:t>
            </a:r>
            <a:r>
              <a:rPr lang="it-IT" dirty="0"/>
              <a:t>nei prossimi </a:t>
            </a:r>
            <a:r>
              <a:rPr lang="it-IT" dirty="0" smtClean="0"/>
              <a:t>giorni</a:t>
            </a:r>
          </a:p>
          <a:p>
            <a:r>
              <a:rPr lang="it-IT" dirty="0" smtClean="0"/>
              <a:t>Per contattarmi</a:t>
            </a:r>
          </a:p>
          <a:p>
            <a:r>
              <a:rPr lang="it-IT" dirty="0"/>
              <a:t>	</a:t>
            </a:r>
            <a:r>
              <a:rPr lang="it-IT" dirty="0" smtClean="0">
                <a:hlinkClick r:id="rId2"/>
              </a:rPr>
              <a:t>alessandro.alpi@engageitservices.it</a:t>
            </a:r>
            <a:endParaRPr lang="it-IT" dirty="0" smtClean="0"/>
          </a:p>
          <a:p>
            <a:endParaRPr lang="it-IT" dirty="0"/>
          </a:p>
        </p:txBody>
      </p:sp>
      <p:sp>
        <p:nvSpPr>
          <p:cNvPr id="3" name="Titolo 2"/>
          <p:cNvSpPr>
            <a:spLocks noGrp="1"/>
          </p:cNvSpPr>
          <p:nvPr>
            <p:ph type="title"/>
          </p:nvPr>
        </p:nvSpPr>
        <p:spPr/>
        <p:txBody>
          <a:bodyPr>
            <a:normAutofit fontScale="90000"/>
          </a:bodyPr>
          <a:lstStyle/>
          <a:p>
            <a:r>
              <a:rPr lang="en-US" dirty="0" smtClean="0"/>
              <a:t>Grazie</a:t>
            </a:r>
            <a:endParaRPr lang="it-IT" dirty="0"/>
          </a:p>
        </p:txBody>
      </p:sp>
    </p:spTree>
    <p:extLst>
      <p:ext uri="{BB962C8B-B14F-4D97-AF65-F5344CB8AC3E}">
        <p14:creationId xmlns:p14="http://schemas.microsoft.com/office/powerpoint/2010/main" val="21180227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a:xfrm>
            <a:off x="521368" y="1163714"/>
            <a:ext cx="11149263" cy="5331090"/>
          </a:xfrm>
        </p:spPr>
        <p:txBody>
          <a:bodyPr>
            <a:noAutofit/>
          </a:bodyPr>
          <a:lstStyle/>
          <a:p>
            <a:pPr>
              <a:lnSpc>
                <a:spcPct val="120000"/>
              </a:lnSpc>
              <a:spcBef>
                <a:spcPts val="600"/>
              </a:spcBef>
              <a:spcAft>
                <a:spcPts val="0"/>
              </a:spcAft>
            </a:pPr>
            <a:r>
              <a:rPr lang="it-IT" sz="1200" dirty="0"/>
              <a:t>Source control </a:t>
            </a:r>
            <a:r>
              <a:rPr lang="it-IT" sz="1200" dirty="0" err="1"/>
              <a:t>resources</a:t>
            </a:r>
            <a:endParaRPr lang="en-US" sz="1200" dirty="0">
              <a:hlinkClick r:id="rId2"/>
            </a:endParaRPr>
          </a:p>
          <a:p>
            <a:pPr>
              <a:lnSpc>
                <a:spcPct val="120000"/>
              </a:lnSpc>
              <a:spcBef>
                <a:spcPts val="600"/>
              </a:spcBef>
              <a:spcAft>
                <a:spcPts val="0"/>
              </a:spcAft>
            </a:pPr>
            <a:r>
              <a:rPr lang="en-US" sz="1000" dirty="0">
                <a:hlinkClick r:id="rId3"/>
              </a:rPr>
              <a:t>https://msdn.microsoft.com/it-it/library/dn894015.aspx</a:t>
            </a:r>
            <a:r>
              <a:rPr lang="en-US" sz="1000" dirty="0"/>
              <a:t> (Article on Source Control)</a:t>
            </a:r>
          </a:p>
          <a:p>
            <a:pPr>
              <a:lnSpc>
                <a:spcPct val="120000"/>
              </a:lnSpc>
              <a:spcBef>
                <a:spcPts val="600"/>
              </a:spcBef>
              <a:spcAft>
                <a:spcPts val="0"/>
              </a:spcAft>
            </a:pPr>
            <a:r>
              <a:rPr lang="en-US" sz="1000" dirty="0" smtClean="0">
                <a:hlinkClick r:id="rId4"/>
              </a:rPr>
              <a:t>http</a:t>
            </a:r>
            <a:r>
              <a:rPr lang="en-US" sz="1000" dirty="0">
                <a:hlinkClick r:id="rId4"/>
              </a:rPr>
              <a:t>://www.red-gate.com/products/sql-development/sql-source-control/</a:t>
            </a:r>
            <a:endParaRPr lang="en-US" sz="1000" dirty="0"/>
          </a:p>
          <a:p>
            <a:pPr>
              <a:lnSpc>
                <a:spcPct val="120000"/>
              </a:lnSpc>
              <a:spcBef>
                <a:spcPts val="600"/>
              </a:spcBef>
              <a:spcAft>
                <a:spcPts val="0"/>
              </a:spcAft>
            </a:pPr>
            <a:r>
              <a:rPr lang="en-US" sz="1000" dirty="0">
                <a:hlinkClick r:id="rId5"/>
              </a:rPr>
              <a:t>http://</a:t>
            </a:r>
            <a:r>
              <a:rPr lang="en-US" sz="1000" dirty="0" smtClean="0">
                <a:hlinkClick r:id="rId5"/>
              </a:rPr>
              <a:t>apexsql.com/sql_tools_source_control.aspx</a:t>
            </a:r>
            <a:endParaRPr lang="en-US" sz="1000" dirty="0" smtClean="0"/>
          </a:p>
          <a:p>
            <a:pPr>
              <a:lnSpc>
                <a:spcPct val="120000"/>
              </a:lnSpc>
              <a:spcBef>
                <a:spcPts val="600"/>
              </a:spcBef>
              <a:spcAft>
                <a:spcPts val="0"/>
              </a:spcAft>
            </a:pPr>
            <a:r>
              <a:rPr lang="it-IT" sz="1000" dirty="0" smtClean="0">
                <a:hlinkClick r:id="rId6"/>
              </a:rPr>
              <a:t>http</a:t>
            </a:r>
            <a:r>
              <a:rPr lang="it-IT" sz="1000" dirty="0">
                <a:hlinkClick r:id="rId6"/>
              </a:rPr>
              <a:t>://suxstellino.wordpress.com/tag/alm/</a:t>
            </a:r>
            <a:endParaRPr lang="it-IT" sz="1000" dirty="0"/>
          </a:p>
          <a:p>
            <a:pPr>
              <a:lnSpc>
                <a:spcPct val="120000"/>
              </a:lnSpc>
              <a:spcBef>
                <a:spcPts val="600"/>
              </a:spcBef>
              <a:spcAft>
                <a:spcPts val="0"/>
              </a:spcAft>
            </a:pPr>
            <a:r>
              <a:rPr lang="it-IT" sz="1000" dirty="0">
                <a:hlinkClick r:id="rId7"/>
              </a:rPr>
              <a:t>http://</a:t>
            </a:r>
            <a:r>
              <a:rPr lang="it-IT" sz="1000" dirty="0" smtClean="0">
                <a:hlinkClick r:id="rId7"/>
              </a:rPr>
              <a:t>blogs.dotnethell.it/suxstellino/Category_2927.aspx</a:t>
            </a:r>
            <a:endParaRPr lang="it-IT" sz="1000" dirty="0" smtClean="0"/>
          </a:p>
          <a:p>
            <a:pPr>
              <a:lnSpc>
                <a:spcPct val="120000"/>
              </a:lnSpc>
              <a:spcBef>
                <a:spcPts val="600"/>
              </a:spcBef>
              <a:spcAft>
                <a:spcPts val="0"/>
              </a:spcAft>
            </a:pPr>
            <a:r>
              <a:rPr lang="it-IT" sz="1200" dirty="0"/>
              <a:t>Unit testing </a:t>
            </a:r>
            <a:r>
              <a:rPr lang="it-IT" sz="1200" dirty="0" err="1"/>
              <a:t>resources</a:t>
            </a:r>
            <a:endParaRPr lang="en-US" sz="1200" dirty="0">
              <a:hlinkClick r:id="rId2"/>
            </a:endParaRPr>
          </a:p>
          <a:p>
            <a:pPr>
              <a:lnSpc>
                <a:spcPct val="120000"/>
              </a:lnSpc>
              <a:spcBef>
                <a:spcPts val="600"/>
              </a:spcBef>
              <a:spcAft>
                <a:spcPts val="0"/>
              </a:spcAft>
            </a:pPr>
            <a:r>
              <a:rPr lang="en-US" sz="1000" dirty="0">
                <a:hlinkClick r:id="rId8"/>
              </a:rPr>
              <a:t>http://www.red-gate.com/products/sql-development/sql-test/</a:t>
            </a:r>
          </a:p>
          <a:p>
            <a:pPr>
              <a:lnSpc>
                <a:spcPct val="120000"/>
              </a:lnSpc>
              <a:spcBef>
                <a:spcPts val="600"/>
              </a:spcBef>
              <a:spcAft>
                <a:spcPts val="0"/>
              </a:spcAft>
            </a:pPr>
            <a:r>
              <a:rPr lang="en-US" sz="1000" dirty="0">
                <a:hlinkClick r:id="rId8"/>
              </a:rPr>
              <a:t>http://tsqlt.org/</a:t>
            </a:r>
            <a:endParaRPr lang="en-US" sz="1000" dirty="0"/>
          </a:p>
          <a:p>
            <a:pPr>
              <a:lnSpc>
                <a:spcPct val="120000"/>
              </a:lnSpc>
              <a:spcBef>
                <a:spcPts val="600"/>
              </a:spcBef>
              <a:spcAft>
                <a:spcPts val="0"/>
              </a:spcAft>
            </a:pPr>
            <a:r>
              <a:rPr lang="en-US" sz="1000" dirty="0">
                <a:hlinkClick r:id="rId9"/>
              </a:rPr>
              <a:t>http://sourceforge.net/projects/tsqlunit/</a:t>
            </a:r>
            <a:endParaRPr lang="en-US" sz="1000" dirty="0"/>
          </a:p>
          <a:p>
            <a:pPr>
              <a:lnSpc>
                <a:spcPct val="120000"/>
              </a:lnSpc>
              <a:spcBef>
                <a:spcPts val="600"/>
              </a:spcBef>
              <a:spcAft>
                <a:spcPts val="0"/>
              </a:spcAft>
            </a:pPr>
            <a:r>
              <a:rPr lang="en-US" sz="1000" dirty="0" smtClean="0">
                <a:hlinkClick r:id="rId10"/>
              </a:rPr>
              <a:t>https://msdn.microsoft.com/it-it/library/mt169842</a:t>
            </a:r>
            <a:r>
              <a:rPr lang="en-US" sz="1000" dirty="0" smtClean="0"/>
              <a:t> (Article on Unit Testing)</a:t>
            </a:r>
          </a:p>
          <a:p>
            <a:pPr>
              <a:lnSpc>
                <a:spcPct val="120000"/>
              </a:lnSpc>
              <a:spcBef>
                <a:spcPts val="600"/>
              </a:spcBef>
              <a:spcAft>
                <a:spcPts val="0"/>
              </a:spcAft>
            </a:pPr>
            <a:r>
              <a:rPr lang="en-US" sz="1000" dirty="0" smtClean="0">
                <a:hlinkClick r:id="rId11"/>
              </a:rPr>
              <a:t>http</a:t>
            </a:r>
            <a:r>
              <a:rPr lang="en-US" sz="1000" dirty="0">
                <a:hlinkClick r:id="rId11"/>
              </a:rPr>
              <a:t>://en.wikipedia.org/wiki/Unit_testing</a:t>
            </a:r>
            <a:r>
              <a:rPr lang="en-US" sz="1000" dirty="0"/>
              <a:t> </a:t>
            </a:r>
          </a:p>
          <a:p>
            <a:pPr>
              <a:lnSpc>
                <a:spcPct val="120000"/>
              </a:lnSpc>
              <a:spcBef>
                <a:spcPts val="600"/>
              </a:spcBef>
              <a:spcAft>
                <a:spcPts val="0"/>
              </a:spcAft>
            </a:pPr>
            <a:r>
              <a:rPr lang="en-US" sz="1000" dirty="0">
                <a:hlinkClick r:id="rId12"/>
              </a:rPr>
              <a:t>https://www.simple-talk.com/sql/t-sql-programming/getting-started-testing-databases-with-tsqlt/</a:t>
            </a:r>
            <a:endParaRPr lang="en-US" sz="1000" dirty="0"/>
          </a:p>
          <a:p>
            <a:pPr>
              <a:lnSpc>
                <a:spcPct val="120000"/>
              </a:lnSpc>
              <a:spcBef>
                <a:spcPts val="600"/>
              </a:spcBef>
              <a:spcAft>
                <a:spcPts val="0"/>
              </a:spcAft>
            </a:pPr>
            <a:r>
              <a:rPr lang="en-US" sz="1000" dirty="0">
                <a:hlinkClick r:id="rId13"/>
              </a:rPr>
              <a:t>https://github.com/chrisoldwood/SS-Unit</a:t>
            </a:r>
            <a:r>
              <a:rPr lang="en-US" sz="1000" dirty="0"/>
              <a:t> </a:t>
            </a:r>
          </a:p>
          <a:p>
            <a:pPr>
              <a:lnSpc>
                <a:spcPct val="120000"/>
              </a:lnSpc>
              <a:spcBef>
                <a:spcPts val="600"/>
              </a:spcBef>
              <a:spcAft>
                <a:spcPts val="0"/>
              </a:spcAft>
            </a:pPr>
            <a:r>
              <a:rPr lang="it-IT" sz="1200" dirty="0"/>
              <a:t>CI </a:t>
            </a:r>
            <a:r>
              <a:rPr lang="it-IT" sz="1200" dirty="0" err="1" smtClean="0"/>
              <a:t>resources</a:t>
            </a:r>
            <a:endParaRPr lang="it-IT" sz="1200" dirty="0" smtClean="0"/>
          </a:p>
          <a:p>
            <a:pPr>
              <a:lnSpc>
                <a:spcPct val="120000"/>
              </a:lnSpc>
              <a:spcBef>
                <a:spcPts val="600"/>
              </a:spcBef>
              <a:spcAft>
                <a:spcPts val="0"/>
              </a:spcAft>
            </a:pPr>
            <a:r>
              <a:rPr lang="en-US" sz="900" dirty="0">
                <a:hlinkClick r:id="rId14"/>
              </a:rPr>
              <a:t>http://msdn.microsoft.com/it-it/library/dn383992.aspx</a:t>
            </a:r>
            <a:r>
              <a:rPr lang="en-US" sz="900" dirty="0"/>
              <a:t> (Article on CI)</a:t>
            </a:r>
          </a:p>
          <a:p>
            <a:pPr>
              <a:lnSpc>
                <a:spcPct val="120000"/>
              </a:lnSpc>
              <a:spcBef>
                <a:spcPts val="600"/>
              </a:spcBef>
              <a:spcAft>
                <a:spcPts val="0"/>
              </a:spcAft>
            </a:pPr>
            <a:r>
              <a:rPr lang="en-US" sz="1000" dirty="0" smtClean="0">
                <a:hlinkClick r:id="rId15"/>
              </a:rPr>
              <a:t>http</a:t>
            </a:r>
            <a:r>
              <a:rPr lang="en-US" sz="1000" dirty="0">
                <a:hlinkClick r:id="rId15"/>
              </a:rPr>
              <a:t>://www.red-gate.com/products/dlm/dlm-automation-suite</a:t>
            </a:r>
            <a:r>
              <a:rPr lang="en-US" sz="1000" dirty="0" smtClean="0">
                <a:hlinkClick r:id="rId15"/>
              </a:rPr>
              <a:t>/</a:t>
            </a:r>
            <a:endParaRPr lang="en-US" sz="1000" dirty="0" smtClean="0"/>
          </a:p>
          <a:p>
            <a:pPr>
              <a:lnSpc>
                <a:spcPct val="120000"/>
              </a:lnSpc>
              <a:spcBef>
                <a:spcPts val="600"/>
              </a:spcBef>
              <a:spcAft>
                <a:spcPts val="0"/>
              </a:spcAft>
            </a:pPr>
            <a:r>
              <a:rPr lang="it-IT" sz="1000" dirty="0" smtClean="0">
                <a:hlinkClick r:id="rId16"/>
              </a:rPr>
              <a:t>http</a:t>
            </a:r>
            <a:r>
              <a:rPr lang="it-IT" sz="1000" dirty="0">
                <a:hlinkClick r:id="rId16"/>
              </a:rPr>
              <a:t>://www.red-gate.com/products/dlm/dlm-automation-suite/sql-ci</a:t>
            </a:r>
            <a:endParaRPr lang="it-IT" sz="1000" dirty="0"/>
          </a:p>
          <a:p>
            <a:pPr>
              <a:lnSpc>
                <a:spcPct val="120000"/>
              </a:lnSpc>
              <a:spcBef>
                <a:spcPts val="600"/>
              </a:spcBef>
              <a:spcAft>
                <a:spcPts val="0"/>
              </a:spcAft>
            </a:pPr>
            <a:r>
              <a:rPr lang="it-IT" sz="1000" dirty="0">
                <a:hlinkClick r:id="rId17"/>
              </a:rPr>
              <a:t>http://www.red-gate.com/products/dlm/dlm-automation-suite/sql-release</a:t>
            </a:r>
            <a:endParaRPr lang="it-IT" sz="1000" dirty="0"/>
          </a:p>
          <a:p>
            <a:pPr>
              <a:lnSpc>
                <a:spcPct val="120000"/>
              </a:lnSpc>
              <a:spcBef>
                <a:spcPts val="600"/>
              </a:spcBef>
              <a:spcAft>
                <a:spcPts val="0"/>
              </a:spcAft>
            </a:pPr>
            <a:r>
              <a:rPr lang="it-IT" sz="1000" dirty="0">
                <a:hlinkClick r:id="rId18"/>
              </a:rPr>
              <a:t>http://</a:t>
            </a:r>
            <a:r>
              <a:rPr lang="it-IT" sz="1000" dirty="0" smtClean="0">
                <a:hlinkClick r:id="rId18"/>
              </a:rPr>
              <a:t>documentation.red-gate.com/display/DAS/DLM+Automation+Suite</a:t>
            </a:r>
            <a:endParaRPr lang="it-IT" sz="1000" dirty="0" smtClean="0"/>
          </a:p>
        </p:txBody>
      </p:sp>
      <p:sp>
        <p:nvSpPr>
          <p:cNvPr id="3" name="Titolo 2"/>
          <p:cNvSpPr>
            <a:spLocks noGrp="1"/>
          </p:cNvSpPr>
          <p:nvPr>
            <p:ph type="title"/>
          </p:nvPr>
        </p:nvSpPr>
        <p:spPr/>
        <p:txBody>
          <a:bodyPr>
            <a:normAutofit fontScale="90000"/>
          </a:bodyPr>
          <a:lstStyle/>
          <a:p>
            <a:r>
              <a:rPr lang="it-IT" dirty="0" smtClean="0"/>
              <a:t>Risorse</a:t>
            </a:r>
            <a:endParaRPr lang="it-IT" dirty="0"/>
          </a:p>
        </p:txBody>
      </p:sp>
    </p:spTree>
    <p:extLst>
      <p:ext uri="{BB962C8B-B14F-4D97-AF65-F5344CB8AC3E}">
        <p14:creationId xmlns:p14="http://schemas.microsoft.com/office/powerpoint/2010/main" val="72254148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it-IT" sz="4000" dirty="0" smtClean="0"/>
              <a:t>È una pratica che consiste nell’allineamento frequente (più volte al giorno) degli ambienti di lavoro di sviluppo verso l’ambiente condiviso. Si applica in contesti in cui lo sviluppo avviene tramite un sistema vi </a:t>
            </a:r>
            <a:r>
              <a:rPr lang="it-IT" sz="4000" dirty="0" err="1" smtClean="0"/>
              <a:t>versioning</a:t>
            </a:r>
            <a:r>
              <a:rPr lang="it-IT" sz="4000" dirty="0" smtClean="0"/>
              <a:t> (</a:t>
            </a:r>
            <a:r>
              <a:rPr lang="it-IT" sz="4000" dirty="0" err="1" smtClean="0"/>
              <a:t>version</a:t>
            </a:r>
            <a:r>
              <a:rPr lang="it-IT" sz="4000" dirty="0" smtClean="0"/>
              <a:t> control system).</a:t>
            </a:r>
          </a:p>
          <a:p>
            <a:pPr algn="r"/>
            <a:r>
              <a:rPr lang="it-IT" dirty="0" smtClean="0"/>
              <a:t>(fonte Wikipedia)</a:t>
            </a:r>
            <a:endParaRPr lang="it-IT" dirty="0"/>
          </a:p>
        </p:txBody>
      </p:sp>
      <p:sp>
        <p:nvSpPr>
          <p:cNvPr id="3" name="Titolo 2"/>
          <p:cNvSpPr>
            <a:spLocks noGrp="1"/>
          </p:cNvSpPr>
          <p:nvPr>
            <p:ph type="title"/>
          </p:nvPr>
        </p:nvSpPr>
        <p:spPr/>
        <p:txBody>
          <a:bodyPr>
            <a:normAutofit fontScale="90000"/>
          </a:bodyPr>
          <a:lstStyle/>
          <a:p>
            <a:r>
              <a:rPr lang="it-IT" dirty="0"/>
              <a:t>Che</a:t>
            </a:r>
            <a:r>
              <a:rPr lang="en-US" dirty="0"/>
              <a:t> </a:t>
            </a:r>
            <a:r>
              <a:rPr lang="it-IT" dirty="0"/>
              <a:t>cosa</a:t>
            </a:r>
            <a:r>
              <a:rPr lang="en-US" dirty="0"/>
              <a:t> </a:t>
            </a:r>
            <a:r>
              <a:rPr lang="it-IT" dirty="0"/>
              <a:t>si</a:t>
            </a:r>
            <a:r>
              <a:rPr lang="en-US" dirty="0"/>
              <a:t> </a:t>
            </a:r>
            <a:r>
              <a:rPr lang="en-US" dirty="0" err="1"/>
              <a:t>intende</a:t>
            </a:r>
            <a:r>
              <a:rPr lang="en-US" dirty="0"/>
              <a:t> con </a:t>
            </a:r>
            <a:r>
              <a:rPr lang="en-US" dirty="0" smtClean="0"/>
              <a:t>Continuous Integration?</a:t>
            </a:r>
            <a:endParaRPr lang="it-IT" dirty="0"/>
          </a:p>
        </p:txBody>
      </p:sp>
    </p:spTree>
    <p:extLst>
      <p:ext uri="{BB962C8B-B14F-4D97-AF65-F5344CB8AC3E}">
        <p14:creationId xmlns:p14="http://schemas.microsoft.com/office/powerpoint/2010/main" val="324256167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fontScale="90000"/>
          </a:bodyPr>
          <a:lstStyle/>
          <a:p>
            <a:r>
              <a:rPr lang="it-IT" dirty="0" smtClean="0"/>
              <a:t>Continuous Integration, workflow..</a:t>
            </a:r>
            <a:endParaRPr lang="it-IT" dirty="0"/>
          </a:p>
        </p:txBody>
      </p:sp>
      <p:sp>
        <p:nvSpPr>
          <p:cNvPr id="8" name="TextBox 7"/>
          <p:cNvSpPr txBox="1"/>
          <p:nvPr/>
        </p:nvSpPr>
        <p:spPr>
          <a:xfrm>
            <a:off x="6229884" y="1837676"/>
            <a:ext cx="4982198" cy="3879459"/>
          </a:xfrm>
          <a:prstGeom prst="rect">
            <a:avLst/>
          </a:prstGeom>
        </p:spPr>
        <p:txBody>
          <a:bodyPr vert="horz" wrap="none" lIns="91440" tIns="45720" rIns="91440" bIns="45720" rtlCol="0">
            <a:normAutofit/>
          </a:bodyPr>
          <a:lstStyle/>
          <a:p>
            <a:endParaRPr lang="en-US" b="0" dirty="0" smtClean="0">
              <a:solidFill>
                <a:schemeClr val="tx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93766" y="1585268"/>
            <a:ext cx="5756973" cy="4597637"/>
          </a:xfrm>
          <a:prstGeom prst="rect">
            <a:avLst/>
          </a:prstGeom>
        </p:spPr>
      </p:pic>
      <p:sp>
        <p:nvSpPr>
          <p:cNvPr id="4" name="TextBox 3"/>
          <p:cNvSpPr txBox="1"/>
          <p:nvPr/>
        </p:nvSpPr>
        <p:spPr>
          <a:xfrm>
            <a:off x="2580829" y="6182905"/>
            <a:ext cx="3324314" cy="914400"/>
          </a:xfrm>
          <a:prstGeom prst="rect">
            <a:avLst/>
          </a:prstGeom>
        </p:spPr>
        <p:txBody>
          <a:bodyPr vert="horz" wrap="none" lIns="91440" tIns="45720" rIns="91440" bIns="45720" rtlCol="0">
            <a:normAutofit/>
          </a:bodyPr>
          <a:lstStyle/>
          <a:p>
            <a:r>
              <a:rPr lang="it-IT" sz="1050" b="0" dirty="0" smtClean="0">
                <a:solidFill>
                  <a:schemeClr val="tx2"/>
                </a:solidFill>
              </a:rPr>
              <a:t>Immagine: </a:t>
            </a:r>
            <a:r>
              <a:rPr lang="it-IT" sz="1050" b="0" dirty="0" smtClean="0">
                <a:hlinkClick r:id="rId3"/>
              </a:rPr>
              <a:t>www.simple-talk.com</a:t>
            </a:r>
            <a:endParaRPr lang="en-US" sz="1050" b="0" dirty="0" smtClean="0"/>
          </a:p>
        </p:txBody>
      </p:sp>
      <p:sp>
        <p:nvSpPr>
          <p:cNvPr id="11" name="Segnaposto contenuto 1"/>
          <p:cNvSpPr>
            <a:spLocks noGrp="1"/>
          </p:cNvSpPr>
          <p:nvPr>
            <p:ph idx="1"/>
          </p:nvPr>
        </p:nvSpPr>
        <p:spPr>
          <a:xfrm>
            <a:off x="7182008" y="1585268"/>
            <a:ext cx="5506266" cy="4825241"/>
          </a:xfrm>
        </p:spPr>
        <p:txBody>
          <a:bodyPr>
            <a:normAutofit fontScale="92500" lnSpcReduction="10000"/>
          </a:bodyPr>
          <a:lstStyle/>
          <a:p>
            <a:r>
              <a:rPr lang="en-US" sz="4000" dirty="0" err="1"/>
              <a:t>Sviluppo</a:t>
            </a:r>
            <a:endParaRPr lang="en-US" sz="4000" dirty="0"/>
          </a:p>
          <a:p>
            <a:r>
              <a:rPr lang="it-IT" sz="4000" dirty="0" err="1"/>
              <a:t>Commit</a:t>
            </a:r>
            <a:r>
              <a:rPr lang="it-IT" sz="4000" dirty="0"/>
              <a:t>/</a:t>
            </a:r>
            <a:r>
              <a:rPr lang="it-IT" sz="4000" dirty="0" err="1"/>
              <a:t>Checkin</a:t>
            </a:r>
            <a:endParaRPr lang="it-IT" sz="4000" dirty="0"/>
          </a:p>
          <a:p>
            <a:r>
              <a:rPr lang="it-IT" sz="4000" dirty="0"/>
              <a:t>Trigger della </a:t>
            </a:r>
            <a:r>
              <a:rPr lang="it-IT" sz="4000" dirty="0" err="1"/>
              <a:t>Build</a:t>
            </a:r>
            <a:endParaRPr lang="it-IT" sz="4000" dirty="0"/>
          </a:p>
          <a:p>
            <a:r>
              <a:rPr lang="it-IT" sz="4000" dirty="0" err="1"/>
              <a:t>Build</a:t>
            </a:r>
            <a:r>
              <a:rPr lang="it-IT" sz="4000" dirty="0"/>
              <a:t> del </a:t>
            </a:r>
            <a:r>
              <a:rPr lang="it-IT" sz="4000" dirty="0" smtClean="0"/>
              <a:t>database</a:t>
            </a:r>
          </a:p>
          <a:p>
            <a:r>
              <a:rPr lang="it-IT" sz="4000" dirty="0"/>
              <a:t>Creazione del package</a:t>
            </a:r>
          </a:p>
          <a:p>
            <a:r>
              <a:rPr lang="it-IT" sz="4000" dirty="0"/>
              <a:t>Test sul database</a:t>
            </a:r>
          </a:p>
          <a:p>
            <a:endParaRPr lang="it-IT" sz="4000" dirty="0"/>
          </a:p>
        </p:txBody>
      </p:sp>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05816" y="5249931"/>
            <a:ext cx="1371580" cy="1371580"/>
          </a:xfrm>
          <a:prstGeom prst="rect">
            <a:avLst/>
          </a:prstGeom>
        </p:spPr>
      </p:pic>
      <p:sp>
        <p:nvSpPr>
          <p:cNvPr id="6" name="Down Arrow 5"/>
          <p:cNvSpPr/>
          <p:nvPr/>
        </p:nvSpPr>
        <p:spPr>
          <a:xfrm>
            <a:off x="6032266" y="4757776"/>
            <a:ext cx="640935" cy="98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1059679" y="5144568"/>
            <a:ext cx="581114" cy="597518"/>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05371" y="5001813"/>
            <a:ext cx="440034" cy="440034"/>
          </a:xfrm>
          <a:prstGeom prst="rect">
            <a:avLst/>
          </a:prstGeom>
        </p:spPr>
      </p:pic>
      <p:pic>
        <p:nvPicPr>
          <p:cNvPr id="14" name="Picture 13"/>
          <p:cNvPicPr>
            <a:picLocks noChangeAspect="1"/>
          </p:cNvPicPr>
          <p:nvPr/>
        </p:nvPicPr>
        <p:blipFill>
          <a:blip r:embed="rId5"/>
          <a:stretch>
            <a:fillRect/>
          </a:stretch>
        </p:blipFill>
        <p:spPr>
          <a:xfrm>
            <a:off x="309079" y="5739449"/>
            <a:ext cx="1418513" cy="446093"/>
          </a:xfrm>
          <a:prstGeom prst="rect">
            <a:avLst/>
          </a:prstGeom>
        </p:spPr>
      </p:pic>
    </p:spTree>
    <p:extLst>
      <p:ext uri="{BB962C8B-B14F-4D97-AF65-F5344CB8AC3E}">
        <p14:creationId xmlns:p14="http://schemas.microsoft.com/office/powerpoint/2010/main" val="419784510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it-IT" dirty="0" smtClean="0"/>
              <a:t>Check-in frequenti durante la giornata</a:t>
            </a:r>
          </a:p>
          <a:p>
            <a:r>
              <a:rPr lang="it-IT" dirty="0" smtClean="0"/>
              <a:t>Merge dei cambiamenti per ogni check-in</a:t>
            </a:r>
          </a:p>
          <a:p>
            <a:r>
              <a:rPr lang="it-IT" dirty="0" smtClean="0"/>
              <a:t>Evitare la «rottura» delle </a:t>
            </a:r>
            <a:r>
              <a:rPr lang="it-IT" dirty="0" err="1" smtClean="0"/>
              <a:t>build</a:t>
            </a:r>
            <a:endParaRPr lang="it-IT" dirty="0" smtClean="0"/>
          </a:p>
          <a:p>
            <a:r>
              <a:rPr lang="it-IT" dirty="0" smtClean="0"/>
              <a:t>Comunicare l’eventuale «rottura» a tutto il team (evitare </a:t>
            </a:r>
            <a:r>
              <a:rPr lang="it-IT" dirty="0" err="1" smtClean="0"/>
              <a:t>get</a:t>
            </a:r>
            <a:r>
              <a:rPr lang="it-IT" dirty="0" smtClean="0"/>
              <a:t>)</a:t>
            </a:r>
          </a:p>
          <a:p>
            <a:r>
              <a:rPr lang="it-IT" dirty="0" smtClean="0"/>
              <a:t>Fare check-in solo se la </a:t>
            </a:r>
            <a:r>
              <a:rPr lang="it-IT" dirty="0" err="1" smtClean="0"/>
              <a:t>build</a:t>
            </a:r>
            <a:r>
              <a:rPr lang="it-IT" dirty="0" smtClean="0"/>
              <a:t> è «riparata»</a:t>
            </a:r>
          </a:p>
          <a:p>
            <a:r>
              <a:rPr lang="it-IT" dirty="0" smtClean="0"/>
              <a:t>Notificare quando è possibile fare una </a:t>
            </a:r>
            <a:r>
              <a:rPr lang="it-IT" dirty="0" err="1" smtClean="0"/>
              <a:t>get</a:t>
            </a:r>
            <a:r>
              <a:rPr lang="it-IT" dirty="0" smtClean="0"/>
              <a:t> da source control</a:t>
            </a:r>
          </a:p>
        </p:txBody>
      </p:sp>
      <p:sp>
        <p:nvSpPr>
          <p:cNvPr id="3" name="Titolo 2"/>
          <p:cNvSpPr>
            <a:spLocks noGrp="1"/>
          </p:cNvSpPr>
          <p:nvPr>
            <p:ph type="title"/>
          </p:nvPr>
        </p:nvSpPr>
        <p:spPr/>
        <p:txBody>
          <a:bodyPr>
            <a:normAutofit fontScale="90000"/>
          </a:bodyPr>
          <a:lstStyle/>
          <a:p>
            <a:r>
              <a:rPr lang="it-IT" dirty="0" smtClean="0"/>
              <a:t>Continuous Integration, best </a:t>
            </a:r>
            <a:r>
              <a:rPr lang="it-IT" dirty="0" err="1" smtClean="0"/>
              <a:t>practices</a:t>
            </a:r>
            <a:endParaRPr lang="it-IT" dirty="0"/>
          </a:p>
        </p:txBody>
      </p:sp>
    </p:spTree>
    <p:extLst>
      <p:ext uri="{BB962C8B-B14F-4D97-AF65-F5344CB8AC3E}">
        <p14:creationId xmlns:p14="http://schemas.microsoft.com/office/powerpoint/2010/main" val="5657093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a:bodyPr>
          <a:lstStyle/>
          <a:p>
            <a:r>
              <a:rPr lang="it-IT" dirty="0" smtClean="0"/>
              <a:t>Poter fare </a:t>
            </a:r>
            <a:r>
              <a:rPr lang="it-IT" dirty="0" err="1" smtClean="0"/>
              <a:t>get</a:t>
            </a:r>
            <a:r>
              <a:rPr lang="it-IT" dirty="0" smtClean="0"/>
              <a:t>/</a:t>
            </a:r>
            <a:r>
              <a:rPr lang="it-IT" dirty="0" err="1" smtClean="0"/>
              <a:t>commit</a:t>
            </a:r>
            <a:r>
              <a:rPr lang="it-IT" dirty="0" smtClean="0"/>
              <a:t> dei cambiamenti come per il codice</a:t>
            </a:r>
          </a:p>
          <a:p>
            <a:r>
              <a:rPr lang="it-IT" dirty="0" smtClean="0"/>
              <a:t>Le </a:t>
            </a:r>
            <a:r>
              <a:rPr lang="it-IT" dirty="0" err="1" smtClean="0"/>
              <a:t>build</a:t>
            </a:r>
            <a:r>
              <a:rPr lang="it-IT" dirty="0" smtClean="0"/>
              <a:t> costruiscono una </a:t>
            </a:r>
            <a:r>
              <a:rPr lang="it-IT" dirty="0" err="1" smtClean="0"/>
              <a:t>sandbox</a:t>
            </a:r>
            <a:r>
              <a:rPr lang="it-IT" dirty="0" smtClean="0"/>
              <a:t> su cui eseguire i test</a:t>
            </a:r>
          </a:p>
          <a:p>
            <a:r>
              <a:rPr lang="it-IT" dirty="0" err="1" smtClean="0"/>
              <a:t>Commit</a:t>
            </a:r>
            <a:r>
              <a:rPr lang="it-IT" dirty="0" smtClean="0"/>
              <a:t> </a:t>
            </a:r>
            <a:r>
              <a:rPr lang="it-IT" dirty="0" smtClean="0"/>
              <a:t>frequenti sulla linea principale come per il codice</a:t>
            </a:r>
          </a:p>
          <a:p>
            <a:r>
              <a:rPr lang="it-IT" dirty="0" smtClean="0"/>
              <a:t>Rendere atomici database e applicazione</a:t>
            </a:r>
          </a:p>
          <a:p>
            <a:r>
              <a:rPr lang="it-IT" dirty="0" smtClean="0"/>
              <a:t>Sfruttare strumenti condivisi (Visual Studio, Team Explorer)</a:t>
            </a:r>
          </a:p>
        </p:txBody>
      </p:sp>
      <p:sp>
        <p:nvSpPr>
          <p:cNvPr id="3" name="Titolo 2"/>
          <p:cNvSpPr>
            <a:spLocks noGrp="1"/>
          </p:cNvSpPr>
          <p:nvPr>
            <p:ph type="title"/>
          </p:nvPr>
        </p:nvSpPr>
        <p:spPr/>
        <p:txBody>
          <a:bodyPr>
            <a:normAutofit fontScale="90000"/>
          </a:bodyPr>
          <a:lstStyle/>
          <a:p>
            <a:r>
              <a:rPr lang="en-US" dirty="0" smtClean="0"/>
              <a:t>Continuous Integration e database</a:t>
            </a:r>
            <a:endParaRPr lang="it-IT" dirty="0"/>
          </a:p>
        </p:txBody>
      </p:sp>
    </p:spTree>
    <p:extLst>
      <p:ext uri="{BB962C8B-B14F-4D97-AF65-F5344CB8AC3E}">
        <p14:creationId xmlns:p14="http://schemas.microsoft.com/office/powerpoint/2010/main" val="257167304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normAutofit fontScale="92500" lnSpcReduction="20000"/>
          </a:bodyPr>
          <a:lstStyle/>
          <a:p>
            <a:r>
              <a:rPr lang="it-IT" dirty="0" smtClean="0"/>
              <a:t>Annulla la problematica «sul mio pc funziona» </a:t>
            </a:r>
            <a:r>
              <a:rPr lang="it-IT" dirty="0" smtClean="0">
                <a:sym typeface="Wingdings" panose="05000000000000000000" pitchFamily="2" charset="2"/>
              </a:rPr>
              <a:t></a:t>
            </a:r>
          </a:p>
          <a:p>
            <a:r>
              <a:rPr lang="it-IT" dirty="0" smtClean="0">
                <a:sym typeface="Wingdings" panose="05000000000000000000" pitchFamily="2" charset="2"/>
              </a:rPr>
              <a:t>Consente l’automazione dei </a:t>
            </a:r>
            <a:r>
              <a:rPr lang="it-IT" dirty="0" smtClean="0">
                <a:sym typeface="Wingdings" panose="05000000000000000000" pitchFamily="2" charset="2"/>
              </a:rPr>
              <a:t>processi</a:t>
            </a:r>
            <a:endParaRPr lang="it-IT" dirty="0" smtClean="0">
              <a:sym typeface="Wingdings" panose="05000000000000000000" pitchFamily="2" charset="2"/>
            </a:endParaRPr>
          </a:p>
          <a:p>
            <a:r>
              <a:rPr lang="it-IT" dirty="0" smtClean="0">
                <a:sym typeface="Wingdings" panose="05000000000000000000" pitchFamily="2" charset="2"/>
              </a:rPr>
              <a:t>Migliora la qualità del </a:t>
            </a:r>
            <a:r>
              <a:rPr lang="it-IT" dirty="0" smtClean="0">
                <a:sym typeface="Wingdings" panose="05000000000000000000" pitchFamily="2" charset="2"/>
              </a:rPr>
              <a:t>codice (proprio per i processi frequenti)</a:t>
            </a:r>
            <a:endParaRPr lang="it-IT" dirty="0" smtClean="0">
              <a:sym typeface="Wingdings" panose="05000000000000000000" pitchFamily="2" charset="2"/>
            </a:endParaRPr>
          </a:p>
          <a:p>
            <a:r>
              <a:rPr lang="it-IT" dirty="0" smtClean="0">
                <a:sym typeface="Wingdings" panose="05000000000000000000" pitchFamily="2" charset="2"/>
              </a:rPr>
              <a:t>Rende subito disponibile il sorgente/db ad un nuovo dev</a:t>
            </a:r>
          </a:p>
          <a:p>
            <a:r>
              <a:rPr lang="it-IT" dirty="0" smtClean="0">
                <a:sym typeface="Wingdings" panose="05000000000000000000" pitchFamily="2" charset="2"/>
              </a:rPr>
              <a:t>Non dimentica nessuna linea di sviluppo</a:t>
            </a:r>
          </a:p>
          <a:p>
            <a:r>
              <a:rPr lang="it-IT" dirty="0" smtClean="0">
                <a:sym typeface="Wingdings" panose="05000000000000000000" pitchFamily="2" charset="2"/>
              </a:rPr>
              <a:t>Separa il deploy dallo sviluppo</a:t>
            </a:r>
          </a:p>
          <a:p>
            <a:r>
              <a:rPr lang="it-IT" dirty="0">
                <a:sym typeface="Wingdings" panose="05000000000000000000" pitchFamily="2" charset="2"/>
              </a:rPr>
              <a:t>Aumenta la visibilità del «prodotto</a:t>
            </a:r>
            <a:r>
              <a:rPr lang="it-IT" dirty="0" smtClean="0">
                <a:sym typeface="Wingdings" panose="05000000000000000000" pitchFamily="2" charset="2"/>
              </a:rPr>
              <a:t>»</a:t>
            </a:r>
            <a:endParaRPr lang="it-IT" dirty="0">
              <a:sym typeface="Wingdings" panose="05000000000000000000" pitchFamily="2" charset="2"/>
            </a:endParaRPr>
          </a:p>
          <a:p>
            <a:endParaRPr lang="it-IT" dirty="0" smtClean="0"/>
          </a:p>
        </p:txBody>
      </p:sp>
      <p:sp>
        <p:nvSpPr>
          <p:cNvPr id="3" name="Titolo 2"/>
          <p:cNvSpPr>
            <a:spLocks noGrp="1"/>
          </p:cNvSpPr>
          <p:nvPr>
            <p:ph type="title"/>
          </p:nvPr>
        </p:nvSpPr>
        <p:spPr/>
        <p:txBody>
          <a:bodyPr>
            <a:normAutofit fontScale="90000"/>
          </a:bodyPr>
          <a:lstStyle/>
          <a:p>
            <a:r>
              <a:rPr lang="en-US" dirty="0" err="1" smtClean="0"/>
              <a:t>Vantaggi</a:t>
            </a:r>
            <a:r>
              <a:rPr lang="en-US" dirty="0" smtClean="0"/>
              <a:t> </a:t>
            </a:r>
            <a:r>
              <a:rPr lang="en-US" dirty="0" err="1" smtClean="0"/>
              <a:t>della</a:t>
            </a:r>
            <a:r>
              <a:rPr lang="en-US" dirty="0" smtClean="0"/>
              <a:t> Continuous </a:t>
            </a:r>
            <a:r>
              <a:rPr lang="en-US" dirty="0"/>
              <a:t>Integration</a:t>
            </a:r>
            <a:endParaRPr lang="it-IT" dirty="0"/>
          </a:p>
        </p:txBody>
      </p:sp>
    </p:spTree>
    <p:extLst>
      <p:ext uri="{BB962C8B-B14F-4D97-AF65-F5344CB8AC3E}">
        <p14:creationId xmlns:p14="http://schemas.microsoft.com/office/powerpoint/2010/main" val="276616376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p:cNvSpPr>
            <a:spLocks noGrp="1"/>
          </p:cNvSpPr>
          <p:nvPr>
            <p:ph type="body" idx="1"/>
          </p:nvPr>
        </p:nvSpPr>
        <p:spPr/>
        <p:txBody>
          <a:bodyPr>
            <a:normAutofit/>
          </a:bodyPr>
          <a:lstStyle/>
          <a:p>
            <a:r>
              <a:rPr lang="it-IT" dirty="0" smtClean="0"/>
              <a:t>Serve un..</a:t>
            </a:r>
          </a:p>
          <a:p>
            <a:r>
              <a:rPr lang="it-IT" dirty="0" smtClean="0"/>
              <a:t>..Source Control Manager</a:t>
            </a:r>
            <a:endParaRPr lang="it-IT" dirty="0"/>
          </a:p>
        </p:txBody>
      </p:sp>
    </p:spTree>
    <p:extLst>
      <p:ext uri="{BB962C8B-B14F-4D97-AF65-F5344CB8AC3E}">
        <p14:creationId xmlns:p14="http://schemas.microsoft.com/office/powerpoint/2010/main" val="9154506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elcome to PowerPoint_TP102923943">
  <a:themeElements>
    <a:clrScheme name="Microsoft Green">
      <a:dk1>
        <a:srgbClr val="595345"/>
      </a:dk1>
      <a:lt1>
        <a:srgbClr val="FFFFFF"/>
      </a:lt1>
      <a:dk2>
        <a:srgbClr val="1E1C18"/>
      </a:dk2>
      <a:lt2>
        <a:srgbClr val="FFFFFF"/>
      </a:lt2>
      <a:accent1>
        <a:srgbClr val="3B559E"/>
      </a:accent1>
      <a:accent2>
        <a:srgbClr val="FF9900"/>
      </a:accent2>
      <a:accent3>
        <a:srgbClr val="7030A0"/>
      </a:accent3>
      <a:accent4>
        <a:srgbClr val="00A64A"/>
      </a:accent4>
      <a:accent5>
        <a:srgbClr val="C00000"/>
      </a:accent5>
      <a:accent6>
        <a:srgbClr val="AAAACA"/>
      </a:accent6>
      <a:hlink>
        <a:srgbClr val="C561B2"/>
      </a:hlink>
      <a:folHlink>
        <a:srgbClr val="969696"/>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a:defRPr b="0" dirty="0" smtClean="0">
            <a:solidFill>
              <a:schemeClr val="tx2"/>
            </a:solidFill>
          </a:defRPr>
        </a:defPPr>
      </a:lstStyle>
    </a:txDef>
  </a:objectDefaults>
  <a:extraClrSchemeLst/>
  <a:extLst>
    <a:ext uri="{05A4C25C-085E-4340-85A3-A5531E510DB2}">
      <thm15:themeFamily xmlns:thm15="http://schemas.microsoft.com/office/thememl/2012/main" name="Campus 2013.potx" id="{F028BEBE-7949-4F65-B78A-0372340B0423}" vid="{A3845F83-ECD0-45A7-A9B6-81163531C8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834</Words>
  <Application>Microsoft Office PowerPoint</Application>
  <PresentationFormat>Widescreen</PresentationFormat>
  <Paragraphs>222</Paragraphs>
  <Slides>35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normal arial</vt:lpstr>
      <vt:lpstr>Segoe UI</vt:lpstr>
      <vt:lpstr>Segoe UI Light</vt:lpstr>
      <vt:lpstr>Wingdings</vt:lpstr>
      <vt:lpstr>Welcome to PowerPoint_TP102923943</vt:lpstr>
      <vt:lpstr>Continuous Integration  su SQL Server</vt:lpstr>
      <vt:lpstr>chi sono</vt:lpstr>
      <vt:lpstr>agenda</vt:lpstr>
      <vt:lpstr>Che cosa si intende con Continuous Integration?</vt:lpstr>
      <vt:lpstr>Continuous Integration, workflow..</vt:lpstr>
      <vt:lpstr>Continuous Integration, best practices</vt:lpstr>
      <vt:lpstr>Continuous Integration e database</vt:lpstr>
      <vt:lpstr>Vantaggi della Continuous Integration</vt:lpstr>
      <vt:lpstr>PowerPoint Presentation</vt:lpstr>
      <vt:lpstr>Source control manager</vt:lpstr>
      <vt:lpstr>Ma senza un Source Control Manager?</vt:lpstr>
      <vt:lpstr>DB vs. Codice</vt:lpstr>
      <vt:lpstr>Strumenti</vt:lpstr>
      <vt:lpstr>Il Team Explorer</vt:lpstr>
      <vt:lpstr>demo</vt:lpstr>
      <vt:lpstr>PowerPoint Presentation</vt:lpstr>
      <vt:lpstr>Unit testing</vt:lpstr>
      <vt:lpstr>Unit testing, perché?</vt:lpstr>
      <vt:lpstr>Unit testing, perché?</vt:lpstr>
      <vt:lpstr>Unit testing, perché?</vt:lpstr>
      <vt:lpstr>Cosa testare?</vt:lpstr>
      <vt:lpstr>Strumenti per il test</vt:lpstr>
      <vt:lpstr>tSQLt</vt:lpstr>
      <vt:lpstr>tSQLt – com’è fatto?</vt:lpstr>
      <vt:lpstr>demo</vt:lpstr>
      <vt:lpstr>PowerPoint Presentation</vt:lpstr>
      <vt:lpstr>Build (cenni)</vt:lpstr>
      <vt:lpstr>Automazione</vt:lpstr>
      <vt:lpstr>demo</vt:lpstr>
      <vt:lpstr>Conclusioni</vt:lpstr>
      <vt:lpstr>Conclusioni</vt:lpstr>
      <vt:lpstr>PowerPoint Presentation</vt:lpstr>
      <vt:lpstr>Automatizzare = Meno spreco di tempo + qualità</vt:lpstr>
      <vt:lpstr>Grazie</vt:lpstr>
      <vt:lpstr>Risorse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2013-03-22T07:50:04Z</dcterms:created>
  <dcterms:modified xsi:type="dcterms:W3CDTF">2015-05-29T18:06:18Z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