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7" r:id="rId20"/>
    <p:sldId id="280" r:id="rId21"/>
    <p:sldId id="290" r:id="rId22"/>
    <p:sldId id="281" r:id="rId23"/>
    <p:sldId id="291" r:id="rId24"/>
    <p:sldId id="282" r:id="rId25"/>
    <p:sldId id="283" r:id="rId26"/>
    <p:sldId id="284" r:id="rId27"/>
    <p:sldId id="285" r:id="rId28"/>
    <p:sldId id="286" r:id="rId29"/>
    <p:sldId id="26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4781"/>
    <a:srgbClr val="5486B8"/>
    <a:srgbClr val="499211"/>
    <a:srgbClr val="EAB200"/>
    <a:srgbClr val="959B9E"/>
    <a:srgbClr val="FFFFFF"/>
    <a:srgbClr val="90C618"/>
    <a:srgbClr val="516986"/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1" autoAdjust="0"/>
    <p:restoredTop sz="97586" autoAdjust="0"/>
  </p:normalViewPr>
  <p:slideViewPr>
    <p:cSldViewPr snapToGrid="0">
      <p:cViewPr varScale="1">
        <p:scale>
          <a:sx n="116" d="100"/>
          <a:sy n="116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AE83BB-09AD-41A4-B07E-E88C37AB1E23}" type="datetimeFigureOut">
              <a:rPr lang="en-US"/>
              <a:pPr>
                <a:defRPr/>
              </a:pPr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3EEF1F-71D7-4A54-9ED3-47C3CE0BF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6BB38C-C851-4C00-BB23-CE28ECF90525}" type="datetimeFigureOut">
              <a:rPr lang="en-US"/>
              <a:pPr>
                <a:defRPr/>
              </a:pPr>
              <a:t>14/04/15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D567441-D8A8-48ED-85B5-AAD8D44A7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9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1189038"/>
            <a:ext cx="5445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Immagine 4" descr="PASS Global Italian VC.tif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86" y="1115928"/>
            <a:ext cx="1238061" cy="54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32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2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24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24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24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287E18-BE3A-4EBF-9680-4BAABA87F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9CE8-0076-4741-9769-3232C38C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3CE80F-ADD2-4EF6-B65F-88D466984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2984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096818"/>
            <a:ext cx="8229600" cy="518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975" y="6503988"/>
            <a:ext cx="284163" cy="365125"/>
          </a:xfrm>
          <a:prstGeom prst="rect">
            <a:avLst/>
          </a:prstGeom>
          <a:noFill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2"/>
                </a:solidFill>
              </a:defRPr>
            </a:lvl1pPr>
          </a:lstStyle>
          <a:p>
            <a:fld id="{3378046C-7DE8-466D-B9D6-B88C4A27B53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6511925"/>
            <a:ext cx="2936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 descr="PASS Global Italian VC.tif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791" y="309753"/>
            <a:ext cx="1238061" cy="54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8" r:id="rId2"/>
    <p:sldLayoutId id="2147483879" r:id="rId3"/>
    <p:sldLayoutId id="2147483880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lang="en-US" sz="3600" kern="1200" dirty="0">
          <a:solidFill>
            <a:schemeClr val="bg2"/>
          </a:solidFill>
          <a:latin typeface="+mn-lt"/>
          <a:ea typeface="Segoe UI Light" pitchFamily="34" charset="0"/>
          <a:cs typeface="Segoe UI Light"/>
        </a:defRPr>
      </a:lvl1pPr>
      <a:lvl2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2pPr>
      <a:lvl3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3pPr>
      <a:lvl4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4pPr>
      <a:lvl5pPr algn="l" defTabSz="457200" rtl="0" eaLnBrk="0" fontAlgn="base" hangingPunct="0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5pPr>
      <a:lvl6pPr marL="4572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6pPr>
      <a:lvl7pPr marL="9144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7pPr>
      <a:lvl8pPr marL="13716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8pPr>
      <a:lvl9pPr marL="1828800" algn="l" defTabSz="457200" rtl="0" fontAlgn="base">
        <a:lnSpc>
          <a:spcPts val="35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Segoe UI" pitchFamily="34" charset="0"/>
          <a:ea typeface="Segoe UI Light" pitchFamily="34" charset="0"/>
          <a:cs typeface="Segoe UI Ligh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defRPr sz="3200" kern="1200">
          <a:solidFill>
            <a:srgbClr val="595959"/>
          </a:solidFill>
          <a:latin typeface="+mn-lt"/>
          <a:ea typeface="Segoe"/>
          <a:cs typeface="Segoe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800" kern="1200" dirty="0">
          <a:solidFill>
            <a:srgbClr val="595959"/>
          </a:solidFill>
          <a:latin typeface="+mn-lt"/>
          <a:ea typeface="Segoe"/>
          <a:cs typeface="Segoe"/>
        </a:defRPr>
      </a:lvl2pPr>
      <a:lvl3pPr marL="638175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3pPr>
      <a:lvl4pPr marL="9223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4pPr>
      <a:lvl5pPr marL="1189038" indent="-342900" algn="l" rtl="0" eaLnBrk="0" fontAlgn="base" hangingPunct="0">
        <a:spcBef>
          <a:spcPct val="20000"/>
        </a:spcBef>
        <a:spcAft>
          <a:spcPct val="0"/>
        </a:spcAft>
        <a:buClr>
          <a:srgbClr val="90C618"/>
        </a:buClr>
        <a:buFont typeface="Arial" panose="020B0604020202020204" pitchFamily="34" charset="0"/>
        <a:buChar char="•"/>
        <a:defRPr lang="en-US" sz="2400" kern="1200" dirty="0">
          <a:solidFill>
            <a:srgbClr val="595959"/>
          </a:solidFill>
          <a:latin typeface="+mn-lt"/>
          <a:ea typeface="Segoe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witter.com/@suxstellino" TargetMode="External"/><Relationship Id="rId2" Type="http://schemas.openxmlformats.org/officeDocument/2006/relationships/hyperlink" Target="mailto:sux.stellin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essandroalpi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-gate.com/products/sql-development/sql-source-control/" TargetMode="External"/><Relationship Id="rId13" Type="http://schemas.openxmlformats.org/officeDocument/2006/relationships/hyperlink" Target="http://blogs.dotnethell.it/suxstellino/Category_2927.aspx" TargetMode="External"/><Relationship Id="rId3" Type="http://schemas.openxmlformats.org/officeDocument/2006/relationships/hyperlink" Target="http://odetocode.com/blogs/scott/archive/2008/01/30/three-rules-for-database-work.aspx" TargetMode="External"/><Relationship Id="rId7" Type="http://schemas.openxmlformats.org/officeDocument/2006/relationships/hyperlink" Target="http://odetocode.com/blogs/scott/archive/2008/02/03/versioning-databases-branching-and-merging.aspx" TargetMode="External"/><Relationship Id="rId12" Type="http://schemas.openxmlformats.org/officeDocument/2006/relationships/hyperlink" Target="http://suxstellino.wordpress.com/tag/alm/" TargetMode="External"/><Relationship Id="rId2" Type="http://schemas.openxmlformats.org/officeDocument/2006/relationships/hyperlink" Target="http://www.codinghorror.com/blog/2006/12/is-your-database-under-version-contr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detocode.com/blogs/scott/archive/2008/02/02/versioning-databases-views-stored-procedures-and-the-like.aspx" TargetMode="External"/><Relationship Id="rId11" Type="http://schemas.openxmlformats.org/officeDocument/2006/relationships/hyperlink" Target="http://www.getlatestversion.it/" TargetMode="External"/><Relationship Id="rId5" Type="http://schemas.openxmlformats.org/officeDocument/2006/relationships/hyperlink" Target="http://odetocode.com/blogs/scott/archive/2008/02/02/versioning-databases-change-scripts.aspx" TargetMode="External"/><Relationship Id="rId10" Type="http://schemas.openxmlformats.org/officeDocument/2006/relationships/hyperlink" Target="http://it.wikipedia.org/wiki/Application_lifecycle_management" TargetMode="External"/><Relationship Id="rId4" Type="http://schemas.openxmlformats.org/officeDocument/2006/relationships/hyperlink" Target="http://odetocode.com/blogs/scott/archive/2008/01/31/versioning-databases-the-baseline.aspx" TargetMode="External"/><Relationship Id="rId9" Type="http://schemas.openxmlformats.org/officeDocument/2006/relationships/hyperlink" Target="http://apexsql.com/sql_tools_source_control.aspx" TargetMode="External"/><Relationship Id="rId14" Type="http://schemas.openxmlformats.org/officeDocument/2006/relationships/hyperlink" Target="http://blogs.msdn.com/b/ssdt/archive/2012/02/02/including-data-in-an-sql-server-database-project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blogs.dotnethell.it/suxstellino/" TargetMode="External"/><Relationship Id="rId7" Type="http://schemas.openxmlformats.org/officeDocument/2006/relationships/image" Target="../media/image12.gif"/><Relationship Id="rId2" Type="http://schemas.openxmlformats.org/officeDocument/2006/relationships/hyperlink" Target="https://suxstellino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www.alessandroalpi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860571" cy="942209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rgbClr val="516986"/>
                </a:solidFill>
                <a:ea typeface="+mj-ea"/>
              </a:rPr>
              <a:t/>
            </a:r>
            <a:br>
              <a:rPr dirty="0" smtClean="0">
                <a:solidFill>
                  <a:srgbClr val="516986"/>
                </a:solidFill>
                <a:ea typeface="+mj-ea"/>
              </a:rPr>
            </a:br>
            <a:r>
              <a:rPr lang="en-US" sz="3200" b="1" dirty="0" err="1" smtClean="0">
                <a:solidFill>
                  <a:srgbClr val="164781"/>
                </a:solidFill>
                <a:ea typeface="+mj-ea"/>
              </a:rPr>
              <a:t>Mettere</a:t>
            </a:r>
            <a:r>
              <a:rPr lang="en-US" sz="3200" b="1" dirty="0" smtClean="0">
                <a:solidFill>
                  <a:srgbClr val="164781"/>
                </a:solidFill>
                <a:ea typeface="+mj-ea"/>
              </a:rPr>
              <a:t> </a:t>
            </a:r>
            <a:r>
              <a:rPr lang="en-US" sz="3200" b="1" dirty="0" err="1" smtClean="0">
                <a:solidFill>
                  <a:srgbClr val="164781"/>
                </a:solidFill>
                <a:ea typeface="+mj-ea"/>
              </a:rPr>
              <a:t>il</a:t>
            </a:r>
            <a:r>
              <a:rPr lang="en-US" sz="3200" b="1" dirty="0" smtClean="0">
                <a:solidFill>
                  <a:srgbClr val="164781"/>
                </a:solidFill>
                <a:ea typeface="+mj-ea"/>
              </a:rPr>
              <a:t> database sotto source control</a:t>
            </a:r>
            <a:endParaRPr sz="3200" dirty="0">
              <a:solidFill>
                <a:srgbClr val="516986"/>
              </a:solidFill>
              <a:ea typeface="+mj-ea"/>
            </a:endParaRPr>
          </a:p>
        </p:txBody>
      </p:sp>
      <p:sp>
        <p:nvSpPr>
          <p:cNvPr id="3075" name="Subtitle 17"/>
          <p:cNvSpPr>
            <a:spLocks noGrp="1"/>
          </p:cNvSpPr>
          <p:nvPr>
            <p:ph type="subTitle" idx="1"/>
          </p:nvPr>
        </p:nvSpPr>
        <p:spPr>
          <a:xfrm>
            <a:off x="959245" y="2872371"/>
            <a:ext cx="7356267" cy="161725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en-US" dirty="0" smtClean="0">
                <a:solidFill>
                  <a:srgbClr val="164781"/>
                </a:solidFill>
                <a:cs typeface="Segoe"/>
              </a:rPr>
              <a:t>Alessandro Alpi</a:t>
            </a:r>
          </a:p>
          <a:p>
            <a:pPr marL="0" indent="0" eaLnBrk="1" hangingPunct="1"/>
            <a:r>
              <a:rPr lang="en-US" sz="2600" dirty="0" smtClean="0">
                <a:solidFill>
                  <a:srgbClr val="164781"/>
                </a:solidFill>
                <a:cs typeface="Segoe"/>
                <a:hlinkClick r:id="rId2"/>
              </a:rPr>
              <a:t>sux.stellino@gmail.com</a:t>
            </a:r>
            <a:endParaRPr lang="en-US" sz="2600" dirty="0" smtClean="0">
              <a:solidFill>
                <a:srgbClr val="164781"/>
              </a:solidFill>
              <a:cs typeface="Segoe"/>
            </a:endParaRPr>
          </a:p>
          <a:p>
            <a:pPr marL="0" indent="0" eaLnBrk="1" hangingPunct="1"/>
            <a:r>
              <a:rPr lang="it-IT" sz="2600" dirty="0" smtClean="0">
                <a:solidFill>
                  <a:srgbClr val="164781"/>
                </a:solidFill>
                <a:cs typeface="Segoe"/>
                <a:hlinkClick r:id="rId3"/>
              </a:rPr>
              <a:t>twitter.com/@</a:t>
            </a:r>
            <a:r>
              <a:rPr lang="it-IT" sz="2600" dirty="0" err="1" smtClean="0">
                <a:solidFill>
                  <a:srgbClr val="164781"/>
                </a:solidFill>
                <a:cs typeface="Segoe"/>
                <a:hlinkClick r:id="rId3"/>
              </a:rPr>
              <a:t>suxstellino</a:t>
            </a:r>
            <a:endParaRPr lang="it-IT" sz="2600" dirty="0" smtClean="0">
              <a:solidFill>
                <a:srgbClr val="164781"/>
              </a:solidFill>
              <a:cs typeface="Segoe"/>
            </a:endParaRPr>
          </a:p>
          <a:p>
            <a:pPr marL="0" indent="0" eaLnBrk="1" hangingPunct="1"/>
            <a:r>
              <a:rPr lang="it-IT" sz="2600" dirty="0" smtClean="0">
                <a:solidFill>
                  <a:srgbClr val="164781"/>
                </a:solidFill>
                <a:cs typeface="Segoe"/>
                <a:hlinkClick r:id="rId4"/>
              </a:rPr>
              <a:t>www.alessandroalpi.net</a:t>
            </a:r>
            <a:endParaRPr lang="it-IT" sz="2600" dirty="0" smtClean="0">
              <a:solidFill>
                <a:srgbClr val="164781"/>
              </a:solidFill>
              <a:cs typeface="Segoe"/>
            </a:endParaRPr>
          </a:p>
          <a:p>
            <a:pPr marL="0" indent="0" eaLnBrk="1" hangingPunct="1"/>
            <a:endParaRPr sz="2600" dirty="0" smtClean="0">
              <a:solidFill>
                <a:srgbClr val="164781"/>
              </a:solidFill>
              <a:cs typeface="Sego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– </a:t>
            </a:r>
            <a:r>
              <a:rPr lang="en-US" dirty="0" err="1"/>
              <a:t>Perchè</a:t>
            </a:r>
            <a:r>
              <a:rPr lang="en-US" dirty="0"/>
              <a:t> li </a:t>
            </a:r>
            <a:r>
              <a:rPr lang="en-US" dirty="0" err="1"/>
              <a:t>utilizziamo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Versioni </a:t>
            </a:r>
            <a:r>
              <a:rPr lang="it-IT" dirty="0"/>
              <a:t>del nostro codice</a:t>
            </a:r>
          </a:p>
          <a:p>
            <a:r>
              <a:rPr lang="it-IT" dirty="0"/>
              <a:t>Salvataggio sicuro dei nostri file </a:t>
            </a:r>
          </a:p>
          <a:p>
            <a:r>
              <a:rPr lang="it-IT" dirty="0"/>
              <a:t>Distribuzione delle linee di sviluppo al team</a:t>
            </a:r>
          </a:p>
          <a:p>
            <a:r>
              <a:rPr lang="it-IT" dirty="0"/>
              <a:t>Creazione di un punto centrale per i deploy</a:t>
            </a:r>
          </a:p>
          <a:p>
            <a:r>
              <a:rPr lang="it-IT" dirty="0"/>
              <a:t>Automatizzare processi di </a:t>
            </a:r>
            <a:r>
              <a:rPr lang="it-IT" dirty="0" err="1"/>
              <a:t>build</a:t>
            </a:r>
            <a:r>
              <a:rPr lang="it-IT" dirty="0"/>
              <a:t> e di test</a:t>
            </a:r>
          </a:p>
          <a:p>
            <a:r>
              <a:rPr lang="it-IT" dirty="0"/>
              <a:t>Le necessità di ogni team..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– </a:t>
            </a:r>
            <a:r>
              <a:rPr lang="en-US" dirty="0" err="1"/>
              <a:t>scomodo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/>
              <a:t>Il DB può essere un file «nell’applicazione»</a:t>
            </a:r>
          </a:p>
          <a:p>
            <a:r>
              <a:rPr lang="it-IT" dirty="0"/>
              <a:t>Il DB «sta su server»</a:t>
            </a:r>
          </a:p>
          <a:p>
            <a:r>
              <a:rPr lang="it-IT" dirty="0"/>
              <a:t>Il DB persiste dati utente</a:t>
            </a:r>
          </a:p>
          <a:p>
            <a:r>
              <a:rPr lang="it-IT" dirty="0"/>
              <a:t>Il DB non è tutto e solo codice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Il source control potrebbe sembrare «</a:t>
            </a:r>
            <a:r>
              <a:rPr lang="it-IT" sz="2800" b="1" dirty="0">
                <a:sym typeface="Wingdings" panose="05000000000000000000" pitchFamily="2" charset="2"/>
              </a:rPr>
              <a:t>scomodo</a:t>
            </a:r>
            <a:r>
              <a:rPr lang="it-IT" sz="2800" dirty="0">
                <a:sym typeface="Wingdings" panose="05000000000000000000" pitchFamily="2" charset="2"/>
              </a:rPr>
              <a:t>»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senza</a:t>
            </a:r>
            <a:r>
              <a:rPr lang="en-US" dirty="0"/>
              <a:t> un SCM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400" dirty="0" smtClean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Non potremmo </a:t>
            </a:r>
            <a:r>
              <a:rPr lang="it-IT" sz="2800" dirty="0">
                <a:sym typeface="Wingdings" panose="05000000000000000000" pitchFamily="2" charset="2"/>
              </a:rPr>
              <a:t>semplicemente gestire le </a:t>
            </a:r>
            <a:r>
              <a:rPr lang="it-IT" sz="2800" dirty="0" smtClean="0">
                <a:sym typeface="Wingdings" panose="05000000000000000000" pitchFamily="2" charset="2"/>
              </a:rPr>
              <a:t>fix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Tanta fatica nel prevenire regressioni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Non avremmo nel breve più ambienti nella pipeline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Non potremmo creare più linee di sviluppo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Non potremmo avere versioni </a:t>
            </a:r>
            <a:r>
              <a:rPr lang="it-IT" sz="2800" dirty="0">
                <a:sym typeface="Wingdings" panose="05000000000000000000" pitchFamily="2" charset="2"/>
              </a:rPr>
              <a:t>differenti </a:t>
            </a:r>
            <a:r>
              <a:rPr lang="it-IT" sz="2800" dirty="0" smtClean="0">
                <a:sym typeface="Wingdings" panose="05000000000000000000" pitchFamily="2" charset="2"/>
              </a:rPr>
              <a:t>di un DB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Non potremmo sincronizzare a particolari versioni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vs. </a:t>
            </a:r>
            <a:r>
              <a:rPr lang="en-US" dirty="0" err="1"/>
              <a:t>codice</a:t>
            </a:r>
            <a:r>
              <a:rPr lang="en-US" dirty="0"/>
              <a:t> –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Il </a:t>
            </a:r>
            <a:r>
              <a:rPr lang="en-US" sz="3200" dirty="0"/>
              <a:t>database è </a:t>
            </a:r>
            <a:r>
              <a:rPr lang="en-US" sz="3200" dirty="0" err="1"/>
              <a:t>comunque</a:t>
            </a:r>
            <a:r>
              <a:rPr lang="en-US" sz="3200" dirty="0"/>
              <a:t> </a:t>
            </a:r>
            <a:r>
              <a:rPr lang="en-US" sz="3200" dirty="0" err="1"/>
              <a:t>codice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lvl="1" indent="0">
              <a:buNone/>
            </a:pPr>
            <a:r>
              <a:rPr lang="it-IT" sz="3200" dirty="0" smtClean="0"/>
              <a:t>Le </a:t>
            </a:r>
            <a:r>
              <a:rPr lang="it-IT" sz="3200" dirty="0"/>
              <a:t>tabelle di «dominio» sono come </a:t>
            </a:r>
            <a:r>
              <a:rPr lang="it-IT" sz="3200" dirty="0" smtClean="0"/>
              <a:t>enum</a:t>
            </a:r>
            <a:endParaRPr lang="it-IT" sz="3200" dirty="0"/>
          </a:p>
          <a:p>
            <a:r>
              <a:rPr lang="it-IT" dirty="0"/>
              <a:t>I puntamenti ai </a:t>
            </a:r>
            <a:r>
              <a:rPr lang="it-IT" dirty="0" err="1"/>
              <a:t>linked</a:t>
            </a:r>
            <a:r>
              <a:rPr lang="it-IT" dirty="0"/>
              <a:t> server sono </a:t>
            </a:r>
            <a:r>
              <a:rPr lang="it-IT" dirty="0" err="1" smtClean="0"/>
              <a:t>config</a:t>
            </a:r>
            <a:endParaRPr lang="en-US" dirty="0"/>
          </a:p>
          <a:p>
            <a:r>
              <a:rPr lang="it-IT" dirty="0"/>
              <a:t>Le server login sono </a:t>
            </a:r>
            <a:r>
              <a:rPr lang="it-IT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ambiente</a:t>
            </a:r>
            <a:endParaRPr lang="en-US" dirty="0"/>
          </a:p>
          <a:p>
            <a:r>
              <a:rPr lang="it-IT" dirty="0"/>
              <a:t>Il database </a:t>
            </a:r>
            <a:r>
              <a:rPr lang="it-IT" dirty="0">
                <a:solidFill>
                  <a:schemeClr val="accent2"/>
                </a:solidFill>
              </a:rPr>
              <a:t>persiste i dati utente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sz="2800" b="1" dirty="0" smtClean="0"/>
              <a:t>Ma non </a:t>
            </a:r>
            <a:r>
              <a:rPr lang="it-IT" sz="2800" b="1" dirty="0"/>
              <a:t>è un problema *</a:t>
            </a:r>
            <a:r>
              <a:rPr lang="it-IT" sz="2800" b="1" i="1" dirty="0"/>
              <a:t>da source control</a:t>
            </a:r>
            <a:r>
              <a:rPr lang="it-IT" sz="2800" b="1" dirty="0"/>
              <a:t>*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– </a:t>
            </a:r>
            <a:r>
              <a:rPr lang="en-US" dirty="0" err="1"/>
              <a:t>Eccone</a:t>
            </a:r>
            <a:r>
              <a:rPr lang="en-US" dirty="0"/>
              <a:t> </a:t>
            </a:r>
            <a:r>
              <a:rPr lang="en-US" dirty="0" err="1"/>
              <a:t>alcuni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r>
              <a:rPr lang="it-IT" dirty="0"/>
              <a:t>TFS on-</a:t>
            </a:r>
            <a:r>
              <a:rPr lang="it-IT" dirty="0" err="1"/>
              <a:t>premises</a:t>
            </a:r>
            <a:r>
              <a:rPr lang="it-IT" dirty="0"/>
              <a:t> </a:t>
            </a:r>
          </a:p>
          <a:p>
            <a:r>
              <a:rPr lang="it-IT" dirty="0"/>
              <a:t>Visual Studio Online</a:t>
            </a:r>
          </a:p>
          <a:p>
            <a:r>
              <a:rPr lang="it-IT" dirty="0"/>
              <a:t>Git</a:t>
            </a:r>
          </a:p>
          <a:p>
            <a:r>
              <a:rPr lang="it-IT" dirty="0" err="1"/>
              <a:t>Mercurial</a:t>
            </a:r>
            <a:endParaRPr lang="it-IT" dirty="0"/>
          </a:p>
          <a:p>
            <a:r>
              <a:rPr lang="it-IT" dirty="0" err="1"/>
              <a:t>Subversion</a:t>
            </a:r>
            <a:r>
              <a:rPr lang="it-IT" dirty="0"/>
              <a:t> (SVN)</a:t>
            </a:r>
          </a:p>
          <a:p>
            <a:r>
              <a:rPr lang="it-IT" dirty="0"/>
              <a:t>CVS</a:t>
            </a:r>
          </a:p>
          <a:p>
            <a:r>
              <a:rPr lang="it-IT" dirty="0"/>
              <a:t>…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po</a:t>
            </a:r>
            <a:r>
              <a:rPr lang="en-US" dirty="0" smtClean="0"/>
              <a:t>’ di </a:t>
            </a:r>
            <a:r>
              <a:rPr lang="en-US" dirty="0" err="1" smtClean="0"/>
              <a:t>glossario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r>
              <a:rPr lang="it-IT" dirty="0" smtClean="0"/>
              <a:t>Changeset</a:t>
            </a:r>
          </a:p>
          <a:p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/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latest</a:t>
            </a:r>
            <a:endParaRPr lang="it-IT" dirty="0"/>
          </a:p>
          <a:p>
            <a:r>
              <a:rPr lang="it-IT" dirty="0" err="1"/>
              <a:t>Commit</a:t>
            </a:r>
            <a:r>
              <a:rPr lang="it-IT" dirty="0"/>
              <a:t>/</a:t>
            </a:r>
            <a:r>
              <a:rPr lang="it-IT" dirty="0" err="1"/>
              <a:t>Checkin</a:t>
            </a:r>
            <a:endParaRPr lang="it-IT" dirty="0"/>
          </a:p>
          <a:p>
            <a:pPr marL="0" lvl="1" indent="0">
              <a:buNone/>
            </a:pPr>
            <a:r>
              <a:rPr lang="it-IT" sz="3200" dirty="0" err="1"/>
              <a:t>Sync</a:t>
            </a:r>
            <a:r>
              <a:rPr lang="it-IT" sz="3200" dirty="0"/>
              <a:t>/</a:t>
            </a:r>
            <a:r>
              <a:rPr lang="it-IT" sz="3200" dirty="0" err="1"/>
              <a:t>Push</a:t>
            </a:r>
            <a:r>
              <a:rPr lang="it-IT" sz="3200" dirty="0"/>
              <a:t>/Pull/</a:t>
            </a:r>
            <a:r>
              <a:rPr lang="it-IT" sz="3200" dirty="0" err="1"/>
              <a:t>Fetch</a:t>
            </a:r>
            <a:endParaRPr lang="it-IT" sz="3200" dirty="0"/>
          </a:p>
          <a:p>
            <a:r>
              <a:rPr lang="it-IT" dirty="0" err="1"/>
              <a:t>Undo</a:t>
            </a:r>
            <a:endParaRPr lang="it-IT" dirty="0"/>
          </a:p>
          <a:p>
            <a:r>
              <a:rPr lang="it-IT" dirty="0"/>
              <a:t>Save </a:t>
            </a:r>
            <a:endParaRPr lang="it-IT" dirty="0" smtClean="0"/>
          </a:p>
          <a:p>
            <a:r>
              <a:rPr lang="it-IT" dirty="0" smtClean="0"/>
              <a:t>Delete </a:t>
            </a:r>
          </a:p>
          <a:p>
            <a:r>
              <a:rPr lang="it-IT" dirty="0" err="1" smtClean="0"/>
              <a:t>Edit</a:t>
            </a:r>
            <a:endParaRPr lang="it-IT" dirty="0" smtClean="0"/>
          </a:p>
          <a:p>
            <a:r>
              <a:rPr lang="it-IT" dirty="0" err="1" smtClean="0"/>
              <a:t>Shelve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Team Explorer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r>
              <a:rPr lang="it-IT" sz="3900" dirty="0"/>
              <a:t>Indipendentemente dal tool </a:t>
            </a:r>
            <a:r>
              <a:rPr lang="it-IT" sz="3900" dirty="0" smtClean="0"/>
              <a:t>si ha:</a:t>
            </a:r>
          </a:p>
          <a:p>
            <a:endParaRPr lang="it-IT" sz="2800" dirty="0" smtClean="0"/>
          </a:p>
          <a:p>
            <a:r>
              <a:rPr lang="it-IT" sz="2800" dirty="0" smtClean="0"/>
              <a:t>Migliore </a:t>
            </a:r>
            <a:r>
              <a:rPr lang="it-IT" sz="2800" dirty="0"/>
              <a:t>gestione dei changeset</a:t>
            </a:r>
          </a:p>
          <a:p>
            <a:r>
              <a:rPr lang="it-IT" sz="2800" dirty="0" smtClean="0"/>
              <a:t>Migliore </a:t>
            </a:r>
            <a:r>
              <a:rPr lang="it-IT" sz="2800" dirty="0"/>
              <a:t>associazione dei changeset ai task</a:t>
            </a:r>
          </a:p>
          <a:p>
            <a:r>
              <a:rPr lang="it-IT" sz="2800" dirty="0" smtClean="0"/>
              <a:t>Miglior </a:t>
            </a:r>
            <a:r>
              <a:rPr lang="it-IT" sz="2800" dirty="0"/>
              <a:t>controllo sulle </a:t>
            </a:r>
            <a:r>
              <a:rPr lang="it-IT" sz="2800" dirty="0" smtClean="0"/>
              <a:t>fasi</a:t>
            </a:r>
            <a:endParaRPr lang="it-IT" sz="2800" dirty="0"/>
          </a:p>
          <a:p>
            <a:r>
              <a:rPr lang="it-IT" sz="2800" dirty="0"/>
              <a:t>Gestione centralizzata delle policy di </a:t>
            </a:r>
            <a:r>
              <a:rPr lang="it-IT" sz="2800" dirty="0" err="1"/>
              <a:t>checkin</a:t>
            </a:r>
            <a:endParaRPr lang="it-IT" sz="2800" dirty="0"/>
          </a:p>
          <a:p>
            <a:r>
              <a:rPr lang="it-IT" sz="2800" dirty="0"/>
              <a:t>Single </a:t>
            </a:r>
            <a:r>
              <a:rPr lang="it-IT" sz="2800" dirty="0" err="1"/>
              <a:t>point</a:t>
            </a:r>
            <a:r>
              <a:rPr lang="it-IT" sz="2800" dirty="0"/>
              <a:t> per la gestione del team </a:t>
            </a:r>
            <a:r>
              <a:rPr lang="it-IT" sz="2800" dirty="0" err="1"/>
              <a:t>project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Soluzioni</a:t>
            </a:r>
            <a:r>
              <a:rPr lang="en-US" dirty="0"/>
              <a:t> e </a:t>
            </a:r>
            <a:r>
              <a:rPr lang="en-US" dirty="0" smtClean="0"/>
              <a:t>tool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en-US" dirty="0"/>
              <a:t>Management Studio </a:t>
            </a:r>
            <a:r>
              <a:rPr lang="en-US" dirty="0" smtClean="0"/>
              <a:t> da solo non </a:t>
            </a:r>
            <a:r>
              <a:rPr lang="en-US" dirty="0" err="1"/>
              <a:t>basta</a:t>
            </a:r>
            <a:endParaRPr lang="en-US" dirty="0"/>
          </a:p>
          <a:p>
            <a:r>
              <a:rPr lang="en-US" dirty="0"/>
              <a:t>Visual Studio e Database projects</a:t>
            </a:r>
          </a:p>
          <a:p>
            <a:r>
              <a:rPr lang="en-US" dirty="0" err="1"/>
              <a:t>Integrazioni</a:t>
            </a:r>
            <a:r>
              <a:rPr lang="en-US" dirty="0"/>
              <a:t> di tool di </a:t>
            </a:r>
            <a:r>
              <a:rPr lang="en-US" dirty="0" err="1"/>
              <a:t>terze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con SSMS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800" dirty="0" smtClean="0"/>
              <a:t>Red-Gate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ApexSQL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it-IT" dirty="0" smtClean="0"/>
              <a:t>Software </a:t>
            </a:r>
            <a:r>
              <a:rPr lang="it-IT" dirty="0"/>
              <a:t>di terze parti non </a:t>
            </a:r>
            <a:r>
              <a:rPr lang="it-IT" dirty="0" smtClean="0"/>
              <a:t>integrati</a:t>
            </a:r>
            <a:endParaRPr lang="it-IT" dirty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DB projects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22" b="6617"/>
          <a:stretch/>
        </p:blipFill>
        <p:spPr>
          <a:xfrm>
            <a:off x="342121" y="2309379"/>
            <a:ext cx="5479120" cy="1978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4221"/>
          <a:stretch/>
        </p:blipFill>
        <p:spPr>
          <a:xfrm>
            <a:off x="5803532" y="2347807"/>
            <a:ext cx="2715061" cy="2052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1" t="20788" r="2373" b="4904"/>
          <a:stretch/>
        </p:blipFill>
        <p:spPr>
          <a:xfrm>
            <a:off x="452684" y="4287515"/>
            <a:ext cx="5257995" cy="1995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6498" b="26220"/>
          <a:stretch/>
        </p:blipFill>
        <p:spPr>
          <a:xfrm>
            <a:off x="5803532" y="4287515"/>
            <a:ext cx="2466321" cy="2082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121" y="1149101"/>
            <a:ext cx="81885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>
                <a:solidFill>
                  <a:srgbClr val="595959"/>
                </a:solidFill>
                <a:latin typeface="+mn-lt"/>
                <a:ea typeface="Segoe"/>
                <a:cs typeface="Segoe"/>
              </a:rPr>
              <a:t>Connected</a:t>
            </a:r>
            <a:r>
              <a:rPr lang="it-IT" sz="28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database + </a:t>
            </a:r>
            <a:r>
              <a:rPr lang="it-IT" sz="2800" dirty="0" err="1">
                <a:solidFill>
                  <a:srgbClr val="595959"/>
                </a:solidFill>
                <a:latin typeface="+mn-lt"/>
                <a:ea typeface="Segoe"/>
                <a:cs typeface="Segoe"/>
              </a:rPr>
              <a:t>project</a:t>
            </a:r>
            <a:r>
              <a:rPr lang="it-IT" sz="28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</a:t>
            </a:r>
            <a:r>
              <a:rPr lang="it-IT" sz="2800" dirty="0" err="1">
                <a:solidFill>
                  <a:srgbClr val="595959"/>
                </a:solidFill>
                <a:latin typeface="+mn-lt"/>
                <a:ea typeface="Segoe"/>
                <a:cs typeface="Segoe"/>
              </a:rPr>
              <a:t>based</a:t>
            </a:r>
            <a:r>
              <a:rPr lang="it-IT" sz="28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</a:t>
            </a:r>
            <a:r>
              <a:rPr lang="it-IT" sz="2800" dirty="0" err="1">
                <a:solidFill>
                  <a:srgbClr val="595959"/>
                </a:solidFill>
                <a:latin typeface="+mn-lt"/>
                <a:ea typeface="Segoe"/>
                <a:cs typeface="Segoe"/>
              </a:rPr>
              <a:t>development</a:t>
            </a:r>
            <a:endParaRPr lang="it-IT" sz="2800" dirty="0">
              <a:solidFill>
                <a:srgbClr val="595959"/>
              </a:solidFill>
              <a:latin typeface="+mn-lt"/>
              <a:ea typeface="Segoe"/>
              <a:cs typeface="Segoe"/>
            </a:endParaRPr>
          </a:p>
          <a:p>
            <a:r>
              <a:rPr lang="it-IT" sz="20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</a:t>
            </a:r>
            <a:r>
              <a:rPr lang="it-IT" sz="2000" dirty="0" smtClean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  SQL </a:t>
            </a:r>
            <a:r>
              <a:rPr lang="it-IT" sz="20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Server Explorer (simile a SSMS)</a:t>
            </a:r>
          </a:p>
          <a:p>
            <a:r>
              <a:rPr lang="it-IT" sz="2000" dirty="0" smtClean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    Solution </a:t>
            </a:r>
            <a:r>
              <a:rPr lang="it-IT" sz="20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Explorer (come per altri </a:t>
            </a:r>
            <a:r>
              <a:rPr lang="it-IT" sz="2000" dirty="0" err="1">
                <a:solidFill>
                  <a:srgbClr val="595959"/>
                </a:solidFill>
                <a:latin typeface="+mn-lt"/>
                <a:ea typeface="Segoe"/>
                <a:cs typeface="Segoe"/>
              </a:rPr>
              <a:t>prj</a:t>
            </a:r>
            <a:r>
              <a:rPr lang="it-IT" sz="20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)</a:t>
            </a:r>
            <a:endParaRPr lang="en-US" sz="2000" dirty="0">
              <a:solidFill>
                <a:srgbClr val="595959"/>
              </a:solidFill>
              <a:latin typeface="+mn-lt"/>
              <a:ea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9686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3317743"/>
          </a:xfrm>
        </p:spPr>
        <p:txBody>
          <a:bodyPr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DEMO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600" dirty="0" smtClean="0"/>
              <a:t>Visual Studio all’opera</a:t>
            </a: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0" y="6503988"/>
            <a:ext cx="284163" cy="365125"/>
          </a:xfrm>
        </p:spPr>
        <p:txBody>
          <a:bodyPr/>
          <a:lstStyle/>
          <a:p>
            <a:fld id="{A3287E18-BE3A-4EBF-9680-4BAABA87F3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Sponsors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2" y="1511330"/>
            <a:ext cx="3105770" cy="764104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9" y="2544424"/>
            <a:ext cx="3447199" cy="672196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54" y="4521900"/>
            <a:ext cx="1701527" cy="1399387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19" y="3570208"/>
            <a:ext cx="3267739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Red-Gate SQL Source Control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it-IT" sz="3200" dirty="0" smtClean="0"/>
              <a:t>Integrazione con SSMS e modelli di sviluppo</a:t>
            </a:r>
          </a:p>
          <a:p>
            <a:pPr marL="0" lvl="1" indent="0">
              <a:buNone/>
            </a:pPr>
            <a:endParaRPr lang="it-IT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56" y="1671128"/>
            <a:ext cx="6424019" cy="2418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45" y="4477471"/>
            <a:ext cx="2724530" cy="140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6" y="4439366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3317743"/>
          </a:xfrm>
        </p:spPr>
        <p:txBody>
          <a:bodyPr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DEMO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600" dirty="0" smtClean="0"/>
              <a:t>SSMS + </a:t>
            </a:r>
            <a:r>
              <a:rPr lang="it-IT" sz="3600" dirty="0" err="1" smtClean="0"/>
              <a:t>RedGate</a:t>
            </a:r>
            <a:r>
              <a:rPr lang="it-IT" sz="3600" dirty="0" smtClean="0"/>
              <a:t> </a:t>
            </a:r>
            <a:r>
              <a:rPr lang="it-IT" sz="3600" dirty="0" err="1" smtClean="0"/>
              <a:t>SourceControl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0" y="6503988"/>
            <a:ext cx="284163" cy="365125"/>
          </a:xfrm>
        </p:spPr>
        <p:txBody>
          <a:bodyPr/>
          <a:lstStyle/>
          <a:p>
            <a:fld id="{A3287E18-BE3A-4EBF-9680-4BAABA87F37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ApexSQL Source Control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it-IT" sz="3200" dirty="0" smtClean="0"/>
              <a:t>Integrazione con SSMS</a:t>
            </a:r>
          </a:p>
          <a:p>
            <a:pPr marL="0" lvl="1" indent="0">
              <a:buNone/>
            </a:pPr>
            <a:endParaRPr lang="it-IT" dirty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975" y="1728743"/>
            <a:ext cx="7985264" cy="25997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65" y="4458493"/>
            <a:ext cx="4650189" cy="20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3317743"/>
          </a:xfrm>
        </p:spPr>
        <p:txBody>
          <a:bodyPr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DEMO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sz="3600" dirty="0" smtClean="0"/>
              <a:t>SSMS + ApexSQL </a:t>
            </a:r>
            <a:r>
              <a:rPr lang="it-IT" sz="3600" dirty="0" err="1" smtClean="0"/>
              <a:t>SourceControl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0" y="6503988"/>
            <a:ext cx="284163" cy="365125"/>
          </a:xfrm>
        </p:spPr>
        <p:txBody>
          <a:bodyPr/>
          <a:lstStyle/>
          <a:p>
            <a:fld id="{A3287E18-BE3A-4EBF-9680-4BAABA87F3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- ApexSQL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it-IT" sz="2000" dirty="0"/>
              <a:t>Vantaggi</a:t>
            </a:r>
          </a:p>
          <a:p>
            <a:pPr marL="0" lvl="1" indent="0">
              <a:buNone/>
            </a:pPr>
            <a:r>
              <a:rPr lang="it-IT" sz="1800" dirty="0" smtClean="0"/>
              <a:t>    Basso </a:t>
            </a:r>
            <a:r>
              <a:rPr lang="it-IT" sz="1800" dirty="0"/>
              <a:t>costo</a:t>
            </a:r>
          </a:p>
          <a:p>
            <a:pPr marL="0" lvl="1" indent="0">
              <a:buNone/>
            </a:pPr>
            <a:r>
              <a:rPr lang="it-IT" sz="1800" dirty="0" smtClean="0"/>
              <a:t>    UI </a:t>
            </a:r>
            <a:r>
              <a:rPr lang="it-IT" sz="1800" dirty="0"/>
              <a:t>efficace</a:t>
            </a:r>
          </a:p>
          <a:p>
            <a:pPr marL="0" lvl="1" indent="0">
              <a:buNone/>
            </a:pPr>
            <a:r>
              <a:rPr lang="it-IT" sz="1800" dirty="0" smtClean="0"/>
              <a:t>    Molti </a:t>
            </a:r>
            <a:r>
              <a:rPr lang="it-IT" sz="1800" dirty="0"/>
              <a:t>tipi di source control supportati</a:t>
            </a:r>
          </a:p>
          <a:p>
            <a:pPr marL="0" lvl="1" indent="0">
              <a:buNone/>
            </a:pPr>
            <a:r>
              <a:rPr lang="it-IT" sz="1800" dirty="0" smtClean="0"/>
              <a:t>    Integrazione </a:t>
            </a:r>
            <a:r>
              <a:rPr lang="it-IT" sz="1800" dirty="0"/>
              <a:t>veloce con SSMS</a:t>
            </a:r>
          </a:p>
          <a:p>
            <a:pPr marL="0" lvl="1" indent="0">
              <a:buNone/>
            </a:pPr>
            <a:r>
              <a:rPr lang="it-IT" sz="1800" dirty="0" smtClean="0"/>
              <a:t>    Molto </a:t>
            </a:r>
            <a:r>
              <a:rPr lang="it-IT" sz="1800" dirty="0"/>
              <a:t>rapido come tempi di risposta</a:t>
            </a:r>
          </a:p>
          <a:p>
            <a:pPr marL="0" lvl="1" indent="0">
              <a:buNone/>
            </a:pPr>
            <a:r>
              <a:rPr lang="it-IT" sz="1800" dirty="0" smtClean="0"/>
              <a:t>    Supporto </a:t>
            </a:r>
            <a:r>
              <a:rPr lang="it-IT" sz="1800" dirty="0"/>
              <a:t>qualificato</a:t>
            </a:r>
          </a:p>
          <a:p>
            <a:r>
              <a:rPr lang="it-IT" sz="2000" dirty="0"/>
              <a:t>Svantaggi</a:t>
            </a:r>
          </a:p>
          <a:p>
            <a:pPr marL="0" lvl="1" indent="0">
              <a:buNone/>
            </a:pPr>
            <a:r>
              <a:rPr lang="it-IT" sz="1800" dirty="0" smtClean="0"/>
              <a:t>   Prodotto </a:t>
            </a:r>
            <a:r>
              <a:rPr lang="it-IT" sz="1800" dirty="0"/>
              <a:t>molto giovane (release recente/rifacimento prodotto precedente)</a:t>
            </a:r>
          </a:p>
          <a:p>
            <a:pPr marL="0" lvl="1" indent="0">
              <a:buNone/>
            </a:pPr>
            <a:r>
              <a:rPr lang="it-IT" sz="1800" dirty="0" smtClean="0"/>
              <a:t>   La </a:t>
            </a:r>
            <a:r>
              <a:rPr lang="it-IT" sz="1800" dirty="0"/>
              <a:t>merge necessita di tool di terze parti</a:t>
            </a:r>
          </a:p>
          <a:p>
            <a:pPr marL="0" lvl="1" indent="0">
              <a:buNone/>
            </a:pPr>
            <a:r>
              <a:rPr lang="it-IT" sz="1800" dirty="0" smtClean="0"/>
              <a:t>   Non </a:t>
            </a:r>
            <a:r>
              <a:rPr lang="it-IT" sz="1800" dirty="0"/>
              <a:t>ha la gestione dei dati statici (ma è prevista per prossime release)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- </a:t>
            </a:r>
            <a:r>
              <a:rPr lang="en-US" dirty="0" err="1" smtClean="0"/>
              <a:t>RedGate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it-IT" sz="2000" dirty="0"/>
              <a:t>Vantaggi</a:t>
            </a:r>
          </a:p>
          <a:p>
            <a:pPr marL="0" lvl="1" indent="0">
              <a:buNone/>
            </a:pPr>
            <a:r>
              <a:rPr lang="it-IT" sz="1800" dirty="0" smtClean="0"/>
              <a:t>    UI </a:t>
            </a:r>
            <a:r>
              <a:rPr lang="it-IT" sz="1800" dirty="0"/>
              <a:t>efficace</a:t>
            </a:r>
          </a:p>
          <a:p>
            <a:pPr marL="0" lvl="1" indent="0">
              <a:buNone/>
            </a:pPr>
            <a:r>
              <a:rPr lang="it-IT" sz="1800" dirty="0" smtClean="0"/>
              <a:t>    Molti </a:t>
            </a:r>
            <a:r>
              <a:rPr lang="it-IT" sz="1800" dirty="0"/>
              <a:t>tipi di source control supportati</a:t>
            </a:r>
          </a:p>
          <a:p>
            <a:pPr marL="0" lvl="1" indent="0">
              <a:buNone/>
            </a:pPr>
            <a:r>
              <a:rPr lang="it-IT" sz="1800" dirty="0" smtClean="0"/>
              <a:t>    Integrazione </a:t>
            </a:r>
            <a:r>
              <a:rPr lang="it-IT" sz="1800" dirty="0"/>
              <a:t>veloce con SSMS</a:t>
            </a:r>
          </a:p>
          <a:p>
            <a:pPr marL="0" lvl="1" indent="0">
              <a:buNone/>
            </a:pPr>
            <a:r>
              <a:rPr lang="it-IT" sz="1800" dirty="0" smtClean="0"/>
              <a:t>    Automazione </a:t>
            </a:r>
            <a:r>
              <a:rPr lang="it-IT" sz="1800" dirty="0"/>
              <a:t>dei processi e linee di comando</a:t>
            </a:r>
          </a:p>
          <a:p>
            <a:pPr marL="0" lvl="1" indent="0">
              <a:buNone/>
            </a:pPr>
            <a:r>
              <a:rPr lang="it-IT" sz="1800" dirty="0"/>
              <a:t>    </a:t>
            </a:r>
            <a:r>
              <a:rPr lang="it-IT" sz="1800" dirty="0" smtClean="0"/>
              <a:t>Salvataggio </a:t>
            </a:r>
            <a:r>
              <a:rPr lang="it-IT" sz="1800" dirty="0"/>
              <a:t>dei dati statici</a:t>
            </a:r>
          </a:p>
          <a:p>
            <a:pPr marL="0" lvl="1" indent="0">
              <a:buNone/>
            </a:pPr>
            <a:r>
              <a:rPr lang="it-IT" sz="1800" dirty="0" smtClean="0"/>
              <a:t>    Migrazioni </a:t>
            </a:r>
            <a:r>
              <a:rPr lang="it-IT" sz="1800" dirty="0"/>
              <a:t>facilitate con </a:t>
            </a:r>
            <a:r>
              <a:rPr lang="it-IT" sz="1800" dirty="0" err="1"/>
              <a:t>refactor</a:t>
            </a:r>
            <a:r>
              <a:rPr lang="it-IT" sz="1800" dirty="0"/>
              <a:t> integrati</a:t>
            </a:r>
          </a:p>
          <a:p>
            <a:pPr marL="0" lvl="1" indent="0">
              <a:buNone/>
            </a:pPr>
            <a:r>
              <a:rPr lang="it-IT" sz="1800" dirty="0" smtClean="0"/>
              <a:t>    Creazione </a:t>
            </a:r>
            <a:r>
              <a:rPr lang="it-IT" sz="1800" dirty="0"/>
              <a:t>di script e integrazione con altri prodotti Red-Gate (CI)</a:t>
            </a:r>
          </a:p>
          <a:p>
            <a:pPr marL="0" lvl="1" indent="0">
              <a:buNone/>
            </a:pPr>
            <a:r>
              <a:rPr lang="it-IT" sz="1800" dirty="0" smtClean="0"/>
              <a:t>    Supporto </a:t>
            </a:r>
            <a:r>
              <a:rPr lang="it-IT" sz="1800" dirty="0"/>
              <a:t>qualificato</a:t>
            </a:r>
          </a:p>
          <a:p>
            <a:r>
              <a:rPr lang="it-IT" sz="2000" dirty="0"/>
              <a:t>Svantaggi</a:t>
            </a:r>
          </a:p>
          <a:p>
            <a:pPr marL="0" lvl="1" indent="0">
              <a:buNone/>
            </a:pPr>
            <a:r>
              <a:rPr lang="it-IT" sz="1800" dirty="0" smtClean="0"/>
              <a:t>    Costo </a:t>
            </a:r>
            <a:r>
              <a:rPr lang="it-IT" sz="1800" dirty="0"/>
              <a:t>non molto basso</a:t>
            </a:r>
          </a:p>
          <a:p>
            <a:pPr marL="0" lvl="1" indent="0">
              <a:buNone/>
            </a:pPr>
            <a:r>
              <a:rPr lang="it-IT" sz="1800" dirty="0" smtClean="0"/>
              <a:t>    Nelle </a:t>
            </a:r>
            <a:r>
              <a:rPr lang="it-IT" sz="1800" dirty="0"/>
              <a:t>prossime release, prodotto molto giovane</a:t>
            </a:r>
          </a:p>
          <a:p>
            <a:pPr marL="0" lvl="1" indent="0">
              <a:buNone/>
            </a:pPr>
            <a:r>
              <a:rPr lang="it-IT" sz="1800" dirty="0" smtClean="0"/>
              <a:t>    Nell’attuale </a:t>
            </a:r>
            <a:r>
              <a:rPr lang="it-IT" sz="1800" dirty="0"/>
              <a:t>release la migrazione non supporta il branching nelle migrazioni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Visual Studio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it-IT" sz="2400" dirty="0"/>
              <a:t>Vantaggi</a:t>
            </a:r>
          </a:p>
          <a:p>
            <a:pPr marL="0" lvl="1" indent="0">
              <a:buNone/>
            </a:pPr>
            <a:r>
              <a:rPr lang="it-IT" sz="2000" dirty="0" smtClean="0"/>
              <a:t>    Nessun costo aggiuntivo (dipende dalla licenza)</a:t>
            </a:r>
          </a:p>
          <a:p>
            <a:pPr marL="0" lvl="1" indent="0">
              <a:buNone/>
            </a:pPr>
            <a:r>
              <a:rPr lang="it-IT" sz="2000" dirty="0" smtClean="0"/>
              <a:t>    Prodotto </a:t>
            </a:r>
            <a:r>
              <a:rPr lang="it-IT" sz="2000" dirty="0"/>
              <a:t>usato già dagli sviluppatori</a:t>
            </a:r>
          </a:p>
          <a:p>
            <a:pPr marL="0" lvl="1" indent="0">
              <a:buNone/>
            </a:pPr>
            <a:r>
              <a:rPr lang="it-IT" sz="2000" dirty="0" smtClean="0"/>
              <a:t>    Estendibile </a:t>
            </a:r>
            <a:r>
              <a:rPr lang="it-IT" sz="2000" dirty="0"/>
              <a:t>(nuget)</a:t>
            </a:r>
          </a:p>
          <a:p>
            <a:pPr marL="0" lvl="1" indent="0">
              <a:buNone/>
            </a:pPr>
            <a:r>
              <a:rPr lang="it-IT" sz="2000" dirty="0" smtClean="0"/>
              <a:t>    Ha </a:t>
            </a:r>
            <a:r>
              <a:rPr lang="it-IT" sz="2000" dirty="0"/>
              <a:t>il Team Explorer</a:t>
            </a:r>
          </a:p>
          <a:p>
            <a:pPr marL="0" lvl="1" indent="0">
              <a:buNone/>
            </a:pPr>
            <a:r>
              <a:rPr lang="it-IT" sz="2000" dirty="0" smtClean="0"/>
              <a:t>    È </a:t>
            </a:r>
            <a:r>
              <a:rPr lang="it-IT" sz="2000" dirty="0"/>
              <a:t>estremamente potente</a:t>
            </a:r>
          </a:p>
          <a:p>
            <a:pPr marL="0" lvl="1" indent="0">
              <a:buNone/>
            </a:pPr>
            <a:r>
              <a:rPr lang="it-IT" sz="2000" dirty="0" smtClean="0"/>
              <a:t>    Integra </a:t>
            </a:r>
            <a:r>
              <a:rPr lang="it-IT" sz="2000" dirty="0"/>
              <a:t>anche progetti di BI (SSIS, SSAS, SSRS)</a:t>
            </a:r>
          </a:p>
          <a:p>
            <a:pPr marL="0" lvl="1" indent="0">
              <a:buNone/>
            </a:pPr>
            <a:r>
              <a:rPr lang="it-IT" sz="2000" dirty="0" smtClean="0"/>
              <a:t>    Tipi </a:t>
            </a:r>
            <a:r>
              <a:rPr lang="it-IT" sz="2000" dirty="0"/>
              <a:t>di progetto e </a:t>
            </a:r>
            <a:r>
              <a:rPr lang="it-IT" sz="2000" dirty="0" err="1"/>
              <a:t>template</a:t>
            </a:r>
            <a:r>
              <a:rPr lang="it-IT" sz="2000" dirty="0"/>
              <a:t> cross versione</a:t>
            </a:r>
          </a:p>
          <a:p>
            <a:pPr marL="0" lvl="1" indent="0">
              <a:buNone/>
            </a:pPr>
            <a:r>
              <a:rPr lang="it-IT" sz="2000" dirty="0" smtClean="0"/>
              <a:t>    Deploy </a:t>
            </a:r>
            <a:r>
              <a:rPr lang="it-IT" sz="2000" dirty="0"/>
              <a:t>e strumenti di </a:t>
            </a:r>
            <a:r>
              <a:rPr lang="it-IT" sz="2000" dirty="0" err="1"/>
              <a:t>refactor</a:t>
            </a:r>
            <a:r>
              <a:rPr lang="it-IT" sz="2000" dirty="0"/>
              <a:t> integrati</a:t>
            </a:r>
          </a:p>
          <a:p>
            <a:r>
              <a:rPr lang="it-IT" sz="2400" dirty="0"/>
              <a:t>Svantaggi</a:t>
            </a:r>
          </a:p>
          <a:p>
            <a:pPr marL="0" lvl="1" indent="0">
              <a:buNone/>
            </a:pPr>
            <a:r>
              <a:rPr lang="it-IT" sz="2000" dirty="0" smtClean="0"/>
              <a:t>    Solo </a:t>
            </a:r>
            <a:r>
              <a:rPr lang="it-IT" sz="2000" dirty="0"/>
              <a:t>due source control supportati (VSO/TFS e Git)</a:t>
            </a:r>
          </a:p>
          <a:p>
            <a:pPr marL="0" lvl="1" indent="0">
              <a:buNone/>
            </a:pPr>
            <a:r>
              <a:rPr lang="it-IT" sz="2000" dirty="0" smtClean="0"/>
              <a:t>    Non </a:t>
            </a:r>
            <a:r>
              <a:rPr lang="it-IT" sz="2000" dirty="0"/>
              <a:t>ha la gestione dei dati statici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it-IT" sz="2400" dirty="0"/>
              <a:t>Altre considerazioni per la scelta</a:t>
            </a:r>
          </a:p>
          <a:p>
            <a:pPr marL="0" lvl="1" indent="0">
              <a:buNone/>
            </a:pPr>
            <a:r>
              <a:rPr lang="it-IT" sz="2400" dirty="0" smtClean="0"/>
              <a:t>    Com’è </a:t>
            </a:r>
            <a:r>
              <a:rPr lang="it-IT" sz="2400" dirty="0"/>
              <a:t>il nostro team?</a:t>
            </a:r>
          </a:p>
          <a:p>
            <a:pPr marL="0" lvl="1" indent="0">
              <a:buNone/>
            </a:pPr>
            <a:r>
              <a:rPr lang="it-IT" sz="2400" dirty="0" smtClean="0"/>
              <a:t>    Requisiti </a:t>
            </a:r>
            <a:r>
              <a:rPr lang="it-IT" sz="2400" dirty="0"/>
              <a:t>minimi per la scelta del source control tool?</a:t>
            </a:r>
          </a:p>
          <a:p>
            <a:pPr marL="0" lvl="1" indent="0">
              <a:buNone/>
            </a:pPr>
            <a:r>
              <a:rPr lang="it-IT" sz="2400" dirty="0" smtClean="0"/>
              <a:t>    Quanto </a:t>
            </a:r>
            <a:r>
              <a:rPr lang="it-IT" sz="2400" dirty="0"/>
              <a:t>posso spendere?</a:t>
            </a:r>
          </a:p>
          <a:p>
            <a:pPr marL="0" lvl="1" indent="0">
              <a:buNone/>
            </a:pPr>
            <a:r>
              <a:rPr lang="it-IT" sz="2400" dirty="0" smtClean="0"/>
              <a:t>    Curva </a:t>
            </a:r>
            <a:r>
              <a:rPr lang="it-IT" sz="2400" dirty="0"/>
              <a:t>di apprendimento se cambio IDE?</a:t>
            </a:r>
          </a:p>
          <a:p>
            <a:pPr marL="457200" lvl="1" indent="0">
              <a:buNone/>
            </a:pPr>
            <a:endParaRPr lang="it-IT" sz="2000" dirty="0"/>
          </a:p>
          <a:p>
            <a:r>
              <a:rPr lang="it-IT" sz="2400" b="1" dirty="0"/>
              <a:t>In definitiva, il Source Control dovremmo usarlo </a:t>
            </a:r>
            <a:r>
              <a:rPr lang="it-IT" sz="2400" b="1" dirty="0">
                <a:sym typeface="Wingdings" panose="05000000000000000000" pitchFamily="2" charset="2"/>
              </a:rPr>
              <a:t></a:t>
            </a:r>
            <a:endParaRPr lang="it-IT" sz="2400" b="1" dirty="0"/>
          </a:p>
          <a:p>
            <a:endParaRPr lang="it-IT" sz="2400" dirty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1" indent="0">
              <a:buNone/>
            </a:pPr>
            <a:endParaRPr lang="it-IT" sz="3200" dirty="0" smtClean="0"/>
          </a:p>
          <a:p>
            <a:r>
              <a:rPr lang="en-US" sz="2400" dirty="0">
                <a:hlinkClick r:id="rId2"/>
              </a:rPr>
              <a:t>http://www.codinghorror.com/blog/2006/12/is-your-database-under-version-control.html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http://odetocode.com/blogs/scott/archive/2008/01/30/three-rules-for-database-work.aspx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http://odetocode.com/blogs/scott/archive/2008/01/31/versioning-databases-the-baseline.aspx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http://odetocode.com/blogs/scott/archive/2008/02/02/versioning-databases-change-scripts.aspx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http://odetocode.com/blogs/scott/archive/2008/02/02/versioning-databases-views-stored-procedures-and-the-like.aspx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http://odetocode.com/blogs/scott/archive/2008/02/03/versioning-databases-branching-and-merging.aspx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http://www.red-gate.com/products/sql-development/sql-source-control/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http://apexsql.com/sql_tools_source_control.aspx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http://it.wikipedia.org/wiki/Application_lifecycle_management</a:t>
            </a:r>
            <a:endParaRPr lang="en-US" sz="2400" dirty="0"/>
          </a:p>
          <a:p>
            <a:r>
              <a:rPr lang="en-US" sz="2400" dirty="0">
                <a:hlinkClick r:id="rId11"/>
              </a:rPr>
              <a:t>http://www.getlatestversion.it/</a:t>
            </a:r>
            <a:r>
              <a:rPr lang="it-IT" sz="2400" dirty="0"/>
              <a:t> (ALM </a:t>
            </a:r>
            <a:r>
              <a:rPr lang="it-IT" sz="2400" dirty="0" err="1"/>
              <a:t>italian</a:t>
            </a:r>
            <a:r>
              <a:rPr lang="it-IT" sz="2400" dirty="0"/>
              <a:t> community)</a:t>
            </a:r>
          </a:p>
          <a:p>
            <a:r>
              <a:rPr lang="it-IT" sz="2400" dirty="0">
                <a:hlinkClick r:id="rId12"/>
              </a:rPr>
              <a:t>http://suxstellino.wordpress.com/tag/alm/</a:t>
            </a:r>
            <a:endParaRPr lang="it-IT" sz="2400" dirty="0"/>
          </a:p>
          <a:p>
            <a:r>
              <a:rPr lang="it-IT" sz="2400" dirty="0">
                <a:hlinkClick r:id="rId13"/>
              </a:rPr>
              <a:t>http://blogs.dotnethell.it/suxstellino/Category_2927.aspx</a:t>
            </a:r>
            <a:endParaRPr lang="it-IT" sz="2400" dirty="0"/>
          </a:p>
          <a:p>
            <a:r>
              <a:rPr lang="it-IT" sz="2400" dirty="0">
                <a:hlinkClick r:id="rId14"/>
              </a:rPr>
              <a:t>http://blogs.msdn.com/b/ssdt/archive/2012/02/02/including-data-in-an-sql-server-database-project.aspx</a:t>
            </a:r>
            <a:endParaRPr lang="it-IT" sz="2400" dirty="0"/>
          </a:p>
          <a:p>
            <a:endParaRPr lang="it-IT" sz="2400" dirty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962153" y="1751337"/>
            <a:ext cx="7355143" cy="3317743"/>
          </a:xfrm>
        </p:spPr>
        <p:txBody>
          <a:bodyPr/>
          <a:lstStyle/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Grazie!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0" y="6503988"/>
            <a:ext cx="284163" cy="365125"/>
          </a:xfrm>
        </p:spPr>
        <p:txBody>
          <a:bodyPr/>
          <a:lstStyle/>
          <a:p>
            <a:fld id="{A3287E18-BE3A-4EBF-9680-4BAABA87F3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Alessandro Alpi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SQL Server MVP dal 2008</a:t>
            </a:r>
          </a:p>
          <a:p>
            <a:r>
              <a:rPr lang="it-IT" dirty="0" smtClean="0"/>
              <a:t>Microsoft </a:t>
            </a:r>
            <a:r>
              <a:rPr lang="it-IT" dirty="0" err="1" smtClean="0"/>
              <a:t>Certified</a:t>
            </a:r>
            <a:endParaRPr lang="it-IT" dirty="0" smtClean="0"/>
          </a:p>
          <a:p>
            <a:r>
              <a:rPr lang="it-IT" dirty="0" smtClean="0"/>
              <a:t>Blogs:</a:t>
            </a:r>
          </a:p>
          <a:p>
            <a:r>
              <a:rPr lang="it-IT" sz="2400" dirty="0" smtClean="0"/>
              <a:t>    [</a:t>
            </a:r>
            <a:r>
              <a:rPr lang="it-IT" sz="2400" dirty="0"/>
              <a:t>Eng] - </a:t>
            </a:r>
            <a:r>
              <a:rPr lang="it-IT" sz="2400" dirty="0">
                <a:hlinkClick r:id="rId2"/>
              </a:rPr>
              <a:t>https://suxstellino.wordpress.com</a:t>
            </a:r>
            <a:r>
              <a:rPr lang="it-IT" sz="2400" dirty="0" smtClean="0">
                <a:hlinkClick r:id="rId2"/>
              </a:rPr>
              <a:t>/</a:t>
            </a:r>
            <a:endParaRPr lang="it-IT" sz="2400" dirty="0" smtClean="0"/>
          </a:p>
          <a:p>
            <a:r>
              <a:rPr lang="it-IT" sz="2400" dirty="0"/>
              <a:t> </a:t>
            </a:r>
            <a:r>
              <a:rPr lang="it-IT" sz="2400" dirty="0" smtClean="0"/>
              <a:t>   [</a:t>
            </a:r>
            <a:r>
              <a:rPr lang="it-IT" sz="2400" dirty="0"/>
              <a:t>Ita] - </a:t>
            </a:r>
            <a:r>
              <a:rPr lang="it-IT" sz="2400" dirty="0">
                <a:hlinkClick r:id="rId3"/>
              </a:rPr>
              <a:t>http://blogs.dotnethell.it/suxstellino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it-IT" dirty="0" smtClean="0"/>
              <a:t>Maggiori informazioni su:</a:t>
            </a:r>
          </a:p>
          <a:p>
            <a:r>
              <a:rPr lang="it-IT" sz="2400" dirty="0" smtClean="0"/>
              <a:t>    </a:t>
            </a:r>
            <a:r>
              <a:rPr lang="it-IT" sz="2400" dirty="0" smtClean="0">
                <a:hlinkClick r:id="rId4"/>
              </a:rPr>
              <a:t>http</a:t>
            </a:r>
            <a:r>
              <a:rPr lang="it-IT" sz="2400" dirty="0">
                <a:hlinkClick r:id="rId4"/>
              </a:rPr>
              <a:t>://www.alessandroalpi.net</a:t>
            </a:r>
            <a:r>
              <a:rPr lang="it-IT" sz="2400" dirty="0" smtClean="0">
                <a:hlinkClick r:id="rId4"/>
              </a:rPr>
              <a:t>/</a:t>
            </a:r>
            <a:endParaRPr lang="it-IT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64" y="2607984"/>
            <a:ext cx="1377736" cy="72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64" y="3368598"/>
            <a:ext cx="1396825" cy="1001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484" y="4358457"/>
            <a:ext cx="1579984" cy="73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0227" y="1438014"/>
            <a:ext cx="2244511" cy="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Concetti </a:t>
            </a:r>
            <a:r>
              <a:rPr lang="it-IT" dirty="0"/>
              <a:t>ALM/DLM</a:t>
            </a:r>
          </a:p>
          <a:p>
            <a:r>
              <a:rPr lang="it-IT" dirty="0"/>
              <a:t>Source control manager</a:t>
            </a:r>
          </a:p>
          <a:p>
            <a:r>
              <a:rPr lang="it-IT" dirty="0"/>
              <a:t>Database vs Codice</a:t>
            </a:r>
          </a:p>
          <a:p>
            <a:r>
              <a:rPr lang="it-IT" dirty="0"/>
              <a:t>Database </a:t>
            </a:r>
            <a:r>
              <a:rPr lang="it-IT" dirty="0" smtClean="0"/>
              <a:t>DLM </a:t>
            </a:r>
            <a:r>
              <a:rPr lang="it-IT" dirty="0" err="1"/>
              <a:t>tools</a:t>
            </a:r>
            <a:endParaRPr lang="it-IT" dirty="0"/>
          </a:p>
          <a:p>
            <a:r>
              <a:rPr lang="it-IT" dirty="0"/>
              <a:t>Soluzioni per il </a:t>
            </a:r>
            <a:r>
              <a:rPr lang="it-IT" dirty="0" err="1"/>
              <a:t>development</a:t>
            </a:r>
            <a:endParaRPr lang="it-IT" dirty="0"/>
          </a:p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ALM e DLM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2800" i="1" dirty="0" smtClean="0"/>
          </a:p>
          <a:p>
            <a:pPr>
              <a:lnSpc>
                <a:spcPct val="120000"/>
              </a:lnSpc>
            </a:pPr>
            <a:r>
              <a:rPr lang="en-US" sz="2800" i="1" dirty="0" smtClean="0"/>
              <a:t>Application </a:t>
            </a:r>
            <a:r>
              <a:rPr lang="en-US" sz="2800" i="1" dirty="0"/>
              <a:t>Lifecycle Management (ALM) </a:t>
            </a:r>
            <a:r>
              <a:rPr lang="en-US" sz="2800" i="1" dirty="0" err="1"/>
              <a:t>rappresenta</a:t>
            </a:r>
            <a:r>
              <a:rPr lang="en-US" sz="2800" i="1" dirty="0"/>
              <a:t> </a:t>
            </a:r>
            <a:r>
              <a:rPr lang="en-US" sz="2800" i="1" dirty="0" err="1"/>
              <a:t>l'unione</a:t>
            </a:r>
            <a:r>
              <a:rPr lang="en-US" sz="2800" i="1" dirty="0"/>
              <a:t> di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gestione</a:t>
            </a:r>
            <a:r>
              <a:rPr lang="en-US" sz="2800" i="1" dirty="0"/>
              <a:t> di business con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ingegneria</a:t>
            </a:r>
            <a:r>
              <a:rPr lang="en-US" sz="2800" i="1" dirty="0"/>
              <a:t> del software, </a:t>
            </a:r>
            <a:r>
              <a:rPr lang="en-US" sz="2800" i="1" dirty="0" err="1"/>
              <a:t>resa</a:t>
            </a:r>
            <a:r>
              <a:rPr lang="en-US" sz="2800" i="1" dirty="0"/>
              <a:t> </a:t>
            </a:r>
            <a:r>
              <a:rPr lang="en-US" sz="2800" i="1" dirty="0" err="1"/>
              <a:t>possibile</a:t>
            </a:r>
            <a:r>
              <a:rPr lang="en-US" sz="2800" i="1" dirty="0"/>
              <a:t> </a:t>
            </a:r>
            <a:r>
              <a:rPr lang="en-US" sz="2800" i="1" dirty="0" err="1"/>
              <a:t>dall'utilizzo</a:t>
            </a:r>
            <a:r>
              <a:rPr lang="en-US" sz="2800" i="1" dirty="0"/>
              <a:t> di </a:t>
            </a:r>
            <a:r>
              <a:rPr lang="en-US" sz="2800" i="1" dirty="0" err="1"/>
              <a:t>strumenti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facilitano</a:t>
            </a:r>
            <a:r>
              <a:rPr lang="en-US" sz="2800" i="1" dirty="0"/>
              <a:t> la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fasi</a:t>
            </a:r>
            <a:r>
              <a:rPr lang="en-US" sz="2800" i="1" dirty="0"/>
              <a:t> di: </a:t>
            </a:r>
            <a:r>
              <a:rPr lang="en-US" sz="2800" i="1" dirty="0" err="1"/>
              <a:t>analisi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requisiti</a:t>
            </a:r>
            <a:r>
              <a:rPr lang="en-US" sz="2800" i="1" dirty="0"/>
              <a:t>, </a:t>
            </a:r>
            <a:r>
              <a:rPr lang="en-US" sz="2800" i="1" dirty="0" err="1"/>
              <a:t>progetto</a:t>
            </a:r>
            <a:r>
              <a:rPr lang="en-US" sz="2800" i="1" dirty="0"/>
              <a:t> </a:t>
            </a:r>
            <a:r>
              <a:rPr lang="en-US" sz="2800" i="1" dirty="0" err="1"/>
              <a:t>architetturale</a:t>
            </a:r>
            <a:r>
              <a:rPr lang="en-US" sz="2800" i="1" dirty="0"/>
              <a:t>, </a:t>
            </a:r>
            <a:r>
              <a:rPr lang="en-US" sz="2800" i="1" dirty="0" err="1"/>
              <a:t>sviluppo</a:t>
            </a:r>
            <a:r>
              <a:rPr lang="en-US" sz="2800" i="1" dirty="0"/>
              <a:t>, testing,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release, </a:t>
            </a:r>
            <a:r>
              <a:rPr lang="en-US" sz="2800" b="1" i="1" u="sng" dirty="0">
                <a:solidFill>
                  <a:schemeClr val="accent2"/>
                </a:solidFill>
              </a:rPr>
              <a:t>del change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i="1" dirty="0"/>
              <a:t>e del deployment. </a:t>
            </a:r>
          </a:p>
          <a:p>
            <a:pPr algn="r">
              <a:lnSpc>
                <a:spcPct val="120000"/>
              </a:lnSpc>
            </a:pPr>
            <a:r>
              <a:rPr lang="en-US" sz="2400" i="1" dirty="0"/>
              <a:t>(</a:t>
            </a:r>
            <a:r>
              <a:rPr lang="en-US" sz="2400" i="1" dirty="0" err="1"/>
              <a:t>fonte</a:t>
            </a:r>
            <a:r>
              <a:rPr lang="en-US" sz="2400" i="1" dirty="0"/>
              <a:t> Wikipedia)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ALM?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Rottura</a:t>
            </a:r>
            <a:r>
              <a:rPr lang="en-US" sz="2800" dirty="0" smtClean="0"/>
              <a:t> </a:t>
            </a:r>
            <a:r>
              <a:rPr lang="en-US" sz="2800" dirty="0" err="1"/>
              <a:t>delle</a:t>
            </a:r>
            <a:r>
              <a:rPr lang="en-US" sz="2800" dirty="0"/>
              <a:t> </a:t>
            </a:r>
            <a:r>
              <a:rPr lang="en-US" sz="2800" dirty="0" err="1"/>
              <a:t>barriere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team (</a:t>
            </a:r>
            <a:r>
              <a:rPr lang="en-US" sz="2800" dirty="0" err="1"/>
              <a:t>integrazione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Rilascio</a:t>
            </a:r>
            <a:r>
              <a:rPr lang="en-US" sz="2800" dirty="0"/>
              <a:t> di software di </a:t>
            </a:r>
            <a:r>
              <a:rPr lang="en-US" sz="2800" dirty="0" err="1"/>
              <a:t>qualità</a:t>
            </a:r>
            <a:endParaRPr lang="en-US" sz="2800" dirty="0"/>
          </a:p>
          <a:p>
            <a:r>
              <a:rPr lang="en-US" sz="2800" dirty="0" err="1"/>
              <a:t>Rilascio</a:t>
            </a:r>
            <a:r>
              <a:rPr lang="en-US" sz="2800" dirty="0"/>
              <a:t> di software in tempi </a:t>
            </a:r>
            <a:r>
              <a:rPr lang="en-US" sz="2800" dirty="0" err="1"/>
              <a:t>brevi</a:t>
            </a:r>
            <a:endParaRPr lang="en-US" sz="2800" dirty="0"/>
          </a:p>
          <a:p>
            <a:r>
              <a:rPr lang="it-IT" sz="2800" dirty="0"/>
              <a:t>Soddisfazione del cliente</a:t>
            </a:r>
            <a:endParaRPr lang="en-US" sz="2800" dirty="0"/>
          </a:p>
          <a:p>
            <a:r>
              <a:rPr lang="it-IT" sz="2800" dirty="0"/>
              <a:t>Migliore organizzazione del lavoro</a:t>
            </a:r>
          </a:p>
          <a:p>
            <a:r>
              <a:rPr lang="it-IT" sz="2800" dirty="0" err="1"/>
              <a:t>Monitorizzazione</a:t>
            </a:r>
            <a:r>
              <a:rPr lang="it-IT" sz="2800" dirty="0"/>
              <a:t> e tracciabilità delle attività</a:t>
            </a:r>
          </a:p>
          <a:p>
            <a:r>
              <a:rPr lang="it-IT" sz="2800" dirty="0"/>
              <a:t>Migliore gestione del codice (più «pulito»)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e </a:t>
            </a:r>
            <a:r>
              <a:rPr lang="en-US" dirty="0" smtClean="0"/>
              <a:t>database (DLM)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dirty="0"/>
              <a:t>La parte di </a:t>
            </a:r>
            <a:r>
              <a:rPr lang="en-US" dirty="0" smtClean="0"/>
              <a:t>db ha </a:t>
            </a:r>
            <a:r>
              <a:rPr lang="en-US" dirty="0" err="1"/>
              <a:t>analisi</a:t>
            </a:r>
            <a:r>
              <a:rPr lang="en-US" dirty="0"/>
              <a:t> e </a:t>
            </a:r>
            <a:r>
              <a:rPr lang="en-US" dirty="0" err="1"/>
              <a:t>sviluppo</a:t>
            </a:r>
            <a:endParaRPr lang="en-US" dirty="0"/>
          </a:p>
          <a:p>
            <a:r>
              <a:rPr lang="it-IT" dirty="0" smtClean="0"/>
              <a:t>Il db deve </a:t>
            </a:r>
            <a:r>
              <a:rPr lang="it-IT" dirty="0"/>
              <a:t>poter essere </a:t>
            </a:r>
            <a:r>
              <a:rPr lang="it-IT" dirty="0" smtClean="0"/>
              <a:t>distribuito</a:t>
            </a:r>
            <a:endParaRPr lang="en-US" dirty="0"/>
          </a:p>
          <a:p>
            <a:r>
              <a:rPr lang="it-IT" dirty="0" smtClean="0"/>
              <a:t>Il db necessitano sincronizzazione in dev</a:t>
            </a:r>
            <a:endParaRPr lang="en-US" dirty="0"/>
          </a:p>
          <a:p>
            <a:r>
              <a:rPr lang="it-IT" dirty="0"/>
              <a:t>Il </a:t>
            </a:r>
            <a:r>
              <a:rPr lang="it-IT" dirty="0" smtClean="0"/>
              <a:t>db ha «cambiamenti</a:t>
            </a:r>
            <a:r>
              <a:rPr lang="it-IT" dirty="0"/>
              <a:t>» </a:t>
            </a:r>
            <a:r>
              <a:rPr lang="it-IT" dirty="0" smtClean="0"/>
              <a:t>per </a:t>
            </a:r>
            <a:r>
              <a:rPr lang="it-IT" dirty="0"/>
              <a:t>«attività»</a:t>
            </a:r>
          </a:p>
          <a:p>
            <a:r>
              <a:rPr lang="it-IT" dirty="0"/>
              <a:t>Il </a:t>
            </a:r>
            <a:r>
              <a:rPr lang="it-IT" dirty="0" smtClean="0"/>
              <a:t>db </a:t>
            </a:r>
            <a:r>
              <a:rPr lang="it-IT" dirty="0"/>
              <a:t>dovrebbe essere </a:t>
            </a:r>
            <a:r>
              <a:rPr lang="it-IT" dirty="0" smtClean="0"/>
              <a:t>testato</a:t>
            </a:r>
            <a:endParaRPr lang="it-IT" dirty="0"/>
          </a:p>
          <a:p>
            <a:r>
              <a:rPr lang="it-IT" dirty="0"/>
              <a:t>Di certo è una cosa di cui fare deploy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DLM</a:t>
            </a:r>
            <a:r>
              <a:rPr lang="en-US" dirty="0"/>
              <a:t> </a:t>
            </a:r>
            <a:r>
              <a:rPr lang="en-US" dirty="0" smtClean="0"/>
              <a:t>e Continuous Integration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it-IT" dirty="0" smtClean="0"/>
              <a:t>CI per raggiungere la qualità</a:t>
            </a:r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Automazione del processo ciclo di vita del nostro database.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4903" y="2516299"/>
            <a:ext cx="1225262" cy="896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6347" y="3127846"/>
            <a:ext cx="1094794" cy="1276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0655" y="3841735"/>
            <a:ext cx="1134502" cy="7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215" y="2809788"/>
            <a:ext cx="1126689" cy="112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0780" y="2659019"/>
            <a:ext cx="45492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+mn-lt"/>
                <a:ea typeface="Segoe"/>
                <a:cs typeface="Segoe"/>
              </a:rPr>
              <a:t>SVILUPPO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+mn-lt"/>
                <a:ea typeface="Segoe"/>
                <a:cs typeface="Segoe"/>
              </a:rPr>
              <a:t>SEND</a:t>
            </a:r>
          </a:p>
          <a:p>
            <a:r>
              <a:rPr lang="en-US" sz="32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BUILD</a:t>
            </a:r>
          </a:p>
          <a:p>
            <a:r>
              <a:rPr lang="en-US" sz="3200" dirty="0">
                <a:solidFill>
                  <a:srgbClr val="595959"/>
                </a:solidFill>
                <a:latin typeface="+mn-lt"/>
                <a:ea typeface="Segoe"/>
                <a:cs typeface="Segoe"/>
              </a:rPr>
              <a:t>TEST</a:t>
            </a:r>
          </a:p>
        </p:txBody>
      </p:sp>
      <p:sp>
        <p:nvSpPr>
          <p:cNvPr id="10" name="Oval 9"/>
          <p:cNvSpPr/>
          <p:nvPr/>
        </p:nvSpPr>
        <p:spPr>
          <a:xfrm>
            <a:off x="1838649" y="2265405"/>
            <a:ext cx="978894" cy="1023581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Manager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versioni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E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cambiamenti</a:t>
            </a:r>
            <a:r>
              <a:rPr lang="en-US" sz="2400" dirty="0"/>
              <a:t> del </a:t>
            </a:r>
            <a:r>
              <a:rPr lang="en-US" sz="2400" dirty="0" err="1"/>
              <a:t>nostro</a:t>
            </a:r>
            <a:r>
              <a:rPr lang="en-US" sz="2400" dirty="0"/>
              <a:t> </a:t>
            </a:r>
            <a:r>
              <a:rPr lang="en-US" sz="2400" dirty="0" err="1"/>
              <a:t>codice</a:t>
            </a:r>
            <a:r>
              <a:rPr lang="en-US" sz="2400" dirty="0"/>
              <a:t> (e non solo)</a:t>
            </a:r>
          </a:p>
          <a:p>
            <a:r>
              <a:rPr lang="it-IT" dirty="0"/>
              <a:t>Entità condivisa nelle fasi </a:t>
            </a:r>
            <a:r>
              <a:rPr lang="it-IT" dirty="0" smtClean="0"/>
              <a:t>di: </a:t>
            </a:r>
          </a:p>
          <a:p>
            <a:r>
              <a:rPr lang="it-IT" dirty="0"/>
              <a:t>	</a:t>
            </a:r>
            <a:r>
              <a:rPr lang="it-IT" sz="2400" dirty="0" smtClean="0"/>
              <a:t>sviluppo</a:t>
            </a:r>
          </a:p>
          <a:p>
            <a:r>
              <a:rPr lang="it-IT" sz="2400" dirty="0" smtClean="0"/>
              <a:t>	deploy </a:t>
            </a:r>
          </a:p>
          <a:p>
            <a:r>
              <a:rPr lang="it-IT" sz="2400" dirty="0"/>
              <a:t>	</a:t>
            </a:r>
            <a:r>
              <a:rPr lang="it-IT" sz="2400" dirty="0" smtClean="0"/>
              <a:t>team </a:t>
            </a:r>
            <a:r>
              <a:rPr lang="it-IT" sz="2400" dirty="0"/>
              <a:t>management</a:t>
            </a:r>
          </a:p>
          <a:p>
            <a:r>
              <a:rPr lang="it-IT" dirty="0"/>
              <a:t>Dotato di interfaccia (anche grafica)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7E18-BE3A-4EBF-9680-4BAABA87F3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6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SS 2011_SpeakerTemplateDark">
  <a:themeElements>
    <a:clrScheme name="Custom 1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5486B8"/>
      </a:hlink>
      <a:folHlink>
        <a:srgbClr val="90C61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20307</TotalTime>
  <Words>918</Words>
  <Application>Microsoft Office PowerPoint</Application>
  <PresentationFormat>On-screen Show (4:3)</PresentationFormat>
  <Paragraphs>241</Paragraphs>
  <Slides>29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</vt:lpstr>
      <vt:lpstr>Segoe UI</vt:lpstr>
      <vt:lpstr>Segoe UI Light</vt:lpstr>
      <vt:lpstr>Wingdings</vt:lpstr>
      <vt:lpstr>PASS 2011_SpeakerTemplateDark</vt:lpstr>
      <vt:lpstr> Mettere il database sotto source control</vt:lpstr>
      <vt:lpstr>Sponsors</vt:lpstr>
      <vt:lpstr>Alessandro Alpi</vt:lpstr>
      <vt:lpstr>Agenda</vt:lpstr>
      <vt:lpstr>ALM e DLM</vt:lpstr>
      <vt:lpstr>Perchè ALM?</vt:lpstr>
      <vt:lpstr>ALM e database (DLM)</vt:lpstr>
      <vt:lpstr>DLM e Continuous Integration</vt:lpstr>
      <vt:lpstr>Source Control Manager</vt:lpstr>
      <vt:lpstr>SCM – Perchè li utilizziamo</vt:lpstr>
      <vt:lpstr>SCM – scomodo su database?</vt:lpstr>
      <vt:lpstr>Ma senza un SCM</vt:lpstr>
      <vt:lpstr>DB vs. codice – così diversi?</vt:lpstr>
      <vt:lpstr>SCM – Eccone alcuni</vt:lpstr>
      <vt:lpstr>Un po’ di glossario</vt:lpstr>
      <vt:lpstr>Il Team Explorer</vt:lpstr>
      <vt:lpstr>Soluzioni e tool</vt:lpstr>
      <vt:lpstr>Visual Studio DB projects</vt:lpstr>
      <vt:lpstr>   DEMO  Visual Studio all’opera</vt:lpstr>
      <vt:lpstr>Red-Gate SQL Source Control</vt:lpstr>
      <vt:lpstr>   DEMO  SSMS + RedGate SourceControl</vt:lpstr>
      <vt:lpstr>ApexSQL Source Control</vt:lpstr>
      <vt:lpstr>   DEMO  SSMS + ApexSQL SourceControl</vt:lpstr>
      <vt:lpstr>Comparazione - ApexSQL</vt:lpstr>
      <vt:lpstr>Comparazione - RedGate</vt:lpstr>
      <vt:lpstr>Comparazione – Visual Studio</vt:lpstr>
      <vt:lpstr>Conclusioni</vt:lpstr>
      <vt:lpstr>Risorse</vt:lpstr>
      <vt:lpstr>   Grazie!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raquel</dc:creator>
  <cp:lastModifiedBy>Alessandro Alpi</cp:lastModifiedBy>
  <cp:revision>565</cp:revision>
  <dcterms:created xsi:type="dcterms:W3CDTF">2011-05-03T05:22:43Z</dcterms:created>
  <dcterms:modified xsi:type="dcterms:W3CDTF">2015-04-14T18:38:26Z</dcterms:modified>
</cp:coreProperties>
</file>