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333" r:id="rId3"/>
    <p:sldId id="307" r:id="rId4"/>
    <p:sldId id="264" r:id="rId5"/>
    <p:sldId id="262" r:id="rId6"/>
    <p:sldId id="268" r:id="rId7"/>
    <p:sldId id="269" r:id="rId8"/>
    <p:sldId id="304" r:id="rId9"/>
    <p:sldId id="332" r:id="rId10"/>
    <p:sldId id="311" r:id="rId11"/>
    <p:sldId id="312" r:id="rId12"/>
    <p:sldId id="330" r:id="rId13"/>
    <p:sldId id="313" r:id="rId14"/>
    <p:sldId id="322" r:id="rId15"/>
    <p:sldId id="323" r:id="rId16"/>
    <p:sldId id="324" r:id="rId17"/>
    <p:sldId id="325" r:id="rId18"/>
    <p:sldId id="316" r:id="rId19"/>
    <p:sldId id="326" r:id="rId20"/>
    <p:sldId id="317" r:id="rId21"/>
    <p:sldId id="318" r:id="rId22"/>
    <p:sldId id="319" r:id="rId23"/>
    <p:sldId id="328" r:id="rId24"/>
    <p:sldId id="331" r:id="rId25"/>
    <p:sldId id="329" r:id="rId26"/>
    <p:sldId id="309" r:id="rId27"/>
    <p:sldId id="310" r:id="rId28"/>
    <p:sldId id="327" r:id="rId29"/>
    <p:sldId id="266" r:id="rId30"/>
    <p:sldId id="263" r:id="rId31"/>
    <p:sldId id="267" r:id="rId32"/>
    <p:sldId id="33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C8"/>
    <a:srgbClr val="75982F"/>
    <a:srgbClr val="4A5E18"/>
    <a:srgbClr val="696A69"/>
    <a:srgbClr val="678221"/>
    <a:srgbClr val="1AB2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3" autoAdjust="0"/>
    <p:restoredTop sz="92888" autoAdjust="0"/>
  </p:normalViewPr>
  <p:slideViewPr>
    <p:cSldViewPr snapToGrid="0" snapToObjects="1">
      <p:cViewPr varScale="1">
        <p:scale>
          <a:sx n="108" d="100"/>
          <a:sy n="108" d="100"/>
        </p:scale>
        <p:origin x="1476" y="78"/>
      </p:cViewPr>
      <p:guideLst>
        <p:guide orient="horz" pos="2160"/>
        <p:guide pos="2880"/>
      </p:guideLst>
    </p:cSldViewPr>
  </p:slideViewPr>
  <p:outlineViewPr>
    <p:cViewPr>
      <p:scale>
        <a:sx n="33" d="100"/>
        <a:sy n="33" d="100"/>
      </p:scale>
      <p:origin x="0" y="-844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3D67C-DA02-4461-B7C0-508F5ECD6C41}" type="datetimeFigureOut">
              <a:rPr lang="en-US" smtClean="0"/>
              <a:t>19/02/15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185C3-C6A0-4FBF-9BDE-AD45F5C077D0}" type="slidenum">
              <a:rPr lang="en-US" smtClean="0"/>
              <a:t>‹#›</a:t>
            </a:fld>
            <a:endParaRPr lang="en-US"/>
          </a:p>
        </p:txBody>
      </p:sp>
    </p:spTree>
    <p:extLst>
      <p:ext uri="{BB962C8B-B14F-4D97-AF65-F5344CB8AC3E}">
        <p14:creationId xmlns:p14="http://schemas.microsoft.com/office/powerpoint/2010/main" val="36462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a:t>
            </a:fld>
            <a:endParaRPr lang="en-US" dirty="0"/>
          </a:p>
        </p:txBody>
      </p:sp>
    </p:spTree>
    <p:extLst>
      <p:ext uri="{BB962C8B-B14F-4D97-AF65-F5344CB8AC3E}">
        <p14:creationId xmlns:p14="http://schemas.microsoft.com/office/powerpoint/2010/main" val="382585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a:t>
            </a:r>
            <a:r>
              <a:rPr lang="en-US" baseline="0" dirty="0" smtClean="0"/>
              <a:t> that the cost of bugs rises. We know this. The earlier we find issues, the better. We can see from this survey that the cost of bugs rises dramatically as we get closer to the client.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11</a:t>
            </a:fld>
            <a:endParaRPr lang="en-US"/>
          </a:p>
        </p:txBody>
      </p:sp>
    </p:spTree>
    <p:extLst>
      <p:ext uri="{BB962C8B-B14F-4D97-AF65-F5344CB8AC3E}">
        <p14:creationId xmlns:p14="http://schemas.microsoft.com/office/powerpoint/2010/main" val="1276548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a:t>
            </a:r>
            <a:r>
              <a:rPr lang="en-US" baseline="0" dirty="0" smtClean="0"/>
              <a:t> that the cost of bugs rises. We know this. The earlier we find issues, the better. We can see from this survey that the cost of bugs rises dramatically as we get closer to the client.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12</a:t>
            </a:fld>
            <a:endParaRPr lang="en-US"/>
          </a:p>
        </p:txBody>
      </p:sp>
    </p:spTree>
    <p:extLst>
      <p:ext uri="{BB962C8B-B14F-4D97-AF65-F5344CB8AC3E}">
        <p14:creationId xmlns:p14="http://schemas.microsoft.com/office/powerpoint/2010/main" val="1165593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69101" y="5705476"/>
            <a:ext cx="2247900" cy="1095375"/>
          </a:xfrm>
          <a:prstGeom prst="rect">
            <a:avLst/>
          </a:prstGeom>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00902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12432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1264018" y="6072791"/>
            <a:ext cx="9037267"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2" descr="https://si0.twimg.com/profile_images/2284174758/v65oai7fxn47qv9nectx.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8146512" y="5965415"/>
            <a:ext cx="647780" cy="64778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p:cNvSpPr txBox="1"/>
          <p:nvPr userDrawn="1"/>
        </p:nvSpPr>
        <p:spPr>
          <a:xfrm>
            <a:off x="7591845" y="6438887"/>
            <a:ext cx="1694329" cy="430887"/>
          </a:xfrm>
          <a:prstGeom prst="rect">
            <a:avLst/>
          </a:prstGeom>
          <a:noFill/>
        </p:spPr>
        <p:txBody>
          <a:bodyPr wrap="square" rtlCol="0">
            <a:spAutoFit/>
          </a:bodyPr>
          <a:lstStyle/>
          <a:p>
            <a:pPr algn="ctr"/>
            <a:r>
              <a:rPr lang="en-US" sz="1100" b="1" dirty="0" smtClean="0">
                <a:solidFill>
                  <a:srgbClr val="1AB2E8"/>
                </a:solidFill>
              </a:rPr>
              <a:t>#</a:t>
            </a:r>
            <a:r>
              <a:rPr lang="en-US" sz="1100" b="1" dirty="0" err="1" smtClean="0">
                <a:solidFill>
                  <a:srgbClr val="1AB2E8"/>
                </a:solidFill>
              </a:rPr>
              <a:t>sqlsatPordenone</a:t>
            </a:r>
            <a:endParaRPr lang="en-US" sz="1100" b="1" dirty="0" smtClean="0">
              <a:solidFill>
                <a:srgbClr val="1AB2E8"/>
              </a:solidFill>
            </a:endParaRPr>
          </a:p>
          <a:p>
            <a:pPr algn="ctr"/>
            <a:r>
              <a:rPr lang="en-US" sz="1100" b="1" dirty="0" smtClean="0">
                <a:solidFill>
                  <a:srgbClr val="1AB2E8"/>
                </a:solidFill>
              </a:rPr>
              <a:t>#sqlsat367</a:t>
            </a:r>
            <a:endParaRPr lang="en-US" sz="1100" b="1" dirty="0">
              <a:solidFill>
                <a:srgbClr val="1AB2E8"/>
              </a:solidFill>
            </a:endParaRPr>
          </a:p>
        </p:txBody>
      </p:sp>
      <p:sp>
        <p:nvSpPr>
          <p:cNvPr id="5" name="CasellaDiTesto 4"/>
          <p:cNvSpPr txBox="1"/>
          <p:nvPr userDrawn="1"/>
        </p:nvSpPr>
        <p:spPr>
          <a:xfrm>
            <a:off x="286232" y="6479519"/>
            <a:ext cx="2133918" cy="369332"/>
          </a:xfrm>
          <a:prstGeom prst="rect">
            <a:avLst/>
          </a:prstGeom>
          <a:noFill/>
        </p:spPr>
        <p:txBody>
          <a:bodyPr wrap="none" rtlCol="0">
            <a:spAutoFit/>
          </a:bodyPr>
          <a:lstStyle/>
          <a:p>
            <a:r>
              <a:rPr lang="it-IT" b="1" dirty="0" err="1" smtClean="0">
                <a:solidFill>
                  <a:srgbClr val="4A5E18"/>
                </a:solidFill>
              </a:rPr>
              <a:t>February</a:t>
            </a:r>
            <a:r>
              <a:rPr lang="it-IT" b="1" dirty="0" smtClean="0">
                <a:solidFill>
                  <a:srgbClr val="4A5E18"/>
                </a:solidFill>
              </a:rPr>
              <a:t> 28, 2015</a:t>
            </a:r>
            <a:endParaRPr lang="it-IT" b="1" dirty="0">
              <a:solidFill>
                <a:srgbClr val="4A5E18"/>
              </a:solidFill>
            </a:endParaRPr>
          </a:p>
        </p:txBody>
      </p:sp>
      <p:pic>
        <p:nvPicPr>
          <p:cNvPr id="10" name="Picture 9" descr="SQLSaturday_Final_Web.jpg"/>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5696646" y="5913309"/>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hyperlink" Target="http://msdn.microsoft.com/it-it/library/dn383992.aspx" TargetMode="External"/><Relationship Id="rId13" Type="http://schemas.openxmlformats.org/officeDocument/2006/relationships/hyperlink" Target="https://github.com/chrisoldwood/SS-Unit" TargetMode="External"/><Relationship Id="rId3" Type="http://schemas.openxmlformats.org/officeDocument/2006/relationships/hyperlink" Target="http://sourceforge.net/projects/tsqlunit/" TargetMode="External"/><Relationship Id="rId7" Type="http://schemas.openxmlformats.org/officeDocument/2006/relationships/hyperlink" Target="http://channel9.msdn.com/Events/Visual-Studio/Launch-2013/QE107" TargetMode="External"/><Relationship Id="rId12" Type="http://schemas.openxmlformats.org/officeDocument/2006/relationships/hyperlink" Target="http://utplsql.sourceforge.net/" TargetMode="External"/><Relationship Id="rId2" Type="http://schemas.openxmlformats.org/officeDocument/2006/relationships/hyperlink" Target="http://tsqlt.org/" TargetMode="External"/><Relationship Id="rId1" Type="http://schemas.openxmlformats.org/officeDocument/2006/relationships/slideLayout" Target="../slideLayouts/slideLayout2.xml"/><Relationship Id="rId6" Type="http://schemas.openxmlformats.org/officeDocument/2006/relationships/hyperlink" Target="http://msdn.microsoft.com/en-us/library/jj851200(v=vs.103).aspx" TargetMode="External"/><Relationship Id="rId11" Type="http://schemas.openxmlformats.org/officeDocument/2006/relationships/hyperlink" Target="https://www.simple-talk.com/sql/t-sql-programming/getting-started-testing-databases-with-tsqlt/" TargetMode="External"/><Relationship Id="rId5" Type="http://schemas.openxmlformats.org/officeDocument/2006/relationships/hyperlink" Target="http://blogs.msdn.com/b/ssdt/archive/2012/12/07/getting-started-with-sql-server-database-unit-testing-in-ssdt.aspx" TargetMode="External"/><Relationship Id="rId10" Type="http://schemas.openxmlformats.org/officeDocument/2006/relationships/hyperlink" Target="http://en.wikipedia.org/wiki/Unit_testing" TargetMode="External"/><Relationship Id="rId4" Type="http://schemas.openxmlformats.org/officeDocument/2006/relationships/hyperlink" Target="http://msdn.microsoft.com/en-us/library/dd172118(v=vs.100).aspx" TargetMode="External"/><Relationship Id="rId9" Type="http://schemas.openxmlformats.org/officeDocument/2006/relationships/hyperlink" Target="http://msdn.microsoft.com/en-us/library/jj907294.aspx"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eakerscore.com/8N8C" TargetMode="External"/><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uxstellino.wordpress.com/" TargetMode="External"/><Relationship Id="rId7" Type="http://schemas.openxmlformats.org/officeDocument/2006/relationships/image" Target="../media/image20.gif"/><Relationship Id="rId2" Type="http://schemas.openxmlformats.org/officeDocument/2006/relationships/hyperlink" Target="http://blogs.dotnethell.it/suxstellino"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www.alessandroalpi.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597501"/>
            <a:ext cx="8410384" cy="1251620"/>
          </a:xfrm>
        </p:spPr>
        <p:txBody>
          <a:bodyPr>
            <a:normAutofit/>
          </a:bodyPr>
          <a:lstStyle/>
          <a:p>
            <a:r>
              <a:rPr lang="en-US" smtClean="0"/>
              <a:t>Testing </a:t>
            </a:r>
            <a:r>
              <a:rPr lang="en-US" dirty="0" smtClean="0"/>
              <a:t>your databases</a:t>
            </a:r>
            <a:endParaRPr lang="en-US" dirty="0"/>
          </a:p>
        </p:txBody>
      </p:sp>
      <p:sp>
        <p:nvSpPr>
          <p:cNvPr id="5" name="Subtitle 2"/>
          <p:cNvSpPr>
            <a:spLocks noGrp="1"/>
          </p:cNvSpPr>
          <p:nvPr>
            <p:ph type="subTitle" idx="1"/>
          </p:nvPr>
        </p:nvSpPr>
        <p:spPr>
          <a:xfrm>
            <a:off x="458409" y="2067525"/>
            <a:ext cx="3625912" cy="1752600"/>
          </a:xfrm>
        </p:spPr>
        <p:txBody>
          <a:bodyPr>
            <a:normAutofit/>
          </a:bodyPr>
          <a:lstStyle/>
          <a:p>
            <a:r>
              <a:rPr lang="en-US" b="1" dirty="0"/>
              <a:t>Alessandro</a:t>
            </a:r>
            <a:r>
              <a:rPr lang="en-US" dirty="0" smtClean="0">
                <a:solidFill>
                  <a:srgbClr val="002060"/>
                </a:solidFill>
              </a:rPr>
              <a:t> </a:t>
            </a:r>
            <a:r>
              <a:rPr lang="en-US" b="1" dirty="0"/>
              <a:t>Alpi</a:t>
            </a:r>
          </a:p>
          <a:p>
            <a:r>
              <a:rPr lang="it-IT" i="1" dirty="0" smtClean="0">
                <a:solidFill>
                  <a:schemeClr val="accent2">
                    <a:lumMod val="20000"/>
                    <a:lumOff val="80000"/>
                  </a:schemeClr>
                </a:solidFill>
              </a:rPr>
              <a:t>@</a:t>
            </a:r>
            <a:r>
              <a:rPr lang="it-IT" i="1" dirty="0" err="1" smtClean="0">
                <a:solidFill>
                  <a:schemeClr val="accent2">
                    <a:lumMod val="20000"/>
                    <a:lumOff val="80000"/>
                  </a:schemeClr>
                </a:solidFill>
              </a:rPr>
              <a:t>suxstellino</a:t>
            </a:r>
            <a:endParaRPr lang="en-US" i="1" dirty="0" smtClean="0">
              <a:solidFill>
                <a:schemeClr val="accent2">
                  <a:lumMod val="20000"/>
                  <a:lumOff val="80000"/>
                </a:schemeClr>
              </a:solidFill>
            </a:endParaRPr>
          </a:p>
        </p:txBody>
      </p:sp>
      <p:sp>
        <p:nvSpPr>
          <p:cNvPr id="6" name="Subtitle 2"/>
          <p:cNvSpPr txBox="1">
            <a:spLocks/>
          </p:cNvSpPr>
          <p:nvPr/>
        </p:nvSpPr>
        <p:spPr>
          <a:xfrm>
            <a:off x="458408" y="3301965"/>
            <a:ext cx="3625912" cy="51816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i="1" dirty="0" smtClean="0">
                <a:solidFill>
                  <a:schemeClr val="accent2">
                    <a:lumMod val="20000"/>
                    <a:lumOff val="80000"/>
                  </a:schemeClr>
                </a:solidFill>
              </a:rPr>
              <a:t>www.alessandroalpi.net</a:t>
            </a:r>
          </a:p>
          <a:p>
            <a:endParaRPr lang="en-US" i="1" dirty="0" smtClean="0">
              <a:solidFill>
                <a:schemeClr val="accent5"/>
              </a:solidFill>
            </a:endParaRPr>
          </a:p>
        </p:txBody>
      </p:sp>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lnSpcReduction="10000"/>
          </a:bodyPr>
          <a:lstStyle/>
          <a:p>
            <a:pPr marL="0" indent="0" algn="just">
              <a:buNone/>
            </a:pPr>
            <a:r>
              <a:rPr lang="en-US" sz="3200" i="1" dirty="0"/>
              <a:t>In computer programming, </a:t>
            </a:r>
            <a:r>
              <a:rPr lang="en-US" sz="3200" b="1" i="1" dirty="0">
                <a:solidFill>
                  <a:srgbClr val="75982F"/>
                </a:solidFill>
              </a:rPr>
              <a:t>unit testing </a:t>
            </a:r>
            <a:r>
              <a:rPr lang="en-US" sz="3200" i="1" dirty="0"/>
              <a:t>is a software testing method by which individual units of source code, sets of one or more computer program modules together with associated control data, usage procedures, and operating procedures are tested to determine if they are fit for use</a:t>
            </a:r>
            <a:r>
              <a:rPr lang="en-US" sz="3200" i="1" dirty="0" smtClean="0"/>
              <a:t>. The primary purpose of this approach is to find out bugs and prevent regressions.</a:t>
            </a:r>
          </a:p>
          <a:p>
            <a:pPr marL="0" indent="0" algn="r">
              <a:buNone/>
            </a:pPr>
            <a:r>
              <a:rPr lang="en-US" sz="3200" i="1" dirty="0"/>
              <a:t>(source: Wikipedia)</a:t>
            </a:r>
          </a:p>
          <a:p>
            <a:pPr marL="0" indent="0" algn="just">
              <a:buNone/>
            </a:pPr>
            <a:endParaRPr lang="en-US" sz="3200" i="1" dirty="0"/>
          </a:p>
        </p:txBody>
      </p:sp>
    </p:spTree>
    <p:extLst>
      <p:ext uri="{BB962C8B-B14F-4D97-AF65-F5344CB8AC3E}">
        <p14:creationId xmlns:p14="http://schemas.microsoft.com/office/powerpoint/2010/main" val="123400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Why</a:t>
            </a:r>
            <a:r>
              <a:rPr lang="it-IT" dirty="0"/>
              <a:t>?</a:t>
            </a:r>
            <a:endParaRPr lang="en-US" dirty="0"/>
          </a:p>
        </p:txBody>
      </p:sp>
      <p:pic>
        <p:nvPicPr>
          <p:cNvPr id="5" name="Picture 4"/>
          <p:cNvPicPr>
            <a:picLocks noChangeAspect="1"/>
          </p:cNvPicPr>
          <p:nvPr/>
        </p:nvPicPr>
        <p:blipFill>
          <a:blip r:embed="rId3"/>
          <a:stretch>
            <a:fillRect/>
          </a:stretch>
        </p:blipFill>
        <p:spPr>
          <a:xfrm>
            <a:off x="544394" y="1528548"/>
            <a:ext cx="7948541" cy="3966729"/>
          </a:xfrm>
          <a:prstGeom prst="rect">
            <a:avLst/>
          </a:prstGeom>
        </p:spPr>
      </p:pic>
    </p:spTree>
    <p:extLst>
      <p:ext uri="{BB962C8B-B14F-4D97-AF65-F5344CB8AC3E}">
        <p14:creationId xmlns:p14="http://schemas.microsoft.com/office/powerpoint/2010/main" val="1290934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Why</a:t>
            </a:r>
            <a:r>
              <a:rPr lang="it-IT" dirty="0"/>
              <a: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sz="3600" dirty="0"/>
          </a:p>
          <a:p>
            <a:r>
              <a:rPr lang="en-US" sz="2800" dirty="0" smtClean="0"/>
              <a:t>Mission-critical business functionality</a:t>
            </a:r>
          </a:p>
          <a:p>
            <a:r>
              <a:rPr lang="en-US" sz="2800" dirty="0" smtClean="0"/>
              <a:t>Evolutionary development</a:t>
            </a:r>
          </a:p>
          <a:p>
            <a:r>
              <a:rPr lang="en-US" sz="2800" dirty="0" smtClean="0"/>
              <a:t>Usage of mock/fake objects</a:t>
            </a:r>
          </a:p>
          <a:p>
            <a:r>
              <a:rPr lang="en-US" sz="2800" dirty="0" smtClean="0"/>
              <a:t>We’re missing bugs</a:t>
            </a:r>
          </a:p>
          <a:p>
            <a:r>
              <a:rPr lang="en-US" sz="2800" dirty="0" smtClean="0"/>
              <a:t>We’re missing potential regressions</a:t>
            </a:r>
            <a:endParaRPr lang="en-US" sz="2800" dirty="0"/>
          </a:p>
          <a:p>
            <a:pPr marL="0" indent="0">
              <a:buNone/>
            </a:pPr>
            <a:endParaRPr lang="en-US" sz="3600" dirty="0"/>
          </a:p>
        </p:txBody>
      </p:sp>
    </p:spTree>
    <p:extLst>
      <p:ext uri="{BB962C8B-B14F-4D97-AF65-F5344CB8AC3E}">
        <p14:creationId xmlns:p14="http://schemas.microsoft.com/office/powerpoint/2010/main" val="401976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Then</a:t>
            </a:r>
            <a:r>
              <a:rPr lang="it-IT" dirty="0" smtClean="0"/>
              <a: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endParaRPr lang="it-IT" sz="3600" dirty="0" smtClean="0"/>
          </a:p>
          <a:p>
            <a:pPr marL="0" indent="0">
              <a:buNone/>
            </a:pPr>
            <a:r>
              <a:rPr lang="it-IT" sz="3600" b="1" dirty="0" smtClean="0"/>
              <a:t>«Fix </a:t>
            </a:r>
            <a:r>
              <a:rPr lang="it-IT" sz="3600" b="1" dirty="0" err="1" smtClean="0"/>
              <a:t>bugs</a:t>
            </a:r>
            <a:r>
              <a:rPr lang="it-IT" sz="3600" b="1" dirty="0" smtClean="0"/>
              <a:t> </a:t>
            </a:r>
            <a:r>
              <a:rPr lang="it-IT" sz="3600" b="1" dirty="0" err="1" smtClean="0"/>
              <a:t>as</a:t>
            </a:r>
            <a:r>
              <a:rPr lang="it-IT" sz="3600" b="1" dirty="0" smtClean="0"/>
              <a:t> </a:t>
            </a:r>
            <a:r>
              <a:rPr lang="it-IT" sz="3600" b="1" dirty="0" err="1" smtClean="0"/>
              <a:t>soon</a:t>
            </a:r>
            <a:r>
              <a:rPr lang="it-IT" sz="3600" b="1" dirty="0" smtClean="0"/>
              <a:t> </a:t>
            </a:r>
            <a:r>
              <a:rPr lang="it-IT" sz="3600" b="1" dirty="0" err="1" smtClean="0"/>
              <a:t>as</a:t>
            </a:r>
            <a:r>
              <a:rPr lang="it-IT" sz="3600" b="1" dirty="0" smtClean="0"/>
              <a:t> </a:t>
            </a:r>
            <a:r>
              <a:rPr lang="it-IT" sz="3600" b="1" dirty="0" err="1" smtClean="0"/>
              <a:t>you</a:t>
            </a:r>
            <a:r>
              <a:rPr lang="it-IT" sz="3600" b="1" dirty="0" smtClean="0"/>
              <a:t> </a:t>
            </a:r>
            <a:r>
              <a:rPr lang="it-IT" sz="3600" b="1" dirty="0" err="1" smtClean="0"/>
              <a:t>find</a:t>
            </a:r>
            <a:r>
              <a:rPr lang="it-IT" sz="3600" b="1" dirty="0" smtClean="0"/>
              <a:t> </a:t>
            </a:r>
            <a:r>
              <a:rPr lang="it-IT" sz="3600" b="1" dirty="0" err="1" smtClean="0"/>
              <a:t>them</a:t>
            </a:r>
            <a:r>
              <a:rPr lang="it-IT" sz="3600" b="1" dirty="0" smtClean="0"/>
              <a:t>»</a:t>
            </a:r>
          </a:p>
          <a:p>
            <a:pPr marL="0" indent="0">
              <a:buNone/>
            </a:pPr>
            <a:endParaRPr lang="it-IT" sz="3600" dirty="0" smtClean="0"/>
          </a:p>
          <a:p>
            <a:r>
              <a:rPr lang="en-US" sz="2800" dirty="0"/>
              <a:t>Unfixed bugs camouflage other bugs</a:t>
            </a:r>
          </a:p>
          <a:p>
            <a:r>
              <a:rPr lang="en-US" sz="2800" dirty="0"/>
              <a:t>Unfixed bugs suggest quality isn’t important</a:t>
            </a:r>
          </a:p>
          <a:p>
            <a:r>
              <a:rPr lang="en-US" sz="2800" dirty="0"/>
              <a:t>Discussing unfixed bugs is a waste of time</a:t>
            </a:r>
          </a:p>
          <a:p>
            <a:r>
              <a:rPr lang="en-US" sz="2800" dirty="0"/>
              <a:t>Unfixed bugs lead to duplicate </a:t>
            </a:r>
            <a:r>
              <a:rPr lang="en-US" sz="2800" dirty="0" smtClean="0"/>
              <a:t>effort</a:t>
            </a:r>
          </a:p>
        </p:txBody>
      </p:sp>
    </p:spTree>
    <p:extLst>
      <p:ext uri="{BB962C8B-B14F-4D97-AF65-F5344CB8AC3E}">
        <p14:creationId xmlns:p14="http://schemas.microsoft.com/office/powerpoint/2010/main" val="204949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Lesson</a:t>
            </a:r>
            <a:r>
              <a:rPr lang="it-IT" dirty="0" smtClean="0"/>
              <a:t> </a:t>
            </a:r>
            <a:r>
              <a:rPr lang="it-IT" dirty="0" err="1" smtClean="0"/>
              <a:t>learned</a:t>
            </a:r>
            <a:r>
              <a:rPr lang="it-IT" dirty="0" smtClean="0"/>
              <a: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sz="3600" dirty="0"/>
          </a:p>
          <a:p>
            <a:r>
              <a:rPr lang="en-US" sz="2800" dirty="0"/>
              <a:t>Unfixed bugs lead to unreliable metrics</a:t>
            </a:r>
          </a:p>
          <a:p>
            <a:r>
              <a:rPr lang="en-US" sz="2800" dirty="0" smtClean="0"/>
              <a:t>Unfixed </a:t>
            </a:r>
            <a:r>
              <a:rPr lang="en-US" sz="2800" dirty="0"/>
              <a:t>bugs distract the entire team</a:t>
            </a:r>
          </a:p>
          <a:p>
            <a:r>
              <a:rPr lang="en-US" sz="2800" dirty="0"/>
              <a:t>Unfixed bugs hinder short-notice releases</a:t>
            </a:r>
          </a:p>
          <a:p>
            <a:r>
              <a:rPr lang="en-US" sz="2800" dirty="0"/>
              <a:t>Unfixed bugs lead to inaccurate estimates</a:t>
            </a:r>
          </a:p>
          <a:p>
            <a:r>
              <a:rPr lang="en-US" sz="2800" dirty="0"/>
              <a:t>Fixing familiar code is easier </a:t>
            </a:r>
            <a:endParaRPr lang="en-US" sz="2800" dirty="0" smtClean="0"/>
          </a:p>
          <a:p>
            <a:r>
              <a:rPr lang="en-US" sz="2800" dirty="0" smtClean="0"/>
              <a:t>Fixing </a:t>
            </a:r>
            <a:r>
              <a:rPr lang="en-US" sz="2800" dirty="0"/>
              <a:t>a bug today costs less than tomorrow</a:t>
            </a:r>
          </a:p>
          <a:p>
            <a:pPr marL="0" indent="0">
              <a:buNone/>
            </a:pPr>
            <a:endParaRPr lang="en-US" sz="3600" dirty="0"/>
          </a:p>
        </p:txBody>
      </p:sp>
    </p:spTree>
    <p:extLst>
      <p:ext uri="{BB962C8B-B14F-4D97-AF65-F5344CB8AC3E}">
        <p14:creationId xmlns:p14="http://schemas.microsoft.com/office/powerpoint/2010/main" val="410506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 </a:t>
            </a:r>
            <a:r>
              <a:rPr lang="it-IT" dirty="0" err="1" smtClean="0"/>
              <a:t>What</a:t>
            </a:r>
            <a:r>
              <a:rPr lang="it-IT" dirty="0"/>
              <a:t> </a:t>
            </a:r>
            <a:r>
              <a:rPr lang="it-IT" dirty="0" err="1" smtClean="0"/>
              <a:t>we</a:t>
            </a:r>
            <a:r>
              <a:rPr lang="it-IT" dirty="0" smtClean="0"/>
              <a:t> </a:t>
            </a:r>
            <a:r>
              <a:rPr lang="it-IT" dirty="0" err="1" smtClean="0"/>
              <a:t>usually</a:t>
            </a:r>
            <a:r>
              <a:rPr lang="it-IT" dirty="0" smtClean="0"/>
              <a:t> do?</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endParaRPr lang="en-US" sz="2400" dirty="0" smtClean="0"/>
          </a:p>
          <a:p>
            <a:r>
              <a:rPr lang="en-US" sz="2800" dirty="0"/>
              <a:t>Executing the code on a copy of production data</a:t>
            </a:r>
            <a:endParaRPr lang="en-US" sz="2800" dirty="0" smtClean="0"/>
          </a:p>
          <a:p>
            <a:r>
              <a:rPr lang="en-US" sz="2800" dirty="0" smtClean="0"/>
              <a:t>Manual testing</a:t>
            </a:r>
          </a:p>
          <a:p>
            <a:pPr lvl="1"/>
            <a:r>
              <a:rPr lang="en-US" sz="2400" dirty="0" smtClean="0"/>
              <a:t>T-SQL debug for checking variable values</a:t>
            </a:r>
          </a:p>
          <a:p>
            <a:pPr lvl="1"/>
            <a:r>
              <a:rPr lang="en-US" sz="2400" dirty="0" smtClean="0"/>
              <a:t>PRINT, PRINT, SELECT…</a:t>
            </a:r>
          </a:p>
          <a:p>
            <a:pPr lvl="1"/>
            <a:r>
              <a:rPr lang="en-US" sz="2400" dirty="0" smtClean="0"/>
              <a:t>Not repeatable and human errors (subjectivity)</a:t>
            </a:r>
          </a:p>
          <a:p>
            <a:r>
              <a:rPr lang="en-US" sz="2800" dirty="0" smtClean="0"/>
              <a:t>Some </a:t>
            </a:r>
            <a:r>
              <a:rPr lang="en-US" sz="2800" dirty="0"/>
              <a:t>test cases </a:t>
            </a:r>
            <a:r>
              <a:rPr lang="en-US" sz="2800" dirty="0" smtClean="0"/>
              <a:t>forgotten as the </a:t>
            </a:r>
            <a:r>
              <a:rPr lang="en-US" sz="2800" dirty="0"/>
              <a:t>code changes. </a:t>
            </a:r>
            <a:endParaRPr lang="en-US" sz="2800" dirty="0" smtClean="0"/>
          </a:p>
          <a:p>
            <a:r>
              <a:rPr lang="en-US" sz="2800" dirty="0" smtClean="0"/>
              <a:t>Some test is made on structures with “test-unrelated” constraints which could break the test</a:t>
            </a:r>
            <a:endParaRPr lang="en-US" sz="3600" dirty="0"/>
          </a:p>
        </p:txBody>
      </p:sp>
    </p:spTree>
    <p:extLst>
      <p:ext uri="{BB962C8B-B14F-4D97-AF65-F5344CB8AC3E}">
        <p14:creationId xmlns:p14="http://schemas.microsoft.com/office/powerpoint/2010/main" val="5814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 </a:t>
            </a:r>
            <a:r>
              <a:rPr lang="it-IT" dirty="0" err="1" smtClean="0"/>
              <a:t>What</a:t>
            </a:r>
            <a:r>
              <a:rPr lang="it-IT" dirty="0"/>
              <a:t> </a:t>
            </a:r>
            <a:r>
              <a:rPr lang="it-IT" dirty="0" smtClean="0"/>
              <a:t>do I test?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sz="3600" dirty="0"/>
          </a:p>
          <a:p>
            <a:r>
              <a:rPr lang="en-US" sz="2800" dirty="0"/>
              <a:t>Calculations in procedures and functions</a:t>
            </a:r>
          </a:p>
          <a:p>
            <a:r>
              <a:rPr lang="en-US" sz="2800" dirty="0"/>
              <a:t>Constraints </a:t>
            </a:r>
            <a:r>
              <a:rPr lang="en-US" sz="2800" dirty="0" smtClean="0"/>
              <a:t>(schema)</a:t>
            </a:r>
            <a:endParaRPr lang="en-US" sz="2800" dirty="0"/>
          </a:p>
          <a:p>
            <a:r>
              <a:rPr lang="en-US" sz="2800" dirty="0"/>
              <a:t>Edge cases of data DML</a:t>
            </a:r>
          </a:p>
          <a:p>
            <a:r>
              <a:rPr lang="en-US" sz="2800" dirty="0"/>
              <a:t>Expected behavior of data DML</a:t>
            </a:r>
          </a:p>
          <a:p>
            <a:r>
              <a:rPr lang="en-US" sz="2800" dirty="0"/>
              <a:t>Error </a:t>
            </a:r>
            <a:r>
              <a:rPr lang="en-US" sz="2800" dirty="0" smtClean="0"/>
              <a:t>Handling</a:t>
            </a:r>
          </a:p>
          <a:p>
            <a:r>
              <a:rPr lang="en-US" sz="2800" dirty="0" smtClean="0"/>
              <a:t>Security</a:t>
            </a:r>
            <a:endParaRPr lang="en-US" sz="2800" dirty="0"/>
          </a:p>
          <a:p>
            <a:r>
              <a:rPr lang="en-US" sz="2800" dirty="0"/>
              <a:t>Standards</a:t>
            </a:r>
          </a:p>
          <a:p>
            <a:pPr marL="0" indent="0">
              <a:buNone/>
            </a:pPr>
            <a:endParaRPr lang="en-US" sz="3600" dirty="0"/>
          </a:p>
        </p:txBody>
      </p:sp>
    </p:spTree>
    <p:extLst>
      <p:ext uri="{BB962C8B-B14F-4D97-AF65-F5344CB8AC3E}">
        <p14:creationId xmlns:p14="http://schemas.microsoft.com/office/powerpoint/2010/main" val="344177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 </a:t>
            </a:r>
            <a:r>
              <a:rPr lang="it-IT" dirty="0" err="1" smtClean="0"/>
              <a:t>What</a:t>
            </a:r>
            <a:r>
              <a:rPr lang="it-IT" dirty="0"/>
              <a:t> </a:t>
            </a:r>
            <a:r>
              <a:rPr lang="it-IT" dirty="0" smtClean="0"/>
              <a:t>can </a:t>
            </a:r>
            <a:r>
              <a:rPr lang="it-IT" dirty="0" err="1" smtClean="0"/>
              <a:t>we</a:t>
            </a:r>
            <a:r>
              <a:rPr lang="it-IT" dirty="0" smtClean="0"/>
              <a:t> use?</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sz="3600" dirty="0"/>
          </a:p>
          <a:p>
            <a:r>
              <a:rPr lang="en-US" sz="2800" dirty="0" smtClean="0"/>
              <a:t>Frameworks</a:t>
            </a:r>
          </a:p>
          <a:p>
            <a:pPr lvl="1"/>
            <a:r>
              <a:rPr lang="en-US" sz="2400" dirty="0" err="1" smtClean="0"/>
              <a:t>tSQLt</a:t>
            </a:r>
            <a:endParaRPr lang="en-US" sz="2400" dirty="0" smtClean="0"/>
          </a:p>
          <a:p>
            <a:pPr lvl="1"/>
            <a:r>
              <a:rPr lang="en-US" sz="2400" dirty="0" err="1" smtClean="0"/>
              <a:t>tSQLUnit</a:t>
            </a:r>
            <a:endParaRPr lang="en-US" sz="2400" dirty="0" smtClean="0"/>
          </a:p>
          <a:p>
            <a:pPr lvl="1"/>
            <a:r>
              <a:rPr lang="en-US" sz="2400" dirty="0" err="1" smtClean="0"/>
              <a:t>SQLCop</a:t>
            </a:r>
            <a:endParaRPr lang="en-US" sz="2400" dirty="0" smtClean="0"/>
          </a:p>
          <a:p>
            <a:pPr lvl="1"/>
            <a:r>
              <a:rPr lang="it-IT" sz="2400" dirty="0" smtClean="0"/>
              <a:t>SS-Unit</a:t>
            </a:r>
            <a:endParaRPr lang="en-US" sz="2400" dirty="0"/>
          </a:p>
          <a:p>
            <a:r>
              <a:rPr lang="en-US" sz="2800" dirty="0" smtClean="0"/>
              <a:t>Tools </a:t>
            </a:r>
          </a:p>
          <a:p>
            <a:pPr lvl="1"/>
            <a:r>
              <a:rPr lang="en-US" sz="2400" dirty="0" err="1"/>
              <a:t>SQLTest</a:t>
            </a:r>
            <a:r>
              <a:rPr lang="en-US" sz="2400" dirty="0"/>
              <a:t> by </a:t>
            </a:r>
            <a:r>
              <a:rPr lang="en-US" sz="2400" dirty="0" smtClean="0"/>
              <a:t>Red-Gate (</a:t>
            </a:r>
            <a:r>
              <a:rPr lang="en-US" sz="2400" dirty="0" err="1" smtClean="0"/>
              <a:t>tSQLt</a:t>
            </a:r>
            <a:r>
              <a:rPr lang="en-US" sz="2400" dirty="0" smtClean="0"/>
              <a:t> + </a:t>
            </a:r>
            <a:r>
              <a:rPr lang="en-US" sz="2400" dirty="0" err="1" smtClean="0"/>
              <a:t>SQLCop</a:t>
            </a:r>
            <a:r>
              <a:rPr lang="en-US" sz="2400" dirty="0" smtClean="0"/>
              <a:t>)</a:t>
            </a:r>
          </a:p>
          <a:p>
            <a:pPr lvl="1"/>
            <a:r>
              <a:rPr lang="en-US" sz="2400" dirty="0" smtClean="0"/>
              <a:t>Unit test project with Visual Studio</a:t>
            </a:r>
            <a:endParaRPr lang="en-US" sz="2400" dirty="0"/>
          </a:p>
          <a:p>
            <a:pPr marL="0" indent="0">
              <a:buNone/>
            </a:pPr>
            <a:endParaRPr lang="en-US" sz="3600" dirty="0"/>
          </a:p>
        </p:txBody>
      </p:sp>
    </p:spTree>
    <p:extLst>
      <p:ext uri="{BB962C8B-B14F-4D97-AF65-F5344CB8AC3E}">
        <p14:creationId xmlns:p14="http://schemas.microsoft.com/office/powerpoint/2010/main" val="112036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tSQLt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it-IT" sz="2800" dirty="0" smtClean="0"/>
              <a:t>Free </a:t>
            </a:r>
            <a:r>
              <a:rPr lang="it-IT" sz="2800" dirty="0" err="1" smtClean="0"/>
              <a:t>framework</a:t>
            </a:r>
            <a:r>
              <a:rPr lang="it-IT" sz="2800" dirty="0"/>
              <a:t> </a:t>
            </a:r>
            <a:r>
              <a:rPr lang="it-IT" sz="2800" dirty="0" smtClean="0"/>
              <a:t>(</a:t>
            </a:r>
            <a:r>
              <a:rPr lang="it-IT" sz="2800" dirty="0"/>
              <a:t>open source</a:t>
            </a:r>
            <a:r>
              <a:rPr lang="it-IT" sz="2800" dirty="0" smtClean="0"/>
              <a:t>)</a:t>
            </a:r>
          </a:p>
          <a:p>
            <a:r>
              <a:rPr lang="it-IT" sz="2800" dirty="0" smtClean="0"/>
              <a:t>T-SQL </a:t>
            </a:r>
          </a:p>
          <a:p>
            <a:r>
              <a:rPr lang="en-US" sz="2800" dirty="0" smtClean="0"/>
              <a:t>Requires SQLCLR to be enabled</a:t>
            </a:r>
          </a:p>
          <a:p>
            <a:r>
              <a:rPr lang="en-US" sz="2800" dirty="0" smtClean="0"/>
              <a:t>Includes common assertions</a:t>
            </a:r>
          </a:p>
          <a:p>
            <a:r>
              <a:rPr lang="en-US" sz="2800" dirty="0" smtClean="0"/>
              <a:t>Self-contained tests</a:t>
            </a:r>
          </a:p>
          <a:p>
            <a:r>
              <a:rPr lang="en-US" sz="2800" dirty="0" smtClean="0"/>
              <a:t>Isolated transactions</a:t>
            </a:r>
          </a:p>
          <a:p>
            <a:r>
              <a:rPr lang="en-US" sz="2800" dirty="0" smtClean="0"/>
              <a:t>Versatile</a:t>
            </a:r>
          </a:p>
          <a:p>
            <a:r>
              <a:rPr lang="en-US" sz="2800" dirty="0" smtClean="0"/>
              <a:t>Similar to </a:t>
            </a:r>
            <a:r>
              <a:rPr lang="en-US" sz="2800" dirty="0" err="1"/>
              <a:t>x</a:t>
            </a:r>
            <a:r>
              <a:rPr lang="en-US" sz="2800" dirty="0" err="1" smtClean="0"/>
              <a:t>Unit</a:t>
            </a:r>
            <a:endParaRPr lang="en-US" sz="2800" dirty="0"/>
          </a:p>
        </p:txBody>
      </p:sp>
      <p:pic>
        <p:nvPicPr>
          <p:cNvPr id="6" name="Picture 5" descr="http://tsqlt.org/wp-content/uploads/2011/11/tSQLt_Database_Unit_Testing_for_SQL_Server__Logo_210x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465" y="311929"/>
            <a:ext cx="970273" cy="73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87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tSQLt</a:t>
            </a:r>
            <a:r>
              <a:rPr lang="it-IT" dirty="0" smtClean="0"/>
              <a:t> </a:t>
            </a:r>
            <a:r>
              <a:rPr lang="it-IT" dirty="0" err="1" smtClean="0"/>
              <a:t>structures</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en-US" sz="2800" dirty="0" smtClean="0"/>
              <a:t>Built-in</a:t>
            </a:r>
          </a:p>
          <a:p>
            <a:pPr lvl="1"/>
            <a:r>
              <a:rPr lang="en-US" sz="2400" i="1" dirty="0" err="1" smtClean="0"/>
              <a:t>tsqlt</a:t>
            </a:r>
            <a:r>
              <a:rPr lang="en-US" sz="2400" i="1" dirty="0" smtClean="0"/>
              <a:t> </a:t>
            </a:r>
            <a:r>
              <a:rPr lang="en-US" sz="2400" dirty="0" smtClean="0"/>
              <a:t>schema</a:t>
            </a:r>
          </a:p>
          <a:p>
            <a:r>
              <a:rPr lang="en-US" sz="2800" dirty="0" smtClean="0"/>
              <a:t>Classes</a:t>
            </a:r>
          </a:p>
          <a:p>
            <a:pPr lvl="1"/>
            <a:r>
              <a:rPr lang="en-US" sz="2400" dirty="0" smtClean="0"/>
              <a:t>Group of stored procedures (tests)</a:t>
            </a:r>
          </a:p>
          <a:p>
            <a:r>
              <a:rPr lang="en-US" sz="2800" dirty="0" smtClean="0"/>
              <a:t>Model</a:t>
            </a:r>
          </a:p>
          <a:p>
            <a:pPr lvl="1"/>
            <a:r>
              <a:rPr lang="en-US" sz="2400" dirty="0" smtClean="0"/>
              <a:t>Assemble (create fakes)</a:t>
            </a:r>
          </a:p>
          <a:p>
            <a:pPr lvl="1"/>
            <a:r>
              <a:rPr lang="en-US" sz="2400" dirty="0" smtClean="0"/>
              <a:t>Act (apply logics)</a:t>
            </a:r>
          </a:p>
          <a:p>
            <a:pPr lvl="1"/>
            <a:r>
              <a:rPr lang="en-US" sz="2400" dirty="0" smtClean="0"/>
              <a:t>Assert (verify results)</a:t>
            </a:r>
          </a:p>
          <a:p>
            <a:r>
              <a:rPr lang="en-US" sz="2800" dirty="0" smtClean="0"/>
              <a:t>Conventions</a:t>
            </a:r>
          </a:p>
          <a:p>
            <a:pPr lvl="1"/>
            <a:r>
              <a:rPr lang="en-US" sz="2400" dirty="0" smtClean="0"/>
              <a:t>Naming: </a:t>
            </a:r>
            <a:r>
              <a:rPr lang="en-US" sz="2400" i="1" dirty="0" smtClean="0"/>
              <a:t>test*</a:t>
            </a:r>
          </a:p>
        </p:txBody>
      </p:sp>
      <p:pic>
        <p:nvPicPr>
          <p:cNvPr id="5" name="Picture 4" descr="http://tsqlt.org/wp-content/uploads/2011/11/tSQLt_Database_Unit_Testing_for_SQL_Server__Logo_210x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465" y="311929"/>
            <a:ext cx="970273" cy="73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67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
          <p:cNvSpPr>
            <a:spLocks noGrp="1"/>
          </p:cNvSpPr>
          <p:nvPr>
            <p:ph type="title"/>
          </p:nvPr>
        </p:nvSpPr>
        <p:spPr>
          <a:xfrm>
            <a:off x="457200" y="274638"/>
            <a:ext cx="8229600" cy="1143000"/>
          </a:xfrm>
        </p:spPr>
        <p:txBody>
          <a:bodyPr/>
          <a:lstStyle/>
          <a:p>
            <a:r>
              <a:rPr lang="it-IT" dirty="0" err="1" smtClean="0"/>
              <a:t>Sponsors</a:t>
            </a:r>
            <a:endParaRPr lang="it-IT"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50747" y="2896441"/>
            <a:ext cx="3070417" cy="73546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4325"/>
            <a:ext cx="3105770" cy="7641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743" y="1444810"/>
            <a:ext cx="2618893" cy="92431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4801" y="2349013"/>
            <a:ext cx="3447199" cy="67219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306" y="4607900"/>
            <a:ext cx="1701527" cy="139938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814222" y="3931748"/>
            <a:ext cx="1936543" cy="962258"/>
          </a:xfrm>
          <a:prstGeom prst="rect">
            <a:avLst/>
          </a:prstGeom>
        </p:spPr>
      </p:pic>
      <p:pic>
        <p:nvPicPr>
          <p:cNvPr id="2" name="Picture 1"/>
          <p:cNvPicPr>
            <a:picLocks noChangeAspect="1"/>
          </p:cNvPicPr>
          <p:nvPr/>
        </p:nvPicPr>
        <p:blipFill>
          <a:blip r:embed="rId8"/>
          <a:stretch>
            <a:fillRect/>
          </a:stretch>
        </p:blipFill>
        <p:spPr>
          <a:xfrm>
            <a:off x="295231" y="3488933"/>
            <a:ext cx="3267739" cy="908383"/>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3167" y="5110704"/>
            <a:ext cx="2503633" cy="680474"/>
          </a:xfrm>
          <a:prstGeom prst="rect">
            <a:avLst/>
          </a:prstGeom>
        </p:spPr>
      </p:pic>
    </p:spTree>
    <p:extLst>
      <p:ext uri="{BB962C8B-B14F-4D97-AF65-F5344CB8AC3E}">
        <p14:creationId xmlns:p14="http://schemas.microsoft.com/office/powerpoint/2010/main" val="837129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DEMO 1</a:t>
            </a:r>
            <a:endParaRPr lang="en-US" dirty="0"/>
          </a:p>
        </p:txBody>
      </p:sp>
      <p:sp>
        <p:nvSpPr>
          <p:cNvPr id="7"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r>
              <a:rPr lang="it-IT" sz="2800" dirty="0" err="1" smtClean="0"/>
              <a:t>tSQLt</a:t>
            </a:r>
            <a:r>
              <a:rPr lang="it-IT" sz="2800" dirty="0" smtClean="0"/>
              <a:t> and </a:t>
            </a:r>
            <a:r>
              <a:rPr lang="it-IT" sz="2800" dirty="0" err="1" smtClean="0"/>
              <a:t>Red</a:t>
            </a:r>
            <a:r>
              <a:rPr lang="it-IT" sz="2800" dirty="0" smtClean="0"/>
              <a:t>-Gate SQL Test</a:t>
            </a:r>
          </a:p>
          <a:p>
            <a:endParaRPr lang="it-IT" sz="2800" dirty="0"/>
          </a:p>
          <a:p>
            <a:pPr marL="0" indent="0">
              <a:buNone/>
            </a:pPr>
            <a:endParaRPr lang="it-IT" sz="2800" dirty="0" smtClean="0"/>
          </a:p>
          <a:p>
            <a:pPr marL="0" indent="0">
              <a:buNone/>
            </a:pPr>
            <a:endParaRPr lang="it-IT" sz="2800" dirty="0" smtClean="0"/>
          </a:p>
        </p:txBody>
      </p:sp>
      <p:pic>
        <p:nvPicPr>
          <p:cNvPr id="11" name="Picture 10" descr="http://tsqlt.org/wp-content/uploads/2011/11/tSQLt_Database_Unit_Testing_for_SQL_Server__Logo_210x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532" y="2758367"/>
            <a:ext cx="2386179" cy="18180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www.red-gate.com/assets/products/sql-development/sql-test/images/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478" y="2758367"/>
            <a:ext cx="2084034" cy="18116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66231" y="2708010"/>
            <a:ext cx="1045479" cy="1862048"/>
          </a:xfrm>
          <a:prstGeom prst="rect">
            <a:avLst/>
          </a:prstGeom>
          <a:noFill/>
        </p:spPr>
        <p:txBody>
          <a:bodyPr wrap="none" rtlCol="0">
            <a:spAutoFit/>
          </a:bodyPr>
          <a:lstStyle/>
          <a:p>
            <a:r>
              <a:rPr lang="en-US" sz="11500" b="1" dirty="0"/>
              <a:t>+</a:t>
            </a:r>
            <a:endParaRPr lang="en-US" sz="3200" b="1" dirty="0"/>
          </a:p>
        </p:txBody>
      </p:sp>
    </p:spTree>
    <p:extLst>
      <p:ext uri="{BB962C8B-B14F-4D97-AF65-F5344CB8AC3E}">
        <p14:creationId xmlns:p14="http://schemas.microsoft.com/office/powerpoint/2010/main" val="330589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anim calcmode="lin" valueType="num">
                                      <p:cBhvr>
                                        <p:cTn id="13" dur="500" fill="hold"/>
                                        <p:tgtEl>
                                          <p:spTgt spid="13"/>
                                        </p:tgtEl>
                                        <p:attrNameLst>
                                          <p:attrName>ppt_x</p:attrName>
                                        </p:attrNameLst>
                                      </p:cBhvr>
                                      <p:tavLst>
                                        <p:tav tm="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Visual Studio</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it-IT" sz="2800" dirty="0" smtClean="0"/>
          </a:p>
          <a:p>
            <a:r>
              <a:rPr lang="it-IT" sz="2800" dirty="0" smtClean="0"/>
              <a:t>Visual Studio Data Tools</a:t>
            </a:r>
          </a:p>
          <a:p>
            <a:r>
              <a:rPr lang="it-IT" sz="2800" dirty="0" smtClean="0"/>
              <a:t>Unit test </a:t>
            </a:r>
            <a:r>
              <a:rPr lang="it-IT" sz="2800" dirty="0" err="1" smtClean="0"/>
              <a:t>projects</a:t>
            </a:r>
            <a:r>
              <a:rPr lang="it-IT" sz="2800" dirty="0" smtClean="0"/>
              <a:t> (</a:t>
            </a:r>
            <a:r>
              <a:rPr lang="it-IT" sz="2800" dirty="0" err="1" smtClean="0"/>
              <a:t>created</a:t>
            </a:r>
            <a:r>
              <a:rPr lang="it-IT" sz="2800" dirty="0" smtClean="0"/>
              <a:t> by </a:t>
            </a:r>
            <a:r>
              <a:rPr lang="it-IT" sz="2800" dirty="0" err="1" smtClean="0"/>
              <a:t>template</a:t>
            </a:r>
            <a:r>
              <a:rPr lang="it-IT" sz="2800" dirty="0" smtClean="0"/>
              <a:t>)</a:t>
            </a:r>
          </a:p>
          <a:p>
            <a:r>
              <a:rPr lang="it-IT" sz="2800" dirty="0" err="1" smtClean="0"/>
              <a:t>.Net</a:t>
            </a:r>
            <a:r>
              <a:rPr lang="it-IT" sz="2800" dirty="0" smtClean="0"/>
              <a:t> + T-SQL</a:t>
            </a:r>
          </a:p>
          <a:p>
            <a:r>
              <a:rPr lang="it-IT" sz="2800" dirty="0" err="1" smtClean="0"/>
              <a:t>Supported</a:t>
            </a:r>
            <a:r>
              <a:rPr lang="it-IT" sz="2800" dirty="0" smtClean="0"/>
              <a:t> </a:t>
            </a:r>
            <a:r>
              <a:rPr lang="it-IT" sz="2800" dirty="0" err="1" smtClean="0"/>
              <a:t>also</a:t>
            </a:r>
            <a:r>
              <a:rPr lang="it-IT" sz="2800" dirty="0" smtClean="0"/>
              <a:t> in VS 2013</a:t>
            </a:r>
          </a:p>
          <a:p>
            <a:r>
              <a:rPr lang="it-IT" sz="2800" dirty="0" err="1" smtClean="0"/>
              <a:t>Integrated</a:t>
            </a:r>
            <a:r>
              <a:rPr lang="it-IT" sz="2800" dirty="0" smtClean="0"/>
              <a:t> Test UI (Test Explorer)</a:t>
            </a:r>
          </a:p>
          <a:p>
            <a:r>
              <a:rPr lang="it-IT" sz="2800" dirty="0" smtClean="0"/>
              <a:t>UI for test </a:t>
            </a:r>
            <a:r>
              <a:rPr lang="it-IT" sz="2800" dirty="0" err="1" smtClean="0"/>
              <a:t>conditions</a:t>
            </a:r>
            <a:endParaRPr lang="it-IT" sz="2800" dirty="0" smtClean="0"/>
          </a:p>
          <a:p>
            <a:r>
              <a:rPr lang="it-IT" sz="2800" dirty="0" err="1" smtClean="0"/>
              <a:t>Pre</a:t>
            </a:r>
            <a:r>
              <a:rPr lang="it-IT" sz="2800" dirty="0" smtClean="0"/>
              <a:t>/Post test scripts</a:t>
            </a:r>
            <a:endParaRPr lang="en-US" sz="2800" dirty="0"/>
          </a:p>
        </p:txBody>
      </p:sp>
      <p:pic>
        <p:nvPicPr>
          <p:cNvPr id="5" name="Picture 8" descr="http://www.fileinfo.com/images/icons/files/128/trx-42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283" y="268288"/>
            <a:ext cx="857986" cy="85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2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DEMO </a:t>
            </a:r>
            <a:r>
              <a:rPr lang="it-IT" dirty="0" smtClean="0"/>
              <a:t>2</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r>
              <a:rPr lang="it-IT" sz="2800" dirty="0" smtClean="0"/>
              <a:t>Visual Studio database </a:t>
            </a:r>
            <a:r>
              <a:rPr lang="it-IT" sz="2800" dirty="0" err="1" smtClean="0"/>
              <a:t>unit</a:t>
            </a:r>
            <a:r>
              <a:rPr lang="it-IT" sz="2800" dirty="0"/>
              <a:t> </a:t>
            </a:r>
            <a:r>
              <a:rPr lang="it-IT" sz="2800" dirty="0" err="1" smtClean="0"/>
              <a:t>testing</a:t>
            </a:r>
            <a:r>
              <a:rPr lang="it-IT" sz="2800" dirty="0" smtClean="0"/>
              <a:t> </a:t>
            </a:r>
            <a:r>
              <a:rPr lang="it-IT" sz="2800" dirty="0" err="1" smtClean="0"/>
              <a:t>projects</a:t>
            </a:r>
            <a:endParaRPr lang="it-IT" sz="2800" dirty="0"/>
          </a:p>
          <a:p>
            <a:pPr marL="0" indent="0">
              <a:buNone/>
            </a:pPr>
            <a:endParaRPr lang="it-IT" sz="2800" dirty="0" smtClean="0"/>
          </a:p>
          <a:p>
            <a:pPr marL="0" indent="0">
              <a:buNone/>
            </a:pPr>
            <a:endParaRPr lang="it-IT" sz="2800" dirty="0" smtClean="0"/>
          </a:p>
        </p:txBody>
      </p:sp>
      <p:pic>
        <p:nvPicPr>
          <p:cNvPr id="6" name="Picture 8" descr="http://www.fileinfo.com/images/icons/files/128/trx-42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501" y="2708010"/>
            <a:ext cx="2068680" cy="20686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657290" y="2708010"/>
            <a:ext cx="2261616" cy="2068682"/>
          </a:xfrm>
          <a:prstGeom prst="rect">
            <a:avLst/>
          </a:prstGeom>
        </p:spPr>
      </p:pic>
      <p:sp>
        <p:nvSpPr>
          <p:cNvPr id="7" name="TextBox 6"/>
          <p:cNvSpPr txBox="1"/>
          <p:nvPr/>
        </p:nvSpPr>
        <p:spPr>
          <a:xfrm>
            <a:off x="3888448" y="2708010"/>
            <a:ext cx="1045479" cy="1862048"/>
          </a:xfrm>
          <a:prstGeom prst="rect">
            <a:avLst/>
          </a:prstGeom>
          <a:noFill/>
        </p:spPr>
        <p:txBody>
          <a:bodyPr wrap="none" rtlCol="0">
            <a:spAutoFit/>
          </a:bodyPr>
          <a:lstStyle/>
          <a:p>
            <a:r>
              <a:rPr lang="en-US" sz="11500" b="1" dirty="0"/>
              <a:t>+</a:t>
            </a:r>
            <a:endParaRPr lang="en-US" sz="3200" b="1" dirty="0"/>
          </a:p>
        </p:txBody>
      </p:sp>
    </p:spTree>
    <p:extLst>
      <p:ext uri="{BB962C8B-B14F-4D97-AF65-F5344CB8AC3E}">
        <p14:creationId xmlns:p14="http://schemas.microsoft.com/office/powerpoint/2010/main" val="113376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tSQLUnit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it-IT" sz="2800" dirty="0" smtClean="0"/>
          </a:p>
          <a:p>
            <a:r>
              <a:rPr lang="it-IT" sz="2800" dirty="0"/>
              <a:t>Free </a:t>
            </a:r>
            <a:r>
              <a:rPr lang="it-IT" sz="2800" dirty="0" err="1" smtClean="0"/>
              <a:t>framework</a:t>
            </a:r>
            <a:r>
              <a:rPr lang="it-IT" sz="2800" dirty="0" smtClean="0"/>
              <a:t> (open source)</a:t>
            </a:r>
          </a:p>
          <a:p>
            <a:r>
              <a:rPr lang="it-IT" sz="2800" dirty="0" smtClean="0"/>
              <a:t>T-SQL </a:t>
            </a:r>
            <a:r>
              <a:rPr lang="it-IT" sz="2800" dirty="0"/>
              <a:t>and </a:t>
            </a:r>
            <a:r>
              <a:rPr lang="it-IT" sz="2800" dirty="0" smtClean="0"/>
              <a:t>SSMS</a:t>
            </a:r>
          </a:p>
          <a:p>
            <a:r>
              <a:rPr lang="en-US" sz="2800" dirty="0" smtClean="0"/>
              <a:t>Self-contained </a:t>
            </a:r>
            <a:r>
              <a:rPr lang="en-US" sz="2800" dirty="0"/>
              <a:t>tests</a:t>
            </a:r>
          </a:p>
          <a:p>
            <a:r>
              <a:rPr lang="en-US" sz="2800" dirty="0"/>
              <a:t>Isolated transactions</a:t>
            </a:r>
          </a:p>
          <a:p>
            <a:r>
              <a:rPr lang="en-US" sz="2800" dirty="0" smtClean="0"/>
              <a:t>Versatile</a:t>
            </a:r>
          </a:p>
          <a:p>
            <a:r>
              <a:rPr lang="en-US" sz="2800" dirty="0" smtClean="0"/>
              <a:t>Setup and reset</a:t>
            </a:r>
          </a:p>
          <a:p>
            <a:r>
              <a:rPr lang="en-US" sz="2800" dirty="0"/>
              <a:t>Similar to </a:t>
            </a:r>
            <a:r>
              <a:rPr lang="en-US" sz="2800" dirty="0" err="1"/>
              <a:t>x</a:t>
            </a:r>
            <a:r>
              <a:rPr lang="en-US" sz="2800" dirty="0" err="1" smtClean="0"/>
              <a:t>Unit</a:t>
            </a:r>
            <a:endParaRPr lang="en-US" sz="2800" dirty="0"/>
          </a:p>
          <a:p>
            <a:endParaRPr lang="en-US" sz="2800" dirty="0"/>
          </a:p>
        </p:txBody>
      </p:sp>
      <p:sp>
        <p:nvSpPr>
          <p:cNvPr id="5" name="TextBox 4"/>
          <p:cNvSpPr txBox="1"/>
          <p:nvPr/>
        </p:nvSpPr>
        <p:spPr>
          <a:xfrm>
            <a:off x="7448477" y="615305"/>
            <a:ext cx="1433406" cy="461665"/>
          </a:xfrm>
          <a:prstGeom prst="rect">
            <a:avLst/>
          </a:prstGeom>
          <a:gradFill>
            <a:gsLst>
              <a:gs pos="0">
                <a:srgbClr val="FCFCC8"/>
              </a:gs>
              <a:gs pos="74000">
                <a:srgbClr val="FFFF00"/>
              </a:gs>
              <a:gs pos="83000">
                <a:srgbClr val="FFFF00"/>
              </a:gs>
              <a:gs pos="100000">
                <a:srgbClr val="FFC000"/>
              </a:gs>
            </a:gsLst>
            <a:lin ang="5400000" scaled="1"/>
          </a:gradFill>
          <a:ln>
            <a:solidFill>
              <a:srgbClr val="C00000"/>
            </a:solidFill>
          </a:ln>
          <a:effectLst>
            <a:outerShdw blurRad="50800" dist="76200" dir="2700000" algn="tl" rotWithShape="0">
              <a:prstClr val="black">
                <a:alpha val="40000"/>
              </a:prstClr>
            </a:outerShdw>
          </a:effectLst>
        </p:spPr>
        <p:txBody>
          <a:bodyPr wrap="none" rtlCol="0">
            <a:spAutoFit/>
          </a:bodyPr>
          <a:lstStyle/>
          <a:p>
            <a:pPr algn="ctr"/>
            <a:r>
              <a:rPr lang="en-US" sz="2400" dirty="0" err="1">
                <a:solidFill>
                  <a:schemeClr val="tx2"/>
                </a:solidFill>
              </a:rPr>
              <a:t>tSQLUnit</a:t>
            </a:r>
            <a:endParaRPr lang="en-US" sz="2800" dirty="0">
              <a:solidFill>
                <a:schemeClr val="tx2"/>
              </a:solidFill>
            </a:endParaRPr>
          </a:p>
        </p:txBody>
      </p:sp>
    </p:spTree>
    <p:extLst>
      <p:ext uri="{BB962C8B-B14F-4D97-AF65-F5344CB8AC3E}">
        <p14:creationId xmlns:p14="http://schemas.microsoft.com/office/powerpoint/2010/main" val="398465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tSQLUnit</a:t>
            </a:r>
            <a:r>
              <a:rPr lang="it-IT" dirty="0" smtClean="0"/>
              <a:t> </a:t>
            </a:r>
            <a:r>
              <a:rPr lang="it-IT" dirty="0" err="1" smtClean="0"/>
              <a:t>structures</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fontScale="92500" lnSpcReduction="20000"/>
          </a:bodyPr>
          <a:lstStyle/>
          <a:p>
            <a:r>
              <a:rPr lang="en-US" sz="2800" dirty="0" err="1" smtClean="0"/>
              <a:t>TestSuites</a:t>
            </a:r>
            <a:endParaRPr lang="en-US" sz="2800" dirty="0" smtClean="0"/>
          </a:p>
          <a:p>
            <a:pPr lvl="1"/>
            <a:r>
              <a:rPr lang="en-US" sz="2400" dirty="0"/>
              <a:t>Is the name after </a:t>
            </a:r>
            <a:r>
              <a:rPr lang="en-US" sz="2400" i="1" dirty="0" err="1"/>
              <a:t>ut</a:t>
            </a:r>
            <a:r>
              <a:rPr lang="en-US" sz="2400" i="1" dirty="0"/>
              <a:t>_</a:t>
            </a:r>
            <a:r>
              <a:rPr lang="en-US" sz="2400" dirty="0"/>
              <a:t> prefix</a:t>
            </a:r>
          </a:p>
          <a:p>
            <a:pPr lvl="1"/>
            <a:r>
              <a:rPr lang="en-US" sz="2400" dirty="0" smtClean="0"/>
              <a:t>Groups of procedures</a:t>
            </a:r>
          </a:p>
          <a:p>
            <a:pPr lvl="1"/>
            <a:r>
              <a:rPr lang="en-US" sz="2400" dirty="0"/>
              <a:t>User defined test </a:t>
            </a:r>
            <a:r>
              <a:rPr lang="en-US" sz="2400" dirty="0" smtClean="0"/>
              <a:t>(prefix </a:t>
            </a:r>
            <a:r>
              <a:rPr lang="en-US" sz="2400" i="1" dirty="0" err="1" smtClean="0"/>
              <a:t>ut</a:t>
            </a:r>
            <a:r>
              <a:rPr lang="en-US" sz="2400" i="1" dirty="0" smtClean="0"/>
              <a:t>_</a:t>
            </a:r>
            <a:r>
              <a:rPr lang="en-US" sz="2400" dirty="0" smtClean="0"/>
              <a:t>)</a:t>
            </a:r>
            <a:endParaRPr lang="en-US" sz="2400" dirty="0"/>
          </a:p>
          <a:p>
            <a:pPr lvl="2"/>
            <a:r>
              <a:rPr lang="en-US" sz="2000" b="1" dirty="0" err="1" smtClean="0">
                <a:latin typeface="Courier New" panose="02070309020205020404" pitchFamily="49" charset="0"/>
                <a:cs typeface="Courier New" panose="02070309020205020404" pitchFamily="49" charset="0"/>
              </a:rPr>
              <a:t>ut_TestSuiteName_WhatToDo</a:t>
            </a:r>
            <a:endParaRPr lang="en-US" sz="2000" b="1" dirty="0">
              <a:latin typeface="Courier New" panose="02070309020205020404" pitchFamily="49" charset="0"/>
              <a:cs typeface="Courier New" panose="02070309020205020404" pitchFamily="49" charset="0"/>
            </a:endParaRPr>
          </a:p>
          <a:p>
            <a:r>
              <a:rPr lang="en-US" sz="2800" dirty="0" smtClean="0"/>
              <a:t>Built-in</a:t>
            </a:r>
          </a:p>
          <a:p>
            <a:pPr lvl="1"/>
            <a:r>
              <a:rPr lang="en-US" sz="2400" i="1" dirty="0" err="1" smtClean="0"/>
              <a:t>tsu</a:t>
            </a:r>
            <a:r>
              <a:rPr lang="en-US" sz="2400" dirty="0" smtClean="0"/>
              <a:t>_ procedures</a:t>
            </a:r>
          </a:p>
          <a:p>
            <a:r>
              <a:rPr lang="en-US" sz="2800" dirty="0" smtClean="0"/>
              <a:t>Fixtures</a:t>
            </a:r>
          </a:p>
          <a:p>
            <a:pPr lvl="1"/>
            <a:r>
              <a:rPr lang="en-US" sz="2400" dirty="0" smtClean="0"/>
              <a:t>_</a:t>
            </a:r>
            <a:r>
              <a:rPr lang="en-US" sz="2400" i="1" dirty="0" smtClean="0"/>
              <a:t>setup</a:t>
            </a:r>
            <a:r>
              <a:rPr lang="en-US" sz="2400" dirty="0" smtClean="0"/>
              <a:t> procedures</a:t>
            </a:r>
          </a:p>
          <a:p>
            <a:pPr lvl="2"/>
            <a:r>
              <a:rPr lang="en-US" sz="2000" b="1" dirty="0" err="1" smtClean="0">
                <a:latin typeface="Courier New" panose="02070309020205020404" pitchFamily="49" charset="0"/>
                <a:cs typeface="Courier New" panose="02070309020205020404" pitchFamily="49" charset="0"/>
              </a:rPr>
              <a:t>ut_TestSuiteName</a:t>
            </a:r>
            <a:r>
              <a:rPr lang="en-US" sz="2000" b="1" dirty="0" err="1" smtClean="0">
                <a:solidFill>
                  <a:srgbClr val="75982F"/>
                </a:solidFill>
                <a:latin typeface="Courier New" panose="02070309020205020404" pitchFamily="49" charset="0"/>
                <a:cs typeface="Courier New" panose="02070309020205020404" pitchFamily="49" charset="0"/>
              </a:rPr>
              <a:t>_setup</a:t>
            </a:r>
            <a:endParaRPr lang="en-US" sz="2000" dirty="0">
              <a:solidFill>
                <a:srgbClr val="75982F"/>
              </a:solidFill>
            </a:endParaRPr>
          </a:p>
          <a:p>
            <a:pPr lvl="1"/>
            <a:r>
              <a:rPr lang="en-US" sz="2400" dirty="0" smtClean="0"/>
              <a:t>_</a:t>
            </a:r>
            <a:r>
              <a:rPr lang="en-US" sz="2400" i="1" dirty="0" smtClean="0"/>
              <a:t>teardown</a:t>
            </a:r>
            <a:r>
              <a:rPr lang="en-US" sz="2400" dirty="0" smtClean="0"/>
              <a:t> procedures</a:t>
            </a:r>
          </a:p>
          <a:p>
            <a:pPr lvl="2"/>
            <a:r>
              <a:rPr lang="en-US" sz="2000" b="1" dirty="0" err="1" smtClean="0">
                <a:latin typeface="Courier New" panose="02070309020205020404" pitchFamily="49" charset="0"/>
                <a:cs typeface="Courier New" panose="02070309020205020404" pitchFamily="49" charset="0"/>
              </a:rPr>
              <a:t>ut_TestSuiteName</a:t>
            </a:r>
            <a:r>
              <a:rPr lang="en-US" sz="2000" b="1" dirty="0" err="1" smtClean="0">
                <a:solidFill>
                  <a:srgbClr val="75982F"/>
                </a:solidFill>
                <a:latin typeface="Courier New" panose="02070309020205020404" pitchFamily="49" charset="0"/>
                <a:cs typeface="Courier New" panose="02070309020205020404" pitchFamily="49" charset="0"/>
              </a:rPr>
              <a:t>_teardown</a:t>
            </a:r>
            <a:endParaRPr lang="en-US" sz="2400" dirty="0" smtClean="0"/>
          </a:p>
          <a:p>
            <a:pPr lvl="1"/>
            <a:r>
              <a:rPr lang="en-US" sz="2400" dirty="0" smtClean="0"/>
              <a:t>They execute for each test in the suite</a:t>
            </a:r>
          </a:p>
        </p:txBody>
      </p:sp>
      <p:sp>
        <p:nvSpPr>
          <p:cNvPr id="5" name="TextBox 4"/>
          <p:cNvSpPr txBox="1"/>
          <p:nvPr/>
        </p:nvSpPr>
        <p:spPr>
          <a:xfrm>
            <a:off x="7448477" y="615305"/>
            <a:ext cx="1433406" cy="461665"/>
          </a:xfrm>
          <a:prstGeom prst="rect">
            <a:avLst/>
          </a:prstGeom>
          <a:gradFill>
            <a:gsLst>
              <a:gs pos="0">
                <a:srgbClr val="FCFCC8"/>
              </a:gs>
              <a:gs pos="74000">
                <a:srgbClr val="FFFF00"/>
              </a:gs>
              <a:gs pos="83000">
                <a:srgbClr val="FFFF00"/>
              </a:gs>
              <a:gs pos="100000">
                <a:srgbClr val="FFC000"/>
              </a:gs>
            </a:gsLst>
            <a:lin ang="5400000" scaled="1"/>
          </a:gradFill>
          <a:ln>
            <a:solidFill>
              <a:srgbClr val="C00000"/>
            </a:solidFill>
          </a:ln>
          <a:effectLst>
            <a:outerShdw blurRad="50800" dist="76200" dir="2700000" algn="tl" rotWithShape="0">
              <a:prstClr val="black">
                <a:alpha val="40000"/>
              </a:prstClr>
            </a:outerShdw>
          </a:effectLst>
        </p:spPr>
        <p:txBody>
          <a:bodyPr wrap="none" rtlCol="0">
            <a:spAutoFit/>
          </a:bodyPr>
          <a:lstStyle/>
          <a:p>
            <a:pPr algn="ctr"/>
            <a:r>
              <a:rPr lang="en-US" sz="2400" dirty="0" err="1">
                <a:solidFill>
                  <a:schemeClr val="tx2"/>
                </a:solidFill>
              </a:rPr>
              <a:t>tSQLUnit</a:t>
            </a:r>
            <a:endParaRPr lang="en-US" sz="2800" dirty="0">
              <a:solidFill>
                <a:schemeClr val="tx2"/>
              </a:solidFill>
            </a:endParaRPr>
          </a:p>
        </p:txBody>
      </p:sp>
    </p:spTree>
    <p:extLst>
      <p:ext uri="{BB962C8B-B14F-4D97-AF65-F5344CB8AC3E}">
        <p14:creationId xmlns:p14="http://schemas.microsoft.com/office/powerpoint/2010/main" val="363750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DEMO </a:t>
            </a:r>
            <a:r>
              <a:rPr lang="it-IT" dirty="0" smtClean="0"/>
              <a:t>3</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r>
              <a:rPr lang="it-IT" sz="2800" dirty="0" err="1"/>
              <a:t>tSQLUnit</a:t>
            </a:r>
            <a:r>
              <a:rPr lang="it-IT" sz="2800" dirty="0"/>
              <a:t> in SQL Server Management Studio</a:t>
            </a:r>
          </a:p>
        </p:txBody>
      </p:sp>
      <p:sp>
        <p:nvSpPr>
          <p:cNvPr id="6" name="TextBox 5"/>
          <p:cNvSpPr txBox="1"/>
          <p:nvPr/>
        </p:nvSpPr>
        <p:spPr>
          <a:xfrm>
            <a:off x="5173621" y="3377422"/>
            <a:ext cx="2072132" cy="646331"/>
          </a:xfrm>
          <a:prstGeom prst="rect">
            <a:avLst/>
          </a:prstGeom>
          <a:gradFill>
            <a:gsLst>
              <a:gs pos="0">
                <a:srgbClr val="FCFCC8"/>
              </a:gs>
              <a:gs pos="74000">
                <a:srgbClr val="FFFF00"/>
              </a:gs>
              <a:gs pos="83000">
                <a:srgbClr val="FFFF00"/>
              </a:gs>
              <a:gs pos="100000">
                <a:srgbClr val="FFC000"/>
              </a:gs>
            </a:gsLst>
            <a:lin ang="5400000" scaled="1"/>
          </a:gradFill>
          <a:ln>
            <a:solidFill>
              <a:srgbClr val="C00000"/>
            </a:solidFill>
          </a:ln>
          <a:effectLst>
            <a:outerShdw blurRad="50800" dist="76200" dir="2700000" algn="tl" rotWithShape="0">
              <a:prstClr val="black">
                <a:alpha val="40000"/>
              </a:prstClr>
            </a:outerShdw>
          </a:effectLst>
        </p:spPr>
        <p:txBody>
          <a:bodyPr wrap="square" rtlCol="0">
            <a:spAutoFit/>
          </a:bodyPr>
          <a:lstStyle/>
          <a:p>
            <a:pPr algn="ctr"/>
            <a:r>
              <a:rPr lang="en-US" sz="3600" dirty="0" err="1">
                <a:solidFill>
                  <a:schemeClr val="tx2"/>
                </a:solidFill>
              </a:rPr>
              <a:t>tSQLUnit</a:t>
            </a:r>
            <a:endParaRPr lang="en-US" sz="3600" dirty="0">
              <a:solidFill>
                <a:schemeClr val="tx2"/>
              </a:solidFill>
            </a:endParaRPr>
          </a:p>
        </p:txBody>
      </p:sp>
      <p:pic>
        <p:nvPicPr>
          <p:cNvPr id="7" name="Picture 6" descr="http://sqlbak.com/blog/wp-content/uploads/2013/11/SQL-Management-Stud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917" y="2729115"/>
            <a:ext cx="1819837" cy="1819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888448" y="2708010"/>
            <a:ext cx="1045479" cy="1862048"/>
          </a:xfrm>
          <a:prstGeom prst="rect">
            <a:avLst/>
          </a:prstGeom>
          <a:noFill/>
        </p:spPr>
        <p:txBody>
          <a:bodyPr wrap="none" rtlCol="0">
            <a:spAutoFit/>
          </a:bodyPr>
          <a:lstStyle/>
          <a:p>
            <a:r>
              <a:rPr lang="en-US" sz="11500" b="1" dirty="0"/>
              <a:t>+</a:t>
            </a:r>
            <a:endParaRPr lang="en-US" sz="3200" b="1" dirty="0"/>
          </a:p>
        </p:txBody>
      </p:sp>
    </p:spTree>
    <p:extLst>
      <p:ext uri="{BB962C8B-B14F-4D97-AF65-F5344CB8AC3E}">
        <p14:creationId xmlns:p14="http://schemas.microsoft.com/office/powerpoint/2010/main" val="191355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Features </a:t>
            </a:r>
            <a:r>
              <a:rPr lang="en-US" sz="3200" dirty="0" smtClean="0"/>
              <a:t>comparison – SQL Test</a:t>
            </a:r>
            <a:endParaRPr lang="en-US" sz="320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400" dirty="0" err="1" smtClean="0"/>
              <a:t>Pros</a:t>
            </a:r>
            <a:endParaRPr lang="it-IT" sz="2400" dirty="0" smtClean="0"/>
          </a:p>
          <a:p>
            <a:pPr lvl="1"/>
            <a:r>
              <a:rPr lang="it-IT" sz="2000" dirty="0" smtClean="0"/>
              <a:t>SSMS </a:t>
            </a:r>
            <a:r>
              <a:rPr lang="it-IT" sz="2000" dirty="0" err="1" smtClean="0"/>
              <a:t>integration</a:t>
            </a:r>
            <a:endParaRPr lang="it-IT" sz="2000" dirty="0" smtClean="0"/>
          </a:p>
          <a:p>
            <a:pPr lvl="1"/>
            <a:r>
              <a:rPr lang="it-IT" sz="2000" dirty="0" smtClean="0"/>
              <a:t>Class </a:t>
            </a:r>
            <a:r>
              <a:rPr lang="it-IT" sz="2000" dirty="0" err="1" smtClean="0"/>
              <a:t>execution</a:t>
            </a:r>
            <a:endParaRPr lang="it-IT" sz="2000" dirty="0" smtClean="0"/>
          </a:p>
          <a:p>
            <a:pPr lvl="1"/>
            <a:r>
              <a:rPr lang="it-IT" sz="2000" dirty="0" err="1" smtClean="0"/>
              <a:t>Messages</a:t>
            </a:r>
            <a:r>
              <a:rPr lang="it-IT" sz="2000" dirty="0" smtClean="0"/>
              <a:t> and </a:t>
            </a:r>
            <a:r>
              <a:rPr lang="it-IT" sz="2000" dirty="0" err="1" smtClean="0"/>
              <a:t>icons</a:t>
            </a:r>
            <a:r>
              <a:rPr lang="it-IT" sz="2000" dirty="0" smtClean="0"/>
              <a:t> (UI)</a:t>
            </a:r>
          </a:p>
          <a:p>
            <a:pPr lvl="1"/>
            <a:r>
              <a:rPr lang="it-IT" sz="2000" dirty="0" smtClean="0"/>
              <a:t>T-SQL </a:t>
            </a:r>
            <a:r>
              <a:rPr lang="it-IT" sz="2000" dirty="0" err="1" smtClean="0"/>
              <a:t>oriented</a:t>
            </a:r>
            <a:endParaRPr lang="it-IT" sz="2000" dirty="0" smtClean="0"/>
          </a:p>
          <a:p>
            <a:pPr lvl="1"/>
            <a:r>
              <a:rPr lang="it-IT" sz="2000" dirty="0" smtClean="0"/>
              <a:t>Self-</a:t>
            </a:r>
            <a:r>
              <a:rPr lang="it-IT" sz="2000" dirty="0" err="1" smtClean="0"/>
              <a:t>contained</a:t>
            </a:r>
            <a:endParaRPr lang="it-IT" sz="2000" dirty="0" smtClean="0"/>
          </a:p>
          <a:p>
            <a:pPr lvl="1"/>
            <a:r>
              <a:rPr lang="it-IT" sz="2000" dirty="0" err="1" smtClean="0"/>
              <a:t>Supports</a:t>
            </a:r>
            <a:r>
              <a:rPr lang="it-IT" sz="2000" dirty="0" smtClean="0"/>
              <a:t> </a:t>
            </a:r>
            <a:r>
              <a:rPr lang="it-IT" sz="2000" dirty="0" err="1" smtClean="0"/>
              <a:t>tSQLt</a:t>
            </a:r>
            <a:r>
              <a:rPr lang="it-IT" sz="2000" dirty="0" smtClean="0"/>
              <a:t> and </a:t>
            </a:r>
            <a:r>
              <a:rPr lang="it-IT" sz="2000" dirty="0" err="1" smtClean="0"/>
              <a:t>SQLCop</a:t>
            </a:r>
            <a:endParaRPr lang="it-IT" sz="2000" dirty="0" smtClean="0"/>
          </a:p>
          <a:p>
            <a:r>
              <a:rPr lang="it-IT" sz="2400" dirty="0" err="1" smtClean="0"/>
              <a:t>Cons</a:t>
            </a:r>
            <a:endParaRPr lang="it-IT" sz="2400" dirty="0" smtClean="0"/>
          </a:p>
          <a:p>
            <a:pPr lvl="1"/>
            <a:r>
              <a:rPr lang="it-IT" sz="2000" dirty="0" err="1" smtClean="0"/>
              <a:t>Ui</a:t>
            </a:r>
            <a:r>
              <a:rPr lang="it-IT" sz="2000" dirty="0" smtClean="0"/>
              <a:t> to be </a:t>
            </a:r>
            <a:r>
              <a:rPr lang="it-IT" sz="2000" dirty="0" err="1" smtClean="0"/>
              <a:t>improved</a:t>
            </a:r>
            <a:endParaRPr lang="it-IT" sz="2000" dirty="0" smtClean="0"/>
          </a:p>
          <a:p>
            <a:pPr lvl="1"/>
            <a:r>
              <a:rPr lang="it-IT" sz="2000" dirty="0" err="1" smtClean="0"/>
              <a:t>Installs</a:t>
            </a:r>
            <a:r>
              <a:rPr lang="it-IT" sz="2000" dirty="0" smtClean="0"/>
              <a:t> a set of </a:t>
            </a:r>
            <a:r>
              <a:rPr lang="it-IT" sz="2000" dirty="0" err="1" smtClean="0"/>
              <a:t>objects</a:t>
            </a:r>
            <a:endParaRPr lang="it-IT" sz="2000" dirty="0" smtClean="0"/>
          </a:p>
          <a:p>
            <a:pPr lvl="1"/>
            <a:r>
              <a:rPr lang="it-IT" sz="2000" dirty="0" err="1" smtClean="0"/>
              <a:t>Needs</a:t>
            </a:r>
            <a:r>
              <a:rPr lang="it-IT" sz="2000" dirty="0" smtClean="0"/>
              <a:t> SQLCLR</a:t>
            </a:r>
          </a:p>
          <a:p>
            <a:pPr lvl="1"/>
            <a:r>
              <a:rPr lang="it-IT" sz="2000" dirty="0" err="1" smtClean="0"/>
              <a:t>Needs</a:t>
            </a:r>
            <a:r>
              <a:rPr lang="it-IT" sz="2000" dirty="0" smtClean="0"/>
              <a:t> TRUSTWORTHY ON</a:t>
            </a:r>
          </a:p>
          <a:p>
            <a:pPr lvl="2"/>
            <a:endParaRPr lang="it-IT" sz="1600" dirty="0" smtClean="0"/>
          </a:p>
          <a:p>
            <a:pPr lvl="1"/>
            <a:endParaRPr lang="it-IT" sz="2000" dirty="0"/>
          </a:p>
        </p:txBody>
      </p:sp>
      <p:pic>
        <p:nvPicPr>
          <p:cNvPr id="5" name="Picture 6" descr="http://www.red-gate.com/assets/products/sql-development/sql-test/images/ti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791" y="416818"/>
            <a:ext cx="769947" cy="669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15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Features </a:t>
            </a:r>
            <a:r>
              <a:rPr lang="en-US" sz="3200" dirty="0" smtClean="0"/>
              <a:t>comparison – Visual Studio</a:t>
            </a:r>
            <a:endParaRPr lang="en-US" sz="320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400" dirty="0" err="1" smtClean="0"/>
              <a:t>Pros</a:t>
            </a:r>
            <a:endParaRPr lang="it-IT" sz="2400" dirty="0" smtClean="0"/>
          </a:p>
          <a:p>
            <a:pPr lvl="1"/>
            <a:r>
              <a:rPr lang="it-IT" sz="2000" dirty="0" smtClean="0"/>
              <a:t>Visual Studio </a:t>
            </a:r>
            <a:r>
              <a:rPr lang="it-IT" sz="2000" dirty="0" smtClean="0">
                <a:sym typeface="Wingdings" panose="05000000000000000000" pitchFamily="2" charset="2"/>
              </a:rPr>
              <a:t></a:t>
            </a:r>
          </a:p>
          <a:p>
            <a:pPr lvl="1"/>
            <a:r>
              <a:rPr lang="it-IT" sz="2000" dirty="0" smtClean="0">
                <a:sym typeface="Wingdings" panose="05000000000000000000" pitchFamily="2" charset="2"/>
              </a:rPr>
              <a:t>Future </a:t>
            </a:r>
            <a:r>
              <a:rPr lang="it-IT" sz="2000" dirty="0" err="1" smtClean="0">
                <a:sym typeface="Wingdings" panose="05000000000000000000" pitchFamily="2" charset="2"/>
              </a:rPr>
              <a:t>support</a:t>
            </a:r>
            <a:r>
              <a:rPr lang="it-IT" sz="2000" dirty="0" smtClean="0">
                <a:sym typeface="Wingdings" panose="05000000000000000000" pitchFamily="2" charset="2"/>
              </a:rPr>
              <a:t> of </a:t>
            </a:r>
            <a:r>
              <a:rPr lang="it-IT" sz="2000" dirty="0" err="1" smtClean="0">
                <a:sym typeface="Wingdings" panose="05000000000000000000" pitchFamily="2" charset="2"/>
              </a:rPr>
              <a:t>project</a:t>
            </a:r>
            <a:r>
              <a:rPr lang="it-IT" sz="2000" dirty="0" smtClean="0">
                <a:sym typeface="Wingdings" panose="05000000000000000000" pitchFamily="2" charset="2"/>
              </a:rPr>
              <a:t> </a:t>
            </a:r>
            <a:r>
              <a:rPr lang="it-IT" sz="2000" dirty="0" err="1" smtClean="0">
                <a:sym typeface="Wingdings" panose="05000000000000000000" pitchFamily="2" charset="2"/>
              </a:rPr>
              <a:t>templates</a:t>
            </a:r>
            <a:endParaRPr lang="it-IT" sz="2000" dirty="0" smtClean="0">
              <a:sym typeface="Wingdings" panose="05000000000000000000" pitchFamily="2" charset="2"/>
            </a:endParaRPr>
          </a:p>
          <a:p>
            <a:pPr lvl="1"/>
            <a:r>
              <a:rPr lang="it-IT" sz="2000" dirty="0" err="1" smtClean="0">
                <a:sym typeface="Wingdings" panose="05000000000000000000" pitchFamily="2" charset="2"/>
              </a:rPr>
              <a:t>Improved</a:t>
            </a:r>
            <a:r>
              <a:rPr lang="it-IT" sz="2000" dirty="0" smtClean="0">
                <a:sym typeface="Wingdings" panose="05000000000000000000" pitchFamily="2" charset="2"/>
              </a:rPr>
              <a:t> UI and designers</a:t>
            </a:r>
          </a:p>
          <a:p>
            <a:pPr lvl="1"/>
            <a:r>
              <a:rPr lang="it-IT" sz="2000" dirty="0" err="1" smtClean="0">
                <a:sym typeface="Wingdings" panose="05000000000000000000" pitchFamily="2" charset="2"/>
              </a:rPr>
              <a:t>Does</a:t>
            </a:r>
            <a:r>
              <a:rPr lang="it-IT" sz="2000" dirty="0" smtClean="0">
                <a:sym typeface="Wingdings" panose="05000000000000000000" pitchFamily="2" charset="2"/>
              </a:rPr>
              <a:t> </a:t>
            </a:r>
            <a:r>
              <a:rPr lang="it-IT" sz="2000" dirty="0" err="1" smtClean="0">
                <a:sym typeface="Wingdings" panose="05000000000000000000" pitchFamily="2" charset="2"/>
              </a:rPr>
              <a:t>not</a:t>
            </a:r>
            <a:r>
              <a:rPr lang="it-IT" sz="2000" dirty="0" smtClean="0">
                <a:sym typeface="Wingdings" panose="05000000000000000000" pitchFamily="2" charset="2"/>
              </a:rPr>
              <a:t> </a:t>
            </a:r>
            <a:r>
              <a:rPr lang="it-IT" sz="2000" dirty="0" err="1" smtClean="0">
                <a:sym typeface="Wingdings" panose="05000000000000000000" pitchFamily="2" charset="2"/>
              </a:rPr>
              <a:t>need</a:t>
            </a:r>
            <a:r>
              <a:rPr lang="it-IT" sz="2000" dirty="0" smtClean="0">
                <a:sym typeface="Wingdings" panose="05000000000000000000" pitchFamily="2" charset="2"/>
              </a:rPr>
              <a:t> to </a:t>
            </a:r>
            <a:r>
              <a:rPr lang="it-IT" sz="2000" dirty="0" err="1" smtClean="0">
                <a:sym typeface="Wingdings" panose="05000000000000000000" pitchFamily="2" charset="2"/>
              </a:rPr>
              <a:t>add</a:t>
            </a:r>
            <a:r>
              <a:rPr lang="it-IT" sz="2000" dirty="0" smtClean="0">
                <a:sym typeface="Wingdings" panose="05000000000000000000" pitchFamily="2" charset="2"/>
              </a:rPr>
              <a:t> </a:t>
            </a:r>
            <a:r>
              <a:rPr lang="it-IT" sz="2000" dirty="0" err="1" smtClean="0">
                <a:sym typeface="Wingdings" panose="05000000000000000000" pitchFamily="2" charset="2"/>
              </a:rPr>
              <a:t>objects</a:t>
            </a:r>
            <a:r>
              <a:rPr lang="it-IT" sz="2000" dirty="0" smtClean="0">
                <a:sym typeface="Wingdings" panose="05000000000000000000" pitchFamily="2" charset="2"/>
              </a:rPr>
              <a:t> to database</a:t>
            </a:r>
            <a:endParaRPr lang="it-IT" sz="2000" dirty="0" smtClean="0"/>
          </a:p>
          <a:p>
            <a:r>
              <a:rPr lang="it-IT" sz="2400" dirty="0" err="1" smtClean="0"/>
              <a:t>Cons</a:t>
            </a:r>
            <a:endParaRPr lang="it-IT" sz="2400" dirty="0" smtClean="0"/>
          </a:p>
          <a:p>
            <a:pPr lvl="1"/>
            <a:r>
              <a:rPr lang="it-IT" sz="2000" dirty="0" smtClean="0"/>
              <a:t>Test </a:t>
            </a:r>
            <a:r>
              <a:rPr lang="it-IT" sz="2000" dirty="0" err="1" smtClean="0"/>
              <a:t>project</a:t>
            </a:r>
            <a:r>
              <a:rPr lang="it-IT" sz="2000" dirty="0" smtClean="0"/>
              <a:t> </a:t>
            </a:r>
            <a:r>
              <a:rPr lang="it-IT" sz="2000" dirty="0" err="1" smtClean="0"/>
              <a:t>is</a:t>
            </a:r>
            <a:r>
              <a:rPr lang="it-IT" sz="2000" dirty="0" smtClean="0"/>
              <a:t> </a:t>
            </a:r>
            <a:r>
              <a:rPr lang="it-IT" sz="2000" dirty="0" err="1" smtClean="0"/>
              <a:t>not</a:t>
            </a:r>
            <a:r>
              <a:rPr lang="it-IT" sz="2000" dirty="0" smtClean="0"/>
              <a:t> so </a:t>
            </a:r>
            <a:r>
              <a:rPr lang="it-IT" sz="2000" dirty="0" err="1" smtClean="0"/>
              <a:t>comfortable</a:t>
            </a:r>
            <a:endParaRPr lang="it-IT" sz="2000" dirty="0" smtClean="0"/>
          </a:p>
          <a:p>
            <a:pPr lvl="1"/>
            <a:r>
              <a:rPr lang="it-IT" sz="2000" dirty="0" smtClean="0"/>
              <a:t>Test </a:t>
            </a:r>
            <a:r>
              <a:rPr lang="it-IT" sz="2000" dirty="0" err="1" smtClean="0"/>
              <a:t>framework</a:t>
            </a:r>
            <a:r>
              <a:rPr lang="it-IT" sz="2000" dirty="0" smtClean="0"/>
              <a:t> </a:t>
            </a:r>
            <a:r>
              <a:rPr lang="it-IT" sz="2000" dirty="0" err="1" smtClean="0"/>
              <a:t>is</a:t>
            </a:r>
            <a:r>
              <a:rPr lang="it-IT" sz="2000" dirty="0" smtClean="0"/>
              <a:t> </a:t>
            </a:r>
            <a:r>
              <a:rPr lang="it-IT" sz="2000" dirty="0" err="1" smtClean="0"/>
              <a:t>not</a:t>
            </a:r>
            <a:r>
              <a:rPr lang="it-IT" sz="2000" dirty="0" smtClean="0"/>
              <a:t> </a:t>
            </a:r>
            <a:r>
              <a:rPr lang="it-IT" sz="2000" dirty="0" err="1" smtClean="0"/>
              <a:t>written</a:t>
            </a:r>
            <a:r>
              <a:rPr lang="it-IT" sz="2000" dirty="0" smtClean="0"/>
              <a:t> in T-SQL</a:t>
            </a:r>
          </a:p>
          <a:p>
            <a:pPr lvl="1"/>
            <a:r>
              <a:rPr lang="it-IT" sz="2000" dirty="0" smtClean="0"/>
              <a:t>Out of SSMS (</a:t>
            </a:r>
            <a:r>
              <a:rPr lang="it-IT" sz="2000" dirty="0" err="1" smtClean="0"/>
              <a:t>is</a:t>
            </a:r>
            <a:r>
              <a:rPr lang="it-IT" sz="2000" dirty="0" smtClean="0"/>
              <a:t> </a:t>
            </a:r>
            <a:r>
              <a:rPr lang="it-IT" sz="2000" dirty="0" err="1" smtClean="0"/>
              <a:t>this</a:t>
            </a:r>
            <a:r>
              <a:rPr lang="it-IT" sz="2000" dirty="0" smtClean="0"/>
              <a:t> </a:t>
            </a:r>
            <a:r>
              <a:rPr lang="it-IT" sz="2000" dirty="0" err="1" smtClean="0"/>
              <a:t>really</a:t>
            </a:r>
            <a:r>
              <a:rPr lang="it-IT" sz="2000" dirty="0" smtClean="0"/>
              <a:t> a Con? </a:t>
            </a:r>
            <a:r>
              <a:rPr lang="it-IT" sz="2000" dirty="0" smtClean="0">
                <a:sym typeface="Wingdings" panose="05000000000000000000" pitchFamily="2" charset="2"/>
              </a:rPr>
              <a:t>)</a:t>
            </a:r>
          </a:p>
          <a:p>
            <a:pPr lvl="1"/>
            <a:r>
              <a:rPr lang="it-IT" sz="2000" dirty="0" err="1" smtClean="0">
                <a:sym typeface="Wingdings" panose="05000000000000000000" pitchFamily="2" charset="2"/>
              </a:rPr>
              <a:t>Different</a:t>
            </a:r>
            <a:r>
              <a:rPr lang="it-IT" sz="2000" dirty="0" smtClean="0">
                <a:sym typeface="Wingdings" panose="05000000000000000000" pitchFamily="2" charset="2"/>
              </a:rPr>
              <a:t> </a:t>
            </a:r>
            <a:r>
              <a:rPr lang="it-IT" sz="2000" dirty="0" err="1" smtClean="0">
                <a:sym typeface="Wingdings" panose="05000000000000000000" pitchFamily="2" charset="2"/>
              </a:rPr>
              <a:t>approaches</a:t>
            </a:r>
            <a:r>
              <a:rPr lang="it-IT" sz="2000" dirty="0" smtClean="0">
                <a:sym typeface="Wingdings" panose="05000000000000000000" pitchFamily="2" charset="2"/>
              </a:rPr>
              <a:t> on </a:t>
            </a:r>
            <a:r>
              <a:rPr lang="it-IT" sz="2000" dirty="0" err="1" smtClean="0">
                <a:sym typeface="Wingdings" panose="05000000000000000000" pitchFamily="2" charset="2"/>
              </a:rPr>
              <a:t>past</a:t>
            </a:r>
            <a:r>
              <a:rPr lang="it-IT" sz="2000" dirty="0" smtClean="0">
                <a:sym typeface="Wingdings" panose="05000000000000000000" pitchFamily="2" charset="2"/>
              </a:rPr>
              <a:t> VS </a:t>
            </a:r>
            <a:r>
              <a:rPr lang="it-IT" sz="2000" dirty="0" err="1" smtClean="0">
                <a:sym typeface="Wingdings" panose="05000000000000000000" pitchFamily="2" charset="2"/>
              </a:rPr>
              <a:t>versions</a:t>
            </a:r>
            <a:endParaRPr lang="it-IT" sz="2000" dirty="0"/>
          </a:p>
        </p:txBody>
      </p:sp>
      <p:pic>
        <p:nvPicPr>
          <p:cNvPr id="5" name="Picture 8" descr="http://www.fileinfo.com/images/icons/files/128/trx-42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283" y="268288"/>
            <a:ext cx="857986" cy="85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4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Features </a:t>
            </a:r>
            <a:r>
              <a:rPr lang="en-US" sz="3200" dirty="0" smtClean="0"/>
              <a:t>comparison – </a:t>
            </a:r>
            <a:r>
              <a:rPr lang="en-US" sz="3200" dirty="0" err="1" smtClean="0"/>
              <a:t>tSQLUnit</a:t>
            </a:r>
            <a:endParaRPr lang="en-US" sz="320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800" dirty="0" err="1" smtClean="0"/>
              <a:t>Pros</a:t>
            </a:r>
            <a:endParaRPr lang="it-IT" sz="2800" dirty="0" smtClean="0"/>
          </a:p>
          <a:p>
            <a:pPr lvl="1"/>
            <a:r>
              <a:rPr lang="it-IT" sz="2400" dirty="0" smtClean="0"/>
              <a:t>T-SQL </a:t>
            </a:r>
            <a:r>
              <a:rPr lang="it-IT" sz="2400" dirty="0" err="1" smtClean="0"/>
              <a:t>oriented</a:t>
            </a:r>
            <a:endParaRPr lang="it-IT" sz="2400" dirty="0" smtClean="0"/>
          </a:p>
          <a:p>
            <a:pPr lvl="1"/>
            <a:r>
              <a:rPr lang="it-IT" sz="2400" dirty="0" err="1" smtClean="0"/>
              <a:t>Based</a:t>
            </a:r>
            <a:r>
              <a:rPr lang="it-IT" sz="2400" dirty="0" smtClean="0"/>
              <a:t> on </a:t>
            </a:r>
            <a:r>
              <a:rPr lang="it-IT" sz="2400" dirty="0" err="1" smtClean="0"/>
              <a:t>well</a:t>
            </a:r>
            <a:r>
              <a:rPr lang="it-IT" sz="2400" dirty="0" smtClean="0"/>
              <a:t> </a:t>
            </a:r>
            <a:r>
              <a:rPr lang="it-IT" sz="2400" dirty="0" err="1" smtClean="0"/>
              <a:t>known</a:t>
            </a:r>
            <a:r>
              <a:rPr lang="it-IT" sz="2400" dirty="0" smtClean="0"/>
              <a:t> </a:t>
            </a:r>
            <a:r>
              <a:rPr lang="it-IT" sz="2400" dirty="0" err="1" smtClean="0"/>
              <a:t>xUnit</a:t>
            </a:r>
            <a:r>
              <a:rPr lang="it-IT" sz="2400" dirty="0" smtClean="0"/>
              <a:t> </a:t>
            </a:r>
            <a:r>
              <a:rPr lang="it-IT" sz="2400" dirty="0" err="1"/>
              <a:t>framework</a:t>
            </a:r>
            <a:endParaRPr lang="it-IT" sz="2400" dirty="0"/>
          </a:p>
          <a:p>
            <a:pPr lvl="1"/>
            <a:r>
              <a:rPr lang="it-IT" sz="2400" dirty="0" err="1" smtClean="0"/>
              <a:t>Does</a:t>
            </a:r>
            <a:r>
              <a:rPr lang="it-IT" sz="2400" dirty="0" smtClean="0"/>
              <a:t> </a:t>
            </a:r>
            <a:r>
              <a:rPr lang="it-IT" sz="2400" dirty="0" err="1" smtClean="0"/>
              <a:t>not</a:t>
            </a:r>
            <a:r>
              <a:rPr lang="it-IT" sz="2400" dirty="0" smtClean="0"/>
              <a:t> </a:t>
            </a:r>
            <a:r>
              <a:rPr lang="it-IT" sz="2400" dirty="0" err="1" smtClean="0"/>
              <a:t>need</a:t>
            </a:r>
            <a:r>
              <a:rPr lang="it-IT" sz="2400" dirty="0" smtClean="0"/>
              <a:t> </a:t>
            </a:r>
            <a:r>
              <a:rPr lang="it-IT" sz="2400" dirty="0"/>
              <a:t>SQLCLR</a:t>
            </a:r>
          </a:p>
          <a:p>
            <a:pPr lvl="1"/>
            <a:r>
              <a:rPr lang="it-IT" sz="2400" dirty="0" smtClean="0"/>
              <a:t>Open source</a:t>
            </a:r>
            <a:endParaRPr lang="it-IT" sz="2400" dirty="0"/>
          </a:p>
          <a:p>
            <a:r>
              <a:rPr lang="it-IT" sz="2800" dirty="0" err="1"/>
              <a:t>Cons</a:t>
            </a:r>
            <a:endParaRPr lang="it-IT" sz="2800" dirty="0"/>
          </a:p>
          <a:p>
            <a:pPr lvl="1"/>
            <a:r>
              <a:rPr lang="it-IT" sz="2400" dirty="0" smtClean="0"/>
              <a:t>No UI</a:t>
            </a:r>
          </a:p>
          <a:p>
            <a:pPr lvl="1"/>
            <a:r>
              <a:rPr lang="it-IT" sz="2400" dirty="0" err="1" smtClean="0"/>
              <a:t>Installs</a:t>
            </a:r>
            <a:r>
              <a:rPr lang="it-IT" sz="2400" dirty="0" smtClean="0"/>
              <a:t> </a:t>
            </a:r>
            <a:r>
              <a:rPr lang="it-IT" sz="2400" dirty="0"/>
              <a:t>a set of </a:t>
            </a:r>
            <a:r>
              <a:rPr lang="it-IT" sz="2400" dirty="0" err="1" smtClean="0"/>
              <a:t>objects</a:t>
            </a:r>
            <a:r>
              <a:rPr lang="it-IT" sz="2400" dirty="0" smtClean="0"/>
              <a:t> on the database</a:t>
            </a:r>
          </a:p>
          <a:p>
            <a:pPr lvl="1"/>
            <a:r>
              <a:rPr lang="it-IT" sz="2400" dirty="0" err="1" smtClean="0"/>
              <a:t>Poor</a:t>
            </a:r>
            <a:r>
              <a:rPr lang="it-IT" sz="2400" dirty="0" smtClean="0"/>
              <a:t> T-SQL </a:t>
            </a:r>
            <a:r>
              <a:rPr lang="it-IT" sz="2400" dirty="0" err="1" smtClean="0"/>
              <a:t>based</a:t>
            </a:r>
            <a:r>
              <a:rPr lang="it-IT" sz="2400" dirty="0" smtClean="0"/>
              <a:t> </a:t>
            </a:r>
            <a:r>
              <a:rPr lang="it-IT" sz="2400" dirty="0" err="1" smtClean="0"/>
              <a:t>documentation</a:t>
            </a:r>
            <a:endParaRPr lang="it-IT" sz="2400" dirty="0"/>
          </a:p>
        </p:txBody>
      </p:sp>
      <p:sp>
        <p:nvSpPr>
          <p:cNvPr id="5" name="TextBox 4"/>
          <p:cNvSpPr txBox="1"/>
          <p:nvPr/>
        </p:nvSpPr>
        <p:spPr>
          <a:xfrm>
            <a:off x="7448477" y="615305"/>
            <a:ext cx="1433406" cy="461665"/>
          </a:xfrm>
          <a:prstGeom prst="rect">
            <a:avLst/>
          </a:prstGeom>
          <a:gradFill>
            <a:gsLst>
              <a:gs pos="0">
                <a:srgbClr val="FCFCC8"/>
              </a:gs>
              <a:gs pos="74000">
                <a:srgbClr val="FFFF00"/>
              </a:gs>
              <a:gs pos="83000">
                <a:srgbClr val="FFFF00"/>
              </a:gs>
              <a:gs pos="100000">
                <a:srgbClr val="FFC000"/>
              </a:gs>
            </a:gsLst>
            <a:lin ang="5400000" scaled="1"/>
          </a:gradFill>
          <a:ln>
            <a:solidFill>
              <a:srgbClr val="C00000"/>
            </a:solidFill>
          </a:ln>
          <a:effectLst>
            <a:outerShdw blurRad="50800" dist="76200" dir="2700000" algn="tl" rotWithShape="0">
              <a:prstClr val="black">
                <a:alpha val="40000"/>
              </a:prstClr>
            </a:outerShdw>
          </a:effectLst>
        </p:spPr>
        <p:txBody>
          <a:bodyPr wrap="none" rtlCol="0">
            <a:spAutoFit/>
          </a:bodyPr>
          <a:lstStyle/>
          <a:p>
            <a:pPr algn="ctr"/>
            <a:r>
              <a:rPr lang="en-US" sz="2400" dirty="0" err="1">
                <a:solidFill>
                  <a:schemeClr val="tx2"/>
                </a:solidFill>
              </a:rPr>
              <a:t>tSQLUnit</a:t>
            </a:r>
            <a:endParaRPr lang="en-US" sz="2800" dirty="0">
              <a:solidFill>
                <a:schemeClr val="tx2"/>
              </a:solidFill>
            </a:endParaRPr>
          </a:p>
        </p:txBody>
      </p:sp>
    </p:spTree>
    <p:extLst>
      <p:ext uri="{BB962C8B-B14F-4D97-AF65-F5344CB8AC3E}">
        <p14:creationId xmlns:p14="http://schemas.microsoft.com/office/powerpoint/2010/main" val="317898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endParaRPr lang="it-IT" sz="3600" dirty="0" smtClean="0"/>
          </a:p>
          <a:p>
            <a:r>
              <a:rPr lang="it-IT" sz="3200" dirty="0" err="1" smtClean="0"/>
              <a:t>There</a:t>
            </a:r>
            <a:r>
              <a:rPr lang="it-IT" sz="3200" dirty="0" smtClean="0"/>
              <a:t> </a:t>
            </a:r>
            <a:r>
              <a:rPr lang="it-IT" sz="3200" dirty="0" err="1" smtClean="0"/>
              <a:t>is</a:t>
            </a:r>
            <a:r>
              <a:rPr lang="it-IT" sz="3200" dirty="0" smtClean="0"/>
              <a:t> no </a:t>
            </a:r>
            <a:r>
              <a:rPr lang="it-IT" sz="3200" dirty="0" err="1" smtClean="0"/>
              <a:t>excuse</a:t>
            </a:r>
            <a:r>
              <a:rPr lang="it-IT" sz="3200" dirty="0" smtClean="0"/>
              <a:t> for NOT </a:t>
            </a:r>
            <a:r>
              <a:rPr lang="it-IT" sz="3200" dirty="0" err="1" smtClean="0"/>
              <a:t>testing</a:t>
            </a:r>
            <a:r>
              <a:rPr lang="it-IT" sz="3200" dirty="0" smtClean="0"/>
              <a:t> </a:t>
            </a:r>
            <a:r>
              <a:rPr lang="it-IT" sz="3200" dirty="0" err="1" smtClean="0"/>
              <a:t>like</a:t>
            </a:r>
            <a:r>
              <a:rPr lang="it-IT" sz="3200" dirty="0" smtClean="0"/>
              <a:t> </a:t>
            </a:r>
            <a:r>
              <a:rPr lang="it-IT" sz="3200" dirty="0" err="1" smtClean="0"/>
              <a:t>any</a:t>
            </a:r>
            <a:r>
              <a:rPr lang="it-IT" sz="3200" dirty="0" smtClean="0"/>
              <a:t> </a:t>
            </a:r>
            <a:r>
              <a:rPr lang="it-IT" sz="3200" dirty="0" err="1" smtClean="0"/>
              <a:t>other</a:t>
            </a:r>
            <a:r>
              <a:rPr lang="it-IT" sz="3200" dirty="0" smtClean="0"/>
              <a:t> </a:t>
            </a:r>
            <a:r>
              <a:rPr lang="it-IT" sz="3200" dirty="0" err="1" smtClean="0"/>
              <a:t>piece</a:t>
            </a:r>
            <a:r>
              <a:rPr lang="it-IT" sz="3200" dirty="0" smtClean="0"/>
              <a:t> of code</a:t>
            </a:r>
          </a:p>
          <a:p>
            <a:r>
              <a:rPr lang="it-IT" sz="3200" dirty="0" smtClean="0"/>
              <a:t>Tools </a:t>
            </a:r>
            <a:r>
              <a:rPr lang="it-IT" sz="3200" dirty="0" err="1" smtClean="0"/>
              <a:t>exist</a:t>
            </a:r>
            <a:r>
              <a:rPr lang="it-IT" sz="3200" dirty="0" smtClean="0"/>
              <a:t> for </a:t>
            </a:r>
            <a:r>
              <a:rPr lang="it-IT" sz="3200" dirty="0" err="1" smtClean="0"/>
              <a:t>testing</a:t>
            </a:r>
            <a:endParaRPr lang="it-IT" sz="3200" dirty="0" smtClean="0"/>
          </a:p>
          <a:p>
            <a:r>
              <a:rPr lang="it-IT" sz="3200" dirty="0" smtClean="0"/>
              <a:t>Tools </a:t>
            </a:r>
            <a:r>
              <a:rPr lang="it-IT" sz="3200" dirty="0" err="1" smtClean="0"/>
              <a:t>exist</a:t>
            </a:r>
            <a:r>
              <a:rPr lang="it-IT" sz="3200" dirty="0" smtClean="0"/>
              <a:t> for </a:t>
            </a:r>
            <a:r>
              <a:rPr lang="it-IT" sz="3200" dirty="0" err="1" smtClean="0"/>
              <a:t>generating</a:t>
            </a:r>
            <a:r>
              <a:rPr lang="it-IT" sz="3200" dirty="0" smtClean="0"/>
              <a:t> data</a:t>
            </a:r>
          </a:p>
          <a:p>
            <a:r>
              <a:rPr lang="it-IT" sz="3200" dirty="0" err="1" smtClean="0"/>
              <a:t>Testing</a:t>
            </a:r>
            <a:r>
              <a:rPr lang="it-IT" sz="3200" dirty="0" smtClean="0"/>
              <a:t> </a:t>
            </a:r>
            <a:r>
              <a:rPr lang="it-IT" sz="3200" dirty="0" err="1" smtClean="0"/>
              <a:t>processes</a:t>
            </a:r>
            <a:r>
              <a:rPr lang="it-IT" sz="3200" dirty="0" smtClean="0"/>
              <a:t> </a:t>
            </a:r>
            <a:r>
              <a:rPr lang="it-IT" sz="3200" dirty="0" err="1" smtClean="0"/>
              <a:t>improve</a:t>
            </a:r>
            <a:r>
              <a:rPr lang="it-IT" sz="3200" dirty="0" smtClean="0"/>
              <a:t> the </a:t>
            </a:r>
            <a:r>
              <a:rPr lang="it-IT" sz="3200" dirty="0" err="1" smtClean="0"/>
              <a:t>quality</a:t>
            </a:r>
            <a:endParaRPr lang="it-IT" sz="3200" dirty="0" smtClean="0"/>
          </a:p>
          <a:p>
            <a:endParaRPr lang="it-IT" sz="3600" dirty="0" smtClean="0"/>
          </a:p>
          <a:p>
            <a:endParaRPr lang="it-IT" sz="3600" dirty="0"/>
          </a:p>
        </p:txBody>
      </p:sp>
    </p:spTree>
    <p:extLst>
      <p:ext uri="{BB962C8B-B14F-4D97-AF65-F5344CB8AC3E}">
        <p14:creationId xmlns:p14="http://schemas.microsoft.com/office/powerpoint/2010/main" val="90681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Organizers</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31901" y="1657667"/>
            <a:ext cx="3394795" cy="1729711"/>
          </a:xfrm>
          <a:prstGeom prst="rect">
            <a:avLst/>
          </a:prstGeom>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73128" y="3964759"/>
            <a:ext cx="2339825" cy="170807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317" y="2099759"/>
            <a:ext cx="3092995" cy="1085262"/>
          </a:xfrm>
          <a:prstGeom prst="rect">
            <a:avLst/>
          </a:prstGeom>
        </p:spPr>
      </p:pic>
      <p:pic>
        <p:nvPicPr>
          <p:cNvPr id="11" name="Picture 10"/>
          <p:cNvPicPr>
            <a:picLocks noChangeAspect="1"/>
          </p:cNvPicPr>
          <p:nvPr/>
        </p:nvPicPr>
        <p:blipFill>
          <a:blip r:embed="rId5"/>
          <a:stretch>
            <a:fillRect/>
          </a:stretch>
        </p:blipFill>
        <p:spPr>
          <a:xfrm>
            <a:off x="910254" y="3963960"/>
            <a:ext cx="3416303" cy="1317010"/>
          </a:xfrm>
          <a:prstGeom prst="rect">
            <a:avLst/>
          </a:prstGeom>
        </p:spPr>
      </p:pic>
    </p:spTree>
    <p:extLst>
      <p:ext uri="{BB962C8B-B14F-4D97-AF65-F5344CB8AC3E}">
        <p14:creationId xmlns:p14="http://schemas.microsoft.com/office/powerpoint/2010/main" val="751137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Resources</a:t>
            </a:r>
            <a:endParaRPr lang="en-US" dirty="0"/>
          </a:p>
        </p:txBody>
      </p:sp>
      <p:sp>
        <p:nvSpPr>
          <p:cNvPr id="19" name="Content Placeholder 18"/>
          <p:cNvSpPr>
            <a:spLocks noGrp="1"/>
          </p:cNvSpPr>
          <p:nvPr>
            <p:ph idx="1"/>
          </p:nvPr>
        </p:nvSpPr>
        <p:spPr>
          <a:xfrm>
            <a:off x="457200" y="1600200"/>
            <a:ext cx="8411592" cy="4525963"/>
          </a:xfrm>
        </p:spPr>
        <p:txBody>
          <a:bodyPr>
            <a:noAutofit/>
          </a:bodyPr>
          <a:lstStyle/>
          <a:p>
            <a:pPr marL="0" indent="0">
              <a:buNone/>
            </a:pPr>
            <a:r>
              <a:rPr lang="en-US" sz="1600" dirty="0">
                <a:hlinkClick r:id="rId2"/>
              </a:rPr>
              <a:t>http://www.red-gate.com/products/sql-development/sql-test/</a:t>
            </a:r>
          </a:p>
          <a:p>
            <a:pPr marL="0" indent="0">
              <a:buNone/>
            </a:pPr>
            <a:r>
              <a:rPr lang="en-US" sz="1600" dirty="0" smtClean="0">
                <a:hlinkClick r:id="rId2"/>
              </a:rPr>
              <a:t>http</a:t>
            </a:r>
            <a:r>
              <a:rPr lang="en-US" sz="1600" dirty="0">
                <a:hlinkClick r:id="rId2"/>
              </a:rPr>
              <a:t>://tsqlt.org</a:t>
            </a:r>
            <a:r>
              <a:rPr lang="en-US" sz="1600" dirty="0" smtClean="0">
                <a:hlinkClick r:id="rId2"/>
              </a:rPr>
              <a:t>/</a:t>
            </a:r>
            <a:endParaRPr lang="en-US" sz="1600" dirty="0" smtClean="0"/>
          </a:p>
          <a:p>
            <a:pPr marL="0" indent="0">
              <a:buNone/>
            </a:pPr>
            <a:r>
              <a:rPr lang="en-US" sz="1600" dirty="0">
                <a:hlinkClick r:id="rId3"/>
              </a:rPr>
              <a:t>http://sourceforge.net/projects/tsqlunit</a:t>
            </a:r>
            <a:r>
              <a:rPr lang="en-US" sz="1600" dirty="0" smtClean="0">
                <a:hlinkClick r:id="rId3"/>
              </a:rPr>
              <a:t>/</a:t>
            </a:r>
            <a:endParaRPr lang="en-US" sz="1600" dirty="0" smtClean="0"/>
          </a:p>
          <a:p>
            <a:pPr marL="0" indent="0">
              <a:buNone/>
            </a:pPr>
            <a:r>
              <a:rPr lang="en-US" sz="1600" dirty="0">
                <a:hlinkClick r:id="rId4"/>
              </a:rPr>
              <a:t>http://msdn.microsoft.com/en-us/library/dd172118(v=vs.100).</a:t>
            </a:r>
            <a:r>
              <a:rPr lang="en-US" sz="1600" dirty="0" smtClean="0">
                <a:hlinkClick r:id="rId4"/>
              </a:rPr>
              <a:t>aspx</a:t>
            </a:r>
            <a:r>
              <a:rPr lang="en-US" sz="1600" dirty="0" smtClean="0"/>
              <a:t> (VS 2010)</a:t>
            </a:r>
          </a:p>
          <a:p>
            <a:pPr marL="0" indent="0">
              <a:buNone/>
            </a:pPr>
            <a:r>
              <a:rPr lang="en-US" sz="1600" dirty="0">
                <a:hlinkClick r:id="rId5"/>
              </a:rPr>
              <a:t>http://</a:t>
            </a:r>
            <a:r>
              <a:rPr lang="en-US" sz="1600" dirty="0" smtClean="0">
                <a:hlinkClick r:id="rId5"/>
              </a:rPr>
              <a:t>blogs.msdn.com/b/ssdt/archive/2012/12/07/getting-started-with-sql-server-database-unit-testing-in-ssdt.aspx</a:t>
            </a:r>
            <a:r>
              <a:rPr lang="en-US" sz="1600" dirty="0" smtClean="0"/>
              <a:t> (SSDT)</a:t>
            </a:r>
          </a:p>
          <a:p>
            <a:pPr marL="0" indent="0">
              <a:buNone/>
            </a:pPr>
            <a:r>
              <a:rPr lang="en-US" sz="1600" dirty="0">
                <a:hlinkClick r:id="rId6"/>
              </a:rPr>
              <a:t>http://msdn.microsoft.com/en-us/library/jj851200(v=vs.103).</a:t>
            </a:r>
            <a:r>
              <a:rPr lang="en-US" sz="1600" dirty="0" smtClean="0">
                <a:hlinkClick r:id="rId6"/>
              </a:rPr>
              <a:t>aspx</a:t>
            </a:r>
            <a:r>
              <a:rPr lang="en-US" sz="1600" dirty="0" smtClean="0"/>
              <a:t> (VS 2012)</a:t>
            </a:r>
          </a:p>
          <a:p>
            <a:pPr marL="0" indent="0">
              <a:buNone/>
            </a:pPr>
            <a:r>
              <a:rPr lang="en-US" sz="1600" dirty="0">
                <a:hlinkClick r:id="rId7"/>
              </a:rPr>
              <a:t>http://</a:t>
            </a:r>
            <a:r>
              <a:rPr lang="en-US" sz="1600" dirty="0" smtClean="0">
                <a:hlinkClick r:id="rId7"/>
              </a:rPr>
              <a:t>channel9.msdn.com/Events/Visual-Studio/Launch-2013/QE107</a:t>
            </a:r>
            <a:r>
              <a:rPr lang="en-US" sz="1600" dirty="0" smtClean="0"/>
              <a:t> (VS 2013)</a:t>
            </a:r>
          </a:p>
          <a:p>
            <a:pPr marL="0" indent="0">
              <a:buNone/>
            </a:pPr>
            <a:r>
              <a:rPr lang="en-US" sz="1600" dirty="0">
                <a:hlinkClick r:id="rId8"/>
              </a:rPr>
              <a:t>http://</a:t>
            </a:r>
            <a:r>
              <a:rPr lang="en-US" sz="1600" dirty="0" smtClean="0">
                <a:hlinkClick r:id="rId8"/>
              </a:rPr>
              <a:t>msdn.microsoft.com/it-it/library/dn383992.aspx</a:t>
            </a:r>
            <a:r>
              <a:rPr lang="en-US" sz="1600" dirty="0" smtClean="0"/>
              <a:t> (Article on CI)</a:t>
            </a:r>
          </a:p>
          <a:p>
            <a:pPr marL="0" indent="0">
              <a:buNone/>
            </a:pPr>
            <a:r>
              <a:rPr lang="en-US" sz="1600" dirty="0">
                <a:hlinkClick r:id="rId9"/>
              </a:rPr>
              <a:t>http://</a:t>
            </a:r>
            <a:r>
              <a:rPr lang="en-US" sz="1600" dirty="0" smtClean="0">
                <a:hlinkClick r:id="rId9"/>
              </a:rPr>
              <a:t>msdn.microsoft.com/en-us/library/jj907294.aspx</a:t>
            </a:r>
            <a:r>
              <a:rPr lang="en-US" sz="1600" dirty="0" smtClean="0"/>
              <a:t> (DLM)</a:t>
            </a:r>
          </a:p>
          <a:p>
            <a:pPr marL="0" indent="0">
              <a:buNone/>
            </a:pPr>
            <a:r>
              <a:rPr lang="en-US" sz="1600" dirty="0">
                <a:hlinkClick r:id="rId10"/>
              </a:rPr>
              <a:t>http://</a:t>
            </a:r>
            <a:r>
              <a:rPr lang="en-US" sz="1600" dirty="0" smtClean="0">
                <a:hlinkClick r:id="rId10"/>
              </a:rPr>
              <a:t>en.wikipedia.org/wiki/Unit_testing</a:t>
            </a:r>
            <a:r>
              <a:rPr lang="en-US" sz="1600" dirty="0" smtClean="0"/>
              <a:t> </a:t>
            </a:r>
          </a:p>
          <a:p>
            <a:pPr marL="0" indent="0">
              <a:buNone/>
            </a:pPr>
            <a:r>
              <a:rPr lang="en-US" sz="1600" dirty="0">
                <a:latin typeface="Arial" panose="020B0604020202020204" pitchFamily="34" charset="0"/>
                <a:cs typeface="Arial" panose="020B0604020202020204" pitchFamily="34" charset="0"/>
                <a:hlinkClick r:id="rId11"/>
              </a:rPr>
              <a:t>https://www.simple-talk.com/sql/t-sql-programming/getting-started-testing-databases-with-tsqlt</a:t>
            </a:r>
            <a:r>
              <a:rPr lang="en-US" sz="1600" dirty="0" smtClean="0">
                <a:latin typeface="Arial" panose="020B0604020202020204" pitchFamily="34" charset="0"/>
                <a:cs typeface="Arial" panose="020B0604020202020204" pitchFamily="34" charset="0"/>
                <a:hlinkClick r:id="rId11"/>
              </a:rPr>
              <a:t>/</a:t>
            </a:r>
            <a:endParaRPr lang="en-US" sz="1600" dirty="0" smtClean="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hlinkClick r:id="rId12"/>
              </a:rPr>
              <a:t>http://utplsql.sourceforge.net</a:t>
            </a:r>
            <a:r>
              <a:rPr lang="en-US" sz="1600" dirty="0" smtClean="0">
                <a:latin typeface="Arial" panose="020B0604020202020204" pitchFamily="34" charset="0"/>
                <a:cs typeface="Arial" panose="020B0604020202020204" pitchFamily="34" charset="0"/>
                <a:hlinkClick r:id="rId12"/>
              </a:rPr>
              <a:t>/</a:t>
            </a:r>
            <a:r>
              <a:rPr lang="en-US" sz="1600" dirty="0" smtClean="0">
                <a:latin typeface="Arial" panose="020B0604020202020204" pitchFamily="34" charset="0"/>
                <a:cs typeface="Arial" panose="020B0604020202020204" pitchFamily="34" charset="0"/>
              </a:rPr>
              <a:t> (PL-SQL)</a:t>
            </a:r>
          </a:p>
          <a:p>
            <a:pPr marL="0" indent="0">
              <a:buNone/>
            </a:pPr>
            <a:r>
              <a:rPr lang="en-US" sz="1600" dirty="0">
                <a:latin typeface="Arial" panose="020B0604020202020204" pitchFamily="34" charset="0"/>
                <a:cs typeface="Arial" panose="020B0604020202020204" pitchFamily="34" charset="0"/>
                <a:hlinkClick r:id="rId13"/>
              </a:rPr>
              <a:t>https://</a:t>
            </a:r>
            <a:r>
              <a:rPr lang="en-US" sz="1600" dirty="0" smtClean="0">
                <a:latin typeface="Arial" panose="020B0604020202020204" pitchFamily="34" charset="0"/>
                <a:cs typeface="Arial" panose="020B0604020202020204" pitchFamily="34" charset="0"/>
                <a:hlinkClick r:id="rId13"/>
              </a:rPr>
              <a:t>github.com/chrisoldwood/SS-Unit</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pPr marL="0" indent="0">
              <a:buNone/>
            </a:pPr>
            <a:endParaRPr lang="en-US" sz="1600" dirty="0" smtClean="0"/>
          </a:p>
        </p:txBody>
      </p:sp>
    </p:spTree>
    <p:extLst>
      <p:ext uri="{BB962C8B-B14F-4D97-AF65-F5344CB8AC3E}">
        <p14:creationId xmlns:p14="http://schemas.microsoft.com/office/powerpoint/2010/main" val="3454899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lstStyle/>
          <a:p>
            <a:r>
              <a:rPr lang="it-IT" sz="2800" dirty="0" err="1"/>
              <a:t>Questions</a:t>
            </a:r>
            <a:r>
              <a:rPr lang="it-IT" sz="2800" dirty="0"/>
              <a:t>?</a:t>
            </a:r>
          </a:p>
          <a:p>
            <a:endParaRPr lang="en-US" sz="2400" dirty="0"/>
          </a:p>
        </p:txBody>
      </p:sp>
    </p:spTree>
    <p:extLst>
      <p:ext uri="{BB962C8B-B14F-4D97-AF65-F5344CB8AC3E}">
        <p14:creationId xmlns:p14="http://schemas.microsoft.com/office/powerpoint/2010/main" val="1987210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t-IT" dirty="0" err="1" smtClean="0"/>
              <a:t>Thanks</a:t>
            </a:r>
            <a:r>
              <a:rPr lang="it-IT" dirty="0" smtClean="0"/>
              <a:t>!</a:t>
            </a:r>
            <a:endParaRPr lang="en-US" dirty="0"/>
          </a:p>
        </p:txBody>
      </p:sp>
      <p:pic>
        <p:nvPicPr>
          <p:cNvPr id="1026" name="Picture 2" descr="https://si0.twimg.com/profile_images/2284174758/v65oai7fxn47qv9nect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386" y="510988"/>
            <a:ext cx="2533838" cy="2533838"/>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1"/>
          <p:cNvSpPr txBox="1"/>
          <p:nvPr/>
        </p:nvSpPr>
        <p:spPr>
          <a:xfrm>
            <a:off x="0" y="2756647"/>
            <a:ext cx="9144000" cy="1938992"/>
          </a:xfrm>
          <a:prstGeom prst="rect">
            <a:avLst/>
          </a:prstGeom>
          <a:noFill/>
        </p:spPr>
        <p:txBody>
          <a:bodyPr wrap="square" rtlCol="0">
            <a:spAutoFit/>
          </a:bodyPr>
          <a:lstStyle/>
          <a:p>
            <a:pPr algn="ctr"/>
            <a:r>
              <a:rPr lang="en-US" sz="2000" b="1" dirty="0">
                <a:solidFill>
                  <a:srgbClr val="1AB2E8"/>
                </a:solidFill>
              </a:rPr>
              <a:t>#</a:t>
            </a:r>
            <a:r>
              <a:rPr lang="en-US" sz="2000" b="1" dirty="0" err="1" smtClean="0">
                <a:solidFill>
                  <a:srgbClr val="1AB2E8"/>
                </a:solidFill>
              </a:rPr>
              <a:t>sqlsatPordenone</a:t>
            </a:r>
            <a:endParaRPr lang="en-US" sz="2000" b="1" dirty="0" smtClean="0">
              <a:solidFill>
                <a:srgbClr val="1AB2E8"/>
              </a:solidFill>
            </a:endParaRPr>
          </a:p>
          <a:p>
            <a:pPr algn="ctr"/>
            <a:r>
              <a:rPr lang="en-US" sz="2000" b="1" dirty="0">
                <a:solidFill>
                  <a:srgbClr val="1AB2E8"/>
                </a:solidFill>
              </a:rPr>
              <a:t>#</a:t>
            </a:r>
            <a:r>
              <a:rPr lang="en-US" sz="2000" b="1" dirty="0" smtClean="0">
                <a:solidFill>
                  <a:srgbClr val="1AB2E8"/>
                </a:solidFill>
              </a:rPr>
              <a:t>sqlsat367</a:t>
            </a:r>
          </a:p>
          <a:p>
            <a:pPr algn="ctr"/>
            <a:endParaRPr lang="en-US" sz="2000" b="1" dirty="0">
              <a:solidFill>
                <a:srgbClr val="1AB2E8"/>
              </a:solidFill>
            </a:endParaRPr>
          </a:p>
          <a:p>
            <a:pPr algn="ctr"/>
            <a:endParaRPr lang="en-US" sz="2000" b="1" dirty="0">
              <a:solidFill>
                <a:srgbClr val="1AB2E8"/>
              </a:solidFill>
            </a:endParaRPr>
          </a:p>
          <a:p>
            <a:pPr algn="ctr"/>
            <a:r>
              <a:rPr lang="it-IT" sz="2000" b="1" dirty="0">
                <a:solidFill>
                  <a:srgbClr val="FF0000"/>
                </a:solidFill>
              </a:rPr>
              <a:t>Feedback form</a:t>
            </a:r>
            <a:r>
              <a:rPr lang="it-IT" sz="2000" dirty="0">
                <a:solidFill>
                  <a:srgbClr val="FF0000"/>
                </a:solidFill>
              </a:rPr>
              <a:t>: </a:t>
            </a:r>
            <a:r>
              <a:rPr lang="en-US" sz="2000" b="1" dirty="0">
                <a:solidFill>
                  <a:srgbClr val="FF0000"/>
                </a:solidFill>
                <a:hlinkClick r:id="rId3"/>
              </a:rPr>
              <a:t>http://speakerscore.com/8N8C</a:t>
            </a:r>
            <a:endParaRPr lang="en-US" sz="2000" b="1" dirty="0">
              <a:solidFill>
                <a:srgbClr val="FF0000"/>
              </a:solidFill>
            </a:endParaRPr>
          </a:p>
          <a:p>
            <a:pPr algn="ctr"/>
            <a:endParaRPr lang="en-US" sz="2000" b="1" dirty="0">
              <a:solidFill>
                <a:srgbClr val="1AB2E8"/>
              </a:solidFill>
            </a:endParaRPr>
          </a:p>
        </p:txBody>
      </p:sp>
    </p:spTree>
    <p:extLst>
      <p:ext uri="{BB962C8B-B14F-4D97-AF65-F5344CB8AC3E}">
        <p14:creationId xmlns:p14="http://schemas.microsoft.com/office/powerpoint/2010/main" val="4122555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About me</a:t>
            </a:r>
            <a:endParaRPr lang="en-US" dirty="0"/>
          </a:p>
        </p:txBody>
      </p:sp>
      <p:sp>
        <p:nvSpPr>
          <p:cNvPr id="6" name="Content Placeholder 2"/>
          <p:cNvSpPr>
            <a:spLocks noGrp="1"/>
          </p:cNvSpPr>
          <p:nvPr>
            <p:ph idx="4294967295"/>
          </p:nvPr>
        </p:nvSpPr>
        <p:spPr>
          <a:xfrm>
            <a:off x="452438" y="1423988"/>
            <a:ext cx="8242300" cy="4695825"/>
          </a:xfrm>
          <a:prstGeom prst="rect">
            <a:avLst/>
          </a:prstGeom>
        </p:spPr>
        <p:txBody>
          <a:bodyPr>
            <a:normAutofit/>
          </a:bodyPr>
          <a:lstStyle/>
          <a:p>
            <a:r>
              <a:rPr lang="it-IT" sz="2400" dirty="0" smtClean="0"/>
              <a:t>SQL Server MVP </a:t>
            </a:r>
            <a:r>
              <a:rPr lang="it-IT" sz="2400" dirty="0" err="1" smtClean="0"/>
              <a:t>since</a:t>
            </a:r>
            <a:r>
              <a:rPr lang="it-IT" sz="2400" dirty="0" smtClean="0"/>
              <a:t> 2008</a:t>
            </a:r>
            <a:endParaRPr lang="it-IT" sz="2400" dirty="0" smtClean="0">
              <a:sym typeface="Wingdings" panose="05000000000000000000" pitchFamily="2" charset="2"/>
            </a:endParaRPr>
          </a:p>
          <a:p>
            <a:r>
              <a:rPr lang="it-IT" sz="2400" dirty="0" smtClean="0">
                <a:sym typeface="Wingdings" panose="05000000000000000000" pitchFamily="2" charset="2"/>
              </a:rPr>
              <a:t>Microsoft </a:t>
            </a:r>
            <a:r>
              <a:rPr lang="it-IT" sz="2400" dirty="0" err="1" smtClean="0">
                <a:sym typeface="Wingdings" panose="05000000000000000000" pitchFamily="2" charset="2"/>
              </a:rPr>
              <a:t>Certified</a:t>
            </a:r>
            <a:endParaRPr lang="it-IT" sz="2400" dirty="0" smtClean="0"/>
          </a:p>
          <a:p>
            <a:endParaRPr lang="it-IT" sz="2400" dirty="0"/>
          </a:p>
          <a:p>
            <a:r>
              <a:rPr lang="it-IT" sz="2400" dirty="0" smtClean="0"/>
              <a:t>blogs: </a:t>
            </a:r>
          </a:p>
          <a:p>
            <a:pPr lvl="1"/>
            <a:r>
              <a:rPr lang="it-IT" sz="2000" dirty="0" smtClean="0"/>
              <a:t>[ITA] </a:t>
            </a:r>
            <a:r>
              <a:rPr lang="it-IT" sz="2000" dirty="0" smtClean="0">
                <a:hlinkClick r:id="rId2"/>
              </a:rPr>
              <a:t>http://blogs.dotnethell.it/suxstellino</a:t>
            </a:r>
            <a:endParaRPr lang="it-IT" sz="2000" dirty="0" smtClean="0"/>
          </a:p>
          <a:p>
            <a:pPr lvl="1"/>
            <a:r>
              <a:rPr lang="en-US" sz="2000" dirty="0" smtClean="0"/>
              <a:t>[ENG] </a:t>
            </a:r>
            <a:r>
              <a:rPr lang="en-US" sz="2000" dirty="0" smtClean="0">
                <a:hlinkClick r:id="rId3"/>
              </a:rPr>
              <a:t>http://suxstellino.wordpress.com/</a:t>
            </a:r>
            <a:endParaRPr lang="it-IT" sz="2000" dirty="0" smtClean="0"/>
          </a:p>
          <a:p>
            <a:endParaRPr lang="it-IT" sz="2400" dirty="0" smtClean="0"/>
          </a:p>
          <a:p>
            <a:r>
              <a:rPr lang="it-IT" sz="2400" dirty="0" smtClean="0"/>
              <a:t>More </a:t>
            </a:r>
            <a:r>
              <a:rPr lang="it-IT" sz="2400" dirty="0" err="1" smtClean="0"/>
              <a:t>details</a:t>
            </a:r>
            <a:r>
              <a:rPr lang="it-IT" sz="2400" dirty="0" smtClean="0"/>
              <a:t> on:</a:t>
            </a:r>
          </a:p>
          <a:p>
            <a:pPr lvl="1"/>
            <a:r>
              <a:rPr lang="it-IT" sz="2000" dirty="0" smtClean="0">
                <a:hlinkClick r:id="rId4"/>
              </a:rPr>
              <a:t>http://www.alessandroalpi.net</a:t>
            </a:r>
            <a:endParaRPr lang="en-US" sz="2000" dirty="0">
              <a:hlinkClick r:id="rId4"/>
            </a:endParaRPr>
          </a:p>
        </p:txBody>
      </p:sp>
      <p:pic>
        <p:nvPicPr>
          <p:cNvPr id="2" name="Picture 1"/>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309064" y="2607984"/>
            <a:ext cx="1377736" cy="726443"/>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309064" y="3368598"/>
            <a:ext cx="1396825" cy="1001265"/>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7217484" y="4358457"/>
            <a:ext cx="1579984" cy="737326"/>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450227" y="1438014"/>
            <a:ext cx="2244511" cy="912603"/>
          </a:xfrm>
          <a:prstGeom prst="rect">
            <a:avLst/>
          </a:prstGeom>
        </p:spPr>
      </p:pic>
    </p:spTree>
    <p:extLst>
      <p:ext uri="{BB962C8B-B14F-4D97-AF65-F5344CB8AC3E}">
        <p14:creationId xmlns:p14="http://schemas.microsoft.com/office/powerpoint/2010/main" val="1669038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rmAutofit/>
          </a:bodyPr>
          <a:lstStyle/>
          <a:p>
            <a:endParaRPr lang="it-IT" sz="2800" dirty="0" smtClean="0">
              <a:solidFill>
                <a:schemeClr val="tx1"/>
              </a:solidFill>
            </a:endParaRPr>
          </a:p>
          <a:p>
            <a:r>
              <a:rPr lang="it-IT" dirty="0" smtClean="0"/>
              <a:t>ALM/DLM </a:t>
            </a:r>
            <a:r>
              <a:rPr lang="it-IT" dirty="0" err="1" smtClean="0"/>
              <a:t>concepts</a:t>
            </a:r>
            <a:endParaRPr lang="it-IT" dirty="0" smtClean="0"/>
          </a:p>
          <a:p>
            <a:r>
              <a:rPr lang="it-IT" dirty="0" smtClean="0"/>
              <a:t>Unit </a:t>
            </a:r>
            <a:r>
              <a:rPr lang="it-IT" dirty="0" err="1" smtClean="0"/>
              <a:t>Testing</a:t>
            </a:r>
            <a:r>
              <a:rPr lang="it-IT" dirty="0" smtClean="0"/>
              <a:t> </a:t>
            </a:r>
            <a:r>
              <a:rPr lang="it-IT" dirty="0" err="1" smtClean="0"/>
              <a:t>concepts</a:t>
            </a:r>
            <a:endParaRPr lang="it-IT" dirty="0" smtClean="0"/>
          </a:p>
          <a:p>
            <a:r>
              <a:rPr lang="it-IT" dirty="0" err="1" smtClean="0"/>
              <a:t>Why</a:t>
            </a:r>
            <a:r>
              <a:rPr lang="it-IT" dirty="0" smtClean="0"/>
              <a:t> Unit </a:t>
            </a:r>
            <a:r>
              <a:rPr lang="it-IT" dirty="0" err="1"/>
              <a:t>T</a:t>
            </a:r>
            <a:r>
              <a:rPr lang="it-IT" dirty="0" err="1" smtClean="0"/>
              <a:t>esting</a:t>
            </a:r>
            <a:r>
              <a:rPr lang="it-IT" dirty="0" smtClean="0"/>
              <a:t> on </a:t>
            </a:r>
            <a:r>
              <a:rPr lang="it-IT" dirty="0" err="1" smtClean="0"/>
              <a:t>databases</a:t>
            </a:r>
            <a:endParaRPr lang="it-IT" dirty="0" smtClean="0"/>
          </a:p>
          <a:p>
            <a:r>
              <a:rPr lang="it-IT" dirty="0" smtClean="0"/>
              <a:t>Unit </a:t>
            </a:r>
            <a:r>
              <a:rPr lang="it-IT" dirty="0" err="1" smtClean="0"/>
              <a:t>Testing</a:t>
            </a:r>
            <a:r>
              <a:rPr lang="it-IT" dirty="0" smtClean="0"/>
              <a:t> </a:t>
            </a:r>
            <a:r>
              <a:rPr lang="it-IT" dirty="0" err="1" smtClean="0"/>
              <a:t>frameworks</a:t>
            </a:r>
            <a:endParaRPr lang="it-IT" dirty="0" smtClean="0"/>
          </a:p>
          <a:p>
            <a:r>
              <a:rPr lang="it-IT" dirty="0" smtClean="0"/>
              <a:t>Unit </a:t>
            </a:r>
            <a:r>
              <a:rPr lang="it-IT" dirty="0" err="1" smtClean="0"/>
              <a:t>Testing</a:t>
            </a:r>
            <a:r>
              <a:rPr lang="it-IT" dirty="0" smtClean="0"/>
              <a:t> </a:t>
            </a:r>
            <a:r>
              <a:rPr lang="it-IT" dirty="0" err="1" smtClean="0"/>
              <a:t>solutions</a:t>
            </a:r>
            <a:endParaRPr lang="it-IT" dirty="0" smtClean="0"/>
          </a:p>
          <a:p>
            <a:r>
              <a:rPr lang="it-IT" dirty="0" err="1" smtClean="0"/>
              <a:t>Conclusions</a:t>
            </a:r>
            <a:endParaRPr lang="it-IT" dirty="0" smtClean="0"/>
          </a:p>
          <a:p>
            <a:r>
              <a:rPr lang="it-IT" dirty="0" smtClean="0"/>
              <a:t>Q&amp;A</a:t>
            </a:r>
          </a:p>
          <a:p>
            <a:endParaRPr lang="en-US" sz="2400" dirty="0">
              <a:solidFill>
                <a:schemeClr val="tx1"/>
              </a:solidFill>
            </a:endParaRPr>
          </a:p>
        </p:txBody>
      </p:sp>
    </p:spTree>
    <p:extLst>
      <p:ext uri="{BB962C8B-B14F-4D97-AF65-F5344CB8AC3E}">
        <p14:creationId xmlns:p14="http://schemas.microsoft.com/office/powerpoint/2010/main" val="105120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 definition</a:t>
            </a:r>
            <a:endParaRPr lang="en-US" dirty="0"/>
          </a:p>
        </p:txBody>
      </p:sp>
      <p:sp>
        <p:nvSpPr>
          <p:cNvPr id="3" name="Content Placeholder 2"/>
          <p:cNvSpPr>
            <a:spLocks noGrp="1"/>
          </p:cNvSpPr>
          <p:nvPr>
            <p:ph idx="4294967295"/>
          </p:nvPr>
        </p:nvSpPr>
        <p:spPr>
          <a:xfrm>
            <a:off x="452438" y="1417638"/>
            <a:ext cx="8242300" cy="4695825"/>
          </a:xfrm>
          <a:prstGeom prst="rect">
            <a:avLst/>
          </a:prstGeom>
        </p:spPr>
        <p:txBody>
          <a:bodyPr>
            <a:normAutofit fontScale="92500" lnSpcReduction="10000"/>
          </a:bodyPr>
          <a:lstStyle/>
          <a:p>
            <a:pPr marL="0" indent="0">
              <a:lnSpc>
                <a:spcPct val="120000"/>
              </a:lnSpc>
              <a:buNone/>
            </a:pPr>
            <a:endParaRPr lang="en-US" sz="2400" i="1" dirty="0" smtClean="0"/>
          </a:p>
          <a:p>
            <a:pPr marL="0" indent="0">
              <a:lnSpc>
                <a:spcPct val="120000"/>
              </a:lnSpc>
              <a:buNone/>
            </a:pPr>
            <a:r>
              <a:rPr lang="en-US" i="1" dirty="0"/>
              <a:t>ALM is the product lifecycle management (governance, development, and maintenance) of application software. It encompasses requirements management, software architecture, computer programming, </a:t>
            </a:r>
            <a:r>
              <a:rPr lang="en-US" i="1" u="sng" dirty="0">
                <a:solidFill>
                  <a:srgbClr val="75982F"/>
                </a:solidFill>
              </a:rPr>
              <a:t>software testing</a:t>
            </a:r>
            <a:r>
              <a:rPr lang="en-US" i="1" dirty="0"/>
              <a:t>, software maintenance, change management, project management, and release management.</a:t>
            </a:r>
          </a:p>
          <a:p>
            <a:pPr marL="0" indent="0" algn="r">
              <a:lnSpc>
                <a:spcPct val="120000"/>
              </a:lnSpc>
              <a:buNone/>
            </a:pPr>
            <a:r>
              <a:rPr lang="en-US" i="1" dirty="0"/>
              <a:t>(</a:t>
            </a:r>
            <a:r>
              <a:rPr lang="en-US" i="1" dirty="0" smtClean="0"/>
              <a:t>source: </a:t>
            </a:r>
            <a:r>
              <a:rPr lang="en-US" i="1" dirty="0"/>
              <a:t>Wikipedia)</a:t>
            </a:r>
          </a:p>
        </p:txBody>
      </p:sp>
    </p:spTree>
    <p:extLst>
      <p:ext uri="{BB962C8B-B14F-4D97-AF65-F5344CB8AC3E}">
        <p14:creationId xmlns:p14="http://schemas.microsoft.com/office/powerpoint/2010/main" val="104721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ALM?</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dirty="0" smtClean="0">
              <a:solidFill>
                <a:schemeClr val="tx1"/>
              </a:solidFill>
            </a:endParaRPr>
          </a:p>
          <a:p>
            <a:r>
              <a:rPr lang="en-US" sz="2800" dirty="0" smtClean="0"/>
              <a:t>Breaking the </a:t>
            </a:r>
            <a:r>
              <a:rPr lang="en-US" sz="2800" dirty="0"/>
              <a:t>team barriers (integration)</a:t>
            </a:r>
          </a:p>
          <a:p>
            <a:r>
              <a:rPr lang="en-US" sz="2800" dirty="0"/>
              <a:t>Release high quality software</a:t>
            </a:r>
          </a:p>
          <a:p>
            <a:r>
              <a:rPr lang="en-US" sz="2800" dirty="0"/>
              <a:t>Release software in </a:t>
            </a:r>
            <a:r>
              <a:rPr lang="en-US" sz="2800" dirty="0" smtClean="0"/>
              <a:t>quickly way</a:t>
            </a:r>
            <a:endParaRPr lang="en-US" sz="2800" dirty="0"/>
          </a:p>
          <a:p>
            <a:r>
              <a:rPr lang="en-US" sz="2800" dirty="0"/>
              <a:t>Customer satisfaction</a:t>
            </a:r>
          </a:p>
          <a:p>
            <a:r>
              <a:rPr lang="en-US" sz="2800" dirty="0"/>
              <a:t>Improved work organization</a:t>
            </a:r>
          </a:p>
          <a:p>
            <a:r>
              <a:rPr lang="en-US" sz="2800" dirty="0"/>
              <a:t>Monitoring and tracking the activities</a:t>
            </a:r>
          </a:p>
          <a:p>
            <a:r>
              <a:rPr lang="en-US" sz="2800" dirty="0"/>
              <a:t>Improved code (clear and easy to read)</a:t>
            </a:r>
          </a:p>
        </p:txBody>
      </p:sp>
    </p:spTree>
    <p:extLst>
      <p:ext uri="{BB962C8B-B14F-4D97-AF65-F5344CB8AC3E}">
        <p14:creationId xmlns:p14="http://schemas.microsoft.com/office/powerpoint/2010/main" val="358659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reach the best Quality?</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en-US" sz="2800" dirty="0"/>
              <a:t>Continuous </a:t>
            </a:r>
            <a:r>
              <a:rPr lang="en-US" sz="2800" dirty="0" smtClean="0"/>
              <a:t>Integration!</a:t>
            </a:r>
          </a:p>
          <a:p>
            <a:pPr lvl="8"/>
            <a:endParaRPr lang="en-US" dirty="0"/>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9278" y="2601157"/>
            <a:ext cx="1763306" cy="1757779"/>
          </a:xfrm>
          <a:prstGeom prst="rect">
            <a:avLst/>
          </a:prstGeom>
        </p:spPr>
      </p:pic>
      <p:sp>
        <p:nvSpPr>
          <p:cNvPr id="5" name="TextBox 4"/>
          <p:cNvSpPr txBox="1"/>
          <p:nvPr/>
        </p:nvSpPr>
        <p:spPr>
          <a:xfrm>
            <a:off x="5277010" y="2899579"/>
            <a:ext cx="3787092" cy="1815882"/>
          </a:xfrm>
          <a:prstGeom prst="rect">
            <a:avLst/>
          </a:prstGeom>
          <a:noFill/>
        </p:spPr>
        <p:txBody>
          <a:bodyPr wrap="square" rtlCol="0">
            <a:spAutoFit/>
          </a:bodyPr>
          <a:lstStyle/>
          <a:p>
            <a:pPr marL="457200" indent="-457200">
              <a:buFont typeface="Wingdings" panose="05000000000000000000" pitchFamily="2" charset="2"/>
              <a:buChar char="§"/>
            </a:pPr>
            <a:r>
              <a:rPr lang="en-US" sz="2800" dirty="0">
                <a:solidFill>
                  <a:schemeClr val="tx2"/>
                </a:solidFill>
              </a:rPr>
              <a:t>DEVELOP</a:t>
            </a:r>
          </a:p>
          <a:p>
            <a:pPr marL="457200" indent="-457200">
              <a:buFont typeface="Wingdings" panose="05000000000000000000" pitchFamily="2" charset="2"/>
              <a:buChar char="§"/>
            </a:pPr>
            <a:r>
              <a:rPr lang="en-US" sz="2800" dirty="0">
                <a:solidFill>
                  <a:schemeClr val="tx2"/>
                </a:solidFill>
              </a:rPr>
              <a:t>SEND </a:t>
            </a:r>
            <a:endParaRPr lang="en-US" sz="2800" dirty="0" smtClean="0">
              <a:solidFill>
                <a:schemeClr val="tx2"/>
              </a:solidFill>
            </a:endParaRPr>
          </a:p>
          <a:p>
            <a:pPr marL="457200" indent="-457200">
              <a:buFont typeface="Wingdings" panose="05000000000000000000" pitchFamily="2" charset="2"/>
              <a:buChar char="§"/>
            </a:pPr>
            <a:r>
              <a:rPr lang="en-US" sz="2800" dirty="0" smtClean="0">
                <a:solidFill>
                  <a:schemeClr val="tx2"/>
                </a:solidFill>
              </a:rPr>
              <a:t>BUILD</a:t>
            </a:r>
            <a:endParaRPr lang="en-US" sz="2800" dirty="0">
              <a:solidFill>
                <a:schemeClr val="tx2"/>
              </a:solidFill>
            </a:endParaRPr>
          </a:p>
          <a:p>
            <a:pPr marL="457200" indent="-457200">
              <a:buFont typeface="Wingdings" panose="05000000000000000000" pitchFamily="2" charset="2"/>
              <a:buChar char="§"/>
            </a:pPr>
            <a:r>
              <a:rPr lang="en-US" sz="2800" b="1" dirty="0">
                <a:solidFill>
                  <a:srgbClr val="75982F"/>
                </a:solidFill>
              </a:rPr>
              <a:t>TEST</a:t>
            </a:r>
          </a:p>
        </p:txBody>
      </p:sp>
      <p:pic>
        <p:nvPicPr>
          <p:cNvPr id="9" name="Picture 8"/>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104008" y="2050741"/>
            <a:ext cx="1917576" cy="1402673"/>
          </a:xfrm>
          <a:prstGeom prst="rect">
            <a:avLst/>
          </a:prstGeom>
        </p:spPr>
      </p:pic>
      <p:pic>
        <p:nvPicPr>
          <p:cNvPr id="10" name="Picture 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302493" y="3116062"/>
            <a:ext cx="1713389" cy="1997476"/>
          </a:xfrm>
          <a:prstGeom prst="rect">
            <a:avLst/>
          </a:prstGeom>
        </p:spPr>
      </p:pic>
      <p:pic>
        <p:nvPicPr>
          <p:cNvPr id="11" name="Picture 10"/>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518082" y="4332303"/>
            <a:ext cx="1775534" cy="1231997"/>
          </a:xfrm>
          <a:prstGeom prst="rect">
            <a:avLst/>
          </a:prstGeom>
        </p:spPr>
      </p:pic>
      <p:sp>
        <p:nvSpPr>
          <p:cNvPr id="12" name="Oval 11"/>
          <p:cNvSpPr/>
          <p:nvPr/>
        </p:nvSpPr>
        <p:spPr>
          <a:xfrm>
            <a:off x="2121764" y="4296794"/>
            <a:ext cx="1349406" cy="1441533"/>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49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DLM – Database </a:t>
            </a:r>
            <a:r>
              <a:rPr lang="it-IT" dirty="0" err="1" smtClean="0"/>
              <a:t>lifecycle</a:t>
            </a:r>
            <a:r>
              <a:rPr lang="it-IT" dirty="0" smtClean="0"/>
              <a:t> management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Autofit/>
          </a:bodyPr>
          <a:lstStyle/>
          <a:p>
            <a:pPr marL="0" indent="0" algn="just">
              <a:buNone/>
            </a:pPr>
            <a:r>
              <a:rPr lang="en-US" i="1" dirty="0"/>
              <a:t>DLM is </a:t>
            </a:r>
            <a:r>
              <a:rPr lang="en-US" i="1" dirty="0" smtClean="0"/>
              <a:t>a </a:t>
            </a:r>
            <a:r>
              <a:rPr lang="en-US" i="1" dirty="0"/>
              <a:t>comprehensive approach to managing the database schema, data, and metadata for a database application</a:t>
            </a:r>
            <a:r>
              <a:rPr lang="en-US" i="1" dirty="0" smtClean="0"/>
              <a:t>. </a:t>
            </a:r>
            <a:r>
              <a:rPr lang="en-US" i="1" dirty="0"/>
              <a:t>DLM begins with discussion of project design and intent, continues with database develop, test, build, deploy, maintain, monitor, and backup activities, and ends with data </a:t>
            </a:r>
            <a:r>
              <a:rPr lang="en-US" i="1" dirty="0" smtClean="0"/>
              <a:t>archive.</a:t>
            </a:r>
            <a:endParaRPr lang="en-US" i="1" dirty="0"/>
          </a:p>
          <a:p>
            <a:pPr marL="0" indent="0" algn="r">
              <a:buNone/>
            </a:pPr>
            <a:r>
              <a:rPr lang="en-US" i="1" dirty="0" smtClean="0"/>
              <a:t>(source: TechNet</a:t>
            </a:r>
            <a:r>
              <a:rPr lang="en-US" i="1" dirty="0"/>
              <a:t>)</a:t>
            </a:r>
          </a:p>
        </p:txBody>
      </p:sp>
    </p:spTree>
    <p:extLst>
      <p:ext uri="{BB962C8B-B14F-4D97-AF65-F5344CB8AC3E}">
        <p14:creationId xmlns:p14="http://schemas.microsoft.com/office/powerpoint/2010/main" val="292671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20505</TotalTime>
  <Words>1064</Words>
  <Application>Microsoft Office PowerPoint</Application>
  <PresentationFormat>On-screen Show (4:3)</PresentationFormat>
  <Paragraphs>235</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Courier New</vt:lpstr>
      <vt:lpstr>Wingdings</vt:lpstr>
      <vt:lpstr>Office Theme</vt:lpstr>
      <vt:lpstr>Testing your databases</vt:lpstr>
      <vt:lpstr>Sponsors</vt:lpstr>
      <vt:lpstr>Organizers</vt:lpstr>
      <vt:lpstr>About me</vt:lpstr>
      <vt:lpstr>Agenda</vt:lpstr>
      <vt:lpstr>ALM definition</vt:lpstr>
      <vt:lpstr>Why ALM?</vt:lpstr>
      <vt:lpstr>How to reach the best Quality?</vt:lpstr>
      <vt:lpstr>DLM – Database lifecycle management</vt:lpstr>
      <vt:lpstr>Unit testing </vt:lpstr>
      <vt:lpstr>Unit testing – Why?</vt:lpstr>
      <vt:lpstr>Unit testing – Why?</vt:lpstr>
      <vt:lpstr>Then..</vt:lpstr>
      <vt:lpstr>Lesson learned..</vt:lpstr>
      <vt:lpstr>Unit testing – What we usually do?</vt:lpstr>
      <vt:lpstr>Unit testing – What do I test?</vt:lpstr>
      <vt:lpstr>Unit testing – What can we use?</vt:lpstr>
      <vt:lpstr>Unit testing – tSQLt</vt:lpstr>
      <vt:lpstr>Unit testing – tSQLt structures</vt:lpstr>
      <vt:lpstr>DEMO 1</vt:lpstr>
      <vt:lpstr>Unit testing – Visual Studio</vt:lpstr>
      <vt:lpstr>DEMO 2</vt:lpstr>
      <vt:lpstr>Unit testing – tSQLUnit</vt:lpstr>
      <vt:lpstr>Unit testing – tSQLUnit structures</vt:lpstr>
      <vt:lpstr>DEMO 3</vt:lpstr>
      <vt:lpstr>Features comparison – SQL Test</vt:lpstr>
      <vt:lpstr>Features comparison – Visual Studio</vt:lpstr>
      <vt:lpstr>Features comparison – tSQLUnit</vt:lpstr>
      <vt:lpstr>Conclusions</vt:lpstr>
      <vt:lpstr>Resources</vt:lpstr>
      <vt:lpstr>Q&amp;A</vt:lpstr>
      <vt:lpstr>Thanks!</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Alessandro Alpi</cp:lastModifiedBy>
  <cp:revision>292</cp:revision>
  <dcterms:created xsi:type="dcterms:W3CDTF">2011-08-19T20:30:49Z</dcterms:created>
  <dcterms:modified xsi:type="dcterms:W3CDTF">2015-02-19T12:18:15Z</dcterms:modified>
</cp:coreProperties>
</file>