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336" r:id="rId3"/>
    <p:sldId id="307" r:id="rId4"/>
    <p:sldId id="264" r:id="rId5"/>
    <p:sldId id="262" r:id="rId6"/>
    <p:sldId id="332" r:id="rId7"/>
    <p:sldId id="333" r:id="rId8"/>
    <p:sldId id="304" r:id="rId9"/>
    <p:sldId id="311" r:id="rId10"/>
    <p:sldId id="334" r:id="rId11"/>
    <p:sldId id="312" r:id="rId12"/>
    <p:sldId id="330" r:id="rId13"/>
    <p:sldId id="313" r:id="rId14"/>
    <p:sldId id="322" r:id="rId15"/>
    <p:sldId id="323" r:id="rId16"/>
    <p:sldId id="324" r:id="rId17"/>
    <p:sldId id="325" r:id="rId18"/>
    <p:sldId id="316" r:id="rId19"/>
    <p:sldId id="326" r:id="rId20"/>
    <p:sldId id="337" r:id="rId21"/>
    <p:sldId id="338" r:id="rId22"/>
    <p:sldId id="317" r:id="rId23"/>
    <p:sldId id="318" r:id="rId24"/>
    <p:sldId id="319" r:id="rId25"/>
    <p:sldId id="309" r:id="rId26"/>
    <p:sldId id="310" r:id="rId27"/>
    <p:sldId id="327" r:id="rId28"/>
    <p:sldId id="266" r:id="rId29"/>
    <p:sldId id="263" r:id="rId30"/>
    <p:sldId id="267" r:id="rId31"/>
    <p:sldId id="33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982F"/>
    <a:srgbClr val="FCFCC8"/>
    <a:srgbClr val="4A5E18"/>
    <a:srgbClr val="696A69"/>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2888" autoAdjust="0"/>
  </p:normalViewPr>
  <p:slideViewPr>
    <p:cSldViewPr snapToGrid="0" snapToObjects="1">
      <p:cViewPr varScale="1">
        <p:scale>
          <a:sx n="86" d="100"/>
          <a:sy n="86" d="100"/>
        </p:scale>
        <p:origin x="1350" y="60"/>
      </p:cViewPr>
      <p:guideLst>
        <p:guide orient="horz" pos="2160"/>
        <p:guide pos="2880"/>
      </p:guideLst>
    </p:cSldViewPr>
  </p:slideViewPr>
  <p:outlineViewPr>
    <p:cViewPr>
      <p:scale>
        <a:sx n="33" d="100"/>
        <a:sy n="33" d="100"/>
      </p:scale>
      <p:origin x="0" y="-84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28/02/15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382585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1) </a:t>
            </a:r>
            <a:r>
              <a:rPr lang="it-IT" dirty="0" smtClean="0"/>
              <a:t>Aumento della produttività </a:t>
            </a:r>
          </a:p>
          <a:p>
            <a:pPr lvl="1"/>
            <a:r>
              <a:rPr lang="it-IT" dirty="0" smtClean="0"/>
              <a:t>Condivisione pratiche di sviluppo e </a:t>
            </a:r>
            <a:r>
              <a:rPr lang="it-IT" dirty="0" err="1" smtClean="0"/>
              <a:t>deploy</a:t>
            </a:r>
            <a:endParaRPr lang="it-IT" dirty="0" smtClean="0"/>
          </a:p>
          <a:p>
            <a:pPr lvl="1"/>
            <a:r>
              <a:rPr lang="it-IT" dirty="0" smtClean="0"/>
              <a:t>Focus del team sui requisiti di business</a:t>
            </a:r>
            <a:endParaRPr lang="en-US" dirty="0" smtClean="0"/>
          </a:p>
          <a:p>
            <a:r>
              <a:rPr lang="it-IT" dirty="0" smtClean="0"/>
              <a:t>4) </a:t>
            </a:r>
            <a:r>
              <a:rPr lang="it-IT" dirty="0" smtClean="0"/>
              <a:t>Massimizzazione degli investimento </a:t>
            </a:r>
          </a:p>
          <a:p>
            <a:pPr lvl="1"/>
            <a:r>
              <a:rPr lang="it-IT" dirty="0" smtClean="0"/>
              <a:t>Sulle capacità</a:t>
            </a:r>
          </a:p>
          <a:p>
            <a:pPr lvl="1"/>
            <a:r>
              <a:rPr lang="it-IT" dirty="0" smtClean="0"/>
              <a:t>Sui processi</a:t>
            </a:r>
          </a:p>
          <a:p>
            <a:pPr lvl="1"/>
            <a:r>
              <a:rPr lang="it-IT" dirty="0" smtClean="0"/>
              <a:t>Sulle tecnologie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5) </a:t>
            </a:r>
            <a:r>
              <a:rPr lang="it-IT" dirty="0" smtClean="0"/>
              <a:t>Maggiore flessibilità</a:t>
            </a:r>
          </a:p>
          <a:p>
            <a:r>
              <a:rPr lang="it-IT" baseline="0" dirty="0" smtClean="0"/>
              <a:t>            Veloce integrazione con nuove applicazioni</a:t>
            </a:r>
          </a:p>
          <a:p>
            <a:r>
              <a:rPr lang="it-IT" baseline="0" dirty="0" smtClean="0"/>
              <a:t>            Semplicità di sviluppo nuovi requisiti di business</a:t>
            </a:r>
            <a:endParaRPr lang="it-IT" dirty="0" smtClean="0"/>
          </a:p>
        </p:txBody>
      </p:sp>
      <p:sp>
        <p:nvSpPr>
          <p:cNvPr id="4" name="Slide Number Placeholder 3"/>
          <p:cNvSpPr>
            <a:spLocks noGrp="1"/>
          </p:cNvSpPr>
          <p:nvPr>
            <p:ph type="sldNum" sz="quarter" idx="10"/>
          </p:nvPr>
        </p:nvSpPr>
        <p:spPr/>
        <p:txBody>
          <a:bodyPr/>
          <a:lstStyle/>
          <a:p>
            <a:fld id="{315185C3-C6A0-4FBF-9BDE-AD45F5C077D0}" type="slidenum">
              <a:rPr lang="en-US" smtClean="0"/>
              <a:t>7</a:t>
            </a:fld>
            <a:endParaRPr lang="en-US"/>
          </a:p>
        </p:txBody>
      </p:sp>
    </p:spTree>
    <p:extLst>
      <p:ext uri="{BB962C8B-B14F-4D97-AF65-F5344CB8AC3E}">
        <p14:creationId xmlns:p14="http://schemas.microsoft.com/office/powerpoint/2010/main" val="178134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11</a:t>
            </a:fld>
            <a:endParaRPr lang="en-US"/>
          </a:p>
        </p:txBody>
      </p:sp>
    </p:spTree>
    <p:extLst>
      <p:ext uri="{BB962C8B-B14F-4D97-AF65-F5344CB8AC3E}">
        <p14:creationId xmlns:p14="http://schemas.microsoft.com/office/powerpoint/2010/main" val="127654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Il</a:t>
            </a:r>
            <a:r>
              <a:rPr lang="it-IT" baseline="0" dirty="0" smtClean="0"/>
              <a:t> vantaggio di avere copertura di test è dato dal test stesso. Più siamo coperti da test, più abbiamo possibilità di prevenire regressioni o di capire in largo anticipo un bug.</a:t>
            </a:r>
          </a:p>
          <a:p>
            <a:r>
              <a:rPr lang="it-IT" baseline="0" dirty="0" smtClean="0"/>
              <a:t>Inoltre, avere copertura di test porta il metodo testato ad essere scritto semplice e chiaro, con funzionalità ben definite, appunto, testabili.</a:t>
            </a:r>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12</a:t>
            </a:fld>
            <a:endParaRPr lang="en-US"/>
          </a:p>
        </p:txBody>
      </p:sp>
    </p:spTree>
    <p:extLst>
      <p:ext uri="{BB962C8B-B14F-4D97-AF65-F5344CB8AC3E}">
        <p14:creationId xmlns:p14="http://schemas.microsoft.com/office/powerpoint/2010/main" val="1165593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69101" y="5705476"/>
            <a:ext cx="2247900" cy="1095375"/>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1264018" y="6072791"/>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2" descr="https://si0.twimg.com/profile_images/2284174758/v65oai7fxn47qv9nectx.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8146512" y="5965415"/>
            <a:ext cx="647780" cy="64778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userDrawn="1"/>
        </p:nvSpPr>
        <p:spPr>
          <a:xfrm>
            <a:off x="7591845" y="6438887"/>
            <a:ext cx="1694329" cy="430887"/>
          </a:xfrm>
          <a:prstGeom prst="rect">
            <a:avLst/>
          </a:prstGeom>
          <a:noFill/>
        </p:spPr>
        <p:txBody>
          <a:bodyPr wrap="square" rtlCol="0">
            <a:spAutoFit/>
          </a:bodyPr>
          <a:lstStyle/>
          <a:p>
            <a:pPr algn="ctr"/>
            <a:r>
              <a:rPr lang="en-US" sz="1100" b="1" dirty="0" smtClean="0">
                <a:solidFill>
                  <a:srgbClr val="1AB2E8"/>
                </a:solidFill>
              </a:rPr>
              <a:t>#</a:t>
            </a:r>
            <a:r>
              <a:rPr lang="en-US" sz="1100" b="1" dirty="0" err="1" smtClean="0">
                <a:solidFill>
                  <a:srgbClr val="1AB2E8"/>
                </a:solidFill>
              </a:rPr>
              <a:t>sqlsatPordenone</a:t>
            </a:r>
            <a:endParaRPr lang="en-US" sz="1100" b="1" dirty="0" smtClean="0">
              <a:solidFill>
                <a:srgbClr val="1AB2E8"/>
              </a:solidFill>
            </a:endParaRPr>
          </a:p>
          <a:p>
            <a:pPr algn="ctr"/>
            <a:r>
              <a:rPr lang="en-US" sz="1100" b="1" dirty="0" smtClean="0">
                <a:solidFill>
                  <a:srgbClr val="1AB2E8"/>
                </a:solidFill>
              </a:rPr>
              <a:t>#sqlsat367</a:t>
            </a:r>
            <a:endParaRPr lang="en-US" sz="1100" b="1" dirty="0">
              <a:solidFill>
                <a:srgbClr val="1AB2E8"/>
              </a:solidFill>
            </a:endParaRPr>
          </a:p>
        </p:txBody>
      </p:sp>
      <p:sp>
        <p:nvSpPr>
          <p:cNvPr id="5" name="CasellaDiTesto 4"/>
          <p:cNvSpPr txBox="1"/>
          <p:nvPr userDrawn="1"/>
        </p:nvSpPr>
        <p:spPr>
          <a:xfrm>
            <a:off x="286232" y="6479519"/>
            <a:ext cx="2133918" cy="369332"/>
          </a:xfrm>
          <a:prstGeom prst="rect">
            <a:avLst/>
          </a:prstGeom>
          <a:noFill/>
        </p:spPr>
        <p:txBody>
          <a:bodyPr wrap="none" rtlCol="0">
            <a:spAutoFit/>
          </a:bodyPr>
          <a:lstStyle/>
          <a:p>
            <a:r>
              <a:rPr lang="it-IT" b="1" dirty="0" err="1" smtClean="0">
                <a:solidFill>
                  <a:srgbClr val="4A5E18"/>
                </a:solidFill>
              </a:rPr>
              <a:t>February</a:t>
            </a:r>
            <a:r>
              <a:rPr lang="it-IT" b="1" dirty="0" smtClean="0">
                <a:solidFill>
                  <a:srgbClr val="4A5E18"/>
                </a:solidFill>
              </a:rPr>
              <a:t> 28, 2015</a:t>
            </a:r>
            <a:endParaRPr lang="it-IT" b="1" dirty="0">
              <a:solidFill>
                <a:srgbClr val="4A5E18"/>
              </a:solidFill>
            </a:endParaRPr>
          </a:p>
        </p:txBody>
      </p:sp>
      <p:pic>
        <p:nvPicPr>
          <p:cNvPr id="10" name="Picture 9" descr="SQLSaturday_Final_Web.jpg"/>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5696646" y="5913309"/>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msdn.microsoft.com/it-it/library/dn383992.aspx" TargetMode="External"/><Relationship Id="rId13" Type="http://schemas.openxmlformats.org/officeDocument/2006/relationships/hyperlink" Target="https://github.com/chrisoldwood/SS-Unit" TargetMode="External"/><Relationship Id="rId3" Type="http://schemas.openxmlformats.org/officeDocument/2006/relationships/hyperlink" Target="http://sourceforge.net/projects/tsqlunit/" TargetMode="External"/><Relationship Id="rId7" Type="http://schemas.openxmlformats.org/officeDocument/2006/relationships/hyperlink" Target="http://channel9.msdn.com/Events/Visual-Studio/Launch-2013/QE107" TargetMode="External"/><Relationship Id="rId12" Type="http://schemas.openxmlformats.org/officeDocument/2006/relationships/hyperlink" Target="http://utplsql.sourceforge.net/" TargetMode="External"/><Relationship Id="rId2" Type="http://schemas.openxmlformats.org/officeDocument/2006/relationships/hyperlink" Target="http://tsqlt.org/" TargetMode="External"/><Relationship Id="rId1" Type="http://schemas.openxmlformats.org/officeDocument/2006/relationships/slideLayout" Target="../slideLayouts/slideLayout2.xml"/><Relationship Id="rId6" Type="http://schemas.openxmlformats.org/officeDocument/2006/relationships/hyperlink" Target="http://msdn.microsoft.com/en-us/library/jj851200(v=vs.103).aspx" TargetMode="External"/><Relationship Id="rId11" Type="http://schemas.openxmlformats.org/officeDocument/2006/relationships/hyperlink" Target="https://www.simple-talk.com/sql/t-sql-programming/getting-started-testing-databases-with-tsqlt/" TargetMode="External"/><Relationship Id="rId5" Type="http://schemas.openxmlformats.org/officeDocument/2006/relationships/hyperlink" Target="http://blogs.msdn.com/b/ssdt/archive/2012/12/07/getting-started-with-sql-server-database-unit-testing-in-ssdt.aspx" TargetMode="External"/><Relationship Id="rId10" Type="http://schemas.openxmlformats.org/officeDocument/2006/relationships/hyperlink" Target="http://en.wikipedia.org/wiki/Unit_testing" TargetMode="External"/><Relationship Id="rId4" Type="http://schemas.openxmlformats.org/officeDocument/2006/relationships/hyperlink" Target="http://msdn.microsoft.com/en-us/library/dd172118(v=vs.100).aspx" TargetMode="External"/><Relationship Id="rId9" Type="http://schemas.openxmlformats.org/officeDocument/2006/relationships/hyperlink" Target="http://msdn.microsoft.com/en-us/library/jj907294.asp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eakerscore.com/8N8C" TargetMode="External"/><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uxstellino.wordpress.com/" TargetMode="External"/><Relationship Id="rId7" Type="http://schemas.openxmlformats.org/officeDocument/2006/relationships/image" Target="../media/image20.gif"/><Relationship Id="rId2" Type="http://schemas.openxmlformats.org/officeDocument/2006/relationships/hyperlink" Target="http://blogs.dotnethell.it/suxstellino"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www.alessandroalpi.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597501"/>
            <a:ext cx="8410384" cy="1251620"/>
          </a:xfrm>
        </p:spPr>
        <p:txBody>
          <a:bodyPr>
            <a:normAutofit/>
          </a:bodyPr>
          <a:lstStyle/>
          <a:p>
            <a:r>
              <a:rPr lang="en-US" dirty="0" smtClean="0"/>
              <a:t>Unit testing </a:t>
            </a:r>
            <a:r>
              <a:rPr lang="en-US" dirty="0" err="1" smtClean="0"/>
              <a:t>su</a:t>
            </a:r>
            <a:r>
              <a:rPr lang="en-US" dirty="0" smtClean="0"/>
              <a:t> database</a:t>
            </a:r>
            <a:endParaRPr lang="en-US" dirty="0"/>
          </a:p>
        </p:txBody>
      </p:sp>
      <p:sp>
        <p:nvSpPr>
          <p:cNvPr id="5" name="Subtitle 2"/>
          <p:cNvSpPr>
            <a:spLocks noGrp="1"/>
          </p:cNvSpPr>
          <p:nvPr>
            <p:ph type="subTitle" idx="1"/>
          </p:nvPr>
        </p:nvSpPr>
        <p:spPr>
          <a:xfrm>
            <a:off x="458409" y="2067525"/>
            <a:ext cx="3625912" cy="1752600"/>
          </a:xfrm>
        </p:spPr>
        <p:txBody>
          <a:bodyPr>
            <a:normAutofit/>
          </a:bodyPr>
          <a:lstStyle/>
          <a:p>
            <a:r>
              <a:rPr lang="en-US" b="1" dirty="0" smtClean="0"/>
              <a:t>Alessandro Alpi</a:t>
            </a:r>
          </a:p>
          <a:p>
            <a:r>
              <a:rPr lang="it-IT" i="1" dirty="0" smtClean="0">
                <a:solidFill>
                  <a:schemeClr val="accent2">
                    <a:lumMod val="20000"/>
                    <a:lumOff val="80000"/>
                  </a:schemeClr>
                </a:solidFill>
              </a:rPr>
              <a:t>@</a:t>
            </a:r>
            <a:r>
              <a:rPr lang="it-IT" i="1" dirty="0" err="1" smtClean="0">
                <a:solidFill>
                  <a:schemeClr val="accent2">
                    <a:lumMod val="20000"/>
                    <a:lumOff val="80000"/>
                  </a:schemeClr>
                </a:solidFill>
              </a:rPr>
              <a:t>suxstellino</a:t>
            </a:r>
            <a:endParaRPr lang="en-US" i="1" dirty="0" smtClean="0">
              <a:solidFill>
                <a:schemeClr val="accent2">
                  <a:lumMod val="20000"/>
                  <a:lumOff val="80000"/>
                </a:schemeClr>
              </a:solidFill>
            </a:endParaRPr>
          </a:p>
        </p:txBody>
      </p:sp>
      <p:sp>
        <p:nvSpPr>
          <p:cNvPr id="6" name="Subtitle 2"/>
          <p:cNvSpPr txBox="1">
            <a:spLocks/>
          </p:cNvSpPr>
          <p:nvPr/>
        </p:nvSpPr>
        <p:spPr>
          <a:xfrm>
            <a:off x="458408" y="3301965"/>
            <a:ext cx="3625912" cy="51816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i="1" dirty="0" smtClean="0">
                <a:solidFill>
                  <a:schemeClr val="accent2">
                    <a:lumMod val="20000"/>
                    <a:lumOff val="80000"/>
                  </a:schemeClr>
                </a:solidFill>
              </a:rPr>
              <a:t>www.alessandroalpi.net</a:t>
            </a:r>
          </a:p>
          <a:p>
            <a:endParaRPr lang="en-US" i="1" dirty="0" smtClean="0">
              <a:solidFill>
                <a:schemeClr val="accent5"/>
              </a:solidFill>
            </a:endParaRPr>
          </a:p>
        </p:txBody>
      </p:sp>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lgn="just">
              <a:buNone/>
            </a:pPr>
            <a:r>
              <a:rPr lang="it-IT" sz="2800" i="1" dirty="0"/>
              <a:t>In ingegneria del software, per </a:t>
            </a:r>
            <a:r>
              <a:rPr lang="it-IT" sz="2800" i="1" dirty="0" err="1"/>
              <a:t>unit</a:t>
            </a:r>
            <a:r>
              <a:rPr lang="it-IT" sz="2800" i="1" dirty="0"/>
              <a:t> </a:t>
            </a:r>
            <a:r>
              <a:rPr lang="it-IT" sz="2800" i="1" dirty="0" err="1"/>
              <a:t>testing</a:t>
            </a:r>
            <a:r>
              <a:rPr lang="it-IT" sz="2800" i="1" dirty="0"/>
              <a:t> (</a:t>
            </a:r>
            <a:r>
              <a:rPr lang="it-IT" sz="2800" i="1" dirty="0" err="1"/>
              <a:t>testing</a:t>
            </a:r>
            <a:r>
              <a:rPr lang="it-IT" sz="2800" i="1" dirty="0"/>
              <a:t> unitario) si intende l'attività di prova e collaudo di singole unità software. A seconda del paradigma di programmazione, l’unità può essere una singola funzione, una singola classe o un singolo metodo. Lo scopo fondamentale è l’individuazione precoce dei bug (o la prevenzione delle regressioni).</a:t>
            </a:r>
            <a:r>
              <a:rPr lang="en-US" sz="2800" i="1" dirty="0"/>
              <a:t> </a:t>
            </a:r>
          </a:p>
          <a:p>
            <a:pPr marL="0" indent="0" algn="r">
              <a:buNone/>
            </a:pPr>
            <a:endParaRPr lang="en-US" sz="2800" i="1" dirty="0" smtClean="0"/>
          </a:p>
          <a:p>
            <a:pPr marL="0" indent="0" algn="r">
              <a:buNone/>
            </a:pPr>
            <a:r>
              <a:rPr lang="en-US" sz="2800" i="1" dirty="0" smtClean="0"/>
              <a:t>(</a:t>
            </a:r>
            <a:r>
              <a:rPr lang="en-US" sz="2800" i="1" dirty="0" err="1"/>
              <a:t>fonte</a:t>
            </a:r>
            <a:r>
              <a:rPr lang="en-US" sz="2800" i="1" dirty="0"/>
              <a:t> Wikipedia)</a:t>
            </a:r>
          </a:p>
          <a:p>
            <a:pPr marL="0" indent="0" algn="just">
              <a:buNone/>
            </a:pPr>
            <a:endParaRPr lang="en-US" sz="2800" i="1" dirty="0"/>
          </a:p>
        </p:txBody>
      </p:sp>
    </p:spTree>
    <p:extLst>
      <p:ext uri="{BB962C8B-B14F-4D97-AF65-F5344CB8AC3E}">
        <p14:creationId xmlns:p14="http://schemas.microsoft.com/office/powerpoint/2010/main" val="132909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Perché?</a:t>
            </a:r>
            <a:endParaRPr lang="en-US" dirty="0"/>
          </a:p>
        </p:txBody>
      </p:sp>
      <p:pic>
        <p:nvPicPr>
          <p:cNvPr id="4" name="Picture 3"/>
          <p:cNvPicPr>
            <a:picLocks noChangeAspect="1"/>
          </p:cNvPicPr>
          <p:nvPr/>
        </p:nvPicPr>
        <p:blipFill>
          <a:blip r:embed="rId3"/>
          <a:stretch>
            <a:fillRect/>
          </a:stretch>
        </p:blipFill>
        <p:spPr>
          <a:xfrm>
            <a:off x="544394" y="1528548"/>
            <a:ext cx="7948541" cy="3966729"/>
          </a:xfrm>
          <a:prstGeom prst="rect">
            <a:avLst/>
          </a:prstGeom>
        </p:spPr>
      </p:pic>
    </p:spTree>
    <p:extLst>
      <p:ext uri="{BB962C8B-B14F-4D97-AF65-F5344CB8AC3E}">
        <p14:creationId xmlns:p14="http://schemas.microsoft.com/office/powerpoint/2010/main" val="1290934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Perchè</a:t>
            </a:r>
            <a:r>
              <a:rPr lang="it-IT" dirty="0" smtClean="0"/>
              <a: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err="1" smtClean="0"/>
              <a:t>Testare</a:t>
            </a:r>
            <a:r>
              <a:rPr lang="en-US" sz="2800" dirty="0" smtClean="0"/>
              <a:t> </a:t>
            </a:r>
            <a:r>
              <a:rPr lang="en-US" sz="2800" dirty="0" err="1" smtClean="0"/>
              <a:t>funzionalità</a:t>
            </a:r>
            <a:r>
              <a:rPr lang="en-US" sz="2800" dirty="0" smtClean="0"/>
              <a:t> mission-critical di business</a:t>
            </a:r>
          </a:p>
          <a:p>
            <a:r>
              <a:rPr lang="en-US" sz="2800" dirty="0" err="1" smtClean="0"/>
              <a:t>Sviluppo</a:t>
            </a:r>
            <a:r>
              <a:rPr lang="en-US" sz="2800" dirty="0" smtClean="0"/>
              <a:t> </a:t>
            </a:r>
            <a:r>
              <a:rPr lang="en-US" sz="2800" dirty="0" err="1" smtClean="0"/>
              <a:t>evolutivo</a:t>
            </a:r>
            <a:endParaRPr lang="en-US" sz="2800" dirty="0" smtClean="0"/>
          </a:p>
          <a:p>
            <a:r>
              <a:rPr lang="en-US" sz="2800" dirty="0" smtClean="0"/>
              <a:t>Per </a:t>
            </a:r>
            <a:r>
              <a:rPr lang="en-US" sz="2800" dirty="0" err="1" smtClean="0"/>
              <a:t>capire</a:t>
            </a:r>
            <a:r>
              <a:rPr lang="en-US" sz="2800" dirty="0" smtClean="0"/>
              <a:t> </a:t>
            </a:r>
            <a:r>
              <a:rPr lang="en-US" sz="2800" dirty="0" err="1" smtClean="0"/>
              <a:t>precocemente</a:t>
            </a:r>
            <a:r>
              <a:rPr lang="en-US" sz="2800" dirty="0" smtClean="0"/>
              <a:t> </a:t>
            </a:r>
            <a:r>
              <a:rPr lang="en-US" sz="2800" dirty="0" err="1" smtClean="0"/>
              <a:t>alcuni</a:t>
            </a:r>
            <a:r>
              <a:rPr lang="en-US" sz="2800" dirty="0" smtClean="0"/>
              <a:t> bug</a:t>
            </a:r>
          </a:p>
          <a:p>
            <a:pPr lvl="1"/>
            <a:r>
              <a:rPr lang="it-IT" sz="2400" dirty="0" smtClean="0"/>
              <a:t>Supporto di </a:t>
            </a:r>
            <a:r>
              <a:rPr lang="it-IT" sz="2400" dirty="0" err="1" smtClean="0"/>
              <a:t>alert</a:t>
            </a:r>
            <a:r>
              <a:rPr lang="it-IT" sz="2400" smtClean="0"/>
              <a:t> automatici</a:t>
            </a:r>
            <a:endParaRPr lang="en-US" sz="2400" dirty="0" smtClean="0"/>
          </a:p>
          <a:p>
            <a:r>
              <a:rPr lang="en-US" sz="2800" dirty="0" smtClean="0"/>
              <a:t>Per </a:t>
            </a:r>
            <a:r>
              <a:rPr lang="en-US" sz="2800" dirty="0" err="1" smtClean="0"/>
              <a:t>prevenire</a:t>
            </a:r>
            <a:r>
              <a:rPr lang="en-US" sz="2800" dirty="0" smtClean="0"/>
              <a:t> </a:t>
            </a:r>
            <a:r>
              <a:rPr lang="en-US" sz="2800" dirty="0" err="1" smtClean="0"/>
              <a:t>regressioni</a:t>
            </a:r>
            <a:r>
              <a:rPr lang="en-US" sz="2800" dirty="0" smtClean="0"/>
              <a:t> </a:t>
            </a:r>
            <a:r>
              <a:rPr lang="en-US" sz="2800" dirty="0" err="1" smtClean="0"/>
              <a:t>il</a:t>
            </a:r>
            <a:r>
              <a:rPr lang="en-US" sz="2800" dirty="0" smtClean="0"/>
              <a:t> </a:t>
            </a:r>
            <a:r>
              <a:rPr lang="en-US" sz="2800" dirty="0" err="1" smtClean="0"/>
              <a:t>più</a:t>
            </a:r>
            <a:r>
              <a:rPr lang="en-US" sz="2800" dirty="0" smtClean="0"/>
              <a:t> </a:t>
            </a:r>
            <a:r>
              <a:rPr lang="en-US" sz="2800" dirty="0" err="1" smtClean="0"/>
              <a:t>possibile</a:t>
            </a:r>
            <a:endParaRPr lang="en-US" sz="2800" dirty="0" smtClean="0"/>
          </a:p>
          <a:p>
            <a:r>
              <a:rPr lang="it-IT" sz="2800" dirty="0" smtClean="0"/>
              <a:t>Avere copertura di test</a:t>
            </a:r>
          </a:p>
          <a:p>
            <a:r>
              <a:rPr lang="it-IT" sz="2800" dirty="0" smtClean="0"/>
              <a:t>Scrivere in maniera «testabile» i nostri metodi</a:t>
            </a:r>
            <a:endParaRPr lang="en-US" sz="2800" dirty="0"/>
          </a:p>
          <a:p>
            <a:pPr marL="0" indent="0">
              <a:buNone/>
            </a:pPr>
            <a:endParaRPr lang="en-US" sz="3600" dirty="0"/>
          </a:p>
        </p:txBody>
      </p:sp>
    </p:spTree>
    <p:extLst>
      <p:ext uri="{BB962C8B-B14F-4D97-AF65-F5344CB8AC3E}">
        <p14:creationId xmlns:p14="http://schemas.microsoft.com/office/powerpoint/2010/main" val="401976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Quindi..</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endParaRPr lang="it-IT" sz="3600" dirty="0" smtClean="0"/>
          </a:p>
          <a:p>
            <a:pPr marL="0" indent="0">
              <a:buNone/>
            </a:pPr>
            <a:r>
              <a:rPr lang="it-IT" sz="3600" b="1" dirty="0" smtClean="0"/>
              <a:t>«Fix dei </a:t>
            </a:r>
            <a:r>
              <a:rPr lang="it-IT" sz="3600" b="1" dirty="0" smtClean="0"/>
              <a:t>bug non </a:t>
            </a:r>
            <a:r>
              <a:rPr lang="it-IT" sz="3600" b="1" dirty="0" smtClean="0"/>
              <a:t>appena trovati»</a:t>
            </a:r>
          </a:p>
          <a:p>
            <a:pPr marL="0" indent="0">
              <a:buNone/>
            </a:pPr>
            <a:endParaRPr lang="it-IT" sz="3600" dirty="0" smtClean="0"/>
          </a:p>
          <a:p>
            <a:r>
              <a:rPr lang="en-US" sz="2600" dirty="0" smtClean="0"/>
              <a:t>I bug non </a:t>
            </a:r>
            <a:r>
              <a:rPr lang="en-US" sz="2600" dirty="0" err="1" smtClean="0"/>
              <a:t>fixati</a:t>
            </a:r>
            <a:r>
              <a:rPr lang="en-US" sz="2600" dirty="0" smtClean="0"/>
              <a:t> </a:t>
            </a:r>
            <a:r>
              <a:rPr lang="en-US" sz="2600" dirty="0" err="1" smtClean="0"/>
              <a:t>camuffano</a:t>
            </a:r>
            <a:r>
              <a:rPr lang="en-US" sz="2600" dirty="0" smtClean="0"/>
              <a:t> </a:t>
            </a:r>
            <a:r>
              <a:rPr lang="en-US" sz="2600" dirty="0" err="1" smtClean="0"/>
              <a:t>potenzialmente</a:t>
            </a:r>
            <a:r>
              <a:rPr lang="en-US" sz="2600" dirty="0" smtClean="0"/>
              <a:t> </a:t>
            </a:r>
            <a:r>
              <a:rPr lang="en-US" sz="2600" dirty="0" err="1" smtClean="0"/>
              <a:t>altri</a:t>
            </a:r>
            <a:r>
              <a:rPr lang="en-US" sz="2600" dirty="0" smtClean="0"/>
              <a:t> </a:t>
            </a:r>
            <a:r>
              <a:rPr lang="en-US" sz="2600" dirty="0" smtClean="0"/>
              <a:t>bug</a:t>
            </a:r>
            <a:endParaRPr lang="en-US" sz="2600" dirty="0"/>
          </a:p>
          <a:p>
            <a:r>
              <a:rPr lang="en-US" sz="2600" dirty="0"/>
              <a:t>I bug non </a:t>
            </a:r>
            <a:r>
              <a:rPr lang="en-US" sz="2600" dirty="0" err="1"/>
              <a:t>fixati</a:t>
            </a:r>
            <a:r>
              <a:rPr lang="en-US" sz="2600" dirty="0"/>
              <a:t> </a:t>
            </a:r>
            <a:r>
              <a:rPr lang="en-US" sz="2600" dirty="0" err="1" smtClean="0"/>
              <a:t>fanno</a:t>
            </a:r>
            <a:r>
              <a:rPr lang="en-US" sz="2600" dirty="0" smtClean="0"/>
              <a:t> </a:t>
            </a:r>
            <a:r>
              <a:rPr lang="en-US" sz="2600" dirty="0" err="1" smtClean="0"/>
              <a:t>sembrare</a:t>
            </a:r>
            <a:r>
              <a:rPr lang="en-US" sz="2600" dirty="0" smtClean="0"/>
              <a:t> la </a:t>
            </a:r>
            <a:r>
              <a:rPr lang="en-US" sz="2600" dirty="0" err="1" smtClean="0"/>
              <a:t>qualità</a:t>
            </a:r>
            <a:r>
              <a:rPr lang="en-US" sz="2600" dirty="0" smtClean="0"/>
              <a:t> </a:t>
            </a:r>
            <a:r>
              <a:rPr lang="en-US" sz="2600" dirty="0" err="1" smtClean="0"/>
              <a:t>un’opzione</a:t>
            </a:r>
            <a:endParaRPr lang="en-US" sz="2600" dirty="0"/>
          </a:p>
          <a:p>
            <a:r>
              <a:rPr lang="en-US" sz="2600" dirty="0" err="1" smtClean="0"/>
              <a:t>Discutere</a:t>
            </a:r>
            <a:r>
              <a:rPr lang="en-US" sz="2600" dirty="0"/>
              <a:t> </a:t>
            </a:r>
            <a:r>
              <a:rPr lang="en-US" sz="2600" dirty="0" err="1" smtClean="0"/>
              <a:t>su</a:t>
            </a:r>
            <a:r>
              <a:rPr lang="en-US" sz="2600" dirty="0" smtClean="0"/>
              <a:t> bug </a:t>
            </a:r>
            <a:r>
              <a:rPr lang="en-US" sz="2600" dirty="0"/>
              <a:t>non </a:t>
            </a:r>
            <a:r>
              <a:rPr lang="en-US" sz="2600" dirty="0" err="1"/>
              <a:t>fixati</a:t>
            </a:r>
            <a:r>
              <a:rPr lang="en-US" sz="2600" dirty="0"/>
              <a:t> </a:t>
            </a:r>
            <a:r>
              <a:rPr lang="en-US" sz="2600" dirty="0" smtClean="0"/>
              <a:t>è </a:t>
            </a:r>
            <a:r>
              <a:rPr lang="en-US" sz="2600" dirty="0" err="1" smtClean="0"/>
              <a:t>una</a:t>
            </a:r>
            <a:r>
              <a:rPr lang="en-US" sz="2600" dirty="0" smtClean="0"/>
              <a:t> </a:t>
            </a:r>
            <a:r>
              <a:rPr lang="en-US" sz="2600" dirty="0" err="1" smtClean="0"/>
              <a:t>perdita</a:t>
            </a:r>
            <a:r>
              <a:rPr lang="en-US" sz="2600" dirty="0" smtClean="0"/>
              <a:t> di tempo</a:t>
            </a:r>
            <a:endParaRPr lang="en-US" sz="2600" dirty="0"/>
          </a:p>
          <a:p>
            <a:r>
              <a:rPr lang="en-US" sz="2600" dirty="0"/>
              <a:t>I bug non </a:t>
            </a:r>
            <a:r>
              <a:rPr lang="en-US" sz="2600" dirty="0" err="1"/>
              <a:t>fixati</a:t>
            </a:r>
            <a:r>
              <a:rPr lang="en-US" sz="2600" dirty="0"/>
              <a:t> </a:t>
            </a:r>
            <a:r>
              <a:rPr lang="en-US" sz="2600" dirty="0" err="1" smtClean="0"/>
              <a:t>aumentano</a:t>
            </a:r>
            <a:r>
              <a:rPr lang="en-US" sz="2600" dirty="0" smtClean="0"/>
              <a:t> in </a:t>
            </a:r>
            <a:r>
              <a:rPr lang="en-US" sz="2600" dirty="0" err="1" smtClean="0"/>
              <a:t>generale</a:t>
            </a:r>
            <a:r>
              <a:rPr lang="en-US" sz="2600" dirty="0" smtClean="0"/>
              <a:t> </a:t>
            </a:r>
            <a:r>
              <a:rPr lang="en-US" sz="2600" dirty="0" err="1" smtClean="0"/>
              <a:t>gli</a:t>
            </a:r>
            <a:r>
              <a:rPr lang="en-US" sz="2600" dirty="0" smtClean="0"/>
              <a:t> </a:t>
            </a:r>
            <a:r>
              <a:rPr lang="en-US" sz="2600" dirty="0" err="1" smtClean="0"/>
              <a:t>sforzi</a:t>
            </a:r>
            <a:endParaRPr lang="en-US" sz="2600" dirty="0" smtClean="0"/>
          </a:p>
        </p:txBody>
      </p:sp>
    </p:spTree>
    <p:extLst>
      <p:ext uri="{BB962C8B-B14F-4D97-AF65-F5344CB8AC3E}">
        <p14:creationId xmlns:p14="http://schemas.microsoft.com/office/powerpoint/2010/main" val="204949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Da non dimenticare..</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a:t>I bug non </a:t>
            </a:r>
            <a:r>
              <a:rPr lang="en-US" sz="2800" dirty="0" err="1"/>
              <a:t>fixati</a:t>
            </a:r>
            <a:r>
              <a:rPr lang="en-US" sz="2800" dirty="0"/>
              <a:t> </a:t>
            </a:r>
            <a:r>
              <a:rPr lang="en-US" sz="2800" dirty="0" err="1" smtClean="0"/>
              <a:t>portano</a:t>
            </a:r>
            <a:r>
              <a:rPr lang="en-US" sz="2800" dirty="0" smtClean="0"/>
              <a:t> </a:t>
            </a:r>
            <a:r>
              <a:rPr lang="en-US" sz="2800" dirty="0" err="1" smtClean="0"/>
              <a:t>metriche</a:t>
            </a:r>
            <a:r>
              <a:rPr lang="en-US" sz="2800" dirty="0" smtClean="0"/>
              <a:t> non </a:t>
            </a:r>
            <a:r>
              <a:rPr lang="en-US" sz="2800" dirty="0" err="1" smtClean="0"/>
              <a:t>affidabili</a:t>
            </a:r>
            <a:endParaRPr lang="en-US" sz="2800" dirty="0"/>
          </a:p>
          <a:p>
            <a:r>
              <a:rPr lang="en-US" sz="2800" dirty="0"/>
              <a:t>I bug non </a:t>
            </a:r>
            <a:r>
              <a:rPr lang="en-US" sz="2800" dirty="0" err="1"/>
              <a:t>fixati</a:t>
            </a:r>
            <a:r>
              <a:rPr lang="en-US" sz="2800" dirty="0"/>
              <a:t> </a:t>
            </a:r>
            <a:r>
              <a:rPr lang="en-US" sz="2800" dirty="0" err="1" smtClean="0"/>
              <a:t>distraggono</a:t>
            </a:r>
            <a:r>
              <a:rPr lang="en-US" sz="2800" dirty="0" smtClean="0"/>
              <a:t> </a:t>
            </a:r>
            <a:r>
              <a:rPr lang="en-US" sz="2800" dirty="0" err="1" smtClean="0"/>
              <a:t>il</a:t>
            </a:r>
            <a:r>
              <a:rPr lang="en-US" sz="2800" dirty="0" smtClean="0"/>
              <a:t> team</a:t>
            </a:r>
            <a:endParaRPr lang="en-US" sz="2800" dirty="0"/>
          </a:p>
          <a:p>
            <a:r>
              <a:rPr lang="en-US" sz="2800" dirty="0"/>
              <a:t>I bug non </a:t>
            </a:r>
            <a:r>
              <a:rPr lang="en-US" sz="2800" dirty="0" err="1"/>
              <a:t>fixati</a:t>
            </a:r>
            <a:r>
              <a:rPr lang="en-US" sz="2800" dirty="0"/>
              <a:t> </a:t>
            </a:r>
            <a:r>
              <a:rPr lang="en-US" sz="2800" dirty="0" err="1" smtClean="0"/>
              <a:t>ostacolano</a:t>
            </a:r>
            <a:r>
              <a:rPr lang="en-US" sz="2800" dirty="0" smtClean="0"/>
              <a:t> la </a:t>
            </a:r>
            <a:r>
              <a:rPr lang="en-US" sz="2800" dirty="0" err="1" smtClean="0"/>
              <a:t>velocità</a:t>
            </a:r>
            <a:r>
              <a:rPr lang="en-US" sz="2800" dirty="0" smtClean="0"/>
              <a:t> di release</a:t>
            </a:r>
            <a:endParaRPr lang="en-US" sz="2800" dirty="0"/>
          </a:p>
          <a:p>
            <a:r>
              <a:rPr lang="en-US" sz="2800" dirty="0"/>
              <a:t>I bug non </a:t>
            </a:r>
            <a:r>
              <a:rPr lang="en-US" sz="2800" dirty="0" err="1"/>
              <a:t>fixati</a:t>
            </a:r>
            <a:r>
              <a:rPr lang="en-US" sz="2800" dirty="0"/>
              <a:t> </a:t>
            </a:r>
            <a:r>
              <a:rPr lang="en-US" sz="2800" dirty="0" err="1" smtClean="0"/>
              <a:t>portano</a:t>
            </a:r>
            <a:r>
              <a:rPr lang="en-US" sz="2800" dirty="0" smtClean="0"/>
              <a:t> </a:t>
            </a:r>
            <a:r>
              <a:rPr lang="en-US" sz="2800" dirty="0" err="1" smtClean="0"/>
              <a:t>stime</a:t>
            </a:r>
            <a:r>
              <a:rPr lang="en-US" sz="2800" dirty="0" smtClean="0"/>
              <a:t> non accurate</a:t>
            </a:r>
            <a:endParaRPr lang="en-US" sz="2800" dirty="0"/>
          </a:p>
          <a:p>
            <a:r>
              <a:rPr lang="en-US" sz="2800" dirty="0" err="1" smtClean="0"/>
              <a:t>Fixare</a:t>
            </a:r>
            <a:r>
              <a:rPr lang="en-US" sz="2800" dirty="0" smtClean="0"/>
              <a:t> </a:t>
            </a:r>
            <a:r>
              <a:rPr lang="en-US" sz="2800" dirty="0" smtClean="0"/>
              <a:t>un bug </a:t>
            </a:r>
            <a:r>
              <a:rPr lang="en-US" sz="2800" dirty="0" err="1" smtClean="0"/>
              <a:t>oggi</a:t>
            </a:r>
            <a:r>
              <a:rPr lang="en-US" sz="2800" dirty="0" smtClean="0"/>
              <a:t> costa </a:t>
            </a:r>
            <a:r>
              <a:rPr lang="en-US" sz="2800" dirty="0" err="1" smtClean="0"/>
              <a:t>meno</a:t>
            </a:r>
            <a:r>
              <a:rPr lang="en-US" sz="2800" dirty="0" smtClean="0"/>
              <a:t> </a:t>
            </a:r>
            <a:r>
              <a:rPr lang="en-US" sz="2800" dirty="0" err="1" smtClean="0"/>
              <a:t>rispetto</a:t>
            </a:r>
            <a:r>
              <a:rPr lang="en-US" sz="2800" dirty="0" smtClean="0"/>
              <a:t> a </a:t>
            </a:r>
            <a:r>
              <a:rPr lang="en-US" sz="2800" dirty="0" err="1" smtClean="0"/>
              <a:t>farlo</a:t>
            </a:r>
            <a:r>
              <a:rPr lang="en-US" sz="2800" dirty="0" smtClean="0"/>
              <a:t> </a:t>
            </a:r>
            <a:r>
              <a:rPr lang="en-US" sz="2800" dirty="0" err="1" smtClean="0"/>
              <a:t>domani</a:t>
            </a:r>
            <a:endParaRPr lang="en-US" sz="2800" dirty="0"/>
          </a:p>
          <a:p>
            <a:pPr marL="0" indent="0">
              <a:buNone/>
            </a:pPr>
            <a:endParaRPr lang="en-US" sz="3600" dirty="0"/>
          </a:p>
        </p:txBody>
      </p:sp>
    </p:spTree>
    <p:extLst>
      <p:ext uri="{BB962C8B-B14F-4D97-AF65-F5344CB8AC3E}">
        <p14:creationId xmlns:p14="http://schemas.microsoft.com/office/powerpoint/2010/main" val="410506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 Cosa facciamo di solito?</a:t>
            </a:r>
            <a:endParaRPr lang="en-US" dirty="0"/>
          </a:p>
        </p:txBody>
      </p:sp>
      <p:sp>
        <p:nvSpPr>
          <p:cNvPr id="4" name="Content Placeholder 2"/>
          <p:cNvSpPr>
            <a:spLocks noGrp="1"/>
          </p:cNvSpPr>
          <p:nvPr>
            <p:ph idx="4294967295"/>
          </p:nvPr>
        </p:nvSpPr>
        <p:spPr>
          <a:xfrm>
            <a:off x="457200" y="1423988"/>
            <a:ext cx="8242300" cy="4695825"/>
          </a:xfrm>
          <a:prstGeom prst="rect">
            <a:avLst/>
          </a:prstGeom>
        </p:spPr>
        <p:txBody>
          <a:bodyPr>
            <a:normAutofit/>
          </a:bodyPr>
          <a:lstStyle/>
          <a:p>
            <a:pPr marL="0" indent="0">
              <a:buNone/>
            </a:pPr>
            <a:endParaRPr lang="en-US" sz="2400" dirty="0" smtClean="0"/>
          </a:p>
          <a:p>
            <a:r>
              <a:rPr lang="en-US" sz="2400" dirty="0" err="1" smtClean="0"/>
              <a:t>Preleviamo</a:t>
            </a:r>
            <a:r>
              <a:rPr lang="en-US" sz="2400" dirty="0" smtClean="0"/>
              <a:t> </a:t>
            </a:r>
            <a:r>
              <a:rPr lang="en-US" sz="2400" dirty="0" err="1" smtClean="0"/>
              <a:t>una</a:t>
            </a:r>
            <a:r>
              <a:rPr lang="en-US" sz="2400" dirty="0" smtClean="0"/>
              <a:t> </a:t>
            </a:r>
            <a:r>
              <a:rPr lang="en-US" sz="2400" dirty="0" err="1" smtClean="0"/>
              <a:t>copia</a:t>
            </a:r>
            <a:r>
              <a:rPr lang="en-US" sz="2400" dirty="0" smtClean="0"/>
              <a:t> </a:t>
            </a:r>
            <a:r>
              <a:rPr lang="en-US" sz="2400" dirty="0" err="1" smtClean="0"/>
              <a:t>dei</a:t>
            </a:r>
            <a:r>
              <a:rPr lang="en-US" sz="2400" dirty="0" smtClean="0"/>
              <a:t> </a:t>
            </a:r>
            <a:r>
              <a:rPr lang="en-US" sz="2400" dirty="0" err="1" smtClean="0"/>
              <a:t>dati</a:t>
            </a:r>
            <a:r>
              <a:rPr lang="en-US" sz="2400" dirty="0" smtClean="0"/>
              <a:t> </a:t>
            </a:r>
            <a:r>
              <a:rPr lang="en-US" sz="2400" dirty="0" err="1" smtClean="0"/>
              <a:t>su</a:t>
            </a:r>
            <a:r>
              <a:rPr lang="en-US" sz="2400" dirty="0" smtClean="0"/>
              <a:t> cui </a:t>
            </a:r>
            <a:r>
              <a:rPr lang="en-US" sz="2400" dirty="0" err="1" smtClean="0"/>
              <a:t>lavorare</a:t>
            </a:r>
            <a:r>
              <a:rPr lang="en-US" sz="2400" dirty="0" smtClean="0"/>
              <a:t> di test</a:t>
            </a:r>
          </a:p>
          <a:p>
            <a:r>
              <a:rPr lang="en-US" sz="2400" dirty="0" smtClean="0"/>
              <a:t>Test </a:t>
            </a:r>
            <a:r>
              <a:rPr lang="en-US" sz="2400" dirty="0" err="1" smtClean="0"/>
              <a:t>manuale</a:t>
            </a:r>
            <a:endParaRPr lang="en-US" sz="2400" dirty="0" smtClean="0"/>
          </a:p>
          <a:p>
            <a:pPr lvl="1"/>
            <a:r>
              <a:rPr lang="en-US" sz="2000" dirty="0" smtClean="0"/>
              <a:t>T-SQL – debug per </a:t>
            </a:r>
            <a:r>
              <a:rPr lang="en-US" sz="2000" dirty="0" err="1" smtClean="0"/>
              <a:t>i</a:t>
            </a:r>
            <a:r>
              <a:rPr lang="en-US" sz="2000" dirty="0" smtClean="0"/>
              <a:t> </a:t>
            </a:r>
            <a:r>
              <a:rPr lang="en-US" sz="2000" dirty="0" err="1" smtClean="0"/>
              <a:t>valori</a:t>
            </a:r>
            <a:r>
              <a:rPr lang="en-US" sz="2000" dirty="0" smtClean="0"/>
              <a:t> </a:t>
            </a:r>
            <a:r>
              <a:rPr lang="en-US" sz="2000" dirty="0" err="1" smtClean="0"/>
              <a:t>delle</a:t>
            </a:r>
            <a:r>
              <a:rPr lang="en-US" sz="2000" dirty="0" smtClean="0"/>
              <a:t> </a:t>
            </a:r>
            <a:r>
              <a:rPr lang="en-US" sz="2000" dirty="0" err="1" smtClean="0"/>
              <a:t>variabli</a:t>
            </a:r>
            <a:endParaRPr lang="en-US" sz="2000" dirty="0" smtClean="0"/>
          </a:p>
          <a:p>
            <a:pPr lvl="1"/>
            <a:r>
              <a:rPr lang="en-US" sz="2000" dirty="0" smtClean="0"/>
              <a:t>PRINT, PRINT, SELECT…</a:t>
            </a:r>
          </a:p>
          <a:p>
            <a:pPr lvl="1"/>
            <a:r>
              <a:rPr lang="en-US" sz="2000" dirty="0" err="1" smtClean="0"/>
              <a:t>Soggettività</a:t>
            </a:r>
            <a:r>
              <a:rPr lang="en-US" sz="2000" dirty="0" smtClean="0"/>
              <a:t> </a:t>
            </a:r>
            <a:r>
              <a:rPr lang="en-US" sz="2000" dirty="0" err="1" smtClean="0"/>
              <a:t>ed</a:t>
            </a:r>
            <a:r>
              <a:rPr lang="en-US" sz="2000" dirty="0" smtClean="0"/>
              <a:t> </a:t>
            </a:r>
            <a:r>
              <a:rPr lang="en-US" sz="2000" dirty="0" err="1" smtClean="0"/>
              <a:t>errori</a:t>
            </a:r>
            <a:r>
              <a:rPr lang="en-US" sz="2000" dirty="0" smtClean="0"/>
              <a:t> </a:t>
            </a:r>
            <a:r>
              <a:rPr lang="en-US" sz="2000" dirty="0" err="1" smtClean="0"/>
              <a:t>umani</a:t>
            </a:r>
            <a:endParaRPr lang="en-US" sz="2000" dirty="0" smtClean="0"/>
          </a:p>
          <a:p>
            <a:r>
              <a:rPr lang="en-US" sz="2400" dirty="0" err="1" smtClean="0"/>
              <a:t>Alcuni</a:t>
            </a:r>
            <a:r>
              <a:rPr lang="en-US" sz="2400" dirty="0" smtClean="0"/>
              <a:t> </a:t>
            </a:r>
            <a:r>
              <a:rPr lang="en-US" sz="2400" dirty="0" err="1" smtClean="0"/>
              <a:t>casi</a:t>
            </a:r>
            <a:r>
              <a:rPr lang="en-US" sz="2400" dirty="0" smtClean="0"/>
              <a:t> di test </a:t>
            </a:r>
            <a:r>
              <a:rPr lang="en-US" sz="2400" dirty="0" err="1" smtClean="0"/>
              <a:t>sono</a:t>
            </a:r>
            <a:r>
              <a:rPr lang="en-US" sz="2400" dirty="0" smtClean="0"/>
              <a:t> </a:t>
            </a:r>
            <a:r>
              <a:rPr lang="en-US" sz="2400" dirty="0" err="1" smtClean="0"/>
              <a:t>obsoleti</a:t>
            </a:r>
            <a:r>
              <a:rPr lang="en-US" sz="2400" dirty="0" smtClean="0"/>
              <a:t> </a:t>
            </a:r>
            <a:r>
              <a:rPr lang="en-US" sz="2400" dirty="0" err="1" smtClean="0"/>
              <a:t>poichè</a:t>
            </a:r>
            <a:r>
              <a:rPr lang="en-US" sz="2400" dirty="0" smtClean="0"/>
              <a:t> </a:t>
            </a:r>
            <a:r>
              <a:rPr lang="en-US" sz="2400" dirty="0" err="1" smtClean="0"/>
              <a:t>i</a:t>
            </a:r>
            <a:r>
              <a:rPr lang="en-US" sz="2400" dirty="0" smtClean="0"/>
              <a:t> </a:t>
            </a:r>
            <a:r>
              <a:rPr lang="en-US" sz="2400" dirty="0" err="1" smtClean="0"/>
              <a:t>dati</a:t>
            </a:r>
            <a:r>
              <a:rPr lang="en-US" sz="2400" dirty="0" smtClean="0"/>
              <a:t> </a:t>
            </a:r>
            <a:r>
              <a:rPr lang="en-US" sz="2400" dirty="0" err="1" smtClean="0"/>
              <a:t>cambiano</a:t>
            </a:r>
            <a:endParaRPr lang="en-US" sz="2400" dirty="0" smtClean="0"/>
          </a:p>
          <a:p>
            <a:r>
              <a:rPr lang="en-US" sz="2400" dirty="0" err="1" smtClean="0"/>
              <a:t>Alcuni</a:t>
            </a:r>
            <a:r>
              <a:rPr lang="en-US" sz="2400" dirty="0" smtClean="0"/>
              <a:t> test </a:t>
            </a:r>
            <a:r>
              <a:rPr lang="en-US" sz="2400" dirty="0" err="1" smtClean="0"/>
              <a:t>coinvolgono</a:t>
            </a:r>
            <a:r>
              <a:rPr lang="en-US" sz="2400" dirty="0" smtClean="0"/>
              <a:t> </a:t>
            </a:r>
            <a:r>
              <a:rPr lang="en-US" sz="2400" dirty="0" err="1" smtClean="0"/>
              <a:t>spesso</a:t>
            </a:r>
            <a:r>
              <a:rPr lang="en-US" sz="2400" dirty="0" smtClean="0"/>
              <a:t> constraint e </a:t>
            </a:r>
            <a:r>
              <a:rPr lang="en-US" sz="2400" dirty="0" err="1" smtClean="0"/>
              <a:t>strutture</a:t>
            </a:r>
            <a:r>
              <a:rPr lang="en-US" sz="2400" dirty="0" smtClean="0"/>
              <a:t> </a:t>
            </a:r>
            <a:r>
              <a:rPr lang="en-US" sz="2400" dirty="0" err="1" smtClean="0"/>
              <a:t>che</a:t>
            </a:r>
            <a:r>
              <a:rPr lang="en-US" sz="2400" dirty="0" smtClean="0"/>
              <a:t> non </a:t>
            </a:r>
            <a:r>
              <a:rPr lang="en-US" sz="2400" dirty="0" err="1" smtClean="0"/>
              <a:t>hanno</a:t>
            </a:r>
            <a:r>
              <a:rPr lang="en-US" sz="2400" dirty="0" smtClean="0"/>
              <a:t> </a:t>
            </a:r>
            <a:r>
              <a:rPr lang="en-US" sz="2400" dirty="0" err="1" smtClean="0"/>
              <a:t>niente</a:t>
            </a:r>
            <a:r>
              <a:rPr lang="en-US" sz="2400" dirty="0" smtClean="0"/>
              <a:t> a </a:t>
            </a:r>
            <a:r>
              <a:rPr lang="en-US" sz="2400" dirty="0" err="1" smtClean="0"/>
              <a:t>che</a:t>
            </a:r>
            <a:r>
              <a:rPr lang="en-US" sz="2400" dirty="0" smtClean="0"/>
              <a:t> </a:t>
            </a:r>
            <a:r>
              <a:rPr lang="en-US" sz="2400" dirty="0" err="1" smtClean="0"/>
              <a:t>vedere</a:t>
            </a:r>
            <a:r>
              <a:rPr lang="en-US" sz="2400" dirty="0" smtClean="0"/>
              <a:t> con </a:t>
            </a:r>
            <a:r>
              <a:rPr lang="en-US" sz="2400" dirty="0" err="1" smtClean="0"/>
              <a:t>il</a:t>
            </a:r>
            <a:r>
              <a:rPr lang="en-US" sz="2400" dirty="0" smtClean="0"/>
              <a:t> test </a:t>
            </a:r>
            <a:r>
              <a:rPr lang="en-US" sz="2400" dirty="0" err="1" smtClean="0"/>
              <a:t>stesso</a:t>
            </a:r>
            <a:endParaRPr lang="en-US" sz="3200" dirty="0"/>
          </a:p>
        </p:txBody>
      </p:sp>
    </p:spTree>
    <p:extLst>
      <p:ext uri="{BB962C8B-B14F-4D97-AF65-F5344CB8AC3E}">
        <p14:creationId xmlns:p14="http://schemas.microsoft.com/office/powerpoint/2010/main" val="5814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 Cosa dovrei testare?</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err="1" smtClean="0"/>
              <a:t>Calcoli</a:t>
            </a:r>
            <a:r>
              <a:rPr lang="en-US" sz="2800" dirty="0" smtClean="0"/>
              <a:t> </a:t>
            </a:r>
            <a:r>
              <a:rPr lang="en-US" sz="2800" dirty="0"/>
              <a:t>in </a:t>
            </a:r>
            <a:r>
              <a:rPr lang="en-US" sz="2800" dirty="0" smtClean="0"/>
              <a:t>procedure e </a:t>
            </a:r>
            <a:r>
              <a:rPr lang="en-US" sz="2800" dirty="0" err="1" smtClean="0"/>
              <a:t>funzioni</a:t>
            </a:r>
            <a:endParaRPr lang="en-US" sz="2800" dirty="0"/>
          </a:p>
          <a:p>
            <a:r>
              <a:rPr lang="en-US" sz="2800" dirty="0" smtClean="0"/>
              <a:t>Constraint (schema)</a:t>
            </a:r>
            <a:endParaRPr lang="en-US" sz="2800" dirty="0"/>
          </a:p>
          <a:p>
            <a:r>
              <a:rPr lang="en-US" sz="2800" dirty="0" err="1" smtClean="0"/>
              <a:t>Casi</a:t>
            </a:r>
            <a:r>
              <a:rPr lang="en-US" sz="2800" dirty="0" smtClean="0"/>
              <a:t> </a:t>
            </a:r>
            <a:r>
              <a:rPr lang="en-US" sz="2800" dirty="0" err="1" smtClean="0"/>
              <a:t>limite</a:t>
            </a:r>
            <a:r>
              <a:rPr lang="en-US" sz="2800" dirty="0" smtClean="0"/>
              <a:t> sui </a:t>
            </a:r>
            <a:r>
              <a:rPr lang="en-US" sz="2800" dirty="0" err="1" smtClean="0"/>
              <a:t>dati</a:t>
            </a:r>
            <a:endParaRPr lang="en-US" sz="2800" dirty="0"/>
          </a:p>
          <a:p>
            <a:r>
              <a:rPr lang="en-US" sz="2800" dirty="0" err="1" smtClean="0"/>
              <a:t>Comportamenti</a:t>
            </a:r>
            <a:r>
              <a:rPr lang="en-US" sz="2800" dirty="0" smtClean="0"/>
              <a:t> </a:t>
            </a:r>
            <a:r>
              <a:rPr lang="en-US" sz="2800" dirty="0" err="1" smtClean="0"/>
              <a:t>attesi</a:t>
            </a:r>
            <a:r>
              <a:rPr lang="en-US" sz="2800" dirty="0" smtClean="0"/>
              <a:t> sui </a:t>
            </a:r>
            <a:r>
              <a:rPr lang="en-US" sz="2800" dirty="0" err="1" smtClean="0"/>
              <a:t>dati</a:t>
            </a:r>
            <a:endParaRPr lang="en-US" sz="2800" dirty="0"/>
          </a:p>
          <a:p>
            <a:r>
              <a:rPr lang="en-US" sz="2800" dirty="0" err="1" smtClean="0"/>
              <a:t>Gestione</a:t>
            </a:r>
            <a:r>
              <a:rPr lang="en-US" sz="2800" dirty="0" smtClean="0"/>
              <a:t> </a:t>
            </a:r>
            <a:r>
              <a:rPr lang="en-US" sz="2800" dirty="0" err="1" smtClean="0"/>
              <a:t>degli</a:t>
            </a:r>
            <a:r>
              <a:rPr lang="en-US" sz="2800" dirty="0" smtClean="0"/>
              <a:t> </a:t>
            </a:r>
            <a:r>
              <a:rPr lang="en-US" sz="2800" dirty="0" err="1" smtClean="0"/>
              <a:t>errori</a:t>
            </a:r>
            <a:endParaRPr lang="en-US" sz="2800" dirty="0" smtClean="0"/>
          </a:p>
          <a:p>
            <a:r>
              <a:rPr lang="en-US" sz="2800" dirty="0" err="1" smtClean="0"/>
              <a:t>Sicurezza</a:t>
            </a:r>
            <a:endParaRPr lang="en-US" sz="2800" dirty="0"/>
          </a:p>
          <a:p>
            <a:r>
              <a:rPr lang="en-US" sz="2800" dirty="0" smtClean="0"/>
              <a:t>Standard</a:t>
            </a:r>
            <a:endParaRPr lang="en-US" sz="2800" dirty="0"/>
          </a:p>
          <a:p>
            <a:pPr marL="0" indent="0">
              <a:buNone/>
            </a:pPr>
            <a:endParaRPr lang="en-US" sz="3600" dirty="0"/>
          </a:p>
        </p:txBody>
      </p:sp>
    </p:spTree>
    <p:extLst>
      <p:ext uri="{BB962C8B-B14F-4D97-AF65-F5344CB8AC3E}">
        <p14:creationId xmlns:p14="http://schemas.microsoft.com/office/powerpoint/2010/main" val="344177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 Strumenti</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en-US" sz="2800" dirty="0" smtClean="0"/>
              <a:t>Framework</a:t>
            </a:r>
          </a:p>
          <a:p>
            <a:pPr lvl="1"/>
            <a:r>
              <a:rPr lang="en-US" sz="2400" dirty="0" err="1" smtClean="0"/>
              <a:t>tSQLt</a:t>
            </a:r>
            <a:endParaRPr lang="en-US" sz="2400" dirty="0" smtClean="0"/>
          </a:p>
          <a:p>
            <a:pPr lvl="1"/>
            <a:r>
              <a:rPr lang="en-US" sz="2400" dirty="0" smtClean="0"/>
              <a:t>tSQLUnit (</a:t>
            </a:r>
            <a:r>
              <a:rPr lang="en-US" sz="2400" dirty="0" err="1" smtClean="0"/>
              <a:t>consigliato</a:t>
            </a:r>
            <a:r>
              <a:rPr lang="en-US" sz="2400" dirty="0" smtClean="0"/>
              <a:t> pre SQL Server 2005)</a:t>
            </a:r>
            <a:endParaRPr lang="en-US" sz="2400" dirty="0" smtClean="0"/>
          </a:p>
          <a:p>
            <a:pPr lvl="1"/>
            <a:r>
              <a:rPr lang="en-US" sz="2400" dirty="0" smtClean="0"/>
              <a:t>SQLCop</a:t>
            </a:r>
          </a:p>
          <a:p>
            <a:r>
              <a:rPr lang="en-US" sz="3200" dirty="0" smtClean="0"/>
              <a:t>Tools </a:t>
            </a:r>
            <a:endParaRPr lang="en-US" sz="3200" dirty="0" smtClean="0"/>
          </a:p>
          <a:p>
            <a:pPr lvl="1"/>
            <a:r>
              <a:rPr lang="en-US" sz="2400" dirty="0" err="1"/>
              <a:t>SQLTest</a:t>
            </a:r>
            <a:r>
              <a:rPr lang="en-US" sz="2400" dirty="0"/>
              <a:t> </a:t>
            </a:r>
            <a:r>
              <a:rPr lang="en-US" sz="2400" dirty="0" smtClean="0"/>
              <a:t>di Red-Gate (</a:t>
            </a:r>
            <a:r>
              <a:rPr lang="en-US" sz="2400" dirty="0" err="1" smtClean="0"/>
              <a:t>tSQLt</a:t>
            </a:r>
            <a:r>
              <a:rPr lang="en-US" sz="2400" dirty="0" smtClean="0"/>
              <a:t> + </a:t>
            </a:r>
            <a:r>
              <a:rPr lang="en-US" sz="2400" dirty="0" err="1" smtClean="0"/>
              <a:t>SQLCop</a:t>
            </a:r>
            <a:r>
              <a:rPr lang="en-US" sz="2400" dirty="0" smtClean="0"/>
              <a:t>)</a:t>
            </a:r>
          </a:p>
          <a:p>
            <a:pPr lvl="1"/>
            <a:r>
              <a:rPr lang="en-US" sz="2400" dirty="0" smtClean="0"/>
              <a:t>Unit test project con Visual Studio</a:t>
            </a:r>
            <a:endParaRPr lang="en-US" sz="2400" dirty="0"/>
          </a:p>
          <a:p>
            <a:pPr marL="0" indent="0">
              <a:buNone/>
            </a:pPr>
            <a:endParaRPr lang="en-US" sz="3600" dirty="0"/>
          </a:p>
        </p:txBody>
      </p:sp>
    </p:spTree>
    <p:extLst>
      <p:ext uri="{BB962C8B-B14F-4D97-AF65-F5344CB8AC3E}">
        <p14:creationId xmlns:p14="http://schemas.microsoft.com/office/powerpoint/2010/main" val="112036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tSQLt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it-IT" sz="2800" dirty="0" smtClean="0"/>
              <a:t>Free </a:t>
            </a:r>
            <a:r>
              <a:rPr lang="it-IT" sz="2800" dirty="0" err="1" smtClean="0"/>
              <a:t>framework</a:t>
            </a:r>
            <a:r>
              <a:rPr lang="it-IT" sz="2800" dirty="0"/>
              <a:t> </a:t>
            </a:r>
            <a:r>
              <a:rPr lang="it-IT" sz="2800" dirty="0" smtClean="0"/>
              <a:t>(</a:t>
            </a:r>
            <a:r>
              <a:rPr lang="it-IT" sz="2800" dirty="0"/>
              <a:t>open source</a:t>
            </a:r>
            <a:r>
              <a:rPr lang="it-IT" sz="2800" dirty="0" smtClean="0"/>
              <a:t>)</a:t>
            </a:r>
          </a:p>
          <a:p>
            <a:r>
              <a:rPr lang="it-IT" sz="2800" dirty="0" smtClean="0"/>
              <a:t>T-SQL </a:t>
            </a:r>
          </a:p>
          <a:p>
            <a:r>
              <a:rPr lang="en-US" sz="2800" dirty="0" err="1" smtClean="0"/>
              <a:t>Necessita</a:t>
            </a:r>
            <a:r>
              <a:rPr lang="en-US" sz="2800" dirty="0" smtClean="0"/>
              <a:t> di SQLCLR </a:t>
            </a:r>
            <a:r>
              <a:rPr lang="en-US" sz="2800" dirty="0" err="1" smtClean="0"/>
              <a:t>abilitato</a:t>
            </a:r>
            <a:endParaRPr lang="en-US" sz="2800" dirty="0" smtClean="0"/>
          </a:p>
          <a:p>
            <a:r>
              <a:rPr lang="en-US" sz="2800" dirty="0" err="1" smtClean="0"/>
              <a:t>Comprende</a:t>
            </a:r>
            <a:r>
              <a:rPr lang="en-US" sz="2800" dirty="0" smtClean="0"/>
              <a:t> le </a:t>
            </a:r>
            <a:r>
              <a:rPr lang="en-US" sz="2800" dirty="0" err="1" smtClean="0"/>
              <a:t>asserzioni</a:t>
            </a:r>
            <a:r>
              <a:rPr lang="en-US" sz="2800" dirty="0" smtClean="0"/>
              <a:t> </a:t>
            </a:r>
            <a:r>
              <a:rPr lang="en-US" sz="2800" dirty="0" err="1" smtClean="0"/>
              <a:t>più</a:t>
            </a:r>
            <a:r>
              <a:rPr lang="en-US" sz="2800" dirty="0" smtClean="0"/>
              <a:t> </a:t>
            </a:r>
            <a:r>
              <a:rPr lang="en-US" sz="2800" dirty="0" err="1" smtClean="0"/>
              <a:t>comuni</a:t>
            </a:r>
            <a:endParaRPr lang="en-US" sz="2800" dirty="0" smtClean="0"/>
          </a:p>
          <a:p>
            <a:r>
              <a:rPr lang="en-US" sz="2800" dirty="0" smtClean="0"/>
              <a:t>Self-contained</a:t>
            </a:r>
          </a:p>
          <a:p>
            <a:r>
              <a:rPr lang="en-US" sz="2800" dirty="0" err="1" smtClean="0"/>
              <a:t>Transazioni</a:t>
            </a:r>
            <a:r>
              <a:rPr lang="en-US" sz="2800" dirty="0" smtClean="0"/>
              <a:t> isolate</a:t>
            </a:r>
          </a:p>
          <a:p>
            <a:r>
              <a:rPr lang="en-US" sz="2800" dirty="0" smtClean="0"/>
              <a:t>Versatile</a:t>
            </a:r>
          </a:p>
          <a:p>
            <a:r>
              <a:rPr lang="en-US" sz="2800" dirty="0" err="1" smtClean="0"/>
              <a:t>Piuttosto</a:t>
            </a:r>
            <a:r>
              <a:rPr lang="en-US" sz="2800" dirty="0" smtClean="0"/>
              <a:t> simile a </a:t>
            </a:r>
            <a:r>
              <a:rPr lang="en-US" sz="2800" dirty="0" err="1"/>
              <a:t>x</a:t>
            </a:r>
            <a:r>
              <a:rPr lang="en-US" sz="2800" dirty="0" err="1" smtClean="0"/>
              <a:t>Unit</a:t>
            </a:r>
            <a:endParaRPr lang="en-US" sz="2800" dirty="0"/>
          </a:p>
        </p:txBody>
      </p:sp>
      <p:pic>
        <p:nvPicPr>
          <p:cNvPr id="6" name="Picture 5" descr="http://tsqlt.org/wp-content/uploads/2011/11/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465" y="311929"/>
            <a:ext cx="970273" cy="7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7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strutture </a:t>
            </a:r>
            <a:r>
              <a:rPr lang="it-IT" dirty="0" err="1" smtClean="0"/>
              <a:t>tSQLt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en-US" sz="2800" dirty="0" smtClean="0"/>
              <a:t>Built-in</a:t>
            </a:r>
          </a:p>
          <a:p>
            <a:pPr lvl="1"/>
            <a:r>
              <a:rPr lang="en-US" sz="2400" dirty="0"/>
              <a:t>schema </a:t>
            </a:r>
            <a:r>
              <a:rPr lang="en-US" sz="2400" i="1" dirty="0" err="1" smtClean="0"/>
              <a:t>tsqlt</a:t>
            </a:r>
            <a:endParaRPr lang="en-US" sz="2400" dirty="0" smtClean="0"/>
          </a:p>
          <a:p>
            <a:r>
              <a:rPr lang="en-US" sz="2800" dirty="0" err="1" smtClean="0"/>
              <a:t>Classi</a:t>
            </a:r>
            <a:endParaRPr lang="en-US" sz="2800" dirty="0" smtClean="0"/>
          </a:p>
          <a:p>
            <a:pPr lvl="1"/>
            <a:r>
              <a:rPr lang="en-US" sz="2400" dirty="0" err="1" smtClean="0"/>
              <a:t>Gruppi</a:t>
            </a:r>
            <a:r>
              <a:rPr lang="en-US" sz="2400" dirty="0" smtClean="0"/>
              <a:t> di stored procedure (</a:t>
            </a:r>
            <a:r>
              <a:rPr lang="en-US" sz="2400" dirty="0" err="1" smtClean="0"/>
              <a:t>che</a:t>
            </a:r>
            <a:r>
              <a:rPr lang="en-US" sz="2400" dirty="0" smtClean="0"/>
              <a:t> </a:t>
            </a:r>
            <a:r>
              <a:rPr lang="en-US" sz="2400" dirty="0" err="1" smtClean="0"/>
              <a:t>sono</a:t>
            </a:r>
            <a:r>
              <a:rPr lang="en-US" sz="2400" dirty="0" smtClean="0"/>
              <a:t> </a:t>
            </a:r>
            <a:r>
              <a:rPr lang="en-US" sz="2400" dirty="0" err="1"/>
              <a:t>i</a:t>
            </a:r>
            <a:r>
              <a:rPr lang="en-US" sz="2400" dirty="0" smtClean="0"/>
              <a:t> test)</a:t>
            </a:r>
          </a:p>
          <a:p>
            <a:r>
              <a:rPr lang="en-US" sz="2800" dirty="0" err="1" smtClean="0"/>
              <a:t>Struttura</a:t>
            </a:r>
            <a:endParaRPr lang="en-US" sz="2800" dirty="0" smtClean="0"/>
          </a:p>
          <a:p>
            <a:pPr lvl="1"/>
            <a:r>
              <a:rPr lang="en-US" sz="2400" dirty="0" smtClean="0"/>
              <a:t>Assemble (</a:t>
            </a:r>
            <a:r>
              <a:rPr lang="en-US" sz="2400" dirty="0" err="1" smtClean="0"/>
              <a:t>crea</a:t>
            </a:r>
            <a:r>
              <a:rPr lang="en-US" sz="2400" dirty="0" smtClean="0"/>
              <a:t> </a:t>
            </a:r>
            <a:r>
              <a:rPr lang="en-US" sz="2400" dirty="0" err="1" smtClean="0"/>
              <a:t>oggetti</a:t>
            </a:r>
            <a:r>
              <a:rPr lang="en-US" sz="2400" dirty="0" smtClean="0"/>
              <a:t> fake e mock)</a:t>
            </a:r>
          </a:p>
          <a:p>
            <a:pPr lvl="1"/>
            <a:r>
              <a:rPr lang="en-US" sz="2400" dirty="0" smtClean="0"/>
              <a:t>Act (</a:t>
            </a:r>
            <a:r>
              <a:rPr lang="en-US" sz="2400" dirty="0" err="1" smtClean="0"/>
              <a:t>applica</a:t>
            </a:r>
            <a:r>
              <a:rPr lang="en-US" sz="2400" dirty="0" smtClean="0"/>
              <a:t> </a:t>
            </a:r>
            <a:r>
              <a:rPr lang="en-US" sz="2400" dirty="0" err="1" smtClean="0"/>
              <a:t>logiche</a:t>
            </a:r>
            <a:r>
              <a:rPr lang="en-US" sz="2400" dirty="0" smtClean="0"/>
              <a:t>)</a:t>
            </a:r>
          </a:p>
          <a:p>
            <a:pPr lvl="1"/>
            <a:r>
              <a:rPr lang="en-US" sz="2400" dirty="0" smtClean="0"/>
              <a:t>Assert (</a:t>
            </a:r>
            <a:r>
              <a:rPr lang="en-US" sz="2400" dirty="0" err="1" smtClean="0"/>
              <a:t>asserisce</a:t>
            </a:r>
            <a:r>
              <a:rPr lang="en-US" sz="2400" dirty="0" smtClean="0"/>
              <a:t>, </a:t>
            </a:r>
            <a:r>
              <a:rPr lang="en-US" sz="2400" dirty="0" err="1" smtClean="0"/>
              <a:t>verifica</a:t>
            </a:r>
            <a:r>
              <a:rPr lang="en-US" sz="2400" dirty="0" smtClean="0"/>
              <a:t> </a:t>
            </a:r>
            <a:r>
              <a:rPr lang="en-US" sz="2400" dirty="0" err="1" smtClean="0"/>
              <a:t>risultati</a:t>
            </a:r>
            <a:r>
              <a:rPr lang="en-US" sz="2400" dirty="0" smtClean="0"/>
              <a:t>)</a:t>
            </a:r>
          </a:p>
          <a:p>
            <a:r>
              <a:rPr lang="en-US" sz="2800" dirty="0" err="1" smtClean="0"/>
              <a:t>Convenzioni</a:t>
            </a:r>
            <a:endParaRPr lang="en-US" sz="2800" dirty="0" smtClean="0"/>
          </a:p>
          <a:p>
            <a:pPr lvl="1"/>
            <a:r>
              <a:rPr lang="en-US" sz="2400" dirty="0" smtClean="0"/>
              <a:t>Nome: </a:t>
            </a:r>
            <a:r>
              <a:rPr lang="en-US" sz="2400" i="1" dirty="0" smtClean="0"/>
              <a:t>test*</a:t>
            </a:r>
          </a:p>
        </p:txBody>
      </p:sp>
      <p:pic>
        <p:nvPicPr>
          <p:cNvPr id="5" name="Picture 4" descr="http://tsqlt.org/wp-content/uploads/2011/11/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465" y="311929"/>
            <a:ext cx="970273" cy="7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67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a:xfrm>
            <a:off x="457200" y="274638"/>
            <a:ext cx="8229600" cy="1143000"/>
          </a:xfrm>
        </p:spPr>
        <p:txBody>
          <a:bodyPr/>
          <a:lstStyle/>
          <a:p>
            <a:r>
              <a:rPr lang="it-IT" dirty="0" err="1" smtClean="0"/>
              <a:t>Sponsors</a:t>
            </a:r>
            <a:endParaRPr lang="it-IT"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50747" y="2896441"/>
            <a:ext cx="3070417" cy="73546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4325"/>
            <a:ext cx="3105770" cy="7641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743" y="1444810"/>
            <a:ext cx="2618893" cy="92431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801" y="2349013"/>
            <a:ext cx="3447199" cy="67219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306" y="4607900"/>
            <a:ext cx="1701527" cy="139938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814222" y="3931748"/>
            <a:ext cx="1936543" cy="962258"/>
          </a:xfrm>
          <a:prstGeom prst="rect">
            <a:avLst/>
          </a:prstGeom>
        </p:spPr>
      </p:pic>
      <p:pic>
        <p:nvPicPr>
          <p:cNvPr id="2" name="Picture 1"/>
          <p:cNvPicPr>
            <a:picLocks noChangeAspect="1"/>
          </p:cNvPicPr>
          <p:nvPr/>
        </p:nvPicPr>
        <p:blipFill>
          <a:blip r:embed="rId8"/>
          <a:stretch>
            <a:fillRect/>
          </a:stretch>
        </p:blipFill>
        <p:spPr>
          <a:xfrm>
            <a:off x="295231" y="3488933"/>
            <a:ext cx="3267739" cy="908383"/>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3167" y="5110704"/>
            <a:ext cx="2503633" cy="680474"/>
          </a:xfrm>
          <a:prstGeom prst="rect">
            <a:avLst/>
          </a:prstGeom>
        </p:spPr>
      </p:pic>
    </p:spTree>
    <p:extLst>
      <p:ext uri="{BB962C8B-B14F-4D97-AF65-F5344CB8AC3E}">
        <p14:creationId xmlns:p14="http://schemas.microsoft.com/office/powerpoint/2010/main" val="3296121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tSQLUnit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it-IT" sz="2800" dirty="0" smtClean="0"/>
          </a:p>
          <a:p>
            <a:r>
              <a:rPr lang="it-IT" sz="2800" dirty="0"/>
              <a:t>Free </a:t>
            </a:r>
            <a:r>
              <a:rPr lang="it-IT" sz="2800" dirty="0" err="1" smtClean="0"/>
              <a:t>framework</a:t>
            </a:r>
            <a:r>
              <a:rPr lang="it-IT" sz="2800" dirty="0" smtClean="0"/>
              <a:t> (open source)</a:t>
            </a:r>
          </a:p>
          <a:p>
            <a:r>
              <a:rPr lang="it-IT" sz="2800" dirty="0" smtClean="0"/>
              <a:t>T-SQL</a:t>
            </a:r>
          </a:p>
          <a:p>
            <a:r>
              <a:rPr lang="en-US" sz="2800" dirty="0" smtClean="0"/>
              <a:t>Self-contained</a:t>
            </a:r>
            <a:endParaRPr lang="en-US" sz="2800" dirty="0"/>
          </a:p>
          <a:p>
            <a:r>
              <a:rPr lang="en-US" sz="2800" dirty="0" err="1" smtClean="0"/>
              <a:t>Transazioni</a:t>
            </a:r>
            <a:r>
              <a:rPr lang="en-US" sz="2800" dirty="0" smtClean="0"/>
              <a:t> isolate</a:t>
            </a:r>
          </a:p>
          <a:p>
            <a:r>
              <a:rPr lang="en-US" sz="2800" dirty="0" err="1" smtClean="0"/>
              <a:t>Comprende</a:t>
            </a:r>
            <a:r>
              <a:rPr lang="en-US" sz="2800" dirty="0" smtClean="0"/>
              <a:t> le </a:t>
            </a:r>
            <a:r>
              <a:rPr lang="en-US" sz="2800" dirty="0" err="1" smtClean="0"/>
              <a:t>asserzioni</a:t>
            </a:r>
            <a:r>
              <a:rPr lang="en-US" sz="2800" dirty="0" smtClean="0"/>
              <a:t> </a:t>
            </a:r>
            <a:r>
              <a:rPr lang="en-US" sz="2800" dirty="0" err="1" smtClean="0"/>
              <a:t>più</a:t>
            </a:r>
            <a:r>
              <a:rPr lang="en-US" sz="2800" dirty="0" smtClean="0"/>
              <a:t> </a:t>
            </a:r>
            <a:r>
              <a:rPr lang="en-US" sz="2800" dirty="0" err="1" smtClean="0"/>
              <a:t>comuni</a:t>
            </a:r>
            <a:endParaRPr lang="en-US" sz="2800" dirty="0"/>
          </a:p>
          <a:p>
            <a:r>
              <a:rPr lang="en-US" sz="2800" dirty="0" smtClean="0"/>
              <a:t>Setup </a:t>
            </a:r>
            <a:r>
              <a:rPr lang="en-US" sz="2800" dirty="0" err="1" smtClean="0"/>
              <a:t>dati</a:t>
            </a:r>
            <a:r>
              <a:rPr lang="en-US" sz="2800" dirty="0" smtClean="0"/>
              <a:t> e </a:t>
            </a:r>
            <a:r>
              <a:rPr lang="en-US" sz="2800" dirty="0" err="1" smtClean="0"/>
              <a:t>ripristino</a:t>
            </a:r>
            <a:endParaRPr lang="en-US" sz="2800" dirty="0" smtClean="0"/>
          </a:p>
          <a:p>
            <a:r>
              <a:rPr lang="en-US" sz="2800" dirty="0" smtClean="0"/>
              <a:t>Simile a </a:t>
            </a:r>
            <a:r>
              <a:rPr lang="en-US" sz="2800" dirty="0" err="1"/>
              <a:t>x</a:t>
            </a:r>
            <a:r>
              <a:rPr lang="en-US" sz="2800" dirty="0" err="1" smtClean="0"/>
              <a:t>Unit</a:t>
            </a:r>
            <a:endParaRPr lang="en-US" sz="2800" dirty="0"/>
          </a:p>
          <a:p>
            <a:endParaRPr lang="en-US" sz="2800" dirty="0"/>
          </a:p>
        </p:txBody>
      </p:sp>
      <p:sp>
        <p:nvSpPr>
          <p:cNvPr id="3" name="TextBox 2"/>
          <p:cNvSpPr txBox="1"/>
          <p:nvPr/>
        </p:nvSpPr>
        <p:spPr>
          <a:xfrm>
            <a:off x="7448477" y="615305"/>
            <a:ext cx="1433406" cy="461665"/>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none" rtlCol="0">
            <a:spAutoFit/>
          </a:bodyPr>
          <a:lstStyle/>
          <a:p>
            <a:pPr algn="ctr"/>
            <a:r>
              <a:rPr lang="en-US" sz="2400" dirty="0" err="1">
                <a:solidFill>
                  <a:schemeClr val="tx2"/>
                </a:solidFill>
              </a:rPr>
              <a:t>tSQLUnit</a:t>
            </a:r>
            <a:endParaRPr lang="en-US" sz="2800" dirty="0">
              <a:solidFill>
                <a:schemeClr val="tx2"/>
              </a:solidFill>
            </a:endParaRPr>
          </a:p>
        </p:txBody>
      </p:sp>
    </p:spTree>
    <p:extLst>
      <p:ext uri="{BB962C8B-B14F-4D97-AF65-F5344CB8AC3E}">
        <p14:creationId xmlns:p14="http://schemas.microsoft.com/office/powerpoint/2010/main" val="335077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strutture </a:t>
            </a:r>
            <a:r>
              <a:rPr lang="it-IT" dirty="0" err="1" smtClean="0"/>
              <a:t>tSQLUnit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fontScale="92500" lnSpcReduction="20000"/>
          </a:bodyPr>
          <a:lstStyle/>
          <a:p>
            <a:r>
              <a:rPr lang="en-US" sz="2800" dirty="0" err="1"/>
              <a:t>TestSuites</a:t>
            </a:r>
            <a:endParaRPr lang="en-US" sz="2800" dirty="0"/>
          </a:p>
          <a:p>
            <a:pPr lvl="1"/>
            <a:r>
              <a:rPr lang="en-US" sz="2400" dirty="0" smtClean="0"/>
              <a:t>È </a:t>
            </a:r>
            <a:r>
              <a:rPr lang="en-US" sz="2400" dirty="0" err="1" smtClean="0"/>
              <a:t>il</a:t>
            </a:r>
            <a:r>
              <a:rPr lang="en-US" sz="2400" dirty="0" smtClean="0"/>
              <a:t> </a:t>
            </a:r>
            <a:r>
              <a:rPr lang="en-US" sz="2400" dirty="0" err="1" smtClean="0"/>
              <a:t>nome</a:t>
            </a:r>
            <a:r>
              <a:rPr lang="en-US" sz="2400" dirty="0" smtClean="0"/>
              <a:t> </a:t>
            </a:r>
            <a:r>
              <a:rPr lang="en-US" sz="2400" dirty="0" err="1" smtClean="0"/>
              <a:t>subito</a:t>
            </a:r>
            <a:r>
              <a:rPr lang="en-US" sz="2400" dirty="0" smtClean="0"/>
              <a:t> </a:t>
            </a:r>
            <a:r>
              <a:rPr lang="en-US" sz="2400" dirty="0" err="1" smtClean="0"/>
              <a:t>dopo</a:t>
            </a:r>
            <a:r>
              <a:rPr lang="en-US" sz="2400" dirty="0" smtClean="0"/>
              <a:t> </a:t>
            </a:r>
            <a:r>
              <a:rPr lang="en-US" sz="2400" dirty="0" err="1" smtClean="0"/>
              <a:t>il</a:t>
            </a:r>
            <a:r>
              <a:rPr lang="en-US" sz="2400" dirty="0" smtClean="0"/>
              <a:t> </a:t>
            </a:r>
            <a:r>
              <a:rPr lang="en-US" sz="2400" dirty="0" err="1" smtClean="0"/>
              <a:t>prefisso</a:t>
            </a:r>
            <a:r>
              <a:rPr lang="en-US" sz="2400" dirty="0" smtClean="0"/>
              <a:t> </a:t>
            </a:r>
            <a:r>
              <a:rPr lang="en-US" sz="2400" i="1" dirty="0" err="1" smtClean="0"/>
              <a:t>ut</a:t>
            </a:r>
            <a:r>
              <a:rPr lang="en-US" sz="2400" i="1" dirty="0" smtClean="0"/>
              <a:t>_</a:t>
            </a:r>
            <a:endParaRPr lang="en-US" sz="2400" dirty="0"/>
          </a:p>
          <a:p>
            <a:pPr lvl="1"/>
            <a:r>
              <a:rPr lang="en-US" sz="2400" dirty="0" err="1" smtClean="0"/>
              <a:t>Gruppi</a:t>
            </a:r>
            <a:r>
              <a:rPr lang="en-US" sz="2400" dirty="0" smtClean="0"/>
              <a:t> di procedure</a:t>
            </a:r>
            <a:endParaRPr lang="en-US" sz="2400" dirty="0"/>
          </a:p>
          <a:p>
            <a:pPr lvl="1"/>
            <a:r>
              <a:rPr lang="en-US" sz="2400" dirty="0"/>
              <a:t>User defined </a:t>
            </a:r>
            <a:r>
              <a:rPr lang="en-US" sz="2400" dirty="0" smtClean="0"/>
              <a:t>test (</a:t>
            </a:r>
            <a:r>
              <a:rPr lang="en-US" sz="2400" dirty="0" err="1" smtClean="0"/>
              <a:t>prefisso</a:t>
            </a:r>
            <a:r>
              <a:rPr lang="en-US" sz="2400" dirty="0" smtClean="0"/>
              <a:t> </a:t>
            </a:r>
            <a:r>
              <a:rPr lang="en-US" sz="2400" i="1" dirty="0" err="1"/>
              <a:t>ut</a:t>
            </a:r>
            <a:r>
              <a:rPr lang="en-US" sz="2400" i="1" dirty="0" smtClean="0"/>
              <a:t>_</a:t>
            </a:r>
            <a:r>
              <a:rPr lang="en-US" sz="2400" dirty="0" smtClean="0"/>
              <a:t>)</a:t>
            </a:r>
          </a:p>
          <a:p>
            <a:pPr lvl="2"/>
            <a:r>
              <a:rPr lang="en-US" sz="2000" b="1" dirty="0" err="1">
                <a:latin typeface="Courier New" panose="02070309020205020404" pitchFamily="49" charset="0"/>
                <a:cs typeface="Courier New" panose="02070309020205020404" pitchFamily="49" charset="0"/>
              </a:rPr>
              <a:t>u</a:t>
            </a:r>
            <a:r>
              <a:rPr lang="en-US" sz="2000" b="1" dirty="0" err="1" smtClean="0">
                <a:latin typeface="Courier New" panose="02070309020205020404" pitchFamily="49" charset="0"/>
                <a:cs typeface="Courier New" panose="02070309020205020404" pitchFamily="49" charset="0"/>
              </a:rPr>
              <a:t>t_NomeTestSuite_QuelCheVaFatto</a:t>
            </a:r>
            <a:endParaRPr lang="en-US" sz="2000" b="1" dirty="0">
              <a:latin typeface="Courier New" panose="02070309020205020404" pitchFamily="49" charset="0"/>
              <a:cs typeface="Courier New" panose="02070309020205020404" pitchFamily="49" charset="0"/>
            </a:endParaRPr>
          </a:p>
          <a:p>
            <a:r>
              <a:rPr lang="en-US" sz="2800" dirty="0"/>
              <a:t>Built-in</a:t>
            </a:r>
          </a:p>
          <a:p>
            <a:pPr lvl="1"/>
            <a:r>
              <a:rPr lang="en-US" sz="2400" dirty="0" smtClean="0"/>
              <a:t>Procedure con </a:t>
            </a:r>
            <a:r>
              <a:rPr lang="en-US" sz="2400" dirty="0" err="1" smtClean="0"/>
              <a:t>prefisso</a:t>
            </a:r>
            <a:r>
              <a:rPr lang="en-US" sz="2400" dirty="0" smtClean="0"/>
              <a:t> </a:t>
            </a:r>
            <a:r>
              <a:rPr lang="en-US" sz="2400" i="1" dirty="0" err="1" smtClean="0"/>
              <a:t>tsu</a:t>
            </a:r>
            <a:r>
              <a:rPr lang="en-US" sz="2400" dirty="0" smtClean="0"/>
              <a:t>_</a:t>
            </a:r>
            <a:endParaRPr lang="en-US" sz="2400" dirty="0"/>
          </a:p>
          <a:p>
            <a:r>
              <a:rPr lang="en-US" sz="2800" dirty="0"/>
              <a:t>Fixtures</a:t>
            </a:r>
          </a:p>
          <a:p>
            <a:pPr lvl="1"/>
            <a:r>
              <a:rPr lang="en-US" sz="2400" dirty="0" smtClean="0"/>
              <a:t>Procedure con </a:t>
            </a:r>
            <a:r>
              <a:rPr lang="en-US" sz="2400" dirty="0" err="1" smtClean="0"/>
              <a:t>suffisso</a:t>
            </a:r>
            <a:r>
              <a:rPr lang="en-US" sz="2400" dirty="0" smtClean="0"/>
              <a:t> _</a:t>
            </a:r>
            <a:r>
              <a:rPr lang="en-US" sz="2400" i="1" dirty="0" smtClean="0"/>
              <a:t>setup</a:t>
            </a:r>
          </a:p>
          <a:p>
            <a:pPr lvl="2"/>
            <a:r>
              <a:rPr lang="en-US" sz="2000" b="1" dirty="0" err="1" smtClean="0">
                <a:latin typeface="Courier New" panose="02070309020205020404" pitchFamily="49" charset="0"/>
                <a:cs typeface="Courier New" panose="02070309020205020404" pitchFamily="49" charset="0"/>
              </a:rPr>
              <a:t>ut_NomeTestSuite</a:t>
            </a:r>
            <a:r>
              <a:rPr lang="en-US" sz="2000" b="1" dirty="0" err="1" smtClean="0">
                <a:solidFill>
                  <a:srgbClr val="75982F"/>
                </a:solidFill>
                <a:latin typeface="Courier New" panose="02070309020205020404" pitchFamily="49" charset="0"/>
                <a:cs typeface="Courier New" panose="02070309020205020404" pitchFamily="49" charset="0"/>
              </a:rPr>
              <a:t>_setup</a:t>
            </a:r>
            <a:endParaRPr lang="en-US" sz="2000" dirty="0">
              <a:solidFill>
                <a:srgbClr val="75982F"/>
              </a:solidFill>
            </a:endParaRPr>
          </a:p>
          <a:p>
            <a:pPr lvl="1"/>
            <a:r>
              <a:rPr lang="en-US" sz="2400" dirty="0" smtClean="0"/>
              <a:t>Procedure con </a:t>
            </a:r>
            <a:r>
              <a:rPr lang="en-US" sz="2400" dirty="0" err="1" smtClean="0"/>
              <a:t>suffisso</a:t>
            </a:r>
            <a:r>
              <a:rPr lang="en-US" sz="2400" dirty="0" smtClean="0"/>
              <a:t> _</a:t>
            </a:r>
            <a:r>
              <a:rPr lang="en-US" sz="2400" i="1" dirty="0" smtClean="0"/>
              <a:t>teardown </a:t>
            </a:r>
            <a:r>
              <a:rPr lang="en-US" sz="2400" dirty="0" smtClean="0"/>
              <a:t>per</a:t>
            </a:r>
            <a:endParaRPr lang="en-US" sz="2400" i="1" dirty="0" smtClean="0"/>
          </a:p>
          <a:p>
            <a:pPr lvl="2"/>
            <a:r>
              <a:rPr lang="en-US" sz="2000" b="1" dirty="0" err="1" smtClean="0">
                <a:latin typeface="Courier New" panose="02070309020205020404" pitchFamily="49" charset="0"/>
                <a:cs typeface="Courier New" panose="02070309020205020404" pitchFamily="49" charset="0"/>
              </a:rPr>
              <a:t>ut_NomeTestSuite</a:t>
            </a:r>
            <a:r>
              <a:rPr lang="en-US" sz="2000" b="1" dirty="0" err="1" smtClean="0">
                <a:solidFill>
                  <a:srgbClr val="75982F"/>
                </a:solidFill>
                <a:latin typeface="Courier New" panose="02070309020205020404" pitchFamily="49" charset="0"/>
                <a:cs typeface="Courier New" panose="02070309020205020404" pitchFamily="49" charset="0"/>
              </a:rPr>
              <a:t>_teardown</a:t>
            </a:r>
            <a:endParaRPr lang="en-US" sz="2000" dirty="0"/>
          </a:p>
          <a:p>
            <a:pPr lvl="1"/>
            <a:r>
              <a:rPr lang="en-US" sz="2400" dirty="0" err="1" smtClean="0"/>
              <a:t>Vengono</a:t>
            </a:r>
            <a:r>
              <a:rPr lang="en-US" sz="2400" dirty="0" smtClean="0"/>
              <a:t> </a:t>
            </a:r>
            <a:r>
              <a:rPr lang="en-US" sz="2400" dirty="0" err="1" smtClean="0"/>
              <a:t>eseguite</a:t>
            </a:r>
            <a:r>
              <a:rPr lang="en-US" sz="2400" dirty="0" smtClean="0"/>
              <a:t> per </a:t>
            </a:r>
            <a:r>
              <a:rPr lang="en-US" sz="2400" dirty="0" err="1" smtClean="0"/>
              <a:t>ogni</a:t>
            </a:r>
            <a:r>
              <a:rPr lang="en-US" sz="2400" dirty="0" smtClean="0"/>
              <a:t> Test </a:t>
            </a:r>
            <a:r>
              <a:rPr lang="en-US" sz="2400" dirty="0" err="1" smtClean="0"/>
              <a:t>nella</a:t>
            </a:r>
            <a:r>
              <a:rPr lang="en-US" sz="2400" dirty="0" smtClean="0"/>
              <a:t> Suite</a:t>
            </a:r>
            <a:endParaRPr lang="en-US" sz="2400" dirty="0"/>
          </a:p>
        </p:txBody>
      </p:sp>
      <p:sp>
        <p:nvSpPr>
          <p:cNvPr id="5" name="TextBox 4"/>
          <p:cNvSpPr txBox="1"/>
          <p:nvPr/>
        </p:nvSpPr>
        <p:spPr>
          <a:xfrm>
            <a:off x="7448477" y="615305"/>
            <a:ext cx="1433406" cy="461665"/>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none" rtlCol="0">
            <a:spAutoFit/>
          </a:bodyPr>
          <a:lstStyle/>
          <a:p>
            <a:pPr algn="ctr"/>
            <a:r>
              <a:rPr lang="en-US" sz="2400" dirty="0" err="1">
                <a:solidFill>
                  <a:schemeClr val="tx2"/>
                </a:solidFill>
              </a:rPr>
              <a:t>tSQLUnit</a:t>
            </a:r>
            <a:endParaRPr lang="en-US" sz="2800" dirty="0">
              <a:solidFill>
                <a:schemeClr val="tx2"/>
              </a:solidFill>
            </a:endParaRPr>
          </a:p>
        </p:txBody>
      </p:sp>
    </p:spTree>
    <p:extLst>
      <p:ext uri="{BB962C8B-B14F-4D97-AF65-F5344CB8AC3E}">
        <p14:creationId xmlns:p14="http://schemas.microsoft.com/office/powerpoint/2010/main" val="105492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DEMO 1</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800" dirty="0" err="1" smtClean="0"/>
              <a:t>tSQLt</a:t>
            </a:r>
            <a:r>
              <a:rPr lang="it-IT" sz="2800" dirty="0" smtClean="0"/>
              <a:t> and </a:t>
            </a:r>
            <a:r>
              <a:rPr lang="it-IT" sz="2800" dirty="0" err="1" smtClean="0"/>
              <a:t>Red</a:t>
            </a:r>
            <a:r>
              <a:rPr lang="it-IT" sz="2800" dirty="0" smtClean="0"/>
              <a:t>-Gate SQL Test</a:t>
            </a:r>
          </a:p>
          <a:p>
            <a:endParaRPr lang="it-IT" sz="2800" dirty="0"/>
          </a:p>
          <a:p>
            <a:pPr marL="0" indent="0">
              <a:buNone/>
            </a:pPr>
            <a:endParaRPr lang="it-IT" sz="2800" dirty="0" smtClean="0"/>
          </a:p>
          <a:p>
            <a:pPr marL="0" indent="0">
              <a:buNone/>
            </a:pPr>
            <a:endParaRPr lang="it-IT" sz="2800" dirty="0" smtClean="0"/>
          </a:p>
        </p:txBody>
      </p:sp>
      <p:pic>
        <p:nvPicPr>
          <p:cNvPr id="5" name="Picture 4" descr="http://tsqlt.org/wp-content/uploads/2011/11/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532" y="2758367"/>
            <a:ext cx="2386179" cy="18180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red-gate.com/assets/products/sql-development/sql-test/image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478" y="2758367"/>
            <a:ext cx="2084034" cy="18116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66231" y="2708010"/>
            <a:ext cx="1045479" cy="1862048"/>
          </a:xfrm>
          <a:prstGeom prst="rect">
            <a:avLst/>
          </a:prstGeom>
          <a:noFill/>
        </p:spPr>
        <p:txBody>
          <a:bodyPr wrap="none" rtlCol="0">
            <a:spAutoFit/>
          </a:bodyPr>
          <a:lstStyle/>
          <a:p>
            <a:r>
              <a:rPr lang="en-US" sz="11500" b="1" dirty="0"/>
              <a:t>+</a:t>
            </a:r>
            <a:endParaRPr lang="en-US" sz="3200" b="1" dirty="0"/>
          </a:p>
        </p:txBody>
      </p:sp>
    </p:spTree>
    <p:extLst>
      <p:ext uri="{BB962C8B-B14F-4D97-AF65-F5344CB8AC3E}">
        <p14:creationId xmlns:p14="http://schemas.microsoft.com/office/powerpoint/2010/main" val="330589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Visual Studio</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it-IT" sz="2800" dirty="0" smtClean="0"/>
          </a:p>
          <a:p>
            <a:r>
              <a:rPr lang="it-IT" sz="2800" dirty="0" smtClean="0"/>
              <a:t>Visual Studio Data Tools</a:t>
            </a:r>
          </a:p>
          <a:p>
            <a:r>
              <a:rPr lang="it-IT" sz="2800" dirty="0" smtClean="0"/>
              <a:t>Unit test </a:t>
            </a:r>
            <a:r>
              <a:rPr lang="it-IT" sz="2800" dirty="0" err="1" smtClean="0"/>
              <a:t>projects</a:t>
            </a:r>
            <a:r>
              <a:rPr lang="it-IT" sz="2800" dirty="0" smtClean="0"/>
              <a:t> (creati con </a:t>
            </a:r>
            <a:r>
              <a:rPr lang="it-IT" sz="2800" dirty="0" err="1" smtClean="0"/>
              <a:t>template</a:t>
            </a:r>
            <a:r>
              <a:rPr lang="it-IT" sz="2800" dirty="0" smtClean="0"/>
              <a:t>)</a:t>
            </a:r>
          </a:p>
          <a:p>
            <a:r>
              <a:rPr lang="it-IT" sz="2800" dirty="0" err="1" smtClean="0"/>
              <a:t>.Net</a:t>
            </a:r>
            <a:r>
              <a:rPr lang="it-IT" sz="2800" dirty="0" smtClean="0"/>
              <a:t> + T-SQL</a:t>
            </a:r>
          </a:p>
          <a:p>
            <a:r>
              <a:rPr lang="it-IT" sz="2800" dirty="0" smtClean="0"/>
              <a:t>Supportato anche in VS 2013</a:t>
            </a:r>
          </a:p>
          <a:p>
            <a:r>
              <a:rPr lang="it-IT" sz="2800" dirty="0" smtClean="0"/>
              <a:t>Test UI Integrata (Test Explorer)</a:t>
            </a:r>
          </a:p>
          <a:p>
            <a:r>
              <a:rPr lang="it-IT" sz="2800" dirty="0" smtClean="0"/>
              <a:t>UI per definizione test</a:t>
            </a:r>
          </a:p>
          <a:p>
            <a:r>
              <a:rPr lang="it-IT" sz="2800" dirty="0" err="1" smtClean="0"/>
              <a:t>Pre</a:t>
            </a:r>
            <a:r>
              <a:rPr lang="it-IT" sz="2800" dirty="0" smtClean="0"/>
              <a:t>/Post test</a:t>
            </a:r>
            <a:endParaRPr lang="en-US" sz="2800" dirty="0"/>
          </a:p>
        </p:txBody>
      </p:sp>
      <p:pic>
        <p:nvPicPr>
          <p:cNvPr id="6" name="Picture 8" descr="http://www.fileinfo.com/images/icons/files/128/trx-42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283" y="268288"/>
            <a:ext cx="857986" cy="85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DEMO </a:t>
            </a:r>
            <a:r>
              <a:rPr lang="it-IT" dirty="0" smtClean="0"/>
              <a:t>2</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800" dirty="0" smtClean="0"/>
              <a:t>Visual Studio database </a:t>
            </a:r>
            <a:r>
              <a:rPr lang="it-IT" sz="2800" dirty="0" err="1" smtClean="0"/>
              <a:t>unit</a:t>
            </a:r>
            <a:r>
              <a:rPr lang="it-IT" sz="2800" dirty="0"/>
              <a:t> </a:t>
            </a:r>
            <a:r>
              <a:rPr lang="it-IT" sz="2800" dirty="0" err="1" smtClean="0"/>
              <a:t>testing</a:t>
            </a:r>
            <a:r>
              <a:rPr lang="it-IT" sz="2800" dirty="0" smtClean="0"/>
              <a:t> </a:t>
            </a:r>
            <a:r>
              <a:rPr lang="it-IT" sz="2800" dirty="0" err="1" smtClean="0"/>
              <a:t>projects</a:t>
            </a:r>
            <a:endParaRPr lang="it-IT" sz="2800" dirty="0"/>
          </a:p>
          <a:p>
            <a:pPr marL="0" indent="0">
              <a:buNone/>
            </a:pPr>
            <a:endParaRPr lang="it-IT" sz="2800" dirty="0" smtClean="0"/>
          </a:p>
          <a:p>
            <a:pPr marL="0" indent="0">
              <a:buNone/>
            </a:pPr>
            <a:endParaRPr lang="it-IT" sz="2800" dirty="0" smtClean="0"/>
          </a:p>
        </p:txBody>
      </p:sp>
      <p:pic>
        <p:nvPicPr>
          <p:cNvPr id="5" name="Picture 8" descr="http://www.fileinfo.com/images/icons/files/128/trx-42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501" y="2708010"/>
            <a:ext cx="2068680" cy="20686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657290" y="2708010"/>
            <a:ext cx="2261616" cy="2068682"/>
          </a:xfrm>
          <a:prstGeom prst="rect">
            <a:avLst/>
          </a:prstGeom>
        </p:spPr>
      </p:pic>
      <p:sp>
        <p:nvSpPr>
          <p:cNvPr id="8" name="TextBox 7"/>
          <p:cNvSpPr txBox="1"/>
          <p:nvPr/>
        </p:nvSpPr>
        <p:spPr>
          <a:xfrm>
            <a:off x="3888448" y="2708010"/>
            <a:ext cx="1045479" cy="1862048"/>
          </a:xfrm>
          <a:prstGeom prst="rect">
            <a:avLst/>
          </a:prstGeom>
          <a:noFill/>
        </p:spPr>
        <p:txBody>
          <a:bodyPr wrap="none" rtlCol="0">
            <a:spAutoFit/>
          </a:bodyPr>
          <a:lstStyle/>
          <a:p>
            <a:r>
              <a:rPr lang="en-US" sz="11500" b="1" dirty="0"/>
              <a:t>+</a:t>
            </a:r>
            <a:endParaRPr lang="en-US" sz="3200" b="1" dirty="0"/>
          </a:p>
        </p:txBody>
      </p:sp>
    </p:spTree>
    <p:extLst>
      <p:ext uri="{BB962C8B-B14F-4D97-AF65-F5344CB8AC3E}">
        <p14:creationId xmlns:p14="http://schemas.microsoft.com/office/powerpoint/2010/main" val="113376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Comparazione</a:t>
            </a:r>
            <a:r>
              <a:rPr lang="en-US" dirty="0" smtClean="0"/>
              <a:t> – SQL Test</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400" dirty="0" smtClean="0"/>
              <a:t>Pro</a:t>
            </a:r>
          </a:p>
          <a:p>
            <a:pPr lvl="1"/>
            <a:r>
              <a:rPr lang="it-IT" sz="2000" dirty="0" smtClean="0"/>
              <a:t>Integrazione con SSMS</a:t>
            </a:r>
          </a:p>
          <a:p>
            <a:pPr lvl="1"/>
            <a:r>
              <a:rPr lang="it-IT" sz="2000" dirty="0" smtClean="0"/>
              <a:t>Esecuzione a classi</a:t>
            </a:r>
          </a:p>
          <a:p>
            <a:pPr lvl="1"/>
            <a:r>
              <a:rPr lang="it-IT" sz="2000" dirty="0" smtClean="0"/>
              <a:t>Messaggi e icone (UI)</a:t>
            </a:r>
          </a:p>
          <a:p>
            <a:pPr lvl="1"/>
            <a:r>
              <a:rPr lang="it-IT" sz="2000" dirty="0" smtClean="0"/>
              <a:t>T-SQL</a:t>
            </a:r>
          </a:p>
          <a:p>
            <a:pPr lvl="1"/>
            <a:r>
              <a:rPr lang="it-IT" sz="2000" dirty="0" smtClean="0"/>
              <a:t>Self-</a:t>
            </a:r>
            <a:r>
              <a:rPr lang="it-IT" sz="2000" dirty="0" err="1" smtClean="0"/>
              <a:t>contained</a:t>
            </a:r>
            <a:endParaRPr lang="it-IT" sz="2000" dirty="0" smtClean="0"/>
          </a:p>
          <a:p>
            <a:pPr lvl="1"/>
            <a:r>
              <a:rPr lang="it-IT" sz="2000" dirty="0" smtClean="0"/>
              <a:t>Supporta </a:t>
            </a:r>
            <a:r>
              <a:rPr lang="it-IT" sz="2000" dirty="0" err="1" smtClean="0"/>
              <a:t>tSQLt</a:t>
            </a:r>
            <a:r>
              <a:rPr lang="it-IT" sz="2000" dirty="0" smtClean="0"/>
              <a:t> e </a:t>
            </a:r>
            <a:r>
              <a:rPr lang="it-IT" sz="2000" dirty="0" err="1" smtClean="0"/>
              <a:t>SQLCop</a:t>
            </a:r>
            <a:endParaRPr lang="it-IT" sz="2000" dirty="0" smtClean="0"/>
          </a:p>
          <a:p>
            <a:r>
              <a:rPr lang="it-IT" sz="2400" dirty="0" smtClean="0"/>
              <a:t>Contro</a:t>
            </a:r>
          </a:p>
          <a:p>
            <a:pPr lvl="1"/>
            <a:r>
              <a:rPr lang="it-IT" sz="2000" dirty="0" err="1" smtClean="0"/>
              <a:t>Ui</a:t>
            </a:r>
            <a:r>
              <a:rPr lang="it-IT" sz="2000" dirty="0" smtClean="0"/>
              <a:t> da migliorare (prodotto giovane)</a:t>
            </a:r>
          </a:p>
          <a:p>
            <a:pPr lvl="1"/>
            <a:r>
              <a:rPr lang="it-IT" sz="2000" dirty="0" smtClean="0"/>
              <a:t>Installa un set di oggetti</a:t>
            </a:r>
          </a:p>
          <a:p>
            <a:pPr lvl="1"/>
            <a:r>
              <a:rPr lang="it-IT" sz="2000" dirty="0" smtClean="0"/>
              <a:t>Necessita di SQLCLR</a:t>
            </a:r>
          </a:p>
          <a:p>
            <a:pPr lvl="1"/>
            <a:r>
              <a:rPr lang="it-IT" sz="2000" dirty="0" smtClean="0"/>
              <a:t>Necessita TRUSTWORTHY ON</a:t>
            </a:r>
          </a:p>
          <a:p>
            <a:pPr lvl="2"/>
            <a:endParaRPr lang="it-IT" sz="1600" dirty="0" smtClean="0"/>
          </a:p>
          <a:p>
            <a:pPr lvl="1"/>
            <a:endParaRPr lang="it-IT" sz="2000" dirty="0"/>
          </a:p>
        </p:txBody>
      </p:sp>
      <p:pic>
        <p:nvPicPr>
          <p:cNvPr id="6" name="Picture 6" descr="http://www.red-gate.com/assets/products/sql-development/sql-test/images/ti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791" y="416818"/>
            <a:ext cx="769947" cy="669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15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Comparazione</a:t>
            </a:r>
            <a:r>
              <a:rPr lang="en-US" dirty="0" smtClean="0"/>
              <a:t> – Visual Studio</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400" dirty="0" smtClean="0"/>
              <a:t>Pro</a:t>
            </a:r>
          </a:p>
          <a:p>
            <a:pPr lvl="1"/>
            <a:r>
              <a:rPr lang="it-IT" sz="2000" dirty="0" smtClean="0"/>
              <a:t>È Visual Studio </a:t>
            </a:r>
            <a:r>
              <a:rPr lang="it-IT" sz="2000" dirty="0" smtClean="0">
                <a:sym typeface="Wingdings" panose="05000000000000000000" pitchFamily="2" charset="2"/>
              </a:rPr>
              <a:t></a:t>
            </a:r>
          </a:p>
          <a:p>
            <a:pPr lvl="1"/>
            <a:r>
              <a:rPr lang="it-IT" sz="2000" dirty="0" smtClean="0">
                <a:sym typeface="Wingdings" panose="05000000000000000000" pitchFamily="2" charset="2"/>
              </a:rPr>
              <a:t>Supporto futuri del </a:t>
            </a:r>
            <a:r>
              <a:rPr lang="it-IT" sz="2000" dirty="0" err="1" smtClean="0">
                <a:sym typeface="Wingdings" panose="05000000000000000000" pitchFamily="2" charset="2"/>
              </a:rPr>
              <a:t>project</a:t>
            </a:r>
            <a:r>
              <a:rPr lang="it-IT" sz="2000" dirty="0" smtClean="0">
                <a:sym typeface="Wingdings" panose="05000000000000000000" pitchFamily="2" charset="2"/>
              </a:rPr>
              <a:t> </a:t>
            </a:r>
            <a:r>
              <a:rPr lang="it-IT" sz="2000" dirty="0" err="1" smtClean="0">
                <a:sym typeface="Wingdings" panose="05000000000000000000" pitchFamily="2" charset="2"/>
              </a:rPr>
              <a:t>template</a:t>
            </a:r>
            <a:endParaRPr lang="it-IT" sz="2000" dirty="0" smtClean="0">
              <a:sym typeface="Wingdings" panose="05000000000000000000" pitchFamily="2" charset="2"/>
            </a:endParaRPr>
          </a:p>
          <a:p>
            <a:pPr lvl="1"/>
            <a:r>
              <a:rPr lang="it-IT" sz="2000" dirty="0" smtClean="0">
                <a:sym typeface="Wingdings" panose="05000000000000000000" pitchFamily="2" charset="2"/>
              </a:rPr>
              <a:t>UI comoda e potente (dotata di designer)</a:t>
            </a:r>
          </a:p>
          <a:p>
            <a:pPr lvl="1"/>
            <a:r>
              <a:rPr lang="it-IT" sz="2000" dirty="0" smtClean="0">
                <a:sym typeface="Wingdings" panose="05000000000000000000" pitchFamily="2" charset="2"/>
              </a:rPr>
              <a:t>Non vengono installati oggetti aggiuntivi sul database</a:t>
            </a:r>
            <a:endParaRPr lang="it-IT" sz="2000" dirty="0" smtClean="0"/>
          </a:p>
          <a:p>
            <a:r>
              <a:rPr lang="it-IT" sz="2400" dirty="0" smtClean="0"/>
              <a:t>Contro</a:t>
            </a:r>
          </a:p>
          <a:p>
            <a:pPr lvl="1"/>
            <a:r>
              <a:rPr lang="it-IT" sz="2000" dirty="0" smtClean="0"/>
              <a:t>Un progetto aggiuntivo non è troppo confortevole</a:t>
            </a:r>
          </a:p>
          <a:p>
            <a:pPr lvl="1"/>
            <a:r>
              <a:rPr lang="it-IT" sz="2000" dirty="0" smtClean="0"/>
              <a:t>Non è T-SQL (C# o </a:t>
            </a:r>
            <a:r>
              <a:rPr lang="it-IT" sz="2000" dirty="0" err="1" smtClean="0"/>
              <a:t>VB.Net</a:t>
            </a:r>
            <a:r>
              <a:rPr lang="it-IT" sz="2000" dirty="0" smtClean="0"/>
              <a:t>)</a:t>
            </a:r>
          </a:p>
          <a:p>
            <a:pPr lvl="1"/>
            <a:r>
              <a:rPr lang="it-IT" sz="2000" dirty="0" smtClean="0"/>
              <a:t>Sta al di fuori di SSMS (è un contro? Dipende!</a:t>
            </a:r>
            <a:r>
              <a:rPr lang="it-IT" sz="2000" dirty="0" smtClean="0">
                <a:sym typeface="Wingdings" panose="05000000000000000000" pitchFamily="2" charset="2"/>
              </a:rPr>
              <a:t>)</a:t>
            </a:r>
          </a:p>
          <a:p>
            <a:pPr lvl="1"/>
            <a:r>
              <a:rPr lang="it-IT" sz="2000" dirty="0" smtClean="0">
                <a:sym typeface="Wingdings" panose="05000000000000000000" pitchFamily="2" charset="2"/>
              </a:rPr>
              <a:t>Diverso per ogni versione passata di Visual Studio</a:t>
            </a:r>
          </a:p>
        </p:txBody>
      </p:sp>
      <p:pic>
        <p:nvPicPr>
          <p:cNvPr id="5" name="Picture 8" descr="http://www.fileinfo.com/images/icons/files/128/trx-42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283" y="268288"/>
            <a:ext cx="857986" cy="85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Comparazione</a:t>
            </a:r>
            <a:r>
              <a:rPr lang="en-US" dirty="0" smtClean="0"/>
              <a:t> – </a:t>
            </a:r>
            <a:r>
              <a:rPr lang="en-US" dirty="0" err="1" smtClean="0"/>
              <a:t>tSQLUnit</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800" dirty="0" smtClean="0"/>
              <a:t>Pro</a:t>
            </a:r>
          </a:p>
          <a:p>
            <a:pPr lvl="1"/>
            <a:r>
              <a:rPr lang="it-IT" sz="2400" dirty="0" smtClean="0"/>
              <a:t>Solo T-SQL</a:t>
            </a:r>
            <a:endParaRPr lang="it-IT" sz="2400" dirty="0"/>
          </a:p>
          <a:p>
            <a:pPr lvl="1"/>
            <a:r>
              <a:rPr lang="it-IT" sz="2400" dirty="0" smtClean="0"/>
              <a:t>Basato sul ben conosciuto </a:t>
            </a:r>
            <a:r>
              <a:rPr lang="it-IT" sz="2400" dirty="0" err="1" smtClean="0"/>
              <a:t>xUnit</a:t>
            </a:r>
            <a:r>
              <a:rPr lang="it-IT" sz="2400" dirty="0" smtClean="0"/>
              <a:t> </a:t>
            </a:r>
            <a:r>
              <a:rPr lang="it-IT" sz="2400" dirty="0" err="1" smtClean="0"/>
              <a:t>framework</a:t>
            </a:r>
            <a:endParaRPr lang="it-IT" sz="2400" dirty="0" smtClean="0"/>
          </a:p>
          <a:p>
            <a:pPr lvl="1"/>
            <a:r>
              <a:rPr lang="it-IT" sz="2400" dirty="0"/>
              <a:t>Non necessita di </a:t>
            </a:r>
            <a:r>
              <a:rPr lang="it-IT" sz="2400" dirty="0" smtClean="0"/>
              <a:t>SQLCLR</a:t>
            </a:r>
          </a:p>
          <a:p>
            <a:pPr lvl="1"/>
            <a:r>
              <a:rPr lang="it-IT" sz="2400" dirty="0" smtClean="0"/>
              <a:t>Open source</a:t>
            </a:r>
            <a:endParaRPr lang="it-IT" sz="2400" dirty="0"/>
          </a:p>
          <a:p>
            <a:r>
              <a:rPr lang="it-IT" sz="2800" dirty="0" smtClean="0"/>
              <a:t>Contro</a:t>
            </a:r>
            <a:endParaRPr lang="it-IT" sz="2800" dirty="0"/>
          </a:p>
          <a:p>
            <a:pPr lvl="1"/>
            <a:r>
              <a:rPr lang="it-IT" sz="2400" dirty="0" smtClean="0"/>
              <a:t>Nessuna UI</a:t>
            </a:r>
          </a:p>
          <a:p>
            <a:pPr lvl="1"/>
            <a:r>
              <a:rPr lang="it-IT" sz="2400" dirty="0" smtClean="0"/>
              <a:t>Installa un set di oggetti sul database</a:t>
            </a:r>
          </a:p>
          <a:p>
            <a:pPr lvl="1"/>
            <a:r>
              <a:rPr lang="it-IT" sz="2400" dirty="0" smtClean="0"/>
              <a:t>Non troppa documentazione (per T-SQL</a:t>
            </a:r>
            <a:r>
              <a:rPr lang="it-IT" sz="2400" dirty="0" smtClean="0"/>
              <a:t>)</a:t>
            </a:r>
          </a:p>
          <a:p>
            <a:pPr lvl="1"/>
            <a:r>
              <a:rPr lang="it-IT" sz="2400" dirty="0" smtClean="0"/>
              <a:t>Un po’ obsoleto, meglio per </a:t>
            </a:r>
            <a:r>
              <a:rPr lang="it-IT" sz="2400" smtClean="0"/>
              <a:t>SQL Server 2000</a:t>
            </a:r>
            <a:endParaRPr lang="it-IT" sz="2400" dirty="0" smtClean="0"/>
          </a:p>
          <a:p>
            <a:pPr lvl="1"/>
            <a:endParaRPr lang="it-IT" sz="2000" dirty="0"/>
          </a:p>
          <a:p>
            <a:pPr lvl="1"/>
            <a:endParaRPr lang="it-IT" sz="2000" dirty="0"/>
          </a:p>
        </p:txBody>
      </p:sp>
      <p:sp>
        <p:nvSpPr>
          <p:cNvPr id="5" name="TextBox 4"/>
          <p:cNvSpPr txBox="1"/>
          <p:nvPr/>
        </p:nvSpPr>
        <p:spPr>
          <a:xfrm>
            <a:off x="7448477" y="615305"/>
            <a:ext cx="1433406" cy="461665"/>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none" rtlCol="0">
            <a:spAutoFit/>
          </a:bodyPr>
          <a:lstStyle/>
          <a:p>
            <a:pPr algn="ctr"/>
            <a:r>
              <a:rPr lang="en-US" sz="2400" dirty="0" err="1">
                <a:solidFill>
                  <a:schemeClr val="tx2"/>
                </a:solidFill>
              </a:rPr>
              <a:t>tSQLUnit</a:t>
            </a:r>
            <a:endParaRPr lang="en-US" sz="2800" dirty="0">
              <a:solidFill>
                <a:schemeClr val="tx2"/>
              </a:solidFill>
            </a:endParaRPr>
          </a:p>
        </p:txBody>
      </p:sp>
    </p:spTree>
    <p:extLst>
      <p:ext uri="{BB962C8B-B14F-4D97-AF65-F5344CB8AC3E}">
        <p14:creationId xmlns:p14="http://schemas.microsoft.com/office/powerpoint/2010/main" val="31789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Conclusioni</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endParaRPr lang="it-IT" sz="3600" dirty="0" smtClean="0"/>
          </a:p>
          <a:p>
            <a:r>
              <a:rPr lang="it-IT" sz="3200" dirty="0" smtClean="0"/>
              <a:t>Non ci sono </a:t>
            </a:r>
            <a:r>
              <a:rPr lang="it-IT" sz="3200" dirty="0"/>
              <a:t>motivazioni</a:t>
            </a:r>
            <a:r>
              <a:rPr lang="it-IT" sz="3200" dirty="0" smtClean="0"/>
              <a:t> per non testare un database come succede per il codice</a:t>
            </a:r>
          </a:p>
          <a:p>
            <a:r>
              <a:rPr lang="it-IT" sz="3200" dirty="0" smtClean="0"/>
              <a:t>Esistono </a:t>
            </a:r>
            <a:r>
              <a:rPr lang="it-IT" sz="3200" dirty="0" err="1" smtClean="0"/>
              <a:t>tool</a:t>
            </a:r>
            <a:r>
              <a:rPr lang="it-IT" sz="3200" dirty="0" smtClean="0"/>
              <a:t> per testare</a:t>
            </a:r>
          </a:p>
          <a:p>
            <a:r>
              <a:rPr lang="it-IT" sz="3200" dirty="0" smtClean="0"/>
              <a:t>Esistono </a:t>
            </a:r>
            <a:r>
              <a:rPr lang="it-IT" sz="3200" dirty="0" err="1" smtClean="0"/>
              <a:t>tool</a:t>
            </a:r>
            <a:r>
              <a:rPr lang="it-IT" sz="3200" dirty="0" smtClean="0"/>
              <a:t> per creare dati e </a:t>
            </a:r>
            <a:r>
              <a:rPr lang="it-IT" sz="3200" dirty="0" err="1" smtClean="0"/>
              <a:t>fake</a:t>
            </a:r>
            <a:endParaRPr lang="it-IT" sz="3200" dirty="0" smtClean="0"/>
          </a:p>
          <a:p>
            <a:r>
              <a:rPr lang="it-IT" sz="3200" dirty="0" smtClean="0"/>
              <a:t>I processi di test migliorano la qualità dei rilasci e del software</a:t>
            </a:r>
          </a:p>
          <a:p>
            <a:endParaRPr lang="it-IT" sz="3600" dirty="0" smtClean="0"/>
          </a:p>
          <a:p>
            <a:endParaRPr lang="it-IT" sz="3600" dirty="0"/>
          </a:p>
        </p:txBody>
      </p:sp>
    </p:spTree>
    <p:extLst>
      <p:ext uri="{BB962C8B-B14F-4D97-AF65-F5344CB8AC3E}">
        <p14:creationId xmlns:p14="http://schemas.microsoft.com/office/powerpoint/2010/main" val="90681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err="1" smtClean="0"/>
              <a:t>Risorse</a:t>
            </a:r>
            <a:endParaRPr lang="en-US" dirty="0"/>
          </a:p>
        </p:txBody>
      </p:sp>
      <p:sp>
        <p:nvSpPr>
          <p:cNvPr id="19" name="Content Placeholder 18"/>
          <p:cNvSpPr>
            <a:spLocks noGrp="1"/>
          </p:cNvSpPr>
          <p:nvPr>
            <p:ph idx="1"/>
          </p:nvPr>
        </p:nvSpPr>
        <p:spPr>
          <a:xfrm>
            <a:off x="457200" y="1600200"/>
            <a:ext cx="8411592" cy="4525963"/>
          </a:xfrm>
        </p:spPr>
        <p:txBody>
          <a:bodyPr>
            <a:noAutofit/>
          </a:bodyPr>
          <a:lstStyle/>
          <a:p>
            <a:pPr marL="0" indent="0">
              <a:buNone/>
            </a:pPr>
            <a:r>
              <a:rPr lang="en-US" sz="1600" dirty="0">
                <a:hlinkClick r:id="rId2"/>
              </a:rPr>
              <a:t>http://www.red-gate.com/products/sql-development/sql-test/</a:t>
            </a:r>
          </a:p>
          <a:p>
            <a:pPr marL="0" indent="0">
              <a:buNone/>
            </a:pPr>
            <a:r>
              <a:rPr lang="en-US" sz="1600" dirty="0" smtClean="0">
                <a:hlinkClick r:id="rId2"/>
              </a:rPr>
              <a:t>http</a:t>
            </a:r>
            <a:r>
              <a:rPr lang="en-US" sz="1600" dirty="0">
                <a:hlinkClick r:id="rId2"/>
              </a:rPr>
              <a:t>://tsqlt.org</a:t>
            </a:r>
            <a:r>
              <a:rPr lang="en-US" sz="1600" dirty="0" smtClean="0">
                <a:hlinkClick r:id="rId2"/>
              </a:rPr>
              <a:t>/</a:t>
            </a:r>
            <a:endParaRPr lang="en-US" sz="1600" dirty="0" smtClean="0"/>
          </a:p>
          <a:p>
            <a:pPr marL="0" indent="0">
              <a:buNone/>
            </a:pPr>
            <a:r>
              <a:rPr lang="en-US" sz="1600" dirty="0">
                <a:hlinkClick r:id="rId3"/>
              </a:rPr>
              <a:t>http://sourceforge.net/projects/tsqlunit</a:t>
            </a:r>
            <a:r>
              <a:rPr lang="en-US" sz="1600" dirty="0" smtClean="0">
                <a:hlinkClick r:id="rId3"/>
              </a:rPr>
              <a:t>/</a:t>
            </a:r>
            <a:endParaRPr lang="en-US" sz="1600" dirty="0" smtClean="0"/>
          </a:p>
          <a:p>
            <a:pPr marL="0" indent="0">
              <a:buNone/>
            </a:pPr>
            <a:r>
              <a:rPr lang="en-US" sz="1600" dirty="0">
                <a:hlinkClick r:id="rId4"/>
              </a:rPr>
              <a:t>http://msdn.microsoft.com/en-us/library/dd172118(v=vs.100).</a:t>
            </a:r>
            <a:r>
              <a:rPr lang="en-US" sz="1600" dirty="0" smtClean="0">
                <a:hlinkClick r:id="rId4"/>
              </a:rPr>
              <a:t>aspx</a:t>
            </a:r>
            <a:r>
              <a:rPr lang="en-US" sz="1600" dirty="0" smtClean="0"/>
              <a:t> (VS 2010)</a:t>
            </a:r>
          </a:p>
          <a:p>
            <a:pPr marL="0" indent="0">
              <a:buNone/>
            </a:pPr>
            <a:r>
              <a:rPr lang="en-US" sz="1600" dirty="0">
                <a:hlinkClick r:id="rId5"/>
              </a:rPr>
              <a:t>http://</a:t>
            </a:r>
            <a:r>
              <a:rPr lang="en-US" sz="1600" dirty="0" smtClean="0">
                <a:hlinkClick r:id="rId5"/>
              </a:rPr>
              <a:t>blogs.msdn.com/b/ssdt/archive/2012/12/07/getting-started-with-sql-server-database-unit-testing-in-ssdt.aspx</a:t>
            </a:r>
            <a:r>
              <a:rPr lang="en-US" sz="1600" dirty="0" smtClean="0"/>
              <a:t> (SSDT)</a:t>
            </a:r>
          </a:p>
          <a:p>
            <a:pPr marL="0" indent="0">
              <a:buNone/>
            </a:pPr>
            <a:r>
              <a:rPr lang="en-US" sz="1600" dirty="0">
                <a:hlinkClick r:id="rId6"/>
              </a:rPr>
              <a:t>http://msdn.microsoft.com/en-us/library/jj851200(v=vs.103).</a:t>
            </a:r>
            <a:r>
              <a:rPr lang="en-US" sz="1600" dirty="0" smtClean="0">
                <a:hlinkClick r:id="rId6"/>
              </a:rPr>
              <a:t>aspx</a:t>
            </a:r>
            <a:r>
              <a:rPr lang="en-US" sz="1600" dirty="0" smtClean="0"/>
              <a:t> (VS 2012)</a:t>
            </a:r>
          </a:p>
          <a:p>
            <a:pPr marL="0" indent="0">
              <a:buNone/>
            </a:pPr>
            <a:r>
              <a:rPr lang="en-US" sz="1600" dirty="0">
                <a:hlinkClick r:id="rId7"/>
              </a:rPr>
              <a:t>http://</a:t>
            </a:r>
            <a:r>
              <a:rPr lang="en-US" sz="1600" dirty="0" smtClean="0">
                <a:hlinkClick r:id="rId7"/>
              </a:rPr>
              <a:t>channel9.msdn.com/Events/Visual-Studio/Launch-2013/QE107</a:t>
            </a:r>
            <a:r>
              <a:rPr lang="en-US" sz="1600" dirty="0" smtClean="0"/>
              <a:t> (VS 2013)</a:t>
            </a:r>
          </a:p>
          <a:p>
            <a:pPr marL="0" indent="0">
              <a:buNone/>
            </a:pPr>
            <a:r>
              <a:rPr lang="en-US" sz="1600" dirty="0">
                <a:hlinkClick r:id="rId8"/>
              </a:rPr>
              <a:t>http://</a:t>
            </a:r>
            <a:r>
              <a:rPr lang="en-US" sz="1600" dirty="0" smtClean="0">
                <a:hlinkClick r:id="rId8"/>
              </a:rPr>
              <a:t>msdn.microsoft.com/it-it/library/dn383992.aspx</a:t>
            </a:r>
            <a:r>
              <a:rPr lang="en-US" sz="1600" dirty="0" smtClean="0"/>
              <a:t> (Article on CI)</a:t>
            </a:r>
          </a:p>
          <a:p>
            <a:pPr marL="0" indent="0">
              <a:buNone/>
            </a:pPr>
            <a:r>
              <a:rPr lang="en-US" sz="1600" dirty="0">
                <a:hlinkClick r:id="rId9"/>
              </a:rPr>
              <a:t>http://</a:t>
            </a:r>
            <a:r>
              <a:rPr lang="en-US" sz="1600" dirty="0" smtClean="0">
                <a:hlinkClick r:id="rId9"/>
              </a:rPr>
              <a:t>msdn.microsoft.com/en-us/library/jj907294.aspx</a:t>
            </a:r>
            <a:r>
              <a:rPr lang="en-US" sz="1600" dirty="0" smtClean="0"/>
              <a:t> (DLM)</a:t>
            </a:r>
          </a:p>
          <a:p>
            <a:pPr marL="0" indent="0">
              <a:buNone/>
            </a:pPr>
            <a:r>
              <a:rPr lang="en-US" sz="1600" dirty="0">
                <a:hlinkClick r:id="rId10"/>
              </a:rPr>
              <a:t>http://</a:t>
            </a:r>
            <a:r>
              <a:rPr lang="en-US" sz="1600" dirty="0" smtClean="0">
                <a:hlinkClick r:id="rId10"/>
              </a:rPr>
              <a:t>en.wikipedia.org/wiki/Unit_testing</a:t>
            </a:r>
            <a:r>
              <a:rPr lang="en-US" sz="1600" dirty="0" smtClean="0"/>
              <a:t> </a:t>
            </a:r>
          </a:p>
          <a:p>
            <a:pPr marL="0" indent="0">
              <a:buNone/>
            </a:pPr>
            <a:r>
              <a:rPr lang="en-US" sz="1600" dirty="0">
                <a:latin typeface="Arial" panose="020B0604020202020204" pitchFamily="34" charset="0"/>
                <a:cs typeface="Arial" panose="020B0604020202020204" pitchFamily="34" charset="0"/>
                <a:hlinkClick r:id="rId11"/>
              </a:rPr>
              <a:t>https://www.simple-talk.com/sql/t-sql-programming/getting-started-testing-databases-with-tsqlt</a:t>
            </a:r>
            <a:r>
              <a:rPr lang="en-US" sz="1600" dirty="0" smtClean="0">
                <a:latin typeface="Arial" panose="020B0604020202020204" pitchFamily="34" charset="0"/>
                <a:cs typeface="Arial" panose="020B0604020202020204" pitchFamily="34" charset="0"/>
                <a:hlinkClick r:id="rId11"/>
              </a:rPr>
              <a:t>/</a:t>
            </a:r>
            <a:endParaRPr lang="en-US" sz="1600" dirty="0" smtClean="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hlinkClick r:id="rId12"/>
              </a:rPr>
              <a:t>http://utplsql.sourceforge.net</a:t>
            </a:r>
            <a:r>
              <a:rPr lang="en-US" sz="1600" dirty="0" smtClean="0">
                <a:latin typeface="Arial" panose="020B0604020202020204" pitchFamily="34" charset="0"/>
                <a:cs typeface="Arial" panose="020B0604020202020204" pitchFamily="34" charset="0"/>
                <a:hlinkClick r:id="rId12"/>
              </a:rPr>
              <a:t>/</a:t>
            </a:r>
            <a:r>
              <a:rPr lang="en-US" sz="1600" dirty="0" smtClean="0">
                <a:latin typeface="Arial" panose="020B0604020202020204" pitchFamily="34" charset="0"/>
                <a:cs typeface="Arial" panose="020B0604020202020204" pitchFamily="34" charset="0"/>
              </a:rPr>
              <a:t> (PL-SQL)</a:t>
            </a:r>
          </a:p>
          <a:p>
            <a:pPr marL="0" indent="0">
              <a:buNone/>
            </a:pPr>
            <a:r>
              <a:rPr lang="en-US" sz="1600" dirty="0">
                <a:latin typeface="Arial" panose="020B0604020202020204" pitchFamily="34" charset="0"/>
                <a:cs typeface="Arial" panose="020B0604020202020204" pitchFamily="34" charset="0"/>
                <a:hlinkClick r:id="rId13"/>
              </a:rPr>
              <a:t>https://</a:t>
            </a:r>
            <a:r>
              <a:rPr lang="en-US" sz="1600" dirty="0" smtClean="0">
                <a:latin typeface="Arial" panose="020B0604020202020204" pitchFamily="34" charset="0"/>
                <a:cs typeface="Arial" panose="020B0604020202020204" pitchFamily="34" charset="0"/>
                <a:hlinkClick r:id="rId13"/>
              </a:rPr>
              <a:t>github.com/chrisoldwood/SS-Unit</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endParaRPr lang="en-US" sz="1600" dirty="0" smtClean="0"/>
          </a:p>
        </p:txBody>
      </p:sp>
    </p:spTree>
    <p:extLst>
      <p:ext uri="{BB962C8B-B14F-4D97-AF65-F5344CB8AC3E}">
        <p14:creationId xmlns:p14="http://schemas.microsoft.com/office/powerpoint/2010/main" val="345489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Organizers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31901" y="1657667"/>
            <a:ext cx="3394795" cy="1729711"/>
          </a:xfrm>
          <a:prstGeom prst="rect">
            <a:avLst/>
          </a:prstGeo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73128" y="3964759"/>
            <a:ext cx="2339825" cy="170807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317" y="2099759"/>
            <a:ext cx="3092995" cy="1085262"/>
          </a:xfrm>
          <a:prstGeom prst="rect">
            <a:avLst/>
          </a:prstGeom>
        </p:spPr>
      </p:pic>
      <p:pic>
        <p:nvPicPr>
          <p:cNvPr id="11" name="Picture 10"/>
          <p:cNvPicPr>
            <a:picLocks noChangeAspect="1"/>
          </p:cNvPicPr>
          <p:nvPr/>
        </p:nvPicPr>
        <p:blipFill>
          <a:blip r:embed="rId5"/>
          <a:stretch>
            <a:fillRect/>
          </a:stretch>
        </p:blipFill>
        <p:spPr>
          <a:xfrm>
            <a:off x="910254" y="3963960"/>
            <a:ext cx="3416303" cy="1317010"/>
          </a:xfrm>
          <a:prstGeom prst="rect">
            <a:avLst/>
          </a:prstGeom>
        </p:spPr>
      </p:pic>
    </p:spTree>
    <p:extLst>
      <p:ext uri="{BB962C8B-B14F-4D97-AF65-F5344CB8AC3E}">
        <p14:creationId xmlns:p14="http://schemas.microsoft.com/office/powerpoint/2010/main" val="751137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lstStyle/>
          <a:p>
            <a:r>
              <a:rPr lang="it-IT" sz="2800" dirty="0" smtClean="0"/>
              <a:t>Domande?</a:t>
            </a:r>
            <a:endParaRPr lang="it-IT" sz="2800" dirty="0"/>
          </a:p>
          <a:p>
            <a:endParaRPr lang="en-US" sz="2400" dirty="0"/>
          </a:p>
        </p:txBody>
      </p:sp>
    </p:spTree>
    <p:extLst>
      <p:ext uri="{BB962C8B-B14F-4D97-AF65-F5344CB8AC3E}">
        <p14:creationId xmlns:p14="http://schemas.microsoft.com/office/powerpoint/2010/main" val="1987210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dirty="0" err="1" smtClean="0"/>
              <a:t>Thanks</a:t>
            </a:r>
            <a:r>
              <a:rPr lang="it-IT" dirty="0" smtClean="0"/>
              <a:t>!</a:t>
            </a:r>
            <a:endParaRPr lang="en-US" dirty="0"/>
          </a:p>
        </p:txBody>
      </p:sp>
      <p:pic>
        <p:nvPicPr>
          <p:cNvPr id="1026" name="Picture 2" descr="https://si0.twimg.com/profile_images/2284174758/v65oai7fxn47qv9nect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386" y="510988"/>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1"/>
          <p:cNvSpPr txBox="1"/>
          <p:nvPr/>
        </p:nvSpPr>
        <p:spPr>
          <a:xfrm>
            <a:off x="0" y="2756647"/>
            <a:ext cx="9144000" cy="1938992"/>
          </a:xfrm>
          <a:prstGeom prst="rect">
            <a:avLst/>
          </a:prstGeom>
          <a:noFill/>
        </p:spPr>
        <p:txBody>
          <a:bodyPr wrap="square" rtlCol="0">
            <a:spAutoFit/>
          </a:bodyPr>
          <a:lstStyle/>
          <a:p>
            <a:pPr algn="ctr"/>
            <a:r>
              <a:rPr lang="en-US" sz="2000" b="1" dirty="0">
                <a:solidFill>
                  <a:srgbClr val="1AB2E8"/>
                </a:solidFill>
              </a:rPr>
              <a:t>#</a:t>
            </a:r>
            <a:r>
              <a:rPr lang="en-US" sz="2000" b="1" dirty="0" err="1" smtClean="0">
                <a:solidFill>
                  <a:srgbClr val="1AB2E8"/>
                </a:solidFill>
              </a:rPr>
              <a:t>sqlsatPordenone</a:t>
            </a:r>
            <a:endParaRPr lang="en-US" sz="2000" b="1" dirty="0" smtClean="0">
              <a:solidFill>
                <a:srgbClr val="1AB2E8"/>
              </a:solidFill>
            </a:endParaRPr>
          </a:p>
          <a:p>
            <a:pPr algn="ctr"/>
            <a:r>
              <a:rPr lang="en-US" sz="2000" b="1" dirty="0">
                <a:solidFill>
                  <a:srgbClr val="1AB2E8"/>
                </a:solidFill>
              </a:rPr>
              <a:t>#</a:t>
            </a:r>
            <a:r>
              <a:rPr lang="en-US" sz="2000" b="1" dirty="0" smtClean="0">
                <a:solidFill>
                  <a:srgbClr val="1AB2E8"/>
                </a:solidFill>
              </a:rPr>
              <a:t>sqlsat367</a:t>
            </a:r>
          </a:p>
          <a:p>
            <a:pPr algn="ctr"/>
            <a:endParaRPr lang="en-US" sz="2000" b="1" dirty="0">
              <a:solidFill>
                <a:srgbClr val="1AB2E8"/>
              </a:solidFill>
            </a:endParaRPr>
          </a:p>
          <a:p>
            <a:pPr algn="ctr"/>
            <a:endParaRPr lang="en-US" sz="2000" b="1" dirty="0">
              <a:solidFill>
                <a:srgbClr val="1AB2E8"/>
              </a:solidFill>
            </a:endParaRPr>
          </a:p>
          <a:p>
            <a:pPr algn="ctr"/>
            <a:r>
              <a:rPr lang="it-IT" sz="2000" b="1" dirty="0">
                <a:solidFill>
                  <a:srgbClr val="FF0000"/>
                </a:solidFill>
              </a:rPr>
              <a:t>Feedback form</a:t>
            </a:r>
            <a:r>
              <a:rPr lang="it-IT" sz="2000" dirty="0">
                <a:solidFill>
                  <a:srgbClr val="FF0000"/>
                </a:solidFill>
              </a:rPr>
              <a:t>: </a:t>
            </a:r>
            <a:r>
              <a:rPr lang="en-US" sz="2000" b="1" dirty="0">
                <a:solidFill>
                  <a:srgbClr val="FF0000"/>
                </a:solidFill>
                <a:hlinkClick r:id="rId3"/>
              </a:rPr>
              <a:t>http://speakerscore.com/8N8C</a:t>
            </a:r>
            <a:endParaRPr lang="en-US" sz="2000" b="1" dirty="0">
              <a:solidFill>
                <a:srgbClr val="FF0000"/>
              </a:solidFill>
            </a:endParaRPr>
          </a:p>
          <a:p>
            <a:pPr algn="ctr"/>
            <a:endParaRPr lang="en-US" sz="2000" b="1" dirty="0">
              <a:solidFill>
                <a:srgbClr val="1AB2E8"/>
              </a:solidFill>
            </a:endParaRPr>
          </a:p>
        </p:txBody>
      </p:sp>
    </p:spTree>
    <p:extLst>
      <p:ext uri="{BB962C8B-B14F-4D97-AF65-F5344CB8AC3E}">
        <p14:creationId xmlns:p14="http://schemas.microsoft.com/office/powerpoint/2010/main" val="331202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Speaker</a:t>
            </a:r>
            <a:endParaRPr lang="en-US" dirty="0"/>
          </a:p>
        </p:txBody>
      </p:sp>
      <p:sp>
        <p:nvSpPr>
          <p:cNvPr id="6" name="Content Placeholder 2"/>
          <p:cNvSpPr>
            <a:spLocks noGrp="1"/>
          </p:cNvSpPr>
          <p:nvPr>
            <p:ph idx="4294967295"/>
          </p:nvPr>
        </p:nvSpPr>
        <p:spPr>
          <a:xfrm>
            <a:off x="452438" y="1423988"/>
            <a:ext cx="8242300" cy="4695825"/>
          </a:xfrm>
          <a:prstGeom prst="rect">
            <a:avLst/>
          </a:prstGeom>
        </p:spPr>
        <p:txBody>
          <a:bodyPr>
            <a:normAutofit/>
          </a:bodyPr>
          <a:lstStyle/>
          <a:p>
            <a:r>
              <a:rPr lang="it-IT" sz="2400" dirty="0" smtClean="0"/>
              <a:t>SQL Server MVP dal 2008</a:t>
            </a:r>
            <a:endParaRPr lang="it-IT" sz="2400" dirty="0" smtClean="0">
              <a:sym typeface="Wingdings" panose="05000000000000000000" pitchFamily="2" charset="2"/>
            </a:endParaRPr>
          </a:p>
          <a:p>
            <a:r>
              <a:rPr lang="it-IT" sz="2400" dirty="0" smtClean="0">
                <a:sym typeface="Wingdings" panose="05000000000000000000" pitchFamily="2" charset="2"/>
              </a:rPr>
              <a:t>Microsoft </a:t>
            </a:r>
            <a:r>
              <a:rPr lang="it-IT" sz="2400" dirty="0" err="1" smtClean="0">
                <a:sym typeface="Wingdings" panose="05000000000000000000" pitchFamily="2" charset="2"/>
              </a:rPr>
              <a:t>Certified</a:t>
            </a:r>
            <a:endParaRPr lang="it-IT" sz="2400" dirty="0" smtClean="0"/>
          </a:p>
          <a:p>
            <a:endParaRPr lang="it-IT" sz="2400" dirty="0"/>
          </a:p>
          <a:p>
            <a:r>
              <a:rPr lang="it-IT" sz="2400" dirty="0" smtClean="0"/>
              <a:t>blogs: </a:t>
            </a:r>
          </a:p>
          <a:p>
            <a:pPr lvl="1"/>
            <a:r>
              <a:rPr lang="it-IT" sz="2000" dirty="0" smtClean="0"/>
              <a:t>[ITA] </a:t>
            </a:r>
            <a:r>
              <a:rPr lang="it-IT" sz="2000" dirty="0" smtClean="0">
                <a:hlinkClick r:id="rId2"/>
              </a:rPr>
              <a:t>http://blogs.dotnethell.it/suxstellino</a:t>
            </a:r>
            <a:endParaRPr lang="it-IT" sz="2000" dirty="0" smtClean="0"/>
          </a:p>
          <a:p>
            <a:pPr lvl="1"/>
            <a:r>
              <a:rPr lang="en-US" sz="2000" dirty="0" smtClean="0"/>
              <a:t>[ENG] </a:t>
            </a:r>
            <a:r>
              <a:rPr lang="en-US" sz="2000" dirty="0" smtClean="0">
                <a:hlinkClick r:id="rId3"/>
              </a:rPr>
              <a:t>http://suxstellino.wordpress.com/</a:t>
            </a:r>
            <a:endParaRPr lang="it-IT" sz="2000" dirty="0" smtClean="0"/>
          </a:p>
          <a:p>
            <a:endParaRPr lang="it-IT" sz="2400" dirty="0" smtClean="0"/>
          </a:p>
          <a:p>
            <a:r>
              <a:rPr lang="it-IT" sz="2400" dirty="0" smtClean="0"/>
              <a:t>Maggiori informazioni su:</a:t>
            </a:r>
          </a:p>
          <a:p>
            <a:pPr lvl="1"/>
            <a:r>
              <a:rPr lang="it-IT" sz="2000" dirty="0" smtClean="0">
                <a:hlinkClick r:id="rId4"/>
              </a:rPr>
              <a:t>http://www.alessandroalpi.net</a:t>
            </a:r>
            <a:endParaRPr lang="en-US" sz="2000" dirty="0">
              <a:hlinkClick r:id="rId4"/>
            </a:endParaRPr>
          </a:p>
        </p:txBody>
      </p:sp>
      <p:pic>
        <p:nvPicPr>
          <p:cNvPr id="2" name="Picture 1"/>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309064" y="2607984"/>
            <a:ext cx="1377736" cy="72644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309064" y="3368598"/>
            <a:ext cx="1396825" cy="100126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217484" y="4358457"/>
            <a:ext cx="1579984" cy="737326"/>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450227" y="1438014"/>
            <a:ext cx="2244511" cy="912603"/>
          </a:xfrm>
          <a:prstGeom prst="rect">
            <a:avLst/>
          </a:prstGeom>
        </p:spPr>
      </p:pic>
    </p:spTree>
    <p:extLst>
      <p:ext uri="{BB962C8B-B14F-4D97-AF65-F5344CB8AC3E}">
        <p14:creationId xmlns:p14="http://schemas.microsoft.com/office/powerpoint/2010/main" val="1669038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rmAutofit/>
          </a:bodyPr>
          <a:lstStyle/>
          <a:p>
            <a:endParaRPr lang="it-IT" sz="2800" dirty="0" smtClean="0">
              <a:solidFill>
                <a:schemeClr val="tx1"/>
              </a:solidFill>
            </a:endParaRPr>
          </a:p>
          <a:p>
            <a:r>
              <a:rPr lang="it-IT" dirty="0" smtClean="0"/>
              <a:t>Concetti ALM/DLM</a:t>
            </a:r>
          </a:p>
          <a:p>
            <a:r>
              <a:rPr lang="it-IT" dirty="0" smtClean="0"/>
              <a:t>Concetti Unit </a:t>
            </a:r>
            <a:r>
              <a:rPr lang="it-IT" dirty="0" err="1" smtClean="0"/>
              <a:t>Testing</a:t>
            </a:r>
            <a:endParaRPr lang="it-IT" dirty="0" smtClean="0"/>
          </a:p>
          <a:p>
            <a:r>
              <a:rPr lang="it-IT" dirty="0" smtClean="0"/>
              <a:t>Perché Unit </a:t>
            </a:r>
            <a:r>
              <a:rPr lang="it-IT" dirty="0" err="1" smtClean="0"/>
              <a:t>Testing</a:t>
            </a:r>
            <a:r>
              <a:rPr lang="it-IT" dirty="0" smtClean="0"/>
              <a:t> su database</a:t>
            </a:r>
          </a:p>
          <a:p>
            <a:r>
              <a:rPr lang="it-IT" dirty="0" smtClean="0"/>
              <a:t>Framework per Unit </a:t>
            </a:r>
            <a:r>
              <a:rPr lang="it-IT" dirty="0" err="1" smtClean="0"/>
              <a:t>Testing</a:t>
            </a:r>
            <a:endParaRPr lang="it-IT" dirty="0" smtClean="0"/>
          </a:p>
          <a:p>
            <a:r>
              <a:rPr lang="it-IT" dirty="0" smtClean="0"/>
              <a:t>Soluzioni per Unit </a:t>
            </a:r>
            <a:r>
              <a:rPr lang="it-IT" dirty="0" err="1" smtClean="0"/>
              <a:t>Testing</a:t>
            </a:r>
            <a:endParaRPr lang="it-IT" dirty="0" smtClean="0"/>
          </a:p>
          <a:p>
            <a:r>
              <a:rPr lang="it-IT" dirty="0" smtClean="0"/>
              <a:t>Conclusioni</a:t>
            </a:r>
          </a:p>
          <a:p>
            <a:r>
              <a:rPr lang="it-IT" dirty="0" smtClean="0"/>
              <a:t>Q&amp;A</a:t>
            </a:r>
          </a:p>
          <a:p>
            <a:endParaRPr lang="en-US" sz="2400" dirty="0">
              <a:solidFill>
                <a:schemeClr val="tx1"/>
              </a:solidFill>
            </a:endParaRPr>
          </a:p>
        </p:txBody>
      </p:sp>
    </p:spTree>
    <p:extLst>
      <p:ext uri="{BB962C8B-B14F-4D97-AF65-F5344CB8AC3E}">
        <p14:creationId xmlns:p14="http://schemas.microsoft.com/office/powerpoint/2010/main" val="105120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Che</a:t>
            </a:r>
            <a:r>
              <a:rPr lang="en-US" dirty="0" smtClean="0"/>
              <a:t> </a:t>
            </a:r>
            <a:r>
              <a:rPr lang="it-IT" dirty="0" smtClean="0"/>
              <a:t>cosa</a:t>
            </a:r>
            <a:r>
              <a:rPr lang="en-US" dirty="0" smtClean="0"/>
              <a:t> </a:t>
            </a:r>
            <a:r>
              <a:rPr lang="it-IT" dirty="0" smtClean="0"/>
              <a:t>si</a:t>
            </a:r>
            <a:r>
              <a:rPr lang="en-US" dirty="0" smtClean="0"/>
              <a:t> </a:t>
            </a:r>
            <a:r>
              <a:rPr lang="en-US" dirty="0" err="1" smtClean="0"/>
              <a:t>intende</a:t>
            </a:r>
            <a:r>
              <a:rPr lang="en-US" dirty="0" smtClean="0"/>
              <a:t> con ALM?</a:t>
            </a:r>
            <a:endParaRPr lang="en-US" dirty="0"/>
          </a:p>
        </p:txBody>
      </p:sp>
      <p:sp>
        <p:nvSpPr>
          <p:cNvPr id="3" name="Content Placeholder 2"/>
          <p:cNvSpPr>
            <a:spLocks noGrp="1"/>
          </p:cNvSpPr>
          <p:nvPr>
            <p:ph idx="4294967295"/>
          </p:nvPr>
        </p:nvSpPr>
        <p:spPr>
          <a:xfrm>
            <a:off x="452438" y="1417638"/>
            <a:ext cx="8242300" cy="4695825"/>
          </a:xfrm>
          <a:prstGeom prst="rect">
            <a:avLst/>
          </a:prstGeom>
        </p:spPr>
        <p:txBody>
          <a:bodyPr>
            <a:normAutofit fontScale="92500"/>
          </a:bodyPr>
          <a:lstStyle/>
          <a:p>
            <a:pPr marL="0" indent="0">
              <a:lnSpc>
                <a:spcPct val="120000"/>
              </a:lnSpc>
              <a:buNone/>
            </a:pPr>
            <a:endParaRPr lang="en-US" sz="2400" i="1" dirty="0" smtClean="0"/>
          </a:p>
          <a:p>
            <a:pPr marL="0" indent="0">
              <a:lnSpc>
                <a:spcPct val="120000"/>
              </a:lnSpc>
              <a:buNone/>
            </a:pPr>
            <a:r>
              <a:rPr lang="en-US" sz="2800" i="1" dirty="0" smtClean="0"/>
              <a:t>Application </a:t>
            </a:r>
            <a:r>
              <a:rPr lang="en-US" sz="2800" i="1" dirty="0"/>
              <a:t>Lifecycle Management (ALM) </a:t>
            </a:r>
            <a:r>
              <a:rPr lang="en-US" sz="2800" i="1" dirty="0" err="1"/>
              <a:t>rappresenta</a:t>
            </a:r>
            <a:r>
              <a:rPr lang="en-US" sz="2800" i="1" dirty="0"/>
              <a:t> </a:t>
            </a:r>
            <a:r>
              <a:rPr lang="en-US" sz="2800" i="1" dirty="0" err="1"/>
              <a:t>l'unione</a:t>
            </a:r>
            <a:r>
              <a:rPr lang="en-US" sz="2800" i="1" dirty="0"/>
              <a:t> di </a:t>
            </a:r>
            <a:r>
              <a:rPr lang="en-US" sz="2800" i="1" dirty="0" err="1"/>
              <a:t>attività</a:t>
            </a:r>
            <a:r>
              <a:rPr lang="en-US" sz="2800" i="1" dirty="0"/>
              <a:t> di </a:t>
            </a:r>
            <a:r>
              <a:rPr lang="en-US" sz="2800" i="1" dirty="0" err="1"/>
              <a:t>gestione</a:t>
            </a:r>
            <a:r>
              <a:rPr lang="en-US" sz="2800" i="1" dirty="0"/>
              <a:t> di business con </a:t>
            </a:r>
            <a:r>
              <a:rPr lang="en-US" sz="2800" i="1" dirty="0" err="1"/>
              <a:t>attività</a:t>
            </a:r>
            <a:r>
              <a:rPr lang="en-US" sz="2800" i="1" dirty="0"/>
              <a:t> di </a:t>
            </a:r>
            <a:r>
              <a:rPr lang="en-US" sz="2800" i="1" dirty="0" err="1"/>
              <a:t>ingegneria</a:t>
            </a:r>
            <a:r>
              <a:rPr lang="en-US" sz="2800" i="1" dirty="0"/>
              <a:t> del software, </a:t>
            </a:r>
            <a:r>
              <a:rPr lang="en-US" sz="2800" i="1" dirty="0" err="1"/>
              <a:t>resa</a:t>
            </a:r>
            <a:r>
              <a:rPr lang="en-US" sz="2800" i="1" dirty="0"/>
              <a:t> </a:t>
            </a:r>
            <a:r>
              <a:rPr lang="en-US" sz="2800" i="1" dirty="0" err="1"/>
              <a:t>possibile</a:t>
            </a:r>
            <a:r>
              <a:rPr lang="en-US" sz="2800" i="1" dirty="0"/>
              <a:t> </a:t>
            </a:r>
            <a:r>
              <a:rPr lang="en-US" sz="2800" i="1" dirty="0" err="1"/>
              <a:t>dall'utilizzo</a:t>
            </a:r>
            <a:r>
              <a:rPr lang="en-US" sz="2800" i="1" dirty="0"/>
              <a:t> di </a:t>
            </a:r>
            <a:r>
              <a:rPr lang="en-US" sz="2800" i="1" dirty="0" err="1"/>
              <a:t>strumenti</a:t>
            </a:r>
            <a:r>
              <a:rPr lang="en-US" sz="2800" i="1" dirty="0"/>
              <a:t> </a:t>
            </a:r>
            <a:r>
              <a:rPr lang="en-US" sz="2800" i="1" dirty="0" err="1"/>
              <a:t>che</a:t>
            </a:r>
            <a:r>
              <a:rPr lang="en-US" sz="2800" i="1" dirty="0"/>
              <a:t> </a:t>
            </a:r>
            <a:r>
              <a:rPr lang="en-US" sz="2800" i="1" dirty="0" err="1"/>
              <a:t>facilitano</a:t>
            </a:r>
            <a:r>
              <a:rPr lang="en-US" sz="2800" i="1" dirty="0"/>
              <a:t> la </a:t>
            </a:r>
            <a:r>
              <a:rPr lang="en-US" sz="2800" i="1" dirty="0" err="1"/>
              <a:t>gestione</a:t>
            </a:r>
            <a:r>
              <a:rPr lang="en-US" sz="2800" i="1" dirty="0"/>
              <a:t> </a:t>
            </a:r>
            <a:r>
              <a:rPr lang="en-US" sz="2800" i="1" dirty="0" err="1"/>
              <a:t>delle</a:t>
            </a:r>
            <a:r>
              <a:rPr lang="en-US" sz="2800" i="1" dirty="0"/>
              <a:t> </a:t>
            </a:r>
            <a:r>
              <a:rPr lang="en-US" sz="2800" i="1" dirty="0" err="1"/>
              <a:t>fasi</a:t>
            </a:r>
            <a:r>
              <a:rPr lang="en-US" sz="2800" i="1" dirty="0"/>
              <a:t> di: </a:t>
            </a:r>
            <a:r>
              <a:rPr lang="en-US" sz="2800" i="1" dirty="0" err="1"/>
              <a:t>analisi</a:t>
            </a:r>
            <a:r>
              <a:rPr lang="en-US" sz="2800" i="1" dirty="0"/>
              <a:t> </a:t>
            </a:r>
            <a:r>
              <a:rPr lang="en-US" sz="2800" i="1" dirty="0" err="1"/>
              <a:t>dei</a:t>
            </a:r>
            <a:r>
              <a:rPr lang="en-US" sz="2800" i="1" dirty="0"/>
              <a:t> </a:t>
            </a:r>
            <a:r>
              <a:rPr lang="en-US" sz="2800" i="1" dirty="0" err="1"/>
              <a:t>requisiti</a:t>
            </a:r>
            <a:r>
              <a:rPr lang="en-US" sz="2800" i="1" dirty="0"/>
              <a:t>, </a:t>
            </a:r>
            <a:r>
              <a:rPr lang="en-US" sz="2800" i="1" dirty="0" err="1"/>
              <a:t>progetto</a:t>
            </a:r>
            <a:r>
              <a:rPr lang="en-US" sz="2800" i="1" dirty="0"/>
              <a:t> </a:t>
            </a:r>
            <a:r>
              <a:rPr lang="en-US" sz="2800" i="1" dirty="0" err="1"/>
              <a:t>architetturale</a:t>
            </a:r>
            <a:r>
              <a:rPr lang="en-US" sz="2800" i="1" dirty="0"/>
              <a:t>, sviluppo, </a:t>
            </a:r>
            <a:r>
              <a:rPr lang="en-US" sz="2800" b="1" i="1" u="sng" dirty="0">
                <a:solidFill>
                  <a:schemeClr val="accent2"/>
                </a:solidFill>
              </a:rPr>
              <a:t>testing</a:t>
            </a:r>
            <a:r>
              <a:rPr lang="en-US" sz="2800" i="1" dirty="0"/>
              <a:t>, </a:t>
            </a:r>
            <a:r>
              <a:rPr lang="en-US" sz="2800" i="1" dirty="0" err="1"/>
              <a:t>gestione</a:t>
            </a:r>
            <a:r>
              <a:rPr lang="en-US" sz="2800" i="1" dirty="0"/>
              <a:t> </a:t>
            </a:r>
            <a:r>
              <a:rPr lang="en-US" sz="2800" i="1" dirty="0" err="1"/>
              <a:t>delle</a:t>
            </a:r>
            <a:r>
              <a:rPr lang="en-US" sz="2800" i="1" dirty="0"/>
              <a:t> release, del change e del deployment. </a:t>
            </a:r>
          </a:p>
          <a:p>
            <a:pPr marL="0" indent="0" algn="r">
              <a:lnSpc>
                <a:spcPct val="120000"/>
              </a:lnSpc>
              <a:buNone/>
            </a:pPr>
            <a:r>
              <a:rPr lang="en-US" sz="2400" i="1" dirty="0"/>
              <a:t>(</a:t>
            </a:r>
            <a:r>
              <a:rPr lang="en-US" sz="2400" i="1" dirty="0" err="1"/>
              <a:t>fonte</a:t>
            </a:r>
            <a:r>
              <a:rPr lang="en-US" sz="2400" i="1" dirty="0"/>
              <a:t> Wikipedia</a:t>
            </a:r>
            <a:r>
              <a:rPr lang="en-US" sz="2400" i="1" dirty="0" smtClean="0"/>
              <a:t>)</a:t>
            </a:r>
            <a:endParaRPr lang="en-US" sz="2400" i="1" dirty="0"/>
          </a:p>
        </p:txBody>
      </p:sp>
    </p:spTree>
    <p:extLst>
      <p:ext uri="{BB962C8B-B14F-4D97-AF65-F5344CB8AC3E}">
        <p14:creationId xmlns:p14="http://schemas.microsoft.com/office/powerpoint/2010/main" val="120517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Perchè</a:t>
            </a:r>
            <a:r>
              <a:rPr lang="en-US" dirty="0" smtClean="0"/>
              <a:t> ALM?</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it-IT" dirty="0" smtClean="0"/>
              <a:t>Aumento della produttività </a:t>
            </a:r>
          </a:p>
          <a:p>
            <a:r>
              <a:rPr lang="en-US" dirty="0" err="1" smtClean="0"/>
              <a:t>Miglioramento</a:t>
            </a:r>
            <a:r>
              <a:rPr lang="en-US" dirty="0" smtClean="0"/>
              <a:t> </a:t>
            </a:r>
            <a:r>
              <a:rPr lang="en-US" dirty="0" err="1"/>
              <a:t>della</a:t>
            </a:r>
            <a:r>
              <a:rPr lang="en-US" dirty="0"/>
              <a:t> </a:t>
            </a:r>
            <a:r>
              <a:rPr lang="en-US" dirty="0" err="1"/>
              <a:t>qualità</a:t>
            </a:r>
            <a:r>
              <a:rPr lang="en-US" dirty="0"/>
              <a:t> del </a:t>
            </a:r>
            <a:r>
              <a:rPr lang="en-US" dirty="0" smtClean="0"/>
              <a:t>software</a:t>
            </a:r>
            <a:endParaRPr lang="en-US" dirty="0" smtClean="0"/>
          </a:p>
          <a:p>
            <a:r>
              <a:rPr lang="en-US" dirty="0" err="1" smtClean="0"/>
              <a:t>Rottura</a:t>
            </a:r>
            <a:r>
              <a:rPr lang="en-US" dirty="0" smtClean="0"/>
              <a:t> </a:t>
            </a:r>
            <a:r>
              <a:rPr lang="en-US" dirty="0" err="1" smtClean="0"/>
              <a:t>delle</a:t>
            </a:r>
            <a:r>
              <a:rPr lang="en-US" dirty="0" smtClean="0"/>
              <a:t> </a:t>
            </a:r>
            <a:r>
              <a:rPr lang="en-US" dirty="0" err="1"/>
              <a:t>barriere</a:t>
            </a:r>
            <a:r>
              <a:rPr lang="en-US" dirty="0"/>
              <a:t> </a:t>
            </a:r>
            <a:r>
              <a:rPr lang="en-US" dirty="0" err="1"/>
              <a:t>tra</a:t>
            </a:r>
            <a:r>
              <a:rPr lang="en-US" dirty="0"/>
              <a:t> </a:t>
            </a:r>
            <a:r>
              <a:rPr lang="en-US" dirty="0" err="1"/>
              <a:t>i</a:t>
            </a:r>
            <a:r>
              <a:rPr lang="en-US" dirty="0"/>
              <a:t> </a:t>
            </a:r>
            <a:r>
              <a:rPr lang="en-US" dirty="0" smtClean="0"/>
              <a:t>team (</a:t>
            </a:r>
            <a:r>
              <a:rPr lang="en-US" dirty="0" err="1" smtClean="0"/>
              <a:t>integrazione</a:t>
            </a:r>
            <a:r>
              <a:rPr lang="en-US" dirty="0" smtClean="0"/>
              <a:t>)</a:t>
            </a:r>
          </a:p>
          <a:p>
            <a:r>
              <a:rPr lang="it-IT" dirty="0" smtClean="0"/>
              <a:t>Massimizzazione degli investimento </a:t>
            </a:r>
          </a:p>
          <a:p>
            <a:r>
              <a:rPr lang="it-IT" dirty="0" smtClean="0"/>
              <a:t>Maggiore flessibilità</a:t>
            </a:r>
            <a:endParaRPr lang="it-IT" dirty="0" smtClean="0"/>
          </a:p>
          <a:p>
            <a:r>
              <a:rPr lang="it-IT" dirty="0" err="1" smtClean="0"/>
              <a:t>Monitorizzazione</a:t>
            </a:r>
            <a:r>
              <a:rPr lang="it-IT" dirty="0" smtClean="0"/>
              <a:t> e tracciabilità delle </a:t>
            </a:r>
            <a:r>
              <a:rPr lang="it-IT" dirty="0" smtClean="0"/>
              <a:t>attività</a:t>
            </a:r>
          </a:p>
          <a:p>
            <a:r>
              <a:rPr lang="it-IT" dirty="0" smtClean="0"/>
              <a:t>Taglio dei tempi di manutenzione</a:t>
            </a:r>
            <a:endParaRPr lang="it-IT" dirty="0" smtClean="0"/>
          </a:p>
        </p:txBody>
      </p:sp>
    </p:spTree>
    <p:extLst>
      <p:ext uri="{BB962C8B-B14F-4D97-AF65-F5344CB8AC3E}">
        <p14:creationId xmlns:p14="http://schemas.microsoft.com/office/powerpoint/2010/main" val="399724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a:t>
            </a:r>
            <a:r>
              <a:rPr lang="en-US" dirty="0" err="1"/>
              <a:t>raggiungere</a:t>
            </a:r>
            <a:r>
              <a:rPr lang="en-US" dirty="0"/>
              <a:t> la </a:t>
            </a:r>
            <a:r>
              <a:rPr lang="en-US" dirty="0" err="1"/>
              <a:t>qualità</a:t>
            </a:r>
            <a:r>
              <a:rPr lang="en-US" dirty="0"/>
              <a:t>..</a:t>
            </a:r>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en-US" sz="2800" dirty="0"/>
              <a:t>Continuous </a:t>
            </a:r>
            <a:r>
              <a:rPr lang="en-US" sz="2800" dirty="0" smtClean="0"/>
              <a:t>Integration!</a:t>
            </a:r>
          </a:p>
          <a:p>
            <a:pPr lvl="8"/>
            <a:endParaRPr lang="en-US" dirty="0"/>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9278" y="2601157"/>
            <a:ext cx="1763306" cy="1757779"/>
          </a:xfrm>
          <a:prstGeom prst="rect">
            <a:avLst/>
          </a:prstGeom>
        </p:spPr>
      </p:pic>
      <p:sp>
        <p:nvSpPr>
          <p:cNvPr id="5" name="TextBox 4"/>
          <p:cNvSpPr txBox="1"/>
          <p:nvPr/>
        </p:nvSpPr>
        <p:spPr>
          <a:xfrm>
            <a:off x="5277010" y="2899579"/>
            <a:ext cx="3787092" cy="1815882"/>
          </a:xfrm>
          <a:prstGeom prst="rect">
            <a:avLst/>
          </a:prstGeom>
          <a:noFill/>
        </p:spPr>
        <p:txBody>
          <a:bodyPr wrap="square" rtlCol="0">
            <a:spAutoFit/>
          </a:bodyPr>
          <a:lstStyle/>
          <a:p>
            <a:pPr marL="457200" indent="-457200">
              <a:buFont typeface="Wingdings" panose="05000000000000000000" pitchFamily="2" charset="2"/>
              <a:buChar char="§"/>
            </a:pPr>
            <a:r>
              <a:rPr lang="en-US" sz="2800" dirty="0" smtClean="0">
                <a:solidFill>
                  <a:schemeClr val="tx2"/>
                </a:solidFill>
              </a:rPr>
              <a:t>SVILUPPO</a:t>
            </a:r>
            <a:endParaRPr lang="en-US" sz="2800" dirty="0">
              <a:solidFill>
                <a:schemeClr val="tx2"/>
              </a:solidFill>
            </a:endParaRPr>
          </a:p>
          <a:p>
            <a:pPr marL="457200" indent="-457200">
              <a:buFont typeface="Wingdings" panose="05000000000000000000" pitchFamily="2" charset="2"/>
              <a:buChar char="§"/>
            </a:pPr>
            <a:r>
              <a:rPr lang="en-US" sz="2800" dirty="0">
                <a:solidFill>
                  <a:schemeClr val="tx2"/>
                </a:solidFill>
              </a:rPr>
              <a:t>SEND </a:t>
            </a:r>
            <a:endParaRPr lang="en-US" sz="2800" dirty="0" smtClean="0">
              <a:solidFill>
                <a:schemeClr val="tx2"/>
              </a:solidFill>
            </a:endParaRPr>
          </a:p>
          <a:p>
            <a:pPr marL="457200" indent="-457200">
              <a:buFont typeface="Wingdings" panose="05000000000000000000" pitchFamily="2" charset="2"/>
              <a:buChar char="§"/>
            </a:pPr>
            <a:r>
              <a:rPr lang="en-US" sz="2800" dirty="0" smtClean="0">
                <a:solidFill>
                  <a:schemeClr val="tx2"/>
                </a:solidFill>
              </a:rPr>
              <a:t>BUILD</a:t>
            </a:r>
            <a:endParaRPr lang="en-US" sz="2800" dirty="0">
              <a:solidFill>
                <a:schemeClr val="tx2"/>
              </a:solidFill>
            </a:endParaRPr>
          </a:p>
          <a:p>
            <a:pPr marL="457200" indent="-457200">
              <a:buFont typeface="Wingdings" panose="05000000000000000000" pitchFamily="2" charset="2"/>
              <a:buChar char="§"/>
            </a:pPr>
            <a:r>
              <a:rPr lang="en-US" sz="2800" b="1" dirty="0">
                <a:solidFill>
                  <a:srgbClr val="75982F"/>
                </a:solidFill>
              </a:rPr>
              <a:t>TEST</a:t>
            </a:r>
          </a:p>
        </p:txBody>
      </p:sp>
      <p:pic>
        <p:nvPicPr>
          <p:cNvPr id="9" name="Picture 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104008" y="2050741"/>
            <a:ext cx="1917576" cy="1402673"/>
          </a:xfrm>
          <a:prstGeom prst="rect">
            <a:avLst/>
          </a:prstGeom>
        </p:spPr>
      </p:pic>
      <p:pic>
        <p:nvPicPr>
          <p:cNvPr id="10" name="Picture 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302493" y="3116062"/>
            <a:ext cx="1713389" cy="1997476"/>
          </a:xfrm>
          <a:prstGeom prst="rect">
            <a:avLst/>
          </a:prstGeom>
        </p:spPr>
      </p:pic>
      <p:pic>
        <p:nvPicPr>
          <p:cNvPr id="11" name="Picture 10"/>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518082" y="4332303"/>
            <a:ext cx="1775534" cy="1231997"/>
          </a:xfrm>
          <a:prstGeom prst="rect">
            <a:avLst/>
          </a:prstGeom>
        </p:spPr>
      </p:pic>
      <p:sp>
        <p:nvSpPr>
          <p:cNvPr id="7" name="Oval 6"/>
          <p:cNvSpPr/>
          <p:nvPr/>
        </p:nvSpPr>
        <p:spPr>
          <a:xfrm>
            <a:off x="2121764" y="4296794"/>
            <a:ext cx="1349406" cy="1441533"/>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49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DLM – Database </a:t>
            </a:r>
            <a:r>
              <a:rPr lang="it-IT" dirty="0" err="1" smtClean="0"/>
              <a:t>lifecycle</a:t>
            </a:r>
            <a:r>
              <a:rPr lang="it-IT" dirty="0" smtClean="0"/>
              <a:t> management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lgn="just">
              <a:buNone/>
            </a:pPr>
            <a:r>
              <a:rPr lang="en-US" sz="2800" i="1" dirty="0"/>
              <a:t>DLM (</a:t>
            </a:r>
            <a:r>
              <a:rPr lang="en-US" sz="2800" i="1" dirty="0" err="1"/>
              <a:t>sottoinsieme</a:t>
            </a:r>
            <a:r>
              <a:rPr lang="en-US" sz="2800" i="1" dirty="0"/>
              <a:t> di ALM) è un </a:t>
            </a:r>
            <a:r>
              <a:rPr lang="en-US" sz="2800" i="1" dirty="0" err="1"/>
              <a:t>approccio</a:t>
            </a:r>
            <a:r>
              <a:rPr lang="en-US" sz="2800" i="1" dirty="0"/>
              <a:t> </a:t>
            </a:r>
            <a:r>
              <a:rPr lang="en-US" sz="2800" i="1" dirty="0" err="1"/>
              <a:t>alla</a:t>
            </a:r>
            <a:r>
              <a:rPr lang="en-US" sz="2800" i="1" dirty="0"/>
              <a:t> </a:t>
            </a:r>
            <a:r>
              <a:rPr lang="en-US" sz="2800" i="1" dirty="0" err="1"/>
              <a:t>gestione</a:t>
            </a:r>
            <a:r>
              <a:rPr lang="en-US" sz="2800" i="1" dirty="0"/>
              <a:t> </a:t>
            </a:r>
            <a:r>
              <a:rPr lang="en-US" sz="2800" i="1" dirty="0" err="1"/>
              <a:t>dello</a:t>
            </a:r>
            <a:r>
              <a:rPr lang="en-US" sz="2800" i="1" dirty="0"/>
              <a:t> schema del database, </a:t>
            </a:r>
            <a:r>
              <a:rPr lang="en-US" sz="2800" i="1" dirty="0" err="1"/>
              <a:t>dei</a:t>
            </a:r>
            <a:r>
              <a:rPr lang="en-US" sz="2800" i="1" dirty="0"/>
              <a:t> </a:t>
            </a:r>
            <a:r>
              <a:rPr lang="en-US" sz="2800" i="1" dirty="0" err="1"/>
              <a:t>dati</a:t>
            </a:r>
            <a:r>
              <a:rPr lang="en-US" sz="2800" i="1" dirty="0"/>
              <a:t> e </a:t>
            </a:r>
            <a:r>
              <a:rPr lang="en-US" sz="2800" i="1" dirty="0" err="1"/>
              <a:t>dei</a:t>
            </a:r>
            <a:r>
              <a:rPr lang="en-US" sz="2800" i="1" dirty="0"/>
              <a:t> </a:t>
            </a:r>
            <a:r>
              <a:rPr lang="en-US" sz="2800" i="1" dirty="0" err="1"/>
              <a:t>metadati</a:t>
            </a:r>
            <a:r>
              <a:rPr lang="en-US" sz="2800" i="1" dirty="0"/>
              <a:t>. Ma non solo, è </a:t>
            </a:r>
            <a:r>
              <a:rPr lang="en-US" sz="2800" i="1" dirty="0" err="1"/>
              <a:t>l’insieme</a:t>
            </a:r>
            <a:r>
              <a:rPr lang="en-US" sz="2800" i="1" dirty="0"/>
              <a:t> </a:t>
            </a:r>
            <a:r>
              <a:rPr lang="en-US" sz="2800" i="1" dirty="0" err="1"/>
              <a:t>degli</a:t>
            </a:r>
            <a:r>
              <a:rPr lang="en-US" sz="2800" i="1" dirty="0"/>
              <a:t> </a:t>
            </a:r>
            <a:r>
              <a:rPr lang="en-US" sz="2800" i="1" dirty="0" err="1"/>
              <a:t>strumenti</a:t>
            </a:r>
            <a:r>
              <a:rPr lang="en-US" sz="2800" i="1" dirty="0"/>
              <a:t> e </a:t>
            </a:r>
            <a:r>
              <a:rPr lang="en-US" sz="2800" i="1" dirty="0" err="1"/>
              <a:t>delle</a:t>
            </a:r>
            <a:r>
              <a:rPr lang="en-US" sz="2800" i="1" dirty="0"/>
              <a:t> </a:t>
            </a:r>
            <a:r>
              <a:rPr lang="en-US" sz="2800" i="1" dirty="0" err="1"/>
              <a:t>tecnologie</a:t>
            </a:r>
            <a:r>
              <a:rPr lang="en-US" sz="2800" i="1" dirty="0"/>
              <a:t> </a:t>
            </a:r>
            <a:r>
              <a:rPr lang="en-US" sz="2800" i="1" dirty="0" err="1"/>
              <a:t>che</a:t>
            </a:r>
            <a:r>
              <a:rPr lang="en-US" sz="2800" i="1" dirty="0"/>
              <a:t> </a:t>
            </a:r>
            <a:r>
              <a:rPr lang="en-US" sz="2800" i="1" dirty="0" err="1"/>
              <a:t>consentono</a:t>
            </a:r>
            <a:r>
              <a:rPr lang="en-US" sz="2800" i="1" dirty="0"/>
              <a:t> </a:t>
            </a:r>
            <a:r>
              <a:rPr lang="en-US" sz="2800" i="1" dirty="0" err="1"/>
              <a:t>l’organizzazione</a:t>
            </a:r>
            <a:r>
              <a:rPr lang="en-US" sz="2800" i="1" dirty="0"/>
              <a:t> del </a:t>
            </a:r>
            <a:r>
              <a:rPr lang="en-US" sz="2800" i="1" dirty="0" err="1"/>
              <a:t>ciclo</a:t>
            </a:r>
            <a:r>
              <a:rPr lang="en-US" sz="2800" i="1" dirty="0"/>
              <a:t> di vita di un database, </a:t>
            </a:r>
            <a:r>
              <a:rPr lang="en-US" sz="2800" i="1" dirty="0" err="1"/>
              <a:t>partendo</a:t>
            </a:r>
            <a:r>
              <a:rPr lang="en-US" sz="2800" i="1" dirty="0"/>
              <a:t> </a:t>
            </a:r>
            <a:r>
              <a:rPr lang="en-US" sz="2800" i="1" dirty="0" err="1"/>
              <a:t>dall’analisi</a:t>
            </a:r>
            <a:r>
              <a:rPr lang="en-US" sz="2800" i="1" dirty="0"/>
              <a:t>, </a:t>
            </a:r>
            <a:r>
              <a:rPr lang="en-US" sz="2800" i="1" dirty="0" err="1"/>
              <a:t>passando</a:t>
            </a:r>
            <a:r>
              <a:rPr lang="en-US" sz="2800" i="1" dirty="0"/>
              <a:t> per lo </a:t>
            </a:r>
            <a:r>
              <a:rPr lang="en-US" sz="2800" i="1" dirty="0" err="1"/>
              <a:t>sviluppo</a:t>
            </a:r>
            <a:r>
              <a:rPr lang="en-US" sz="2800" i="1" dirty="0"/>
              <a:t>, </a:t>
            </a:r>
            <a:r>
              <a:rPr lang="en-US" sz="2800" i="1" dirty="0" err="1"/>
              <a:t>il</a:t>
            </a:r>
            <a:r>
              <a:rPr lang="en-US" sz="2800" i="1" dirty="0"/>
              <a:t> </a:t>
            </a:r>
            <a:r>
              <a:rPr lang="en-US" sz="2800" b="1" i="1" dirty="0">
                <a:solidFill>
                  <a:srgbClr val="75982F"/>
                </a:solidFill>
              </a:rPr>
              <a:t>testing</a:t>
            </a:r>
            <a:r>
              <a:rPr lang="en-US" sz="2800" i="1" dirty="0">
                <a:solidFill>
                  <a:srgbClr val="75982F"/>
                </a:solidFill>
              </a:rPr>
              <a:t> </a:t>
            </a:r>
            <a:r>
              <a:rPr lang="en-US" sz="2800" i="1" dirty="0" err="1"/>
              <a:t>ed</a:t>
            </a:r>
            <a:r>
              <a:rPr lang="en-US" sz="2800" i="1" dirty="0"/>
              <a:t> </a:t>
            </a:r>
            <a:r>
              <a:rPr lang="en-US" sz="2800" i="1" dirty="0" err="1"/>
              <a:t>il</a:t>
            </a:r>
            <a:r>
              <a:rPr lang="en-US" sz="2800" i="1" dirty="0"/>
              <a:t> deploy, per </a:t>
            </a:r>
            <a:r>
              <a:rPr lang="en-US" sz="2800" i="1" dirty="0" err="1"/>
              <a:t>arrivare</a:t>
            </a:r>
            <a:r>
              <a:rPr lang="en-US" sz="2800" i="1" dirty="0"/>
              <a:t> </a:t>
            </a:r>
            <a:r>
              <a:rPr lang="en-US" sz="2800" i="1" dirty="0" err="1"/>
              <a:t>alla</a:t>
            </a:r>
            <a:r>
              <a:rPr lang="en-US" sz="2800" i="1" dirty="0"/>
              <a:t> </a:t>
            </a:r>
            <a:r>
              <a:rPr lang="en-US" sz="2800" i="1" dirty="0" err="1"/>
              <a:t>fase</a:t>
            </a:r>
            <a:r>
              <a:rPr lang="en-US" sz="2800" i="1" dirty="0"/>
              <a:t> di backup e </a:t>
            </a:r>
            <a:r>
              <a:rPr lang="en-US" sz="2800" i="1" dirty="0" err="1"/>
              <a:t>persistenza</a:t>
            </a:r>
            <a:r>
              <a:rPr lang="en-US" sz="2800" i="1" dirty="0"/>
              <a:t> </a:t>
            </a:r>
            <a:r>
              <a:rPr lang="en-US" sz="2800" i="1" dirty="0" err="1"/>
              <a:t>dei</a:t>
            </a:r>
            <a:r>
              <a:rPr lang="en-US" sz="2800" i="1" dirty="0"/>
              <a:t> </a:t>
            </a:r>
            <a:r>
              <a:rPr lang="en-US" sz="2800" i="1" dirty="0" err="1"/>
              <a:t>dati</a:t>
            </a:r>
            <a:r>
              <a:rPr lang="en-US" sz="2800" i="1" dirty="0"/>
              <a:t>.</a:t>
            </a:r>
          </a:p>
          <a:p>
            <a:pPr marL="0" indent="0" algn="r">
              <a:buNone/>
            </a:pPr>
            <a:r>
              <a:rPr lang="en-US" sz="2800" i="1" dirty="0"/>
              <a:t>(</a:t>
            </a:r>
            <a:r>
              <a:rPr lang="en-US" sz="2800" i="1" dirty="0" err="1"/>
              <a:t>fonte</a:t>
            </a:r>
            <a:r>
              <a:rPr lang="en-US" sz="2800" i="1" dirty="0"/>
              <a:t> TechNet)</a:t>
            </a:r>
          </a:p>
        </p:txBody>
      </p:sp>
    </p:spTree>
    <p:extLst>
      <p:ext uri="{BB962C8B-B14F-4D97-AF65-F5344CB8AC3E}">
        <p14:creationId xmlns:p14="http://schemas.microsoft.com/office/powerpoint/2010/main" val="123400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20695</TotalTime>
  <Words>1229</Words>
  <Application>Microsoft Office PowerPoint</Application>
  <PresentationFormat>On-screen Show (4:3)</PresentationFormat>
  <Paragraphs>243</Paragraphs>
  <Slides>31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Courier New</vt:lpstr>
      <vt:lpstr>Wingdings</vt:lpstr>
      <vt:lpstr>Office Theme</vt:lpstr>
      <vt:lpstr>Unit testing su database</vt:lpstr>
      <vt:lpstr>Sponsors</vt:lpstr>
      <vt:lpstr>Organizers</vt:lpstr>
      <vt:lpstr>Speaker</vt:lpstr>
      <vt:lpstr>Agenda</vt:lpstr>
      <vt:lpstr>Che cosa si intende con ALM?</vt:lpstr>
      <vt:lpstr>Perchè ALM?</vt:lpstr>
      <vt:lpstr>Per raggiungere la qualità..</vt:lpstr>
      <vt:lpstr>DLM – Database lifecycle management</vt:lpstr>
      <vt:lpstr>Unit testing </vt:lpstr>
      <vt:lpstr>Unit testing – Perché?</vt:lpstr>
      <vt:lpstr>Unit testing – Perchè?</vt:lpstr>
      <vt:lpstr>Quindi..</vt:lpstr>
      <vt:lpstr>Da non dimenticare..</vt:lpstr>
      <vt:lpstr>Unit testing – Cosa facciamo di solito?</vt:lpstr>
      <vt:lpstr>Unit testing – Cosa dovrei testare?</vt:lpstr>
      <vt:lpstr>Unit testing – Strumenti</vt:lpstr>
      <vt:lpstr>Unit testing – tSQLt</vt:lpstr>
      <vt:lpstr>Unit testing – strutture tSQLt</vt:lpstr>
      <vt:lpstr>Unit testing – tSQLUnit</vt:lpstr>
      <vt:lpstr>Unit testing – strutture tSQLUnit</vt:lpstr>
      <vt:lpstr>DEMO 1</vt:lpstr>
      <vt:lpstr>Unit testing – Visual Studio</vt:lpstr>
      <vt:lpstr>DEMO 2</vt:lpstr>
      <vt:lpstr>Comparazione – SQL Test</vt:lpstr>
      <vt:lpstr>Comparazione – Visual Studio</vt:lpstr>
      <vt:lpstr>Comparazione – tSQLUnit</vt:lpstr>
      <vt:lpstr>Conclusioni</vt:lpstr>
      <vt:lpstr>Risorse</vt:lpstr>
      <vt:lpstr>Q&amp;A</vt:lpstr>
      <vt:lpstr>Thanks!</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Alessandro Alpi</cp:lastModifiedBy>
  <cp:revision>337</cp:revision>
  <dcterms:created xsi:type="dcterms:W3CDTF">2011-08-19T20:30:49Z</dcterms:created>
  <dcterms:modified xsi:type="dcterms:W3CDTF">2015-02-28T00:54:17Z</dcterms:modified>
</cp:coreProperties>
</file>