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18" r:id="rId3"/>
    <p:sldId id="314" r:id="rId4"/>
    <p:sldId id="264" r:id="rId5"/>
    <p:sldId id="262" r:id="rId6"/>
    <p:sldId id="268" r:id="rId7"/>
    <p:sldId id="269" r:id="rId8"/>
    <p:sldId id="270" r:id="rId9"/>
    <p:sldId id="299" r:id="rId10"/>
    <p:sldId id="311" r:id="rId11"/>
    <p:sldId id="312" r:id="rId12"/>
    <p:sldId id="319" r:id="rId13"/>
    <p:sldId id="273" r:id="rId14"/>
    <p:sldId id="280" r:id="rId15"/>
    <p:sldId id="277" r:id="rId16"/>
    <p:sldId id="278" r:id="rId17"/>
    <p:sldId id="282" r:id="rId18"/>
    <p:sldId id="291" r:id="rId19"/>
    <p:sldId id="295" r:id="rId20"/>
    <p:sldId id="284" r:id="rId21"/>
    <p:sldId id="292" r:id="rId22"/>
    <p:sldId id="286" r:id="rId23"/>
    <p:sldId id="300" r:id="rId24"/>
    <p:sldId id="316" r:id="rId25"/>
    <p:sldId id="317" r:id="rId26"/>
    <p:sldId id="315" r:id="rId27"/>
    <p:sldId id="263" r:id="rId28"/>
    <p:sldId id="267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82F"/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2888" autoAdjust="0"/>
  </p:normalViewPr>
  <p:slideViewPr>
    <p:cSldViewPr snapToGrid="0" snapToObjects="1">
      <p:cViewPr varScale="1">
        <p:scale>
          <a:sx n="108" d="100"/>
          <a:sy n="108" d="100"/>
        </p:scale>
        <p:origin x="172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730480"/>
            <a:ext cx="1912930" cy="9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42" y="6193814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5943599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1AB2E8"/>
                </a:solidFill>
              </a:rPr>
              <a:t>#</a:t>
            </a:r>
            <a:r>
              <a:rPr lang="en-US" sz="1100" b="1" dirty="0" err="1" smtClean="0">
                <a:solidFill>
                  <a:srgbClr val="1AB2E8"/>
                </a:solidFill>
              </a:rPr>
              <a:t>sqlsatTorino</a:t>
            </a:r>
            <a:endParaRPr lang="en-US" sz="1100" b="1" dirty="0" smtClean="0">
              <a:solidFill>
                <a:srgbClr val="1AB2E8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1AB2E8"/>
                </a:solidFill>
              </a:rPr>
              <a:t>#sqlsat400</a:t>
            </a:r>
            <a:endParaRPr lang="en-US" sz="1100" b="1" dirty="0">
              <a:solidFill>
                <a:srgbClr val="1AB2E8"/>
              </a:solidFill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457200" y="64886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4A5E18"/>
                </a:solidFill>
              </a:rPr>
              <a:t>May</a:t>
            </a:r>
            <a:r>
              <a:rPr lang="it-IT" b="1" dirty="0" smtClean="0">
                <a:solidFill>
                  <a:srgbClr val="4A5E18"/>
                </a:solidFill>
              </a:rPr>
              <a:t> 23, 2015</a:t>
            </a:r>
            <a:endParaRPr lang="it-IT" b="1" dirty="0">
              <a:solidFill>
                <a:srgbClr val="4A5E18"/>
              </a:solidFill>
            </a:endParaRP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8" y="596065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d-gate.com/products/sql-development/sql-source-control/" TargetMode="External"/><Relationship Id="rId13" Type="http://schemas.openxmlformats.org/officeDocument/2006/relationships/hyperlink" Target="http://blogs.dotnethell.it/suxstellino/Category_2927.aspx" TargetMode="External"/><Relationship Id="rId3" Type="http://schemas.openxmlformats.org/officeDocument/2006/relationships/hyperlink" Target="http://odetocode.com/blogs/scott/archive/2008/01/30/three-rules-for-database-work.aspx" TargetMode="External"/><Relationship Id="rId7" Type="http://schemas.openxmlformats.org/officeDocument/2006/relationships/hyperlink" Target="http://odetocode.com/blogs/scott/archive/2008/02/03/versioning-databases-branching-and-merging.aspx" TargetMode="External"/><Relationship Id="rId12" Type="http://schemas.openxmlformats.org/officeDocument/2006/relationships/hyperlink" Target="http://suxstellino.wordpress.com/tag/alm/" TargetMode="External"/><Relationship Id="rId2" Type="http://schemas.openxmlformats.org/officeDocument/2006/relationships/hyperlink" Target="http://www.codinghorror.com/blog/2006/12/is-your-database-under-version-contr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detocode.com/blogs/scott/archive/2008/02/02/versioning-databases-views-stored-procedures-and-the-like.aspx" TargetMode="External"/><Relationship Id="rId11" Type="http://schemas.openxmlformats.org/officeDocument/2006/relationships/hyperlink" Target="http://www.getlatestversion.it/" TargetMode="External"/><Relationship Id="rId5" Type="http://schemas.openxmlformats.org/officeDocument/2006/relationships/hyperlink" Target="http://odetocode.com/blogs/scott/archive/2008/02/02/versioning-databases-change-scripts.aspx" TargetMode="External"/><Relationship Id="rId10" Type="http://schemas.openxmlformats.org/officeDocument/2006/relationships/hyperlink" Target="http://it.wikipedia.org/wiki/Application_lifecycle_management" TargetMode="External"/><Relationship Id="rId4" Type="http://schemas.openxmlformats.org/officeDocument/2006/relationships/hyperlink" Target="http://odetocode.com/blogs/scott/archive/2008/01/31/versioning-databases-the-baseline.aspx" TargetMode="External"/><Relationship Id="rId9" Type="http://schemas.openxmlformats.org/officeDocument/2006/relationships/hyperlink" Target="http://apexsql.com/sql_tools_source_control.aspx" TargetMode="External"/><Relationship Id="rId14" Type="http://schemas.openxmlformats.org/officeDocument/2006/relationships/hyperlink" Target="http://blogs.msdn.com/b/ssdt/archive/2012/02/02/including-data-in-an-sql-server-database-project.asp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xstellino.wordpress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png"/><Relationship Id="rId4" Type="http://schemas.openxmlformats.org/officeDocument/2006/relationships/hyperlink" Target="http://www.alessandroalpi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 smtClean="0"/>
              <a:t>Database sotto source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5"/>
            <a:ext cx="362591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Alessandro Alpi</a:t>
            </a:r>
          </a:p>
          <a:p>
            <a:r>
              <a:rPr lang="it-IT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@</a:t>
            </a:r>
            <a:r>
              <a:rPr lang="it-IT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suxstellino</a:t>
            </a:r>
            <a:endParaRPr lang="en-US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www.alessandroalpi.net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Task-based work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it-IT" sz="2800" dirty="0" smtClean="0"/>
          </a:p>
          <a:p>
            <a:r>
              <a:rPr lang="it-IT" sz="2800" dirty="0" smtClean="0"/>
              <a:t>Task-</a:t>
            </a:r>
            <a:r>
              <a:rPr lang="it-IT" sz="2800" dirty="0" err="1" smtClean="0"/>
              <a:t>Based</a:t>
            </a:r>
            <a:r>
              <a:rPr lang="it-IT" sz="2800" dirty="0" smtClean="0"/>
              <a:t> vs. Requisiti</a:t>
            </a:r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  <a:p>
            <a:pPr lvl="1"/>
            <a:endParaRPr lang="it-IT" sz="2400" dirty="0"/>
          </a:p>
          <a:p>
            <a:r>
              <a:rPr lang="it-IT" sz="2000" b="1" smtClean="0">
                <a:solidFill>
                  <a:srgbClr val="4A5E18"/>
                </a:solidFill>
              </a:rPr>
              <a:t>Agile non </a:t>
            </a:r>
            <a:r>
              <a:rPr lang="it-IT" sz="2000" b="1" dirty="0" smtClean="0">
                <a:solidFill>
                  <a:srgbClr val="4A5E18"/>
                </a:solidFill>
              </a:rPr>
              <a:t>è LA VIA, ma è utilissimo in sistemi complessi</a:t>
            </a:r>
          </a:p>
          <a:p>
            <a:r>
              <a:rPr lang="it-IT" sz="2000" b="1" dirty="0" smtClean="0">
                <a:solidFill>
                  <a:srgbClr val="4A5E18"/>
                </a:solidFill>
              </a:rPr>
              <a:t>Migrazione delicata, necessità di business (qualità e meno costi)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004" y="2459114"/>
            <a:ext cx="4730050" cy="27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</a:t>
            </a:r>
            <a:r>
              <a:rPr lang="en-US" dirty="0" err="1" smtClean="0"/>
              <a:t>raggiungere</a:t>
            </a:r>
            <a:r>
              <a:rPr lang="en-US" dirty="0" smtClean="0"/>
              <a:t> la </a:t>
            </a:r>
            <a:r>
              <a:rPr lang="en-US" dirty="0" err="1" smtClean="0"/>
              <a:t>qualità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Continuous </a:t>
            </a:r>
            <a:r>
              <a:rPr lang="en-US" sz="2800" dirty="0" smtClean="0"/>
              <a:t>Integration!</a:t>
            </a:r>
          </a:p>
          <a:p>
            <a:pPr lvl="8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278" y="2601157"/>
            <a:ext cx="1763306" cy="1757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7010" y="2899579"/>
            <a:ext cx="3787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75982F"/>
                </a:solidFill>
              </a:rPr>
              <a:t>SVILUPPO</a:t>
            </a:r>
            <a:endParaRPr lang="en-US" sz="2800" b="1" dirty="0">
              <a:solidFill>
                <a:srgbClr val="75982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75982F"/>
                </a:solidFill>
              </a:rPr>
              <a:t>SEND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BUILD</a:t>
            </a:r>
            <a:endParaRPr lang="en-US" sz="2800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</a:rPr>
              <a:t>TEST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4008" y="2050741"/>
            <a:ext cx="1917576" cy="1402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2493" y="3116062"/>
            <a:ext cx="1713389" cy="1997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8082" y="4332303"/>
            <a:ext cx="1775534" cy="12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9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DLM – Database </a:t>
            </a:r>
            <a:r>
              <a:rPr lang="it-IT" dirty="0" err="1" smtClean="0"/>
              <a:t>lifecycle</a:t>
            </a:r>
            <a:r>
              <a:rPr lang="it-IT" dirty="0" smtClean="0"/>
              <a:t> management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/>
              <a:t>DLM (</a:t>
            </a:r>
            <a:r>
              <a:rPr lang="en-US" sz="2800" i="1" dirty="0" err="1"/>
              <a:t>sottoinsieme</a:t>
            </a:r>
            <a:r>
              <a:rPr lang="en-US" sz="2800" i="1" dirty="0"/>
              <a:t> di ALM) è un </a:t>
            </a:r>
            <a:r>
              <a:rPr lang="en-US" sz="2800" i="1" dirty="0" err="1"/>
              <a:t>approccio</a:t>
            </a:r>
            <a:r>
              <a:rPr lang="en-US" sz="2800" i="1" dirty="0"/>
              <a:t> </a:t>
            </a:r>
            <a:r>
              <a:rPr lang="en-US" sz="2800" i="1" dirty="0" err="1"/>
              <a:t>alla</a:t>
            </a:r>
            <a:r>
              <a:rPr lang="en-US" sz="2800" i="1" dirty="0"/>
              <a:t>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dello</a:t>
            </a:r>
            <a:r>
              <a:rPr lang="en-US" sz="2800" i="1" dirty="0"/>
              <a:t> schema del database,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dati</a:t>
            </a:r>
            <a:r>
              <a:rPr lang="en-US" sz="2800" i="1" dirty="0"/>
              <a:t> e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metadati</a:t>
            </a:r>
            <a:r>
              <a:rPr lang="en-US" sz="2800" i="1" dirty="0"/>
              <a:t>. Ma non solo, è </a:t>
            </a:r>
            <a:r>
              <a:rPr lang="en-US" sz="2800" i="1" dirty="0" err="1"/>
              <a:t>l’insieme</a:t>
            </a:r>
            <a:r>
              <a:rPr lang="en-US" sz="2800" i="1" dirty="0"/>
              <a:t> </a:t>
            </a:r>
            <a:r>
              <a:rPr lang="en-US" sz="2800" i="1" dirty="0" err="1"/>
              <a:t>degli</a:t>
            </a:r>
            <a:r>
              <a:rPr lang="en-US" sz="2800" i="1" dirty="0"/>
              <a:t> </a:t>
            </a:r>
            <a:r>
              <a:rPr lang="en-US" sz="2800" i="1" dirty="0" err="1"/>
              <a:t>strumenti</a:t>
            </a:r>
            <a:r>
              <a:rPr lang="en-US" sz="2800" i="1" dirty="0"/>
              <a:t> e </a:t>
            </a:r>
            <a:r>
              <a:rPr lang="en-US" sz="2800" i="1" dirty="0" err="1"/>
              <a:t>delle</a:t>
            </a:r>
            <a:r>
              <a:rPr lang="en-US" sz="2800" i="1" dirty="0"/>
              <a:t> </a:t>
            </a:r>
            <a:r>
              <a:rPr lang="en-US" sz="2800" i="1" dirty="0" err="1"/>
              <a:t>tecnologie</a:t>
            </a:r>
            <a:r>
              <a:rPr lang="en-US" sz="2800" i="1" dirty="0"/>
              <a:t> </a:t>
            </a:r>
            <a:r>
              <a:rPr lang="en-US" sz="2800" i="1" dirty="0" err="1"/>
              <a:t>che</a:t>
            </a:r>
            <a:r>
              <a:rPr lang="en-US" sz="2800" i="1" dirty="0"/>
              <a:t> </a:t>
            </a:r>
            <a:r>
              <a:rPr lang="en-US" sz="2800" i="1" dirty="0" err="1"/>
              <a:t>consentono</a:t>
            </a:r>
            <a:r>
              <a:rPr lang="en-US" sz="2800" i="1" dirty="0"/>
              <a:t> </a:t>
            </a:r>
            <a:r>
              <a:rPr lang="en-US" sz="2800" i="1" dirty="0" err="1"/>
              <a:t>l’organizzazione</a:t>
            </a:r>
            <a:r>
              <a:rPr lang="en-US" sz="2800" i="1" dirty="0"/>
              <a:t> del </a:t>
            </a:r>
            <a:r>
              <a:rPr lang="en-US" sz="2800" i="1" dirty="0" err="1"/>
              <a:t>ciclo</a:t>
            </a:r>
            <a:r>
              <a:rPr lang="en-US" sz="2800" i="1" dirty="0"/>
              <a:t> di vita di un database, </a:t>
            </a:r>
            <a:r>
              <a:rPr lang="en-US" sz="2800" i="1" dirty="0" err="1"/>
              <a:t>partendo</a:t>
            </a:r>
            <a:r>
              <a:rPr lang="en-US" sz="2800" i="1" dirty="0"/>
              <a:t> </a:t>
            </a:r>
            <a:r>
              <a:rPr lang="en-US" sz="2800" i="1" dirty="0" err="1"/>
              <a:t>dall’analisi</a:t>
            </a:r>
            <a:r>
              <a:rPr lang="en-US" sz="2800" i="1" dirty="0"/>
              <a:t>, </a:t>
            </a:r>
            <a:r>
              <a:rPr lang="en-US" sz="2800" i="1" dirty="0" err="1"/>
              <a:t>passando</a:t>
            </a:r>
            <a:r>
              <a:rPr lang="en-US" sz="2800" i="1" dirty="0"/>
              <a:t> per lo </a:t>
            </a:r>
            <a:r>
              <a:rPr lang="en-US" sz="2800" i="1" dirty="0" err="1"/>
              <a:t>sviluppo</a:t>
            </a:r>
            <a:r>
              <a:rPr lang="en-US" sz="2800" i="1" dirty="0"/>
              <a:t>, </a:t>
            </a:r>
            <a:r>
              <a:rPr lang="en-US" sz="2800" i="1" dirty="0" err="1"/>
              <a:t>il</a:t>
            </a:r>
            <a:r>
              <a:rPr lang="en-US" sz="2800" i="1" dirty="0"/>
              <a:t> testing </a:t>
            </a:r>
            <a:r>
              <a:rPr lang="en-US" sz="2800" i="1" dirty="0" err="1"/>
              <a:t>ed</a:t>
            </a:r>
            <a:r>
              <a:rPr lang="en-US" sz="2800" i="1" dirty="0"/>
              <a:t> </a:t>
            </a:r>
            <a:r>
              <a:rPr lang="en-US" sz="2800" i="1" dirty="0" err="1"/>
              <a:t>il</a:t>
            </a:r>
            <a:r>
              <a:rPr lang="en-US" sz="2800" i="1" dirty="0"/>
              <a:t> deploy, per </a:t>
            </a:r>
            <a:r>
              <a:rPr lang="en-US" sz="2800" i="1" dirty="0" err="1"/>
              <a:t>arrivare</a:t>
            </a:r>
            <a:r>
              <a:rPr lang="en-US" sz="2800" i="1" dirty="0"/>
              <a:t> </a:t>
            </a:r>
            <a:r>
              <a:rPr lang="en-US" sz="2800" i="1" dirty="0" err="1"/>
              <a:t>alla</a:t>
            </a:r>
            <a:r>
              <a:rPr lang="en-US" sz="2800" i="1" dirty="0"/>
              <a:t> </a:t>
            </a:r>
            <a:r>
              <a:rPr lang="en-US" sz="2800" i="1" dirty="0" err="1"/>
              <a:t>fase</a:t>
            </a:r>
            <a:r>
              <a:rPr lang="en-US" sz="2800" i="1" dirty="0"/>
              <a:t> di backup e </a:t>
            </a:r>
            <a:r>
              <a:rPr lang="en-US" sz="2800" i="1" dirty="0" err="1"/>
              <a:t>persistenza</a:t>
            </a:r>
            <a:r>
              <a:rPr lang="en-US" sz="2800" i="1" dirty="0"/>
              <a:t>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dati</a:t>
            </a:r>
            <a:r>
              <a:rPr lang="en-US" sz="2800" i="1" dirty="0"/>
              <a:t>.</a:t>
            </a:r>
          </a:p>
          <a:p>
            <a:pPr marL="0" indent="0" algn="r">
              <a:buNone/>
            </a:pPr>
            <a:r>
              <a:rPr lang="en-US" sz="2800" i="1" dirty="0"/>
              <a:t>(</a:t>
            </a:r>
            <a:r>
              <a:rPr lang="en-US" sz="2800" i="1" dirty="0" err="1"/>
              <a:t>fonte</a:t>
            </a:r>
            <a:r>
              <a:rPr lang="en-US" sz="2800" i="1" dirty="0"/>
              <a:t> TechNet)</a:t>
            </a:r>
          </a:p>
        </p:txBody>
      </p:sp>
    </p:spTree>
    <p:extLst>
      <p:ext uri="{BB962C8B-B14F-4D97-AF65-F5344CB8AC3E}">
        <p14:creationId xmlns:p14="http://schemas.microsoft.com/office/powerpoint/2010/main" val="8366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Gestore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versioni</a:t>
            </a:r>
            <a:endParaRPr lang="en-US" dirty="0" smtClean="0"/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cambiamenti</a:t>
            </a:r>
            <a:r>
              <a:rPr lang="en-US" dirty="0" smtClean="0"/>
              <a:t> del </a:t>
            </a:r>
            <a:r>
              <a:rPr lang="en-US" dirty="0" err="1" smtClean="0"/>
              <a:t>nostro</a:t>
            </a:r>
            <a:r>
              <a:rPr lang="en-US" dirty="0" smtClean="0"/>
              <a:t> codice (e non solo)</a:t>
            </a:r>
          </a:p>
          <a:p>
            <a:r>
              <a:rPr lang="it-IT" dirty="0" smtClean="0"/>
              <a:t>Entità condivisa nelle fasi di sviluppo, </a:t>
            </a:r>
            <a:r>
              <a:rPr lang="it-IT" dirty="0" err="1" smtClean="0"/>
              <a:t>deploy</a:t>
            </a:r>
            <a:r>
              <a:rPr lang="it-IT" dirty="0" smtClean="0"/>
              <a:t> e team management</a:t>
            </a:r>
          </a:p>
          <a:p>
            <a:r>
              <a:rPr lang="it-IT" dirty="0" smtClean="0"/>
              <a:t>Dotato di interfaccia (anche grafica)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mettere il DB sotto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200" dirty="0" err="1" smtClean="0"/>
              <a:t>Versioni</a:t>
            </a:r>
            <a:r>
              <a:rPr lang="en-US" sz="3200" dirty="0" smtClean="0"/>
              <a:t> </a:t>
            </a:r>
            <a:r>
              <a:rPr lang="en-US" sz="3200" dirty="0" err="1" smtClean="0"/>
              <a:t>dei</a:t>
            </a:r>
            <a:r>
              <a:rPr lang="en-US" sz="3200" dirty="0" smtClean="0"/>
              <a:t> </a:t>
            </a:r>
            <a:r>
              <a:rPr lang="en-US" sz="3200" dirty="0" err="1"/>
              <a:t>nostri</a:t>
            </a:r>
            <a:r>
              <a:rPr lang="en-US" sz="3200" dirty="0"/>
              <a:t> </a:t>
            </a:r>
            <a:r>
              <a:rPr lang="en-US" sz="3200" dirty="0" err="1"/>
              <a:t>oggetti</a:t>
            </a:r>
            <a:r>
              <a:rPr lang="en-US" sz="3200" dirty="0"/>
              <a:t> (DDL</a:t>
            </a:r>
            <a:r>
              <a:rPr lang="en-US" sz="3200" dirty="0" smtClean="0"/>
              <a:t>) e </a:t>
            </a:r>
            <a:r>
              <a:rPr lang="en-US" sz="3200" dirty="0" err="1"/>
              <a:t>della</a:t>
            </a:r>
            <a:r>
              <a:rPr lang="en-US" sz="3200" dirty="0"/>
              <a:t> programmabilità </a:t>
            </a:r>
            <a:r>
              <a:rPr lang="en-US" sz="3200" dirty="0" err="1" smtClean="0"/>
              <a:t>su</a:t>
            </a:r>
            <a:r>
              <a:rPr lang="en-US" sz="3200" dirty="0" smtClean="0"/>
              <a:t> </a:t>
            </a:r>
            <a:r>
              <a:rPr lang="en-US" sz="3200" dirty="0"/>
              <a:t>database</a:t>
            </a:r>
          </a:p>
          <a:p>
            <a:r>
              <a:rPr lang="en-US" sz="3200" dirty="0" smtClean="0"/>
              <a:t>Le label </a:t>
            </a:r>
            <a:r>
              <a:rPr lang="en-US" sz="3200" dirty="0" err="1" smtClean="0"/>
              <a:t>comprendono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</a:t>
            </a:r>
            <a:r>
              <a:rPr lang="en-US" sz="3200" dirty="0"/>
              <a:t>database, in </a:t>
            </a:r>
            <a:r>
              <a:rPr lang="en-US" sz="3200" dirty="0" err="1"/>
              <a:t>modo</a:t>
            </a:r>
            <a:r>
              <a:rPr lang="en-US" sz="3200" dirty="0"/>
              <a:t> da </a:t>
            </a:r>
            <a:r>
              <a:rPr lang="en-US" sz="3200" dirty="0" err="1"/>
              <a:t>poter</a:t>
            </a:r>
            <a:r>
              <a:rPr lang="en-US" sz="3200" dirty="0"/>
              <a:t> </a:t>
            </a:r>
            <a:r>
              <a:rPr lang="en-US" sz="3200" dirty="0" err="1" smtClean="0"/>
              <a:t>tornare</a:t>
            </a:r>
            <a:r>
              <a:rPr lang="en-US" sz="3200" dirty="0" smtClean="0"/>
              <a:t> </a:t>
            </a:r>
            <a:r>
              <a:rPr lang="en-US" sz="3200" dirty="0"/>
              <a:t>ad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 smtClean="0"/>
              <a:t>situazione</a:t>
            </a:r>
            <a:r>
              <a:rPr lang="en-US" sz="3200" dirty="0" smtClean="0"/>
              <a:t> </a:t>
            </a:r>
            <a:r>
              <a:rPr lang="en-US" sz="3200" dirty="0" err="1" smtClean="0"/>
              <a:t>precedente</a:t>
            </a:r>
            <a:endParaRPr lang="en-US" sz="3200" dirty="0" smtClean="0"/>
          </a:p>
          <a:p>
            <a:r>
              <a:rPr lang="en-US" sz="3200" dirty="0" smtClean="0"/>
              <a:t>Team </a:t>
            </a:r>
            <a:r>
              <a:rPr lang="en-US" sz="3200" dirty="0" err="1"/>
              <a:t>sincronizzati</a:t>
            </a:r>
            <a:r>
              <a:rPr lang="en-US" sz="3200" dirty="0"/>
              <a:t> </a:t>
            </a:r>
            <a:r>
              <a:rPr lang="en-US" sz="3200" dirty="0" err="1"/>
              <a:t>sulla</a:t>
            </a:r>
            <a:r>
              <a:rPr lang="en-US" sz="3200" dirty="0"/>
              <a:t> get di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versione</a:t>
            </a:r>
            <a:r>
              <a:rPr lang="en-US" sz="3200" dirty="0"/>
              <a:t> (</a:t>
            </a:r>
            <a:r>
              <a:rPr lang="en-US" sz="3200" dirty="0" err="1"/>
              <a:t>tipicamente</a:t>
            </a:r>
            <a:r>
              <a:rPr lang="en-US" sz="3200" dirty="0"/>
              <a:t> </a:t>
            </a:r>
            <a:r>
              <a:rPr lang="en-US" sz="3200" dirty="0" err="1"/>
              <a:t>l’ultima</a:t>
            </a:r>
            <a:r>
              <a:rPr lang="en-US" sz="3200" dirty="0" smtClean="0"/>
              <a:t>)</a:t>
            </a:r>
          </a:p>
          <a:p>
            <a:r>
              <a:rPr lang="it-IT" sz="3200" dirty="0" smtClean="0"/>
              <a:t>Per fare </a:t>
            </a:r>
            <a:r>
              <a:rPr lang="it-IT" sz="3200" dirty="0" err="1" smtClean="0"/>
              <a:t>versioning</a:t>
            </a:r>
            <a:r>
              <a:rPr lang="it-IT" sz="3200" dirty="0" smtClean="0"/>
              <a:t> anche dei dati statici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Senza</a:t>
            </a:r>
            <a:r>
              <a:rPr lang="en-US" dirty="0" smtClean="0"/>
              <a:t> un </a:t>
            </a:r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it-IT" sz="2800" dirty="0">
                <a:sym typeface="Wingdings" panose="05000000000000000000" pitchFamily="2" charset="2"/>
              </a:rPr>
              <a:t>Come potremmo </a:t>
            </a:r>
            <a:r>
              <a:rPr lang="it-IT" sz="2800" b="1" dirty="0">
                <a:sym typeface="Wingdings" panose="05000000000000000000" pitchFamily="2" charset="2"/>
              </a:rPr>
              <a:t>semplicemente</a:t>
            </a:r>
            <a:r>
              <a:rPr lang="it-IT" sz="2800" dirty="0">
                <a:sym typeface="Wingdings" panose="05000000000000000000" pitchFamily="2" charset="2"/>
              </a:rPr>
              <a:t> gestire le fix?</a:t>
            </a:r>
          </a:p>
          <a:p>
            <a:r>
              <a:rPr lang="it-IT" sz="2800" dirty="0">
                <a:sym typeface="Wingdings" panose="05000000000000000000" pitchFamily="2" charset="2"/>
              </a:rPr>
              <a:t>Come </a:t>
            </a:r>
            <a:r>
              <a:rPr lang="it-IT" sz="2800" dirty="0" smtClean="0">
                <a:sym typeface="Wingdings" panose="05000000000000000000" pitchFamily="2" charset="2"/>
              </a:rPr>
              <a:t>prevenire regressioni?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Come </a:t>
            </a:r>
            <a:r>
              <a:rPr lang="it-IT" sz="2800" dirty="0" smtClean="0">
                <a:sym typeface="Wingdings" panose="05000000000000000000" pitchFamily="2" charset="2"/>
              </a:rPr>
              <a:t>avere </a:t>
            </a:r>
            <a:r>
              <a:rPr lang="it-IT" sz="2800" b="1" dirty="0" smtClean="0">
                <a:sym typeface="Wingdings" panose="05000000000000000000" pitchFamily="2" charset="2"/>
              </a:rPr>
              <a:t>velocemente </a:t>
            </a:r>
            <a:r>
              <a:rPr lang="it-IT" sz="2800" dirty="0" smtClean="0">
                <a:sym typeface="Wingdings" panose="05000000000000000000" pitchFamily="2" charset="2"/>
              </a:rPr>
              <a:t>più </a:t>
            </a:r>
            <a:r>
              <a:rPr lang="it-IT" sz="2800" dirty="0">
                <a:sym typeface="Wingdings" panose="05000000000000000000" pitchFamily="2" charset="2"/>
              </a:rPr>
              <a:t>ambienti di sviluppo?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Come creare </a:t>
            </a:r>
            <a:r>
              <a:rPr lang="it-IT" sz="2800" b="1" dirty="0" smtClean="0">
                <a:sym typeface="Wingdings" panose="05000000000000000000" pitchFamily="2" charset="2"/>
              </a:rPr>
              <a:t>semplicemente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>
                <a:sym typeface="Wingdings" panose="05000000000000000000" pitchFamily="2" charset="2"/>
              </a:rPr>
              <a:t>una </a:t>
            </a:r>
            <a:r>
              <a:rPr lang="it-IT" sz="2800" dirty="0" smtClean="0">
                <a:sym typeface="Wingdings" panose="05000000000000000000" pitchFamily="2" charset="2"/>
              </a:rPr>
              <a:t>nuova linea dev?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 smtClean="0">
                <a:sym typeface="Wingdings" panose="05000000000000000000" pitchFamily="2" charset="2"/>
              </a:rPr>
              <a:t>Come utilizzare versioni differenti dello stesso DB?</a:t>
            </a:r>
            <a:endParaRPr lang="it-IT" sz="2800" dirty="0">
              <a:sym typeface="Wingdings" panose="05000000000000000000" pitchFamily="2" charset="2"/>
            </a:endParaRPr>
          </a:p>
          <a:p>
            <a:r>
              <a:rPr lang="it-IT" sz="2800" dirty="0">
                <a:sym typeface="Wingdings" panose="05000000000000000000" pitchFamily="2" charset="2"/>
              </a:rPr>
              <a:t>Come potremmo rendere </a:t>
            </a:r>
            <a:r>
              <a:rPr lang="it-IT" sz="2800" dirty="0" smtClean="0">
                <a:sym typeface="Wingdings" panose="05000000000000000000" pitchFamily="2" charset="2"/>
              </a:rPr>
              <a:t>il DB sincronizzato agli ultimi cambiamenti dell’applicazione?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173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</a:t>
            </a:r>
            <a:r>
              <a:rPr lang="en-US" dirty="0"/>
              <a:t>c</a:t>
            </a:r>
            <a:r>
              <a:rPr lang="en-US" dirty="0" smtClean="0"/>
              <a:t>odice – </a:t>
            </a:r>
            <a:r>
              <a:rPr lang="en-US" dirty="0" err="1" smtClean="0"/>
              <a:t>così</a:t>
            </a:r>
            <a:r>
              <a:rPr lang="en-US" dirty="0" smtClean="0"/>
              <a:t> </a:t>
            </a:r>
            <a:r>
              <a:rPr lang="en-US" dirty="0" err="1" smtClean="0"/>
              <a:t>diversi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en-US" sz="3200" dirty="0" smtClean="0"/>
              <a:t>Il database è comunque codice (programmabilità, ddl, grant, ecc.)</a:t>
            </a:r>
          </a:p>
          <a:p>
            <a:r>
              <a:rPr lang="it-IT" sz="3200" dirty="0" smtClean="0"/>
              <a:t>Le tabelle di «dominio» sono come tanti enum (dati statici)</a:t>
            </a:r>
          </a:p>
          <a:p>
            <a:r>
              <a:rPr lang="it-IT" sz="3200" dirty="0"/>
              <a:t>I puntamenti ai </a:t>
            </a:r>
            <a:r>
              <a:rPr lang="it-IT" sz="3200" dirty="0" err="1"/>
              <a:t>linked</a:t>
            </a:r>
            <a:r>
              <a:rPr lang="it-IT" sz="3200" dirty="0"/>
              <a:t> server sono configurazioni (come l’</a:t>
            </a:r>
            <a:r>
              <a:rPr lang="it-IT" sz="3200" dirty="0" err="1"/>
              <a:t>app.config</a:t>
            </a:r>
            <a:r>
              <a:rPr lang="it-IT" sz="3200" dirty="0"/>
              <a:t>)</a:t>
            </a:r>
            <a:endParaRPr lang="en-US" sz="3200" dirty="0"/>
          </a:p>
          <a:p>
            <a:r>
              <a:rPr lang="it-IT" sz="3200" dirty="0"/>
              <a:t>Le server login sono configurazioni</a:t>
            </a:r>
            <a:r>
              <a:rPr lang="en-US" sz="3200" dirty="0"/>
              <a:t> di </a:t>
            </a:r>
            <a:r>
              <a:rPr lang="en-US" sz="3200" dirty="0" err="1"/>
              <a:t>ambiente</a:t>
            </a:r>
            <a:endParaRPr lang="en-US" sz="3200" dirty="0"/>
          </a:p>
          <a:p>
            <a:r>
              <a:rPr lang="it-IT" sz="3200" dirty="0"/>
              <a:t>Il database </a:t>
            </a:r>
            <a:r>
              <a:rPr lang="it-IT" sz="3200" dirty="0">
                <a:solidFill>
                  <a:schemeClr val="accent2"/>
                </a:solidFill>
              </a:rPr>
              <a:t>persiste i dati utente</a:t>
            </a:r>
            <a:r>
              <a:rPr lang="it-IT" sz="3200" dirty="0"/>
              <a:t>. Non è un problema *</a:t>
            </a:r>
            <a:r>
              <a:rPr lang="it-IT" sz="3200" i="1" dirty="0"/>
              <a:t>da source control</a:t>
            </a:r>
            <a:r>
              <a:rPr lang="it-IT" sz="3200" dirty="0"/>
              <a:t>*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379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per la </a:t>
            </a:r>
            <a:r>
              <a:rPr lang="en-US" dirty="0" err="1" smtClean="0"/>
              <a:t>gestione</a:t>
            </a:r>
            <a:r>
              <a:rPr lang="en-US" dirty="0" smtClean="0"/>
              <a:t> SCM per DB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sz="3200" dirty="0"/>
              <a:t>Visual Studio</a:t>
            </a:r>
          </a:p>
          <a:p>
            <a:pPr lvl="1"/>
            <a:r>
              <a:rPr lang="it-IT" sz="2800" dirty="0" smtClean="0"/>
              <a:t>Database </a:t>
            </a:r>
            <a:r>
              <a:rPr lang="it-IT" sz="2800" dirty="0" err="1" smtClean="0"/>
              <a:t>projects</a:t>
            </a:r>
            <a:endParaRPr lang="it-IT" sz="2800" dirty="0"/>
          </a:p>
          <a:p>
            <a:r>
              <a:rPr lang="it-IT" sz="3200" dirty="0" err="1"/>
              <a:t>Red</a:t>
            </a:r>
            <a:r>
              <a:rPr lang="it-IT" sz="3200" dirty="0"/>
              <a:t>-Gate Source Control</a:t>
            </a:r>
          </a:p>
          <a:p>
            <a:r>
              <a:rPr lang="it-IT" sz="3200" dirty="0" err="1" smtClean="0"/>
              <a:t>ApexSQL</a:t>
            </a:r>
            <a:r>
              <a:rPr lang="it-IT" sz="3200" dirty="0" smtClean="0"/>
              <a:t> Source Control</a:t>
            </a:r>
            <a:endParaRPr lang="it-IT" sz="3200" dirty="0"/>
          </a:p>
          <a:p>
            <a:r>
              <a:rPr lang="it-IT" sz="3200" dirty="0"/>
              <a:t>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Team Explorer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Indipendentemente dal </a:t>
            </a:r>
            <a:r>
              <a:rPr lang="it-IT" dirty="0" err="1" smtClean="0"/>
              <a:t>tool</a:t>
            </a:r>
            <a:r>
              <a:rPr lang="it-IT" dirty="0" smtClean="0"/>
              <a:t> che si usa Team Explorer consente:</a:t>
            </a:r>
          </a:p>
          <a:p>
            <a:r>
              <a:rPr lang="it-IT" dirty="0" smtClean="0"/>
              <a:t>Migliore gestione dei </a:t>
            </a:r>
            <a:r>
              <a:rPr lang="it-IT" dirty="0" err="1" smtClean="0"/>
              <a:t>changeset</a:t>
            </a:r>
            <a:endParaRPr lang="it-IT" dirty="0" smtClean="0"/>
          </a:p>
          <a:p>
            <a:r>
              <a:rPr lang="it-IT" dirty="0" smtClean="0"/>
              <a:t>Migliore associazione dei </a:t>
            </a:r>
            <a:r>
              <a:rPr lang="it-IT" dirty="0" err="1" smtClean="0"/>
              <a:t>changeset</a:t>
            </a:r>
            <a:r>
              <a:rPr lang="it-IT" dirty="0" smtClean="0"/>
              <a:t> ai task</a:t>
            </a:r>
          </a:p>
          <a:p>
            <a:r>
              <a:rPr lang="it-IT" dirty="0" smtClean="0"/>
              <a:t>Miglior controllo sulle fasi di </a:t>
            </a:r>
            <a:r>
              <a:rPr lang="it-IT" dirty="0" err="1" smtClean="0"/>
              <a:t>commit</a:t>
            </a:r>
            <a:r>
              <a:rPr lang="it-IT" dirty="0" smtClean="0"/>
              <a:t> e di </a:t>
            </a:r>
            <a:r>
              <a:rPr lang="it-IT" dirty="0" err="1" smtClean="0"/>
              <a:t>review</a:t>
            </a:r>
            <a:endParaRPr lang="it-IT" dirty="0" smtClean="0"/>
          </a:p>
          <a:p>
            <a:r>
              <a:rPr lang="it-IT" dirty="0" smtClean="0"/>
              <a:t>Gestione centralizzata delle policy di </a:t>
            </a:r>
            <a:r>
              <a:rPr lang="it-IT" dirty="0" err="1" smtClean="0"/>
              <a:t>checkin</a:t>
            </a:r>
            <a:endParaRPr lang="it-IT" dirty="0" smtClean="0"/>
          </a:p>
          <a:p>
            <a:r>
              <a:rPr lang="it-IT" dirty="0" smtClean="0"/>
              <a:t>Single </a:t>
            </a:r>
            <a:r>
              <a:rPr lang="it-IT" dirty="0" err="1" smtClean="0"/>
              <a:t>point</a:t>
            </a:r>
            <a:r>
              <a:rPr lang="it-IT" dirty="0" smtClean="0"/>
              <a:t> per la gestione del team </a:t>
            </a:r>
            <a:r>
              <a:rPr lang="it-IT" dirty="0" err="1" smtClean="0"/>
              <a:t>project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155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development/change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Management Studio non </a:t>
            </a:r>
            <a:r>
              <a:rPr lang="en-US" dirty="0" err="1" smtClean="0"/>
              <a:t>basta</a:t>
            </a:r>
            <a:endParaRPr lang="en-US" dirty="0" smtClean="0"/>
          </a:p>
          <a:p>
            <a:r>
              <a:rPr lang="en-US" dirty="0" smtClean="0"/>
              <a:t>Visual Studio e Database projects</a:t>
            </a:r>
          </a:p>
          <a:p>
            <a:r>
              <a:rPr lang="en-US" dirty="0" err="1" smtClean="0"/>
              <a:t>Integrazioni</a:t>
            </a:r>
            <a:r>
              <a:rPr lang="en-US" dirty="0" smtClean="0"/>
              <a:t> di tool di </a:t>
            </a:r>
            <a:r>
              <a:rPr lang="en-US" dirty="0" err="1" smtClean="0"/>
              <a:t>terze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con SSMS </a:t>
            </a:r>
            <a:r>
              <a:rPr lang="en-US" sz="2400" dirty="0" smtClean="0"/>
              <a:t>(</a:t>
            </a:r>
            <a:r>
              <a:rPr lang="en-US" sz="2400" dirty="0" err="1" smtClean="0"/>
              <a:t>esempio</a:t>
            </a:r>
            <a:r>
              <a:rPr lang="en-US" sz="2400" dirty="0" smtClean="0"/>
              <a:t>: Red-Gate SQL Source Control)</a:t>
            </a:r>
          </a:p>
          <a:p>
            <a:r>
              <a:rPr lang="it-IT" dirty="0" smtClean="0"/>
              <a:t>Software di terze parti non integrati con IDE proprietari</a:t>
            </a:r>
          </a:p>
          <a:p>
            <a:r>
              <a:rPr lang="it-IT" dirty="0" smtClean="0"/>
              <a:t>Li vedremo più avanti..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 smtClean="0"/>
              <a:t>Sponsors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5615" y="2308675"/>
            <a:ext cx="2886570" cy="71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607" y="2239476"/>
            <a:ext cx="2879967" cy="1025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607" y="3436277"/>
            <a:ext cx="2879967" cy="7861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499" y="1619193"/>
            <a:ext cx="2750803" cy="4187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543" y="1540713"/>
            <a:ext cx="2772097" cy="389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421" y="3113241"/>
            <a:ext cx="2920764" cy="10417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8639" y="4222459"/>
            <a:ext cx="1956537" cy="17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Database projects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Connected </a:t>
            </a:r>
            <a:r>
              <a:rPr lang="en-US" dirty="0" smtClean="0"/>
              <a:t>database </a:t>
            </a:r>
            <a:r>
              <a:rPr lang="en-US" dirty="0" smtClean="0"/>
              <a:t>development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 </a:t>
            </a:r>
            <a:r>
              <a:rPr lang="en-US" dirty="0"/>
              <a:t>based development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222" b="6617"/>
          <a:stretch/>
        </p:blipFill>
        <p:spPr>
          <a:xfrm>
            <a:off x="169128" y="1923449"/>
            <a:ext cx="4624814" cy="1669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7832"/>
          <a:stretch/>
        </p:blipFill>
        <p:spPr>
          <a:xfrm>
            <a:off x="4816247" y="1923449"/>
            <a:ext cx="2715061" cy="162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1" t="20788" r="2373" b="4904"/>
          <a:stretch/>
        </p:blipFill>
        <p:spPr>
          <a:xfrm>
            <a:off x="228875" y="4098965"/>
            <a:ext cx="4565068" cy="1732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-124" b="40782"/>
          <a:stretch/>
        </p:blipFill>
        <p:spPr>
          <a:xfrm>
            <a:off x="4816247" y="4098965"/>
            <a:ext cx="2640996" cy="16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Connessione ad un </a:t>
            </a:r>
            <a:r>
              <a:rPr lang="it-IT" dirty="0" err="1" smtClean="0"/>
              <a:t>repo</a:t>
            </a:r>
            <a:r>
              <a:rPr lang="it-IT" dirty="0" smtClean="0"/>
              <a:t> Git</a:t>
            </a:r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2706537"/>
            <a:ext cx="2606003" cy="23836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8129" y="3038550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6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44" y="3291105"/>
            <a:ext cx="4595209" cy="14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err="1" smtClean="0"/>
              <a:t>Integrazione</a:t>
            </a:r>
            <a:r>
              <a:rPr lang="en-US" sz="2600" dirty="0" smtClean="0"/>
              <a:t> con SQL Server Management Studio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848"/>
          <a:stretch/>
        </p:blipFill>
        <p:spPr>
          <a:xfrm>
            <a:off x="512240" y="2585527"/>
            <a:ext cx="4290579" cy="3157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84" y="2475250"/>
            <a:ext cx="3615554" cy="1858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84" y="4164202"/>
            <a:ext cx="3649012" cy="16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Connessione a VSO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03" y="2875023"/>
            <a:ext cx="1948823" cy="19526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7537" y="3113552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91" y="3230430"/>
            <a:ext cx="4595209" cy="14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Comparazione</a:t>
            </a:r>
            <a:r>
              <a:rPr lang="en-US" dirty="0" smtClean="0"/>
              <a:t> – Red-Gate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000" dirty="0" smtClean="0"/>
              <a:t>Vantaggi</a:t>
            </a:r>
          </a:p>
          <a:p>
            <a:pPr lvl="1"/>
            <a:r>
              <a:rPr lang="it-IT" sz="1800" dirty="0" smtClean="0"/>
              <a:t>UI efficace</a:t>
            </a:r>
          </a:p>
          <a:p>
            <a:pPr lvl="1"/>
            <a:r>
              <a:rPr lang="it-IT" sz="1800" dirty="0" smtClean="0"/>
              <a:t>Molti tipi di source control supportati</a:t>
            </a:r>
          </a:p>
          <a:p>
            <a:pPr lvl="1"/>
            <a:r>
              <a:rPr lang="it-IT" sz="1800" dirty="0" smtClean="0"/>
              <a:t>Integrazione veloce con SSMS</a:t>
            </a:r>
          </a:p>
          <a:p>
            <a:pPr lvl="1"/>
            <a:r>
              <a:rPr lang="it-IT" sz="1800" dirty="0" smtClean="0"/>
              <a:t>Automazione dei processi e linee di comando</a:t>
            </a:r>
          </a:p>
          <a:p>
            <a:pPr lvl="1"/>
            <a:r>
              <a:rPr lang="it-IT" sz="1800" dirty="0" smtClean="0"/>
              <a:t>Salvataggio dei dati statici</a:t>
            </a:r>
          </a:p>
          <a:p>
            <a:pPr lvl="1"/>
            <a:r>
              <a:rPr lang="it-IT" sz="1800" dirty="0" smtClean="0"/>
              <a:t>Migrazioni facilitate con </a:t>
            </a:r>
            <a:r>
              <a:rPr lang="it-IT" sz="1800" dirty="0" err="1" smtClean="0"/>
              <a:t>refactor</a:t>
            </a:r>
            <a:r>
              <a:rPr lang="it-IT" sz="1800" dirty="0" smtClean="0"/>
              <a:t> integrati</a:t>
            </a:r>
          </a:p>
          <a:p>
            <a:pPr lvl="1"/>
            <a:r>
              <a:rPr lang="it-IT" sz="1800" dirty="0" smtClean="0"/>
              <a:t>Creazione di script e integrazione con altri prodotti </a:t>
            </a:r>
            <a:r>
              <a:rPr lang="it-IT" sz="1800" dirty="0" err="1" smtClean="0"/>
              <a:t>Red</a:t>
            </a:r>
            <a:r>
              <a:rPr lang="it-IT" sz="1800" dirty="0" smtClean="0"/>
              <a:t>-Gate (CI)</a:t>
            </a:r>
          </a:p>
          <a:p>
            <a:pPr lvl="1"/>
            <a:r>
              <a:rPr lang="it-IT" sz="1800" dirty="0" smtClean="0"/>
              <a:t>Approccio </a:t>
            </a:r>
            <a:r>
              <a:rPr lang="it-IT" sz="1800" smtClean="0"/>
              <a:t>a script .sql</a:t>
            </a:r>
            <a:endParaRPr lang="it-IT" sz="1800" dirty="0" smtClean="0"/>
          </a:p>
          <a:p>
            <a:r>
              <a:rPr lang="it-IT" sz="2000" dirty="0" smtClean="0"/>
              <a:t>Svantaggi</a:t>
            </a:r>
          </a:p>
          <a:p>
            <a:pPr lvl="1"/>
            <a:r>
              <a:rPr lang="it-IT" sz="1800" dirty="0" smtClean="0"/>
              <a:t>Costo non molto </a:t>
            </a:r>
            <a:r>
              <a:rPr lang="it-IT" sz="1800" dirty="0" smtClean="0"/>
              <a:t>basso</a:t>
            </a:r>
          </a:p>
          <a:p>
            <a:pPr lvl="1"/>
            <a:r>
              <a:rPr lang="it-IT" sz="1800" dirty="0" smtClean="0"/>
              <a:t>Nell’attuale </a:t>
            </a:r>
            <a:r>
              <a:rPr lang="it-IT" sz="1800" dirty="0" smtClean="0"/>
              <a:t>release la migrazione non supporta il branching nelle migrazioni</a:t>
            </a:r>
          </a:p>
          <a:p>
            <a:pPr lvl="2"/>
            <a:endParaRPr lang="it-IT" sz="1600" dirty="0" smtClean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102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Comparazione</a:t>
            </a:r>
            <a:r>
              <a:rPr lang="en-US" dirty="0" smtClean="0"/>
              <a:t> –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000" dirty="0" smtClean="0"/>
              <a:t>Vantaggi</a:t>
            </a:r>
          </a:p>
          <a:p>
            <a:pPr lvl="1"/>
            <a:r>
              <a:rPr lang="it-IT" sz="1800" dirty="0" smtClean="0"/>
              <a:t>Nessun costo </a:t>
            </a:r>
            <a:r>
              <a:rPr lang="it-IT" sz="1800" dirty="0" smtClean="0"/>
              <a:t>aggiuntivo</a:t>
            </a:r>
            <a:endParaRPr lang="it-IT" sz="1800" dirty="0" smtClean="0"/>
          </a:p>
          <a:p>
            <a:pPr lvl="1"/>
            <a:r>
              <a:rPr lang="it-IT" sz="1800" dirty="0" smtClean="0"/>
              <a:t>Prodotto usato già dagli sviluppatori</a:t>
            </a:r>
          </a:p>
          <a:p>
            <a:pPr lvl="1"/>
            <a:r>
              <a:rPr lang="it-IT" sz="1800" dirty="0" smtClean="0"/>
              <a:t>Estendibile (</a:t>
            </a:r>
            <a:r>
              <a:rPr lang="it-IT" sz="1800" dirty="0" err="1" smtClean="0"/>
              <a:t>nuget</a:t>
            </a:r>
            <a:r>
              <a:rPr lang="it-IT" sz="1800" dirty="0" smtClean="0"/>
              <a:t>)</a:t>
            </a:r>
          </a:p>
          <a:p>
            <a:pPr lvl="1"/>
            <a:r>
              <a:rPr lang="it-IT" sz="1800" dirty="0" smtClean="0"/>
              <a:t>Ha il Team Explorer</a:t>
            </a:r>
          </a:p>
          <a:p>
            <a:pPr lvl="1"/>
            <a:r>
              <a:rPr lang="it-IT" sz="1800" dirty="0" smtClean="0"/>
              <a:t>È estremamente potente</a:t>
            </a:r>
          </a:p>
          <a:p>
            <a:pPr lvl="1"/>
            <a:r>
              <a:rPr lang="it-IT" sz="1800" dirty="0" smtClean="0"/>
              <a:t>Integra anche progetti di BI (SSIS, SSAS, SSRS)</a:t>
            </a:r>
          </a:p>
          <a:p>
            <a:pPr lvl="1"/>
            <a:r>
              <a:rPr lang="it-IT" sz="1800" dirty="0" smtClean="0"/>
              <a:t>Tipi di progetto e </a:t>
            </a:r>
            <a:r>
              <a:rPr lang="it-IT" sz="1800" dirty="0" err="1" smtClean="0"/>
              <a:t>template</a:t>
            </a:r>
            <a:r>
              <a:rPr lang="it-IT" sz="1800" dirty="0" smtClean="0"/>
              <a:t> cross versione</a:t>
            </a:r>
          </a:p>
          <a:p>
            <a:pPr lvl="1"/>
            <a:r>
              <a:rPr lang="it-IT" sz="1800" dirty="0" smtClean="0"/>
              <a:t>Deploy e strumenti di </a:t>
            </a:r>
            <a:r>
              <a:rPr lang="it-IT" sz="1800" dirty="0" err="1" smtClean="0"/>
              <a:t>refactor</a:t>
            </a:r>
            <a:r>
              <a:rPr lang="it-IT" sz="1800" dirty="0" smtClean="0"/>
              <a:t> </a:t>
            </a:r>
            <a:r>
              <a:rPr lang="it-IT" sz="1800" dirty="0" smtClean="0"/>
              <a:t>integrati</a:t>
            </a:r>
          </a:p>
          <a:p>
            <a:pPr lvl="1"/>
            <a:r>
              <a:rPr lang="it-IT" sz="1800" dirty="0" smtClean="0"/>
              <a:t>Pacchetti .</a:t>
            </a:r>
            <a:r>
              <a:rPr lang="it-IT" sz="1800" dirty="0" err="1" smtClean="0"/>
              <a:t>dacpac</a:t>
            </a:r>
            <a:r>
              <a:rPr lang="it-IT" sz="1800" dirty="0" smtClean="0"/>
              <a:t> (approccio dichiarativo)</a:t>
            </a:r>
            <a:endParaRPr lang="it-IT" sz="1800" dirty="0" smtClean="0"/>
          </a:p>
          <a:p>
            <a:r>
              <a:rPr lang="it-IT" sz="2000" dirty="0" smtClean="0"/>
              <a:t>Svantaggi</a:t>
            </a:r>
          </a:p>
          <a:p>
            <a:pPr lvl="1"/>
            <a:r>
              <a:rPr lang="it-IT" sz="1800" dirty="0" smtClean="0"/>
              <a:t>Solo due source control supportati (VSO/TFS e </a:t>
            </a:r>
            <a:r>
              <a:rPr lang="it-IT" sz="1800" dirty="0" err="1" smtClean="0"/>
              <a:t>Git</a:t>
            </a:r>
            <a:r>
              <a:rPr lang="it-IT" sz="1800" dirty="0" smtClean="0"/>
              <a:t>)</a:t>
            </a:r>
          </a:p>
          <a:p>
            <a:pPr lvl="1"/>
            <a:r>
              <a:rPr lang="it-IT" sz="1800" dirty="0"/>
              <a:t>Non ha la gestione dei dati </a:t>
            </a:r>
            <a:r>
              <a:rPr lang="it-IT" sz="1800" dirty="0" smtClean="0"/>
              <a:t>statici</a:t>
            </a:r>
            <a:endParaRPr lang="it-IT" sz="1800" dirty="0"/>
          </a:p>
          <a:p>
            <a:pPr lvl="1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6779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it-IT" sz="2400" dirty="0" smtClean="0"/>
              <a:t>Altre considerazioni per la scelta</a:t>
            </a:r>
          </a:p>
          <a:p>
            <a:pPr lvl="1"/>
            <a:r>
              <a:rPr lang="it-IT" sz="2400" dirty="0" smtClean="0"/>
              <a:t>Com’è </a:t>
            </a:r>
            <a:r>
              <a:rPr lang="it-IT" sz="2400" dirty="0"/>
              <a:t>il nostro </a:t>
            </a:r>
            <a:r>
              <a:rPr lang="it-IT" sz="2400" dirty="0" smtClean="0"/>
              <a:t>team?</a:t>
            </a:r>
            <a:endParaRPr lang="it-IT" sz="2400" dirty="0"/>
          </a:p>
          <a:p>
            <a:pPr lvl="1"/>
            <a:r>
              <a:rPr lang="it-IT" sz="2400" dirty="0" smtClean="0"/>
              <a:t>Requisiti </a:t>
            </a:r>
            <a:r>
              <a:rPr lang="it-IT" sz="2400" dirty="0"/>
              <a:t>minimi per la scelta del source control </a:t>
            </a:r>
            <a:r>
              <a:rPr lang="it-IT" sz="2400" dirty="0" err="1" smtClean="0"/>
              <a:t>tool</a:t>
            </a:r>
            <a:r>
              <a:rPr lang="it-IT" sz="2400" dirty="0" smtClean="0"/>
              <a:t>?</a:t>
            </a:r>
            <a:endParaRPr lang="it-IT" sz="2400" dirty="0"/>
          </a:p>
          <a:p>
            <a:pPr lvl="1"/>
            <a:r>
              <a:rPr lang="it-IT" sz="2400" dirty="0"/>
              <a:t>Quanto posso spendere?</a:t>
            </a:r>
          </a:p>
          <a:p>
            <a:pPr lvl="1"/>
            <a:r>
              <a:rPr lang="it-IT" sz="2400" dirty="0" smtClean="0"/>
              <a:t>Curva </a:t>
            </a:r>
            <a:r>
              <a:rPr lang="it-IT" sz="2400" dirty="0"/>
              <a:t>di </a:t>
            </a:r>
            <a:r>
              <a:rPr lang="it-IT" sz="2400" dirty="0" smtClean="0"/>
              <a:t>apprendimento se cambio IDE?</a:t>
            </a:r>
          </a:p>
          <a:p>
            <a:pPr marL="457200" lvl="1" indent="0">
              <a:buNone/>
            </a:pPr>
            <a:endParaRPr lang="it-IT" sz="2000" dirty="0" smtClean="0"/>
          </a:p>
          <a:p>
            <a:r>
              <a:rPr lang="it-IT" sz="2400" b="1" dirty="0" smtClean="0"/>
              <a:t>In definitiva, il Source Control dovremmo usarlo </a:t>
            </a:r>
            <a:r>
              <a:rPr lang="it-IT" sz="2400" b="1" dirty="0" smtClean="0">
                <a:sym typeface="Wingdings" panose="05000000000000000000" pitchFamily="2" charset="2"/>
              </a:rPr>
              <a:t></a:t>
            </a:r>
            <a:endParaRPr lang="it-IT" sz="2400" b="1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303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411592" cy="4525963"/>
          </a:xfrm>
        </p:spPr>
        <p:txBody>
          <a:bodyPr>
            <a:noAutofit/>
          </a:bodyPr>
          <a:lstStyle/>
          <a:p>
            <a:r>
              <a:rPr lang="en-US" sz="1500" dirty="0">
                <a:hlinkClick r:id="rId2"/>
              </a:rPr>
              <a:t>http://www.codinghorror.com/blog/2006/12/is-your-database-under-version-control.html</a:t>
            </a:r>
            <a:endParaRPr lang="en-US" sz="1500" dirty="0"/>
          </a:p>
          <a:p>
            <a:r>
              <a:rPr lang="en-US" sz="1500" dirty="0">
                <a:hlinkClick r:id="rId3"/>
              </a:rPr>
              <a:t>http://odetocode.com/blogs/scott/archive/2008/01/30/three-rules-for-database-work.aspx</a:t>
            </a:r>
            <a:endParaRPr lang="en-US" sz="1500" dirty="0"/>
          </a:p>
          <a:p>
            <a:r>
              <a:rPr lang="en-US" sz="1500" dirty="0">
                <a:hlinkClick r:id="rId4"/>
              </a:rPr>
              <a:t>http://odetocode.com/blogs/scott/archive/2008/01/31/versioning-databases-the-baseline.aspx</a:t>
            </a:r>
            <a:endParaRPr lang="en-US" sz="1500" dirty="0"/>
          </a:p>
          <a:p>
            <a:r>
              <a:rPr lang="en-US" sz="1500" dirty="0">
                <a:hlinkClick r:id="rId5"/>
              </a:rPr>
              <a:t>http://odetocode.com/blogs/scott/archive/2008/02/02/versioning-databases-change-scripts.aspx</a:t>
            </a:r>
            <a:endParaRPr lang="en-US" sz="1500" dirty="0"/>
          </a:p>
          <a:p>
            <a:r>
              <a:rPr lang="en-US" sz="1500" dirty="0">
                <a:hlinkClick r:id="rId6"/>
              </a:rPr>
              <a:t>http://odetocode.com/blogs/scott/archive/2008/02/02/versioning-databases-views-stored-procedures-and-the-like.aspx</a:t>
            </a:r>
            <a:endParaRPr lang="en-US" sz="1500" dirty="0"/>
          </a:p>
          <a:p>
            <a:r>
              <a:rPr lang="en-US" sz="1500" dirty="0">
                <a:hlinkClick r:id="rId7"/>
              </a:rPr>
              <a:t>http://odetocode.com/blogs/scott/archive/2008/02/03/versioning-databases-branching-and-merging.aspx</a:t>
            </a:r>
            <a:endParaRPr lang="en-US" sz="1500" dirty="0"/>
          </a:p>
          <a:p>
            <a:r>
              <a:rPr lang="en-US" sz="1500" dirty="0">
                <a:hlinkClick r:id="rId8"/>
              </a:rPr>
              <a:t>http://www.red-gate.com/products/sql-development/sql-source-control/</a:t>
            </a:r>
            <a:endParaRPr lang="en-US" sz="1500" dirty="0"/>
          </a:p>
          <a:p>
            <a:r>
              <a:rPr lang="en-US" sz="1500" dirty="0">
                <a:hlinkClick r:id="rId9"/>
              </a:rPr>
              <a:t>http://apexsql.com/sql_tools_source_control.aspx</a:t>
            </a:r>
            <a:endParaRPr lang="en-US" sz="1500" dirty="0"/>
          </a:p>
          <a:p>
            <a:r>
              <a:rPr lang="en-US" sz="1500" dirty="0">
                <a:hlinkClick r:id="rId10"/>
              </a:rPr>
              <a:t>http://it.wikipedia.org/wiki/Application_lifecycle_management</a:t>
            </a:r>
            <a:endParaRPr lang="en-US" sz="1500" dirty="0"/>
          </a:p>
          <a:p>
            <a:r>
              <a:rPr lang="en-US" sz="1500" dirty="0">
                <a:hlinkClick r:id="rId11"/>
              </a:rPr>
              <a:t>http://www.getlatestversion.it/</a:t>
            </a:r>
            <a:r>
              <a:rPr lang="it-IT" sz="1500" dirty="0"/>
              <a:t> </a:t>
            </a:r>
            <a:r>
              <a:rPr lang="it-IT" sz="1600" dirty="0"/>
              <a:t>(ALM </a:t>
            </a:r>
            <a:r>
              <a:rPr lang="it-IT" sz="1600" dirty="0" err="1"/>
              <a:t>italian</a:t>
            </a:r>
            <a:r>
              <a:rPr lang="it-IT" sz="1600" dirty="0"/>
              <a:t> community)</a:t>
            </a:r>
          </a:p>
          <a:p>
            <a:r>
              <a:rPr lang="it-IT" sz="1500" dirty="0">
                <a:hlinkClick r:id="rId12"/>
              </a:rPr>
              <a:t>http://suxstellino.wordpress.com/tag/alm/</a:t>
            </a:r>
            <a:endParaRPr lang="it-IT" sz="1500" dirty="0"/>
          </a:p>
          <a:p>
            <a:r>
              <a:rPr lang="it-IT" sz="1500" dirty="0">
                <a:hlinkClick r:id="rId13"/>
              </a:rPr>
              <a:t>http://</a:t>
            </a:r>
            <a:r>
              <a:rPr lang="it-IT" sz="1500" dirty="0" smtClean="0">
                <a:hlinkClick r:id="rId13"/>
              </a:rPr>
              <a:t>blogs.dotnethell.it/suxstellino/Category_2927.aspx</a:t>
            </a:r>
            <a:endParaRPr lang="it-IT" sz="1500" dirty="0" smtClean="0"/>
          </a:p>
          <a:p>
            <a:r>
              <a:rPr lang="it-IT" sz="1500" dirty="0">
                <a:hlinkClick r:id="rId14"/>
              </a:rPr>
              <a:t>http://</a:t>
            </a:r>
            <a:r>
              <a:rPr lang="it-IT" sz="1500" dirty="0" smtClean="0">
                <a:hlinkClick r:id="rId14"/>
              </a:rPr>
              <a:t>blogs.msdn.com/b/ssdt/archive/2012/02/02/including-data-in-an-sql-server-database-project.aspx</a:t>
            </a:r>
            <a:endParaRPr lang="it-IT" sz="1500" dirty="0" smtClean="0"/>
          </a:p>
          <a:p>
            <a:endParaRPr lang="it-IT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548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r>
              <a:rPr lang="it-IT" sz="2400" dirty="0" smtClean="0"/>
              <a:t>Domande?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2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22313" y="3311371"/>
            <a:ext cx="7772400" cy="1095529"/>
          </a:xfrm>
        </p:spPr>
        <p:txBody>
          <a:bodyPr>
            <a:normAutofit lnSpcReduction="10000"/>
          </a:bodyPr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SPEAKERSCORE</a:t>
            </a:r>
            <a:endParaRPr lang="it-IT" dirty="0"/>
          </a:p>
          <a:p>
            <a:pPr algn="ctr"/>
            <a:r>
              <a:rPr lang="it-IT" dirty="0"/>
              <a:t>http://speakerscore.com/MK1T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6034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err="1" smtClean="0">
                <a:solidFill>
                  <a:srgbClr val="1AB2E8"/>
                </a:solidFill>
              </a:rPr>
              <a:t>sqlsatTorino</a:t>
            </a:r>
            <a:endParaRPr lang="en-US" sz="2000" b="1" dirty="0">
              <a:solidFill>
                <a:srgbClr val="1AB2E8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1AB2E8"/>
                </a:solidFill>
              </a:rPr>
              <a:t>#sqlsat400</a:t>
            </a:r>
            <a:endParaRPr lang="en-US" sz="2000" b="1" dirty="0">
              <a:solidFill>
                <a:srgbClr val="1AB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0739" y="3850892"/>
            <a:ext cx="3540959" cy="1804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727" y="3651309"/>
            <a:ext cx="2744886" cy="20037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0420" y="1430709"/>
            <a:ext cx="2523533" cy="22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Speaker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 smtClean="0"/>
              <a:t>SQL Server MVP dal 2008</a:t>
            </a:r>
            <a:endParaRPr lang="it-IT" sz="2400" dirty="0" smtClean="0">
              <a:sym typeface="Wingdings" panose="05000000000000000000" pitchFamily="2" charset="2"/>
            </a:endParaRPr>
          </a:p>
          <a:p>
            <a:r>
              <a:rPr lang="it-IT" sz="2400" dirty="0" smtClean="0">
                <a:sym typeface="Wingdings" panose="05000000000000000000" pitchFamily="2" charset="2"/>
              </a:rPr>
              <a:t>Microsoft </a:t>
            </a:r>
            <a:r>
              <a:rPr lang="it-IT" sz="2400" dirty="0" err="1" smtClean="0">
                <a:sym typeface="Wingdings" panose="05000000000000000000" pitchFamily="2" charset="2"/>
              </a:rPr>
              <a:t>Certified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/>
              <a:t>blog: </a:t>
            </a:r>
          </a:p>
          <a:p>
            <a:pPr lvl="1"/>
            <a:r>
              <a:rPr lang="it-IT" sz="2000" dirty="0" smtClean="0"/>
              <a:t>[ITA] </a:t>
            </a:r>
            <a:r>
              <a:rPr lang="it-IT" sz="2000" dirty="0" smtClean="0">
                <a:hlinkClick r:id="rId2"/>
              </a:rPr>
              <a:t>http://blogs.dotnethell.it/suxstellino</a:t>
            </a:r>
            <a:endParaRPr lang="it-IT" sz="2000" dirty="0" smtClean="0"/>
          </a:p>
          <a:p>
            <a:pPr lvl="1"/>
            <a:r>
              <a:rPr lang="en-US" sz="2000" dirty="0" smtClean="0"/>
              <a:t>[ENG] </a:t>
            </a:r>
            <a:r>
              <a:rPr lang="en-US" sz="2000" dirty="0" smtClean="0">
                <a:hlinkClick r:id="rId3"/>
              </a:rPr>
              <a:t>http://suxstellino.wordpress.com/</a:t>
            </a:r>
            <a:endParaRPr lang="it-IT" sz="2000" dirty="0" smtClean="0"/>
          </a:p>
          <a:p>
            <a:endParaRPr lang="it-IT" sz="2400" dirty="0" smtClean="0"/>
          </a:p>
          <a:p>
            <a:r>
              <a:rPr lang="it-IT" sz="2400" dirty="0" smtClean="0"/>
              <a:t>Maggiori informazioni su:</a:t>
            </a:r>
          </a:p>
          <a:p>
            <a:pPr lvl="1"/>
            <a:r>
              <a:rPr lang="it-IT" sz="2000" dirty="0" smtClean="0">
                <a:hlinkClick r:id="rId4"/>
              </a:rPr>
              <a:t>http://www.alessandroalpi.net</a:t>
            </a:r>
            <a:endParaRPr lang="en-US" sz="2000" dirty="0">
              <a:hlinkClick r:id="rId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064" y="2924845"/>
            <a:ext cx="1396825" cy="1001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484" y="3989794"/>
            <a:ext cx="1579984" cy="737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0227" y="1438014"/>
            <a:ext cx="2244511" cy="9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sz="2800" dirty="0" smtClean="0"/>
          </a:p>
          <a:p>
            <a:r>
              <a:rPr lang="it-IT" sz="2800" dirty="0" smtClean="0"/>
              <a:t>Concetti ALM/DLM</a:t>
            </a:r>
            <a:endParaRPr lang="it-IT" sz="2800" dirty="0"/>
          </a:p>
          <a:p>
            <a:r>
              <a:rPr lang="it-IT" sz="2800" dirty="0" smtClean="0"/>
              <a:t>Source control manager</a:t>
            </a:r>
            <a:endParaRPr lang="it-IT" sz="2800" dirty="0"/>
          </a:p>
          <a:p>
            <a:r>
              <a:rPr lang="it-IT" sz="2800" dirty="0"/>
              <a:t>Database vs </a:t>
            </a:r>
            <a:r>
              <a:rPr lang="it-IT" sz="2800" dirty="0" smtClean="0"/>
              <a:t>Codice</a:t>
            </a:r>
            <a:endParaRPr lang="it-IT" sz="2800" dirty="0"/>
          </a:p>
          <a:p>
            <a:r>
              <a:rPr lang="it-IT" sz="2800" dirty="0"/>
              <a:t>Database </a:t>
            </a:r>
            <a:r>
              <a:rPr lang="it-IT" sz="2800" dirty="0" smtClean="0"/>
              <a:t>ALM </a:t>
            </a:r>
            <a:r>
              <a:rPr lang="it-IT" sz="2800" dirty="0" err="1" smtClean="0"/>
              <a:t>tools</a:t>
            </a:r>
            <a:endParaRPr lang="it-IT" sz="2800" dirty="0"/>
          </a:p>
          <a:p>
            <a:r>
              <a:rPr lang="it-IT" sz="2800" dirty="0" smtClean="0"/>
              <a:t>Soluzioni per il </a:t>
            </a:r>
            <a:r>
              <a:rPr lang="it-IT" sz="2800" dirty="0" err="1" smtClean="0"/>
              <a:t>development</a:t>
            </a:r>
            <a:endParaRPr lang="it-IT" sz="2800" dirty="0" smtClean="0"/>
          </a:p>
          <a:p>
            <a:r>
              <a:rPr lang="it-IT" sz="2800" dirty="0" smtClean="0"/>
              <a:t>Conclusioni</a:t>
            </a:r>
            <a:endParaRPr lang="it-IT" sz="2800" dirty="0"/>
          </a:p>
          <a:p>
            <a:r>
              <a:rPr lang="it-IT" sz="2800" dirty="0"/>
              <a:t>Q&amp;A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Che</a:t>
            </a:r>
            <a:r>
              <a:rPr lang="en-US" dirty="0" smtClean="0"/>
              <a:t> </a:t>
            </a:r>
            <a:r>
              <a:rPr lang="it-IT" dirty="0" smtClean="0"/>
              <a:t>cosa</a:t>
            </a:r>
            <a:r>
              <a:rPr lang="en-US" dirty="0" smtClean="0"/>
              <a:t> </a:t>
            </a:r>
            <a:r>
              <a:rPr lang="it-IT" dirty="0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intende</a:t>
            </a:r>
            <a:r>
              <a:rPr lang="en-US" dirty="0" smtClean="0"/>
              <a:t> con ALM?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1763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i="1" dirty="0" smtClean="0"/>
              <a:t>Application </a:t>
            </a:r>
            <a:r>
              <a:rPr lang="en-US" sz="2800" i="1" dirty="0"/>
              <a:t>Lifecycle Management (ALM) </a:t>
            </a:r>
            <a:r>
              <a:rPr lang="en-US" sz="2800" i="1" dirty="0" err="1"/>
              <a:t>rappresenta</a:t>
            </a:r>
            <a:r>
              <a:rPr lang="en-US" sz="2800" i="1" dirty="0"/>
              <a:t> </a:t>
            </a:r>
            <a:r>
              <a:rPr lang="en-US" sz="2800" i="1" dirty="0" err="1"/>
              <a:t>l'unione</a:t>
            </a:r>
            <a:r>
              <a:rPr lang="en-US" sz="2800" i="1" dirty="0"/>
              <a:t> di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gestione</a:t>
            </a:r>
            <a:r>
              <a:rPr lang="en-US" sz="2800" i="1" dirty="0"/>
              <a:t> di business con </a:t>
            </a:r>
            <a:r>
              <a:rPr lang="en-US" sz="2800" i="1" dirty="0" err="1"/>
              <a:t>attività</a:t>
            </a:r>
            <a:r>
              <a:rPr lang="en-US" sz="2800" i="1" dirty="0"/>
              <a:t> di </a:t>
            </a:r>
            <a:r>
              <a:rPr lang="en-US" sz="2800" i="1" dirty="0" err="1"/>
              <a:t>ingegneria</a:t>
            </a:r>
            <a:r>
              <a:rPr lang="en-US" sz="2800" i="1" dirty="0"/>
              <a:t> del software, </a:t>
            </a:r>
            <a:r>
              <a:rPr lang="en-US" sz="2800" i="1" dirty="0" err="1"/>
              <a:t>resa</a:t>
            </a:r>
            <a:r>
              <a:rPr lang="en-US" sz="2800" i="1" dirty="0"/>
              <a:t> </a:t>
            </a:r>
            <a:r>
              <a:rPr lang="en-US" sz="2800" i="1" dirty="0" err="1"/>
              <a:t>possibile</a:t>
            </a:r>
            <a:r>
              <a:rPr lang="en-US" sz="2800" i="1" dirty="0"/>
              <a:t> </a:t>
            </a:r>
            <a:r>
              <a:rPr lang="en-US" sz="2800" i="1" dirty="0" err="1"/>
              <a:t>dall'utilizzo</a:t>
            </a:r>
            <a:r>
              <a:rPr lang="en-US" sz="2800" i="1" dirty="0"/>
              <a:t> di </a:t>
            </a:r>
            <a:r>
              <a:rPr lang="en-US" sz="2800" i="1" dirty="0" err="1"/>
              <a:t>strumenti</a:t>
            </a:r>
            <a:r>
              <a:rPr lang="en-US" sz="2800" i="1" dirty="0"/>
              <a:t> </a:t>
            </a:r>
            <a:r>
              <a:rPr lang="en-US" sz="2800" i="1" dirty="0" err="1"/>
              <a:t>che</a:t>
            </a:r>
            <a:r>
              <a:rPr lang="en-US" sz="2800" i="1" dirty="0"/>
              <a:t> </a:t>
            </a:r>
            <a:r>
              <a:rPr lang="en-US" sz="2800" i="1" dirty="0" err="1"/>
              <a:t>facilitano</a:t>
            </a:r>
            <a:r>
              <a:rPr lang="en-US" sz="2800" i="1" dirty="0"/>
              <a:t> la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</a:t>
            </a:r>
            <a:r>
              <a:rPr lang="en-US" sz="2800" i="1" dirty="0" err="1"/>
              <a:t>fasi</a:t>
            </a:r>
            <a:r>
              <a:rPr lang="en-US" sz="2800" i="1" dirty="0"/>
              <a:t> di: </a:t>
            </a:r>
            <a:r>
              <a:rPr lang="en-US" sz="2800" i="1" dirty="0" err="1"/>
              <a:t>analisi</a:t>
            </a:r>
            <a:r>
              <a:rPr lang="en-US" sz="2800" i="1" dirty="0"/>
              <a:t> </a:t>
            </a:r>
            <a:r>
              <a:rPr lang="en-US" sz="2800" i="1" dirty="0" err="1"/>
              <a:t>dei</a:t>
            </a:r>
            <a:r>
              <a:rPr lang="en-US" sz="2800" i="1" dirty="0"/>
              <a:t> </a:t>
            </a:r>
            <a:r>
              <a:rPr lang="en-US" sz="2800" i="1" dirty="0" err="1"/>
              <a:t>requisiti</a:t>
            </a:r>
            <a:r>
              <a:rPr lang="en-US" sz="2800" i="1" dirty="0"/>
              <a:t>, </a:t>
            </a:r>
            <a:r>
              <a:rPr lang="en-US" sz="2800" i="1" dirty="0" err="1"/>
              <a:t>progetto</a:t>
            </a:r>
            <a:r>
              <a:rPr lang="en-US" sz="2800" i="1" dirty="0"/>
              <a:t> </a:t>
            </a:r>
            <a:r>
              <a:rPr lang="en-US" sz="2800" i="1" dirty="0" err="1"/>
              <a:t>architetturale</a:t>
            </a:r>
            <a:r>
              <a:rPr lang="en-US" sz="2800" i="1" dirty="0"/>
              <a:t>, sviluppo, testing, </a:t>
            </a:r>
            <a:r>
              <a:rPr lang="en-US" sz="2800" i="1" dirty="0" err="1"/>
              <a:t>gestione</a:t>
            </a:r>
            <a:r>
              <a:rPr lang="en-US" sz="2800" i="1" dirty="0"/>
              <a:t> </a:t>
            </a:r>
            <a:r>
              <a:rPr lang="en-US" sz="2800" i="1" dirty="0" err="1"/>
              <a:t>delle</a:t>
            </a:r>
            <a:r>
              <a:rPr lang="en-US" sz="2800" i="1" dirty="0"/>
              <a:t> release, </a:t>
            </a:r>
            <a:r>
              <a:rPr lang="en-US" sz="2800" b="1" i="1" u="sng" dirty="0">
                <a:solidFill>
                  <a:schemeClr val="accent2"/>
                </a:solidFill>
              </a:rPr>
              <a:t>del change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i="1" dirty="0"/>
              <a:t>e del deployment. 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sz="2400" i="1" dirty="0"/>
              <a:t>(</a:t>
            </a:r>
            <a:r>
              <a:rPr lang="en-US" sz="2400" i="1" dirty="0" err="1"/>
              <a:t>fonte</a:t>
            </a:r>
            <a:r>
              <a:rPr lang="en-US" sz="2400" i="1" dirty="0"/>
              <a:t> Wikipedia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472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Perchè</a:t>
            </a:r>
            <a:r>
              <a:rPr lang="en-US" dirty="0" smtClean="0"/>
              <a:t> ALM?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Rottura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/>
              <a:t>barriere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team (</a:t>
            </a:r>
            <a:r>
              <a:rPr lang="en-US" dirty="0" err="1" smtClean="0"/>
              <a:t>integrazione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Rilascio</a:t>
            </a:r>
            <a:r>
              <a:rPr lang="en-US" dirty="0" smtClean="0"/>
              <a:t> di software di </a:t>
            </a:r>
            <a:r>
              <a:rPr lang="en-US" dirty="0" err="1" smtClean="0"/>
              <a:t>qualità</a:t>
            </a:r>
            <a:endParaRPr lang="en-US" dirty="0" smtClean="0"/>
          </a:p>
          <a:p>
            <a:r>
              <a:rPr lang="en-US" dirty="0" err="1" smtClean="0"/>
              <a:t>Rilascio</a:t>
            </a:r>
            <a:r>
              <a:rPr lang="en-US" dirty="0" smtClean="0"/>
              <a:t> di software in tempi </a:t>
            </a:r>
            <a:r>
              <a:rPr lang="en-US" dirty="0" err="1" smtClean="0"/>
              <a:t>brevi</a:t>
            </a:r>
            <a:endParaRPr lang="en-US" dirty="0" smtClean="0"/>
          </a:p>
          <a:p>
            <a:r>
              <a:rPr lang="it-IT" dirty="0"/>
              <a:t>Soddisfazione del cliente</a:t>
            </a:r>
            <a:endParaRPr lang="en-US" dirty="0"/>
          </a:p>
          <a:p>
            <a:r>
              <a:rPr lang="it-IT" dirty="0" smtClean="0"/>
              <a:t>Migliore organizzazione del lavoro</a:t>
            </a:r>
          </a:p>
          <a:p>
            <a:r>
              <a:rPr lang="it-IT" dirty="0" err="1" smtClean="0"/>
              <a:t>Monitorizzazione</a:t>
            </a:r>
            <a:r>
              <a:rPr lang="it-IT" dirty="0" smtClean="0"/>
              <a:t> e tracciabilità delle attività</a:t>
            </a:r>
          </a:p>
          <a:p>
            <a:r>
              <a:rPr lang="it-IT" dirty="0" smtClean="0"/>
              <a:t>Migliore gestione del codice (più «pulito»)</a:t>
            </a:r>
          </a:p>
        </p:txBody>
      </p:sp>
    </p:spTree>
    <p:extLst>
      <p:ext uri="{BB962C8B-B14F-4D97-AF65-F5344CB8AC3E}">
        <p14:creationId xmlns:p14="http://schemas.microsoft.com/office/powerpoint/2010/main" val="358659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e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La parte di database ha </a:t>
            </a:r>
            <a:r>
              <a:rPr lang="en-US" dirty="0" err="1" smtClean="0"/>
              <a:t>analisi</a:t>
            </a:r>
            <a:r>
              <a:rPr lang="en-US" dirty="0" smtClean="0"/>
              <a:t> e sviluppo</a:t>
            </a:r>
            <a:endParaRPr lang="en-US" dirty="0"/>
          </a:p>
          <a:p>
            <a:r>
              <a:rPr lang="it-IT" dirty="0" smtClean="0"/>
              <a:t>I database devono poter essere distribuiti</a:t>
            </a:r>
            <a:endParaRPr lang="en-US" dirty="0" smtClean="0"/>
          </a:p>
          <a:p>
            <a:r>
              <a:rPr lang="it-IT" dirty="0" smtClean="0"/>
              <a:t>I database devono essere sincronizzati nell’ambiente di sviluppo</a:t>
            </a:r>
            <a:endParaRPr lang="en-US" dirty="0" smtClean="0"/>
          </a:p>
          <a:p>
            <a:r>
              <a:rPr lang="it-IT" dirty="0" smtClean="0"/>
              <a:t>Il database avrà «cambiamenti» da associare ad «attività»</a:t>
            </a:r>
          </a:p>
          <a:p>
            <a:r>
              <a:rPr lang="it-IT" dirty="0" smtClean="0"/>
              <a:t>Il database dovrebbe essere testato</a:t>
            </a:r>
          </a:p>
          <a:p>
            <a:r>
              <a:rPr lang="it-IT" dirty="0" smtClean="0"/>
              <a:t>Di certo è una cosa di cui fare </a:t>
            </a:r>
            <a:r>
              <a:rPr lang="it-IT" dirty="0" err="1" smtClean="0"/>
              <a:t>deploy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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work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sz="1200" dirty="0" smtClean="0"/>
          </a:p>
          <a:p>
            <a:r>
              <a:rPr lang="it-IT" sz="2800" dirty="0" smtClean="0"/>
              <a:t>Progetti tradizionali </a:t>
            </a:r>
            <a:r>
              <a:rPr lang="it-IT" sz="2800" dirty="0" smtClean="0">
                <a:sym typeface="Wingdings" panose="05000000000000000000" pitchFamily="2" charset="2"/>
              </a:rPr>
              <a:t> REQUISITI</a:t>
            </a:r>
          </a:p>
          <a:p>
            <a:pPr lvl="1"/>
            <a:r>
              <a:rPr lang="it-IT" sz="2400" dirty="0" smtClean="0">
                <a:sym typeface="Wingdings" panose="05000000000000000000" pitchFamily="2" charset="2"/>
              </a:rPr>
              <a:t>Orientati alle modifiche in base ai requisiti</a:t>
            </a:r>
          </a:p>
          <a:p>
            <a:r>
              <a:rPr lang="it-IT" sz="2800" dirty="0" smtClean="0"/>
              <a:t>Progetti «Agili» </a:t>
            </a:r>
            <a:r>
              <a:rPr lang="it-IT" sz="2800" dirty="0" smtClean="0">
                <a:sym typeface="Wingdings" panose="05000000000000000000" pitchFamily="2" charset="2"/>
              </a:rPr>
              <a:t> BACKLOG (task-</a:t>
            </a:r>
            <a:r>
              <a:rPr lang="it-IT" sz="2800" dirty="0" err="1" smtClean="0">
                <a:sym typeface="Wingdings" panose="05000000000000000000" pitchFamily="2" charset="2"/>
              </a:rPr>
              <a:t>based</a:t>
            </a:r>
            <a:r>
              <a:rPr lang="it-IT" sz="28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sz="2400" dirty="0" smtClean="0"/>
              <a:t>Motivazioni per ogni work item</a:t>
            </a:r>
            <a:endParaRPr lang="it-IT" sz="2400" dirty="0"/>
          </a:p>
          <a:p>
            <a:pPr lvl="1"/>
            <a:r>
              <a:rPr lang="it-IT" sz="2400" dirty="0" smtClean="0"/>
              <a:t>Iterazioni (sprint, nuovi punti di vista su stime)</a:t>
            </a:r>
          </a:p>
          <a:p>
            <a:pPr lvl="1"/>
            <a:endParaRPr lang="it-IT" sz="2400" dirty="0"/>
          </a:p>
          <a:p>
            <a:pPr lvl="1"/>
            <a:endParaRPr lang="it-IT" sz="2400" dirty="0" smtClean="0"/>
          </a:p>
          <a:p>
            <a:pPr lvl="1"/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47" y="4113759"/>
            <a:ext cx="3671935" cy="18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6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966</Words>
  <Application>Microsoft Office PowerPoint</Application>
  <PresentationFormat>On-screen Show (4:3)</PresentationFormat>
  <Paragraphs>195</Paragraphs>
  <Slides>29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Database sotto source control</vt:lpstr>
      <vt:lpstr>Sponsors</vt:lpstr>
      <vt:lpstr>Organizers</vt:lpstr>
      <vt:lpstr>Speaker</vt:lpstr>
      <vt:lpstr>Agenda</vt:lpstr>
      <vt:lpstr>Che cosa si intende con ALM?</vt:lpstr>
      <vt:lpstr>Perchè ALM?</vt:lpstr>
      <vt:lpstr>ALM e database</vt:lpstr>
      <vt:lpstr>Task-based work</vt:lpstr>
      <vt:lpstr>Task-based work</vt:lpstr>
      <vt:lpstr>Per raggiungere la qualità..</vt:lpstr>
      <vt:lpstr>DLM – Database lifecycle management</vt:lpstr>
      <vt:lpstr>Source Control Manager</vt:lpstr>
      <vt:lpstr>Perché mettere il DB sotto SCM</vt:lpstr>
      <vt:lpstr>Senza un SCM</vt:lpstr>
      <vt:lpstr>DB vs. codice – così diversi?</vt:lpstr>
      <vt:lpstr>Tool per la gestione SCM per DB</vt:lpstr>
      <vt:lpstr>Il Team Explorer</vt:lpstr>
      <vt:lpstr>Soluzioni e tool – development/change</vt:lpstr>
      <vt:lpstr>Visual Studio + Database projects</vt:lpstr>
      <vt:lpstr>DEMO</vt:lpstr>
      <vt:lpstr>Red-Gate SQL Source Control</vt:lpstr>
      <vt:lpstr>DEMO</vt:lpstr>
      <vt:lpstr>Comparazione – Red-Gate</vt:lpstr>
      <vt:lpstr>Comparazione – Visual Studio</vt:lpstr>
      <vt:lpstr>Conclusioni</vt:lpstr>
      <vt:lpstr>Resources</vt:lpstr>
      <vt:lpstr>Q&amp;A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221</cp:revision>
  <dcterms:created xsi:type="dcterms:W3CDTF">2011-08-19T20:30:49Z</dcterms:created>
  <dcterms:modified xsi:type="dcterms:W3CDTF">2015-05-25T12:13:44Z</dcterms:modified>
</cp:coreProperties>
</file>