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2.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3.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355" r:id="rId3"/>
    <p:sldId id="319" r:id="rId4"/>
    <p:sldId id="320" r:id="rId5"/>
    <p:sldId id="321" r:id="rId6"/>
    <p:sldId id="323" r:id="rId7"/>
    <p:sldId id="324" r:id="rId8"/>
    <p:sldId id="325" r:id="rId9"/>
    <p:sldId id="326" r:id="rId10"/>
    <p:sldId id="352" r:id="rId11"/>
    <p:sldId id="329" r:id="rId12"/>
    <p:sldId id="331" r:id="rId13"/>
    <p:sldId id="330" r:id="rId14"/>
    <p:sldId id="343" r:id="rId15"/>
    <p:sldId id="345" r:id="rId16"/>
    <p:sldId id="347" r:id="rId17"/>
    <p:sldId id="332" r:id="rId18"/>
    <p:sldId id="333" r:id="rId19"/>
    <p:sldId id="334" r:id="rId20"/>
    <p:sldId id="335" r:id="rId21"/>
    <p:sldId id="341" r:id="rId22"/>
    <p:sldId id="348" r:id="rId23"/>
    <p:sldId id="349" r:id="rId24"/>
    <p:sldId id="337" r:id="rId25"/>
    <p:sldId id="350" r:id="rId26"/>
    <p:sldId id="338" r:id="rId27"/>
    <p:sldId id="342" r:id="rId28"/>
    <p:sldId id="340" r:id="rId29"/>
    <p:sldId id="267" r:id="rId30"/>
    <p:sldId id="351" r:id="rId31"/>
    <p:sldId id="353" r:id="rId32"/>
    <p:sldId id="35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982F"/>
    <a:srgbClr val="4A5E18"/>
    <a:srgbClr val="678221"/>
    <a:srgbClr val="1AB2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1" autoAdjust="0"/>
    <p:restoredTop sz="92888" autoAdjust="0"/>
  </p:normalViewPr>
  <p:slideViewPr>
    <p:cSldViewPr snapToGrid="0" snapToObjects="1">
      <p:cViewPr varScale="1">
        <p:scale>
          <a:sx n="81" d="100"/>
          <a:sy n="81" d="100"/>
        </p:scale>
        <p:origin x="1608" y="84"/>
      </p:cViewPr>
      <p:guideLst>
        <p:guide orient="horz" pos="2160"/>
        <p:guide pos="2880"/>
      </p:guideLst>
    </p:cSldViewPr>
  </p:slideViewPr>
  <p:outlineViewPr>
    <p:cViewPr>
      <p:scale>
        <a:sx n="33" d="100"/>
        <a:sy n="33" d="100"/>
      </p:scale>
      <p:origin x="0" y="-844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3D67C-DA02-4461-B7C0-508F5ECD6C41}" type="datetimeFigureOut">
              <a:rPr lang="en-US" smtClean="0"/>
              <a:t>09/10/15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185C3-C6A0-4FBF-9BDE-AD45F5C077D0}" type="slidenum">
              <a:rPr lang="en-US" smtClean="0"/>
              <a:t>‹#›</a:t>
            </a:fld>
            <a:endParaRPr lang="en-US"/>
          </a:p>
        </p:txBody>
      </p:sp>
    </p:spTree>
    <p:extLst>
      <p:ext uri="{BB962C8B-B14F-4D97-AF65-F5344CB8AC3E}">
        <p14:creationId xmlns:p14="http://schemas.microsoft.com/office/powerpoint/2010/main" val="36462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5185C3-C6A0-4FBF-9BDE-AD45F5C077D0}" type="slidenum">
              <a:rPr lang="en-US" smtClean="0"/>
              <a:t>1</a:t>
            </a:fld>
            <a:endParaRPr lang="en-US" dirty="0"/>
          </a:p>
        </p:txBody>
      </p:sp>
    </p:spTree>
    <p:extLst>
      <p:ext uri="{BB962C8B-B14F-4D97-AF65-F5344CB8AC3E}">
        <p14:creationId xmlns:p14="http://schemas.microsoft.com/office/powerpoint/2010/main" val="3825852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428946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609900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621968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70440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83926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4186320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22623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182553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4141308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806435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Segoe UI"/>
                <a:cs typeface="Segoe UI"/>
              </a:rPr>
              <a:t>Meet Stephen Hall, I have gotten to know Stephen very well in the past several months working on this project.  Stephen started District Computers more than 10 years ago with the customer in mind.  His company specializes in Small Business with a focus on Office365.</a:t>
            </a:r>
          </a:p>
        </p:txBody>
      </p:sp>
    </p:spTree>
    <p:extLst>
      <p:ext uri="{BB962C8B-B14F-4D97-AF65-F5344CB8AC3E}">
        <p14:creationId xmlns:p14="http://schemas.microsoft.com/office/powerpoint/2010/main" val="1836454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158518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827886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JSON è acronimo di JavaScript</a:t>
            </a:r>
            <a:r>
              <a:rPr lang="it-IT" baseline="0" dirty="0" smtClean="0"/>
              <a:t> Object Notation ed è un recente formato di scambio informazioni basato su JavaScript. Tuttavia è indipendente da esso.</a:t>
            </a:r>
          </a:p>
          <a:p>
            <a:r>
              <a:rPr lang="it-IT" dirty="0" smtClean="0"/>
              <a:t>Recentemente ha avuto sempre più applicazioni in alternativa a XML/XSLT, essendo decisamente più di immediata gestione. </a:t>
            </a:r>
          </a:p>
          <a:p>
            <a:r>
              <a:rPr lang="it-IT" dirty="0" smtClean="0"/>
              <a:t>La semplicità di JSON ha consentito la sua presenza sempre più preponderante nella programmazione, soprattutto per</a:t>
            </a:r>
            <a:r>
              <a:rPr lang="it-IT" baseline="0" dirty="0" smtClean="0"/>
              <a:t> quello che ha a che fare con AJAX.</a:t>
            </a:r>
          </a:p>
          <a:p>
            <a:r>
              <a:rPr lang="it-IT" baseline="0" dirty="0" smtClean="0"/>
              <a:t>I tipi di dato supportati sono: bool (true, false), interi, real, stringhe, array (con le []) ed array associativi (array identificati da una stringa usata come nome).</a:t>
            </a:r>
          </a:p>
          <a:p>
            <a:r>
              <a:rPr lang="it-IT" baseline="0" dirty="0" smtClean="0"/>
              <a:t>JSON è un formato ed è una stringa, non è un linguaggio di markup come invece è XML. Questo sottolinea ancora di più la sua semplicità.</a:t>
            </a:r>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84396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Tra</a:t>
            </a:r>
            <a:r>
              <a:rPr lang="it-IT" baseline="0" dirty="0" smtClean="0"/>
              <a:t> le cose dette fino ad ora, ci sono alcuni validi motivi per i quali utilizzare JSON. Essendo, come dicevamo, una stringa, è semplice.</a:t>
            </a:r>
          </a:p>
          <a:p>
            <a:r>
              <a:rPr lang="it-IT" baseline="0" dirty="0" smtClean="0"/>
              <a:t>Il suo punto di forza è proprio questa semplicità. Essendo poi sprovvisto di tag, non è verboso, e quindi è leggero. </a:t>
            </a:r>
          </a:p>
          <a:p>
            <a:r>
              <a:rPr lang="it-IT" baseline="0" dirty="0" smtClean="0"/>
              <a:t>E’ un formato indicato per la rappresentazione di strutture e dati, essendo in aggiunta molto leggibile ed auto documentativo.</a:t>
            </a:r>
          </a:p>
          <a:p>
            <a:r>
              <a:rPr lang="it-IT" baseline="0" dirty="0" smtClean="0"/>
              <a:t>Queste considerazioni sottolineano quanto JSON sia portabile, e, di conseguenza, interoperabile, andando di fatto a sostituire XML per la comunicazione cross platform. Infatti è uno dei più utilizzati formati di scambio informazioni presenti ad oggi. Come dicevamo prima, è utilizzato soprattutto nel mondo di AJAX e della programmazione in JavaScript con AJAX, appunto. </a:t>
            </a:r>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146808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570520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83969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 questa semplice dimostrazione andremo ad</a:t>
            </a:r>
            <a:r>
              <a:rPr lang="it-IT" baseline="0" dirty="0" smtClean="0"/>
              <a:t> utilizzare questo editor: http://codebeautify.org/xmltojson che consente di mettere a confronto velocemente i due formati.</a:t>
            </a:r>
            <a:endParaRPr lang="it-IT" dirty="0" smtClean="0"/>
          </a:p>
          <a:p>
            <a:endParaRPr lang="it-IT" dirty="0"/>
          </a:p>
        </p:txBody>
      </p:sp>
      <p:sp>
        <p:nvSpPr>
          <p:cNvPr id="4" name="Slide Number Placeholder 3"/>
          <p:cNvSpPr>
            <a:spLocks noGrp="1"/>
          </p:cNvSpPr>
          <p:nvPr>
            <p:ph type="sldNum" sz="quarter" idx="10"/>
          </p:nvPr>
        </p:nvSpPr>
        <p:spPr/>
        <p:txBody>
          <a:bodyPr/>
          <a:lstStyle/>
          <a:p>
            <a:fld id="{315185C3-C6A0-4FBF-9BDE-AD45F5C077D0}" type="slidenum">
              <a:rPr lang="en-US" smtClean="0"/>
              <a:t>10</a:t>
            </a:fld>
            <a:endParaRPr lang="en-US"/>
          </a:p>
        </p:txBody>
      </p:sp>
    </p:spTree>
    <p:extLst>
      <p:ext uri="{BB962C8B-B14F-4D97-AF65-F5344CB8AC3E}">
        <p14:creationId xmlns:p14="http://schemas.microsoft.com/office/powerpoint/2010/main" val="760092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657074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772866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latin typeface="Segoe UI Light" panose="020B0502040204020203" pitchFamily="34" charset="0"/>
                <a:cs typeface="Segoe UI Light"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8007303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a:off x="282114" y="1022086"/>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61906"/>
      </p:ext>
    </p:extLst>
  </p:cSld>
  <p:clrMapOvr>
    <a:masterClrMapping/>
  </p:clrMapOvr>
  <p:transition>
    <p:fade/>
  </p:transition>
  <p:timing>
    <p:tnLst>
      <p:par>
        <p:cTn id="1" dur="indefinite" restart="never" nodeType="tmRoot"/>
      </p:par>
    </p:tnLst>
  </p:timing>
  <p:hf hdr="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cxnSp>
        <p:nvCxnSpPr>
          <p:cNvPr id="4" name="Straight Connector 3"/>
          <p:cNvCxnSpPr/>
          <p:nvPr userDrawn="1"/>
        </p:nvCxnSpPr>
        <p:spPr>
          <a:xfrm>
            <a:off x="174612" y="1038415"/>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274259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latin typeface="Segoe UI Light" panose="020B0502040204020203" pitchFamily="34" charset="0"/>
                <a:cs typeface="Segoe UI Light" panose="020B0502040204020203" pitchFamily="34" charset="0"/>
              </a:defRPr>
            </a:lvl1pPr>
            <a:lvl2pPr marL="742950" indent="-285750">
              <a:buFont typeface="Wingdings" charset="2"/>
              <a:buChar char="§"/>
              <a:defRPr>
                <a:solidFill>
                  <a:srgbClr val="474947"/>
                </a:solidFill>
                <a:latin typeface="Segoe UI Light" panose="020B0502040204020203" pitchFamily="34" charset="0"/>
                <a:cs typeface="Segoe UI Light" panose="020B0502040204020203" pitchFamily="34" charset="0"/>
              </a:defRPr>
            </a:lvl2pPr>
            <a:lvl3pPr marL="1143000" indent="-228600">
              <a:buFont typeface="Wingdings" charset="2"/>
              <a:buChar char="§"/>
              <a:defRPr>
                <a:solidFill>
                  <a:srgbClr val="474947"/>
                </a:solidFill>
                <a:latin typeface="Segoe UI Light" panose="020B0502040204020203" pitchFamily="34" charset="0"/>
                <a:cs typeface="Segoe UI Light" panose="020B0502040204020203" pitchFamily="34" charset="0"/>
              </a:defRPr>
            </a:lvl3pPr>
            <a:lvl4pPr marL="1600200" indent="-228600">
              <a:buFont typeface="Wingdings" charset="2"/>
              <a:buChar char="§"/>
              <a:defRPr>
                <a:solidFill>
                  <a:srgbClr val="474947"/>
                </a:solidFill>
                <a:latin typeface="Segoe UI Light" panose="020B0502040204020203" pitchFamily="34" charset="0"/>
                <a:cs typeface="Segoe UI Light" panose="020B0502040204020203" pitchFamily="34" charset="0"/>
              </a:defRPr>
            </a:lvl4pPr>
            <a:lvl5pPr marL="2057400" indent="-228600">
              <a:buFont typeface="Wingdings" charset="2"/>
              <a:buChar char="§"/>
              <a:defRPr>
                <a:solidFill>
                  <a:srgbClr val="474947"/>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4" name="Straight Connector 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596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Segoe UI Light" panose="020B0502040204020203" pitchFamily="34" charset="0"/>
                <a:cs typeface="Segoe UI Light" panose="020B0502040204020203" pitchFamily="34" charset="0"/>
              </a:defRPr>
            </a:lvl1pPr>
            <a:lvl2pPr>
              <a:defRPr sz="2400">
                <a:latin typeface="Segoe UI Light" panose="020B0502040204020203" pitchFamily="34" charset="0"/>
                <a:cs typeface="Segoe UI Light" panose="020B0502040204020203" pitchFamily="34" charset="0"/>
              </a:defRPr>
            </a:lvl2pPr>
            <a:lvl3pPr>
              <a:defRPr sz="2000">
                <a:latin typeface="Segoe UI Light" panose="020B0502040204020203" pitchFamily="34" charset="0"/>
                <a:cs typeface="Segoe UI Light" panose="020B0502040204020203" pitchFamily="34" charset="0"/>
              </a:defRPr>
            </a:lvl3pPr>
            <a:lvl4pPr>
              <a:defRPr sz="1800">
                <a:latin typeface="Segoe UI Light" panose="020B0502040204020203" pitchFamily="34" charset="0"/>
                <a:cs typeface="Segoe UI Light" panose="020B0502040204020203" pitchFamily="34" charset="0"/>
              </a:defRPr>
            </a:lvl4pPr>
            <a:lvl5pPr>
              <a:defRPr sz="1800">
                <a:latin typeface="Segoe UI Light" panose="020B0502040204020203" pitchFamily="34" charset="0"/>
                <a:cs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atin typeface="Segoe UI Light" panose="020B0502040204020203" pitchFamily="34" charset="0"/>
                <a:cs typeface="Segoe UI Light" panose="020B0502040204020203" pitchFamily="34" charset="0"/>
              </a:defRPr>
            </a:lvl1pPr>
            <a:lvl2pPr>
              <a:defRPr sz="2400">
                <a:latin typeface="Segoe UI Light" panose="020B0502040204020203" pitchFamily="34" charset="0"/>
                <a:cs typeface="Segoe UI Light" panose="020B0502040204020203" pitchFamily="34" charset="0"/>
              </a:defRPr>
            </a:lvl2pPr>
            <a:lvl3pPr>
              <a:defRPr sz="2000">
                <a:latin typeface="Segoe UI Light" panose="020B0502040204020203" pitchFamily="34" charset="0"/>
                <a:cs typeface="Segoe UI Light" panose="020B0502040204020203" pitchFamily="34" charset="0"/>
              </a:defRPr>
            </a:lvl3pPr>
            <a:lvl4pPr>
              <a:defRPr sz="1800">
                <a:latin typeface="Segoe UI Light" panose="020B0502040204020203" pitchFamily="34" charset="0"/>
                <a:cs typeface="Segoe UI Light" panose="020B0502040204020203" pitchFamily="34" charset="0"/>
              </a:defRPr>
            </a:lvl4pPr>
            <a:lvl5pPr>
              <a:defRPr sz="1800">
                <a:latin typeface="Segoe UI Light" panose="020B0502040204020203" pitchFamily="34" charset="0"/>
                <a:cs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Segoe UI Light" panose="020B0502040204020203" pitchFamily="34" charset="0"/>
                <a:cs typeface="Segoe UI Light" panose="020B0502040204020203" pitchFamily="34" charset="0"/>
              </a:defRPr>
            </a:lvl1pPr>
            <a:lvl2pPr>
              <a:defRPr sz="1800">
                <a:latin typeface="Segoe UI Light" panose="020B0502040204020203" pitchFamily="34" charset="0"/>
                <a:cs typeface="Segoe UI Light" panose="020B0502040204020203" pitchFamily="34" charset="0"/>
              </a:defRPr>
            </a:lvl2pPr>
            <a:lvl3pPr>
              <a:defRPr sz="1800">
                <a:latin typeface="Segoe UI Light" panose="020B0502040204020203" pitchFamily="34" charset="0"/>
                <a:cs typeface="Segoe UI Light" panose="020B0502040204020203" pitchFamily="34" charset="0"/>
              </a:defRPr>
            </a:lvl3pPr>
            <a:lvl4pPr>
              <a:defRPr sz="1800">
                <a:latin typeface="Segoe UI Light" panose="020B0502040204020203" pitchFamily="34" charset="0"/>
                <a:cs typeface="Segoe UI Light" panose="020B0502040204020203" pitchFamily="34" charset="0"/>
              </a:defRPr>
            </a:lvl4pPr>
            <a:lvl5pPr>
              <a:defRPr sz="1800">
                <a:latin typeface="Segoe UI Light" panose="020B0502040204020203" pitchFamily="34" charset="0"/>
                <a:cs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atin typeface="Segoe UI Light" panose="020B0502040204020203" pitchFamily="34" charset="0"/>
                <a:cs typeface="Segoe UI Light" panose="020B0502040204020203" pitchFamily="34" charset="0"/>
              </a:defRPr>
            </a:lvl1pPr>
            <a:lvl2pPr>
              <a:defRPr sz="1800">
                <a:latin typeface="Segoe UI Light" panose="020B0502040204020203" pitchFamily="34" charset="0"/>
                <a:cs typeface="Segoe UI Light" panose="020B0502040204020203" pitchFamily="34" charset="0"/>
              </a:defRPr>
            </a:lvl2pPr>
            <a:lvl3pPr>
              <a:defRPr sz="1800">
                <a:latin typeface="Segoe UI Light" panose="020B0502040204020203" pitchFamily="34" charset="0"/>
                <a:cs typeface="Segoe UI Light" panose="020B0502040204020203" pitchFamily="34" charset="0"/>
              </a:defRPr>
            </a:lvl3pPr>
            <a:lvl4pPr>
              <a:defRPr sz="1800">
                <a:latin typeface="Segoe UI Light" panose="020B0502040204020203" pitchFamily="34" charset="0"/>
                <a:cs typeface="Segoe UI Light" panose="020B0502040204020203" pitchFamily="34" charset="0"/>
              </a:defRPr>
            </a:lvl4pPr>
            <a:lvl5pPr>
              <a:defRPr sz="1800">
                <a:latin typeface="Segoe UI Light" panose="020B0502040204020203" pitchFamily="34" charset="0"/>
                <a:cs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cxnSp>
        <p:nvCxnSpPr>
          <p:cNvPr id="14" name="Straight Connector 13"/>
          <p:cNvCxnSpPr/>
          <p:nvPr userDrawn="1"/>
        </p:nvCxnSpPr>
        <p:spPr>
          <a:xfrm>
            <a:off x="457200" y="1160880"/>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atin typeface="Segoe UI Light" panose="020B0502040204020203" pitchFamily="34" charset="0"/>
                <a:cs typeface="Segoe UI Light" panose="020B0502040204020203" pitchFamily="34" charset="0"/>
              </a:defRPr>
            </a:lvl1pPr>
            <a:lvl2pPr>
              <a:defRPr sz="2600">
                <a:latin typeface="Segoe UI Light" panose="020B0502040204020203" pitchFamily="34" charset="0"/>
                <a:cs typeface="Segoe UI Light" panose="020B0502040204020203" pitchFamily="34" charset="0"/>
              </a:defRPr>
            </a:lvl2pPr>
            <a:lvl3pPr>
              <a:defRPr sz="2200">
                <a:latin typeface="Segoe UI Light" panose="020B0502040204020203" pitchFamily="34" charset="0"/>
                <a:cs typeface="Segoe UI Light" panose="020B0502040204020203" pitchFamily="34" charset="0"/>
              </a:defRPr>
            </a:lvl3pPr>
            <a:lvl4pPr>
              <a:defRPr sz="1800">
                <a:latin typeface="Segoe UI Light" panose="020B0502040204020203" pitchFamily="34" charset="0"/>
                <a:cs typeface="Segoe UI Light" panose="020B0502040204020203" pitchFamily="34" charset="0"/>
              </a:defRPr>
            </a:lvl4pPr>
            <a:lvl5pPr>
              <a:defRPr sz="1800">
                <a:latin typeface="Segoe UI Light" panose="020B0502040204020203" pitchFamily="34" charset="0"/>
                <a:cs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Segoe UI Light" panose="020B0502040204020203" pitchFamily="34" charset="0"/>
                <a:cs typeface="Segoe UI Light"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5500902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Segoe UI Light" panose="020B0502040204020203" pitchFamily="34" charset="0"/>
                <a:cs typeface="Segoe UI Light"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2412432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91103"/>
            <a:ext cx="9037267"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sp>
        <p:nvSpPr>
          <p:cNvPr id="5" name="CasellaDiTesto 4"/>
          <p:cNvSpPr txBox="1"/>
          <p:nvPr userDrawn="1"/>
        </p:nvSpPr>
        <p:spPr>
          <a:xfrm>
            <a:off x="457200" y="6321532"/>
            <a:ext cx="1717137" cy="369332"/>
          </a:xfrm>
          <a:prstGeom prst="rect">
            <a:avLst/>
          </a:prstGeom>
          <a:noFill/>
        </p:spPr>
        <p:txBody>
          <a:bodyPr wrap="none" rtlCol="0">
            <a:spAutoFit/>
          </a:bodyPr>
          <a:lstStyle/>
          <a:p>
            <a:r>
              <a:rPr lang="it-IT" b="1" dirty="0" smtClean="0">
                <a:solidFill>
                  <a:srgbClr val="4A5E18"/>
                </a:solidFill>
                <a:latin typeface="Tahoma" panose="020B0604030504040204" pitchFamily="34" charset="0"/>
                <a:ea typeface="Tahoma" panose="020B0604030504040204" pitchFamily="34" charset="0"/>
                <a:cs typeface="Tahoma" panose="020B0604030504040204" pitchFamily="34" charset="0"/>
              </a:rPr>
              <a:t>#SQLSAT454</a:t>
            </a:r>
            <a:endParaRPr lang="it-IT" b="1" dirty="0">
              <a:solidFill>
                <a:srgbClr val="4A5E18"/>
              </a:solidFill>
              <a:latin typeface="Tahoma" panose="020B0604030504040204" pitchFamily="34" charset="0"/>
              <a:ea typeface="Tahoma" panose="020B0604030504040204" pitchFamily="34" charset="0"/>
              <a:cs typeface="Tahoma" panose="020B0604030504040204" pitchFamily="34" charset="0"/>
            </a:endParaRPr>
          </a:p>
        </p:txBody>
      </p:sp>
      <p:pic>
        <p:nvPicPr>
          <p:cNvPr id="11" name="Picture 10" descr="SQLSaturday_Final_Web.jpg"/>
          <p:cNvPicPr>
            <a:picLocks noChangeAspect="1"/>
          </p:cNvPicPr>
          <p:nvPr userDrawn="1"/>
        </p:nvPicPr>
        <p:blipFill rotWithShape="1">
          <a:blip r:embed="rId14">
            <a:extLst>
              <a:ext uri="{28A0092B-C50C-407E-A947-70E740481C1C}">
                <a14:useLocalDpi xmlns:a14="http://schemas.microsoft.com/office/drawing/2010/main" val="0"/>
              </a:ext>
            </a:extLst>
          </a:blip>
          <a:srcRect b="10569"/>
          <a:stretch/>
        </p:blipFill>
        <p:spPr>
          <a:xfrm>
            <a:off x="7231070" y="6002619"/>
            <a:ext cx="1912930" cy="855381"/>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hemeOverride" Target="../theme/themeOverr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8" Type="http://schemas.openxmlformats.org/officeDocument/2006/relationships/hyperlink" Target="http://jsonviewer.stack.hu/" TargetMode="External"/><Relationship Id="rId3" Type="http://schemas.openxmlformats.org/officeDocument/2006/relationships/hyperlink" Target="https://msdn.microsoft.com/en-us/library/dn921883.aspx" TargetMode="External"/><Relationship Id="rId7" Type="http://schemas.openxmlformats.org/officeDocument/2006/relationships/hyperlink" Target="http://blogs.sqlsentry.com/aaronbertrand/sql-server-2016-json-support/" TargetMode="External"/><Relationship Id="rId2" Type="http://schemas.openxmlformats.org/officeDocument/2006/relationships/hyperlink" Target="https://msdn.microsoft.com/en-us/library/dn921877.aspx" TargetMode="External"/><Relationship Id="rId1" Type="http://schemas.openxmlformats.org/officeDocument/2006/relationships/slideLayout" Target="../slideLayouts/slideLayout2.xml"/><Relationship Id="rId6" Type="http://schemas.openxmlformats.org/officeDocument/2006/relationships/hyperlink" Target="http://blogs.msdn.com/b/jocapc/archive/2015/05/16/json-support-in-sql-server-2016.aspx" TargetMode="External"/><Relationship Id="rId5" Type="http://schemas.openxmlformats.org/officeDocument/2006/relationships/hyperlink" Target="https://msdn.microsoft.com/en-us/library/dn921894.aspx" TargetMode="External"/><Relationship Id="rId10" Type="http://schemas.openxmlformats.org/officeDocument/2006/relationships/hyperlink" Target="https://www.jsonselect.com/" TargetMode="External"/><Relationship Id="rId4" Type="http://schemas.openxmlformats.org/officeDocument/2006/relationships/hyperlink" Target="https://msdn.microsoft.com/en-us/library/dn921878.aspx" TargetMode="External"/><Relationship Id="rId9" Type="http://schemas.openxmlformats.org/officeDocument/2006/relationships/hyperlink" Target="http://www.jsonquerytool.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blogs.dotnethell.it/suxstellino"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www.engageitservices.it/" TargetMode="External"/><Relationship Id="rId5" Type="http://schemas.openxmlformats.org/officeDocument/2006/relationships/hyperlink" Target="http://www.alessandroalpi.net/" TargetMode="External"/><Relationship Id="rId4" Type="http://schemas.openxmlformats.org/officeDocument/2006/relationships/hyperlink" Target="http://suxstellino.wordpress.com/" TargetMode="External"/><Relationship Id="rId9" Type="http://schemas.openxmlformats.org/officeDocument/2006/relationships/image" Target="../media/image7.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eakerscore.com/SQLJSON" TargetMode="External"/><Relationship Id="rId2" Type="http://schemas.openxmlformats.org/officeDocument/2006/relationships/hyperlink" Target="http://speakerscore.com/sqlsat45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597501"/>
            <a:ext cx="8203153" cy="1251620"/>
          </a:xfrm>
        </p:spPr>
        <p:txBody>
          <a:bodyPr>
            <a:normAutofit fontScale="90000"/>
          </a:bodyPr>
          <a:lstStyle/>
          <a:p>
            <a:r>
              <a:rPr lang="en-US" dirty="0"/>
              <a:t>SQL Server 2016: </a:t>
            </a:r>
            <a:r>
              <a:rPr lang="en-US" dirty="0" smtClean="0"/>
              <a:t>JSON native support</a:t>
            </a:r>
            <a:endParaRPr lang="en-US" dirty="0"/>
          </a:p>
        </p:txBody>
      </p:sp>
      <p:sp>
        <p:nvSpPr>
          <p:cNvPr id="3" name="Subtitle 2"/>
          <p:cNvSpPr>
            <a:spLocks noGrp="1"/>
          </p:cNvSpPr>
          <p:nvPr>
            <p:ph type="subTitle" idx="1"/>
          </p:nvPr>
        </p:nvSpPr>
        <p:spPr>
          <a:xfrm>
            <a:off x="458409" y="2067525"/>
            <a:ext cx="3625912" cy="1752600"/>
          </a:xfrm>
        </p:spPr>
        <p:txBody>
          <a:bodyPr>
            <a:normAutofit/>
          </a:bodyPr>
          <a:lstStyle/>
          <a:p>
            <a:r>
              <a:rPr lang="en-US" dirty="0" smtClean="0"/>
              <a:t>Alessandro Alpi</a:t>
            </a:r>
          </a:p>
          <a:p>
            <a:r>
              <a:rPr lang="it-IT" i="1" dirty="0" smtClean="0">
                <a:solidFill>
                  <a:schemeClr val="accent2">
                    <a:lumMod val="20000"/>
                    <a:lumOff val="80000"/>
                  </a:schemeClr>
                </a:solidFill>
              </a:rPr>
              <a:t>@</a:t>
            </a:r>
            <a:r>
              <a:rPr lang="it-IT" i="1" dirty="0" err="1" smtClean="0">
                <a:solidFill>
                  <a:schemeClr val="accent2">
                    <a:lumMod val="20000"/>
                    <a:lumOff val="80000"/>
                  </a:schemeClr>
                </a:solidFill>
              </a:rPr>
              <a:t>suxstellino</a:t>
            </a:r>
            <a:endParaRPr lang="en-US" i="1" dirty="0" smtClean="0">
              <a:solidFill>
                <a:schemeClr val="accent2">
                  <a:lumMod val="20000"/>
                  <a:lumOff val="80000"/>
                </a:schemeClr>
              </a:solidFill>
            </a:endParaRPr>
          </a:p>
        </p:txBody>
      </p:sp>
      <p:sp>
        <p:nvSpPr>
          <p:cNvPr id="4" name="Subtitle 2"/>
          <p:cNvSpPr txBox="1">
            <a:spLocks/>
          </p:cNvSpPr>
          <p:nvPr/>
        </p:nvSpPr>
        <p:spPr>
          <a:xfrm>
            <a:off x="458407" y="3301965"/>
            <a:ext cx="4963337" cy="175260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i="1" u="sng" dirty="0"/>
              <a:t>www.alessandroalpi.net</a:t>
            </a:r>
          </a:p>
          <a:p>
            <a:r>
              <a:rPr lang="en-US" sz="2400" i="1" u="sng" dirty="0"/>
              <a:t>http://speakerscore.com/SQLJSON</a:t>
            </a:r>
            <a:endParaRPr lang="en-US" sz="2400" i="1" u="sng" dirty="0" smtClean="0"/>
          </a:p>
        </p:txBody>
      </p:sp>
    </p:spTree>
    <p:extLst>
      <p:ext uri="{BB962C8B-B14F-4D97-AF65-F5344CB8AC3E}">
        <p14:creationId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err="1" smtClean="0"/>
              <a:t>Formattare</a:t>
            </a:r>
            <a:r>
              <a:rPr lang="en-US" b="0" dirty="0" smtClean="0"/>
              <a:t> </a:t>
            </a:r>
            <a:r>
              <a:rPr lang="en-US" b="0" dirty="0" err="1" smtClean="0"/>
              <a:t>ed</a:t>
            </a:r>
            <a:r>
              <a:rPr lang="en-US" b="0" dirty="0" smtClean="0"/>
              <a:t> </a:t>
            </a:r>
            <a:r>
              <a:rPr lang="en-US" b="0" dirty="0" err="1" smtClean="0"/>
              <a:t>esportare</a:t>
            </a:r>
            <a:r>
              <a:rPr lang="en-US" b="0" dirty="0" smtClean="0"/>
              <a:t> JSON da SQL Server</a:t>
            </a:r>
            <a:endParaRPr lang="en-US" dirty="0"/>
          </a:p>
        </p:txBody>
      </p:sp>
      <p:sp>
        <p:nvSpPr>
          <p:cNvPr id="5" name="Title 6"/>
          <p:cNvSpPr>
            <a:spLocks noGrp="1"/>
          </p:cNvSpPr>
          <p:nvPr>
            <p:ph type="title"/>
          </p:nvPr>
        </p:nvSpPr>
        <p:spPr>
          <a:xfrm>
            <a:off x="174612" y="157943"/>
            <a:ext cx="8794302" cy="1205345"/>
          </a:xfrm>
        </p:spPr>
        <p:txBody>
          <a:bodyPr>
            <a:normAutofit/>
          </a:bodyPr>
          <a:lstStyle/>
          <a:p>
            <a:r>
              <a:rPr lang="en-US" sz="3600" dirty="0" smtClean="0">
                <a:solidFill>
                  <a:schemeClr val="accent1"/>
                </a:solidFill>
                <a:cs typeface="Segoe UI Light" panose="020B0502040204020203" pitchFamily="34" charset="0"/>
              </a:rPr>
              <a:t>DEMO</a:t>
            </a:r>
            <a:endParaRPr lang="en-US" sz="3600" dirty="0">
              <a:solidFill>
                <a:schemeClr val="accent1"/>
              </a:solidFill>
              <a:cs typeface="Segoe UI Light" panose="020B0502040204020203" pitchFamily="34" charset="0"/>
            </a:endParaRPr>
          </a:p>
        </p:txBody>
      </p:sp>
      <p:sp>
        <p:nvSpPr>
          <p:cNvPr id="6" name="Text Placeholder 7"/>
          <p:cNvSpPr txBox="1">
            <a:spLocks/>
          </p:cNvSpPr>
          <p:nvPr/>
        </p:nvSpPr>
        <p:spPr>
          <a:xfrm>
            <a:off x="245691" y="1363288"/>
            <a:ext cx="8652143" cy="3870539"/>
          </a:xfrm>
          <a:prstGeom prst="rect">
            <a:avLst/>
          </a:prstGeom>
        </p:spPr>
        <p:txBody>
          <a:bodyPr>
            <a:no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endParaRPr lang="en-US" sz="2400" dirty="0" smtClean="0"/>
          </a:p>
        </p:txBody>
      </p:sp>
      <p:sp>
        <p:nvSpPr>
          <p:cNvPr id="7" name="Text Placeholder 7"/>
          <p:cNvSpPr txBox="1">
            <a:spLocks/>
          </p:cNvSpPr>
          <p:nvPr/>
        </p:nvSpPr>
        <p:spPr>
          <a:xfrm>
            <a:off x="398091" y="1515688"/>
            <a:ext cx="8652143" cy="3870539"/>
          </a:xfrm>
          <a:prstGeom prst="rect">
            <a:avLst/>
          </a:prstGeom>
        </p:spPr>
        <p:txBody>
          <a:bodyPr vert="horz" lIns="91440" tIns="45720" rIns="91440" bIns="45720" rtlCol="0">
            <a:noAutofit/>
          </a:bodyPr>
          <a:lstStyle>
            <a:lvl1pPr indent="0">
              <a:lnSpc>
                <a:spcPct val="100000"/>
              </a:lnSpc>
              <a:spcBef>
                <a:spcPts val="1350"/>
              </a:spcBef>
              <a:buClr>
                <a:schemeClr val="accent1"/>
              </a:buClr>
              <a:buSzPct val="100000"/>
              <a:buFont typeface="Arial" pitchFamily="34" charset="0"/>
              <a:buNone/>
              <a:defRPr sz="2800">
                <a:solidFill>
                  <a:schemeClr val="accent1">
                    <a:alpha val="99000"/>
                  </a:schemeClr>
                </a:solidFill>
                <a:latin typeface="Segoe UI Light" panose="020B0502040204020203" pitchFamily="34" charset="0"/>
                <a:cs typeface="Segoe UI Light" panose="020B0502040204020203" pitchFamily="34" charset="0"/>
              </a:defRPr>
            </a:lvl1pPr>
            <a:lvl2pPr marL="606190" lvl="1" indent="-258435">
              <a:lnSpc>
                <a:spcPct val="100000"/>
              </a:lnSpc>
              <a:spcBef>
                <a:spcPts val="300"/>
              </a:spcBef>
              <a:spcAft>
                <a:spcPts val="300"/>
              </a:spcAft>
              <a:buClr>
                <a:schemeClr val="tx1">
                  <a:lumMod val="75000"/>
                  <a:lumOff val="25000"/>
                </a:schemeClr>
              </a:buClr>
              <a:buSzPct val="85000"/>
              <a:buFont typeface="Segoe UI" pitchFamily="34" charset="0"/>
              <a:buChar char="–"/>
              <a:defRPr sz="2400">
                <a:solidFill>
                  <a:schemeClr val="tx2"/>
                </a:solidFill>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solidFill>
                  <a:schemeClr val="tx2"/>
                </a:solidFill>
                <a:latin typeface="Segoe UI Light" panose="020B0502040204020203" pitchFamily="34" charset="0"/>
                <a:cs typeface="Segoe UI Light" panose="020B0502040204020203" pitchFamily="34" charset="0"/>
              </a:defRPr>
            </a:lvl3pPr>
            <a:lvl4pPr marL="1600200" indent="-228600">
              <a:spcBef>
                <a:spcPct val="20000"/>
              </a:spcBef>
              <a:buFont typeface="Wingdings" charset="2"/>
              <a:buChar char="§"/>
              <a:defRPr sz="1500">
                <a:solidFill>
                  <a:schemeClr val="tx2"/>
                </a:solidFill>
              </a:defRPr>
            </a:lvl4pPr>
            <a:lvl5pPr marL="2057400" indent="-228600">
              <a:spcBef>
                <a:spcPct val="20000"/>
              </a:spcBef>
              <a:buFont typeface="Wingdings" charset="2"/>
              <a:buChar char="§"/>
              <a:defRPr sz="1500">
                <a:solidFill>
                  <a:schemeClr val="tx2"/>
                </a:solidFil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endParaRPr lang="en-US" sz="3600" dirty="0" smtClean="0"/>
          </a:p>
          <a:p>
            <a:endParaRPr lang="en-US" sz="3600" dirty="0"/>
          </a:p>
          <a:p>
            <a:endParaRPr lang="en-US" sz="3600" dirty="0" smtClean="0"/>
          </a:p>
          <a:p>
            <a:endParaRPr lang="en-US" sz="3600" dirty="0"/>
          </a:p>
          <a:p>
            <a:r>
              <a:rPr lang="en-US" sz="3600" dirty="0" smtClean="0"/>
              <a:t>JSON &amp; </a:t>
            </a:r>
            <a:r>
              <a:rPr lang="en-US" sz="3600" dirty="0"/>
              <a:t>XML: </a:t>
            </a:r>
            <a:r>
              <a:rPr lang="en-US" sz="3600" dirty="0" smtClean="0"/>
              <a:t>objects</a:t>
            </a:r>
            <a:endParaRPr lang="en-US" sz="3600" dirty="0"/>
          </a:p>
        </p:txBody>
      </p:sp>
    </p:spTree>
    <p:extLst>
      <p:ext uri="{BB962C8B-B14F-4D97-AF65-F5344CB8AC3E}">
        <p14:creationId xmlns:p14="http://schemas.microsoft.com/office/powerpoint/2010/main" val="2160047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solidFill>
                  <a:schemeClr val="accent1"/>
                </a:solidFill>
                <a:cs typeface="Segoe UI Light" panose="020B0502040204020203" pitchFamily="34" charset="0"/>
              </a:rPr>
              <a:t>Native JSON format support</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245691" y="1459227"/>
            <a:ext cx="8652143" cy="4145926"/>
          </a:xfrm>
        </p:spPr>
        <p:txBody>
          <a:bodyPr>
            <a:noAutofit/>
          </a:bodyPr>
          <a:lstStyle/>
          <a:p>
            <a:pPr marL="0" indent="0">
              <a:buNone/>
            </a:pPr>
            <a:r>
              <a:rPr lang="en-US" sz="2800" dirty="0" smtClean="0"/>
              <a:t>SQL Server 2016</a:t>
            </a:r>
          </a:p>
          <a:p>
            <a:pPr lvl="1"/>
            <a:r>
              <a:rPr lang="en-US" sz="2400" dirty="0" smtClean="0"/>
              <a:t>Supported from the CTP 2 (also In-</a:t>
            </a:r>
            <a:r>
              <a:rPr lang="en-US" sz="2400" dirty="0" err="1" smtClean="0"/>
              <a:t>Memmory</a:t>
            </a:r>
            <a:r>
              <a:rPr lang="en-US" sz="2400" dirty="0" smtClean="0"/>
              <a:t> OLTP)</a:t>
            </a:r>
            <a:endParaRPr lang="en-US" sz="2400" dirty="0" smtClean="0"/>
          </a:p>
          <a:p>
            <a:pPr lvl="1"/>
            <a:r>
              <a:rPr lang="en-US" sz="2400" dirty="0" smtClean="0"/>
              <a:t>Before 2016, complex </a:t>
            </a:r>
            <a:r>
              <a:rPr lang="en-US" sz="2400" dirty="0"/>
              <a:t>and CPU intensive </a:t>
            </a:r>
            <a:r>
              <a:rPr lang="en-US" sz="2400" dirty="0" smtClean="0"/>
              <a:t>t-sql</a:t>
            </a:r>
          </a:p>
          <a:p>
            <a:pPr marL="0" indent="0">
              <a:buNone/>
            </a:pPr>
            <a:r>
              <a:rPr lang="en-US" sz="2800" dirty="0" smtClean="0"/>
              <a:t>No </a:t>
            </a:r>
            <a:r>
              <a:rPr lang="en-US" sz="2800" dirty="0" smtClean="0"/>
              <a:t>storage changes</a:t>
            </a:r>
          </a:p>
          <a:p>
            <a:pPr lvl="1"/>
            <a:r>
              <a:rPr lang="en-US" sz="2400" dirty="0" smtClean="0"/>
              <a:t>It’s not a data type like XML</a:t>
            </a:r>
          </a:p>
          <a:p>
            <a:pPr lvl="1"/>
            <a:r>
              <a:rPr lang="en-US" sz="2400" dirty="0" smtClean="0"/>
              <a:t>It’s a string (</a:t>
            </a:r>
            <a:r>
              <a:rPr lang="en-US" sz="2400" dirty="0" err="1" smtClean="0"/>
              <a:t>nvarchar</a:t>
            </a:r>
            <a:r>
              <a:rPr lang="en-US" sz="2400" dirty="0" smtClean="0"/>
              <a:t>, varchar)</a:t>
            </a:r>
          </a:p>
          <a:p>
            <a:pPr lvl="1"/>
            <a:r>
              <a:rPr lang="en-US" sz="2400" dirty="0" smtClean="0"/>
              <a:t>Native parser right after the query execution</a:t>
            </a:r>
          </a:p>
          <a:p>
            <a:pPr lvl="1"/>
            <a:r>
              <a:rPr lang="en-US" sz="2400" dirty="0" smtClean="0"/>
              <a:t>For additional features, please use CONNECT </a:t>
            </a:r>
            <a:r>
              <a:rPr lang="en-US" sz="2400" dirty="0" smtClean="0">
                <a:sym typeface="Wingdings" panose="05000000000000000000" pitchFamily="2" charset="2"/>
              </a:rPr>
              <a:t></a:t>
            </a:r>
            <a:endParaRPr lang="en-US" sz="2400" dirty="0" smtClean="0"/>
          </a:p>
        </p:txBody>
      </p:sp>
    </p:spTree>
    <p:extLst>
      <p:ext uri="{BB962C8B-B14F-4D97-AF65-F5344CB8AC3E}">
        <p14:creationId xmlns:p14="http://schemas.microsoft.com/office/powerpoint/2010/main" val="2167342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fade">
                                      <p:cBhvr>
                                        <p:cTn id="3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smtClean="0">
                <a:solidFill>
                  <a:schemeClr val="accent1"/>
                </a:solidFill>
                <a:cs typeface="Segoe UI Light" panose="020B0502040204020203" pitchFamily="34" charset="0"/>
              </a:rPr>
              <a:t>JSON </a:t>
            </a:r>
            <a:r>
              <a:rPr lang="en-US" sz="3600" dirty="0" smtClean="0">
                <a:solidFill>
                  <a:schemeClr val="accent1"/>
                </a:solidFill>
                <a:cs typeface="Segoe UI Light" panose="020B0502040204020203" pitchFamily="34" charset="0"/>
              </a:rPr>
              <a:t>Conversions</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245691" y="1363288"/>
            <a:ext cx="8652143" cy="3870539"/>
          </a:xfrm>
        </p:spPr>
        <p:txBody>
          <a:bodyPr>
            <a:noAutofit/>
          </a:bodyPr>
          <a:lstStyle/>
          <a:p>
            <a:pPr marL="0" indent="0">
              <a:buNone/>
            </a:pPr>
            <a:r>
              <a:rPr lang="en-US" sz="2800" dirty="0" smtClean="0"/>
              <a:t>Conversions</a:t>
            </a:r>
          </a:p>
          <a:p>
            <a:pPr lvl="1"/>
            <a:r>
              <a:rPr lang="en-US" sz="2400" dirty="0" err="1" smtClean="0"/>
              <a:t>nvarchar</a:t>
            </a:r>
            <a:r>
              <a:rPr lang="en-US" sz="2400" dirty="0" smtClean="0"/>
              <a:t>, varchar, </a:t>
            </a:r>
            <a:r>
              <a:rPr lang="en-US" sz="2400" dirty="0" err="1" smtClean="0"/>
              <a:t>nchar</a:t>
            </a:r>
            <a:r>
              <a:rPr lang="en-US" sz="2400" dirty="0" smtClean="0"/>
              <a:t>, char -&gt; string</a:t>
            </a:r>
          </a:p>
          <a:p>
            <a:pPr lvl="1"/>
            <a:r>
              <a:rPr lang="en-US" sz="2400" dirty="0" err="1" smtClean="0"/>
              <a:t>int</a:t>
            </a:r>
            <a:r>
              <a:rPr lang="en-US" sz="2400" dirty="0" smtClean="0"/>
              <a:t>, </a:t>
            </a:r>
            <a:r>
              <a:rPr lang="en-US" sz="2400" dirty="0" err="1" smtClean="0"/>
              <a:t>bigint</a:t>
            </a:r>
            <a:r>
              <a:rPr lang="en-US" sz="2400" dirty="0" smtClean="0"/>
              <a:t>, float, decimal, numeric -&gt; number</a:t>
            </a:r>
          </a:p>
          <a:p>
            <a:pPr lvl="1"/>
            <a:r>
              <a:rPr lang="en-US" sz="2400" dirty="0" smtClean="0"/>
              <a:t>bit -&gt; Boolean (true, false)</a:t>
            </a:r>
          </a:p>
          <a:p>
            <a:pPr lvl="1"/>
            <a:r>
              <a:rPr lang="en-US" sz="2400" dirty="0" err="1" smtClean="0"/>
              <a:t>datetime</a:t>
            </a:r>
            <a:r>
              <a:rPr lang="en-US" sz="2400" dirty="0" smtClean="0"/>
              <a:t>, date, datetime2, time, </a:t>
            </a:r>
            <a:r>
              <a:rPr lang="en-US" sz="2400" dirty="0" err="1" smtClean="0"/>
              <a:t>datetimeoffset</a:t>
            </a:r>
            <a:r>
              <a:rPr lang="en-US" sz="2400" dirty="0" smtClean="0"/>
              <a:t> -&gt; string</a:t>
            </a:r>
          </a:p>
          <a:p>
            <a:pPr lvl="1"/>
            <a:r>
              <a:rPr lang="en-US" sz="2400" dirty="0" err="1" smtClean="0"/>
              <a:t>Uniqueidentifier</a:t>
            </a:r>
            <a:r>
              <a:rPr lang="en-US" sz="2400" dirty="0" smtClean="0"/>
              <a:t>, money, binary -&gt; string and BASE64 </a:t>
            </a:r>
            <a:r>
              <a:rPr lang="en-US" sz="2400" dirty="0" smtClean="0"/>
              <a:t>string</a:t>
            </a:r>
          </a:p>
          <a:p>
            <a:pPr lvl="1"/>
            <a:r>
              <a:rPr lang="en-US" sz="2400" dirty="0" smtClean="0"/>
              <a:t>CLR not supported (except some type, like </a:t>
            </a:r>
            <a:r>
              <a:rPr lang="en-US" sz="2400" b="1" dirty="0" err="1" smtClean="0">
                <a:latin typeface="Courier New" panose="02070309020205020404" pitchFamily="49" charset="0"/>
                <a:cs typeface="Courier New" panose="02070309020205020404" pitchFamily="49" charset="0"/>
              </a:rPr>
              <a:t>hierarchyid</a:t>
            </a:r>
            <a:r>
              <a:rPr lang="en-US" sz="2400" dirty="0" smtClean="0"/>
              <a:t>)</a:t>
            </a:r>
            <a:endParaRPr lang="en-US" sz="2400" dirty="0" smtClean="0"/>
          </a:p>
        </p:txBody>
      </p:sp>
    </p:spTree>
    <p:extLst>
      <p:ext uri="{BB962C8B-B14F-4D97-AF65-F5344CB8AC3E}">
        <p14:creationId xmlns:p14="http://schemas.microsoft.com/office/powerpoint/2010/main" val="2662787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solidFill>
                  <a:schemeClr val="accent1"/>
                </a:solidFill>
                <a:cs typeface="Segoe UI Light" panose="020B0502040204020203" pitchFamily="34" charset="0"/>
              </a:rPr>
              <a:t>Export features</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174612" y="1457582"/>
            <a:ext cx="8652143" cy="3870539"/>
          </a:xfrm>
        </p:spPr>
        <p:txBody>
          <a:bodyPr>
            <a:noAutofit/>
          </a:bodyPr>
          <a:lstStyle/>
          <a:p>
            <a:pPr marL="0" indent="0">
              <a:buNone/>
            </a:pPr>
            <a:r>
              <a:rPr lang="en-US" sz="2800" dirty="0" smtClean="0"/>
              <a:t>“FOR JSON</a:t>
            </a:r>
            <a:r>
              <a:rPr lang="en-US" sz="2800" dirty="0"/>
              <a:t>” </a:t>
            </a:r>
            <a:r>
              <a:rPr lang="en-US" sz="2800" dirty="0" smtClean="0"/>
              <a:t>Clause</a:t>
            </a:r>
          </a:p>
          <a:p>
            <a:pPr lvl="1"/>
            <a:r>
              <a:rPr lang="en-US" sz="2400" dirty="0" smtClean="0"/>
              <a:t>PATH</a:t>
            </a:r>
          </a:p>
          <a:p>
            <a:pPr lvl="2"/>
            <a:r>
              <a:rPr lang="en-US" sz="1400" b="1" dirty="0">
                <a:latin typeface="Courier New" panose="02070309020205020404" pitchFamily="49" charset="0"/>
                <a:cs typeface="Courier New" panose="02070309020205020404" pitchFamily="49" charset="0"/>
              </a:rPr>
              <a:t>FOR JSON PATH</a:t>
            </a:r>
            <a:endParaRPr lang="en-US" sz="1400" b="1" dirty="0" smtClean="0">
              <a:latin typeface="Courier New" panose="02070309020205020404" pitchFamily="49" charset="0"/>
              <a:cs typeface="Courier New" panose="02070309020205020404" pitchFamily="49" charset="0"/>
            </a:endParaRPr>
          </a:p>
          <a:p>
            <a:pPr lvl="1"/>
            <a:r>
              <a:rPr lang="en-US" sz="2400" dirty="0" smtClean="0"/>
              <a:t>AUTO</a:t>
            </a:r>
          </a:p>
          <a:p>
            <a:pPr lvl="2"/>
            <a:r>
              <a:rPr lang="en-US" sz="1400" b="1" dirty="0">
                <a:latin typeface="Courier New" panose="02070309020205020404" pitchFamily="49" charset="0"/>
                <a:cs typeface="Courier New" panose="02070309020205020404" pitchFamily="49" charset="0"/>
              </a:rPr>
              <a:t>FOR JSON AUTO</a:t>
            </a:r>
            <a:endParaRPr lang="en-US" sz="1400" b="1" dirty="0" smtClean="0">
              <a:latin typeface="Courier New" panose="02070309020205020404" pitchFamily="49" charset="0"/>
              <a:cs typeface="Courier New" panose="02070309020205020404" pitchFamily="49" charset="0"/>
            </a:endParaRPr>
          </a:p>
          <a:p>
            <a:pPr marL="0" indent="0">
              <a:buNone/>
            </a:pPr>
            <a:r>
              <a:rPr lang="en-US" sz="2800" dirty="0" smtClean="0"/>
              <a:t>Utilities</a:t>
            </a:r>
          </a:p>
          <a:p>
            <a:pPr lvl="1"/>
            <a:r>
              <a:rPr lang="en-US" sz="2400" dirty="0" smtClean="0"/>
              <a:t>ROOT</a:t>
            </a:r>
          </a:p>
          <a:p>
            <a:pPr lvl="2"/>
            <a:r>
              <a:rPr lang="en-US" sz="1400" b="1" dirty="0">
                <a:latin typeface="Courier New" panose="02070309020205020404" pitchFamily="49" charset="0"/>
                <a:cs typeface="Courier New" panose="02070309020205020404" pitchFamily="49" charset="0"/>
              </a:rPr>
              <a:t>FOR JSON AUTO, ROOT('info')</a:t>
            </a:r>
            <a:endParaRPr lang="en-US" sz="1400" b="1" dirty="0" smtClean="0">
              <a:latin typeface="Courier New" panose="02070309020205020404" pitchFamily="49" charset="0"/>
              <a:cs typeface="Courier New" panose="02070309020205020404" pitchFamily="49" charset="0"/>
            </a:endParaRPr>
          </a:p>
          <a:p>
            <a:pPr lvl="1"/>
            <a:r>
              <a:rPr lang="en-US" sz="2400" dirty="0" smtClean="0"/>
              <a:t>INCLUDE_NULL_VALUES</a:t>
            </a:r>
          </a:p>
          <a:p>
            <a:pPr lvl="2"/>
            <a:r>
              <a:rPr lang="en-US" sz="1400" b="1" dirty="0">
                <a:latin typeface="Courier New" panose="02070309020205020404" pitchFamily="49" charset="0"/>
                <a:cs typeface="Courier New" panose="02070309020205020404" pitchFamily="49" charset="0"/>
              </a:rPr>
              <a:t>FOR JSON AUTO, INCLUDE_NULL_VALUES</a:t>
            </a:r>
            <a:endParaRPr lang="en-US" sz="1400" b="1" dirty="0" smtClean="0">
              <a:latin typeface="Courier New" panose="02070309020205020404" pitchFamily="49" charset="0"/>
              <a:cs typeface="Courier New" panose="02070309020205020404" pitchFamily="49" charset="0"/>
            </a:endParaRPr>
          </a:p>
        </p:txBody>
      </p:sp>
      <p:sp>
        <p:nvSpPr>
          <p:cNvPr id="4" name="Bent Arrow 3"/>
          <p:cNvSpPr/>
          <p:nvPr/>
        </p:nvSpPr>
        <p:spPr>
          <a:xfrm rot="5400000">
            <a:off x="4594985" y="2173550"/>
            <a:ext cx="611403" cy="1399032"/>
          </a:xfrm>
          <a:prstGeom prst="bentArrow">
            <a:avLst>
              <a:gd name="adj1" fmla="val 25000"/>
              <a:gd name="adj2" fmla="val 22029"/>
              <a:gd name="adj3" fmla="val 25000"/>
              <a:gd name="adj4" fmla="val 7488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31863" rtl="0" fontAlgn="base">
              <a:spcBef>
                <a:spcPct val="0"/>
              </a:spcBef>
              <a:spcAft>
                <a:spcPct val="0"/>
              </a:spcAft>
              <a:defRPr sz="2400" kern="1200">
                <a:solidFill>
                  <a:schemeClr val="lt1"/>
                </a:solidFill>
                <a:latin typeface="+mn-lt"/>
                <a:ea typeface="+mn-ea"/>
                <a:cs typeface="+mn-cs"/>
              </a:defRPr>
            </a:lvl1pPr>
            <a:lvl2pPr marL="465138" indent="-7938" algn="l" defTabSz="931863" rtl="0" fontAlgn="base">
              <a:spcBef>
                <a:spcPct val="0"/>
              </a:spcBef>
              <a:spcAft>
                <a:spcPct val="0"/>
              </a:spcAft>
              <a:defRPr sz="2400" kern="1200">
                <a:solidFill>
                  <a:schemeClr val="lt1"/>
                </a:solidFill>
                <a:latin typeface="+mn-lt"/>
                <a:ea typeface="+mn-ea"/>
                <a:cs typeface="+mn-cs"/>
              </a:defRPr>
            </a:lvl2pPr>
            <a:lvl3pPr marL="931863" indent="-17463" algn="l" defTabSz="931863" rtl="0" fontAlgn="base">
              <a:spcBef>
                <a:spcPct val="0"/>
              </a:spcBef>
              <a:spcAft>
                <a:spcPct val="0"/>
              </a:spcAft>
              <a:defRPr sz="2400" kern="1200">
                <a:solidFill>
                  <a:schemeClr val="lt1"/>
                </a:solidFill>
                <a:latin typeface="+mn-lt"/>
                <a:ea typeface="+mn-ea"/>
                <a:cs typeface="+mn-cs"/>
              </a:defRPr>
            </a:lvl3pPr>
            <a:lvl4pPr marL="1398588" indent="-26988" algn="l" defTabSz="931863" rtl="0" fontAlgn="base">
              <a:spcBef>
                <a:spcPct val="0"/>
              </a:spcBef>
              <a:spcAft>
                <a:spcPct val="0"/>
              </a:spcAft>
              <a:defRPr sz="2400" kern="1200">
                <a:solidFill>
                  <a:schemeClr val="lt1"/>
                </a:solidFill>
                <a:latin typeface="+mn-lt"/>
                <a:ea typeface="+mn-ea"/>
                <a:cs typeface="+mn-cs"/>
              </a:defRPr>
            </a:lvl4pPr>
            <a:lvl5pPr marL="1865313" indent="-36513" algn="l" defTabSz="931863"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sr-Latn-RS" sz="1836">
              <a:solidFill>
                <a:schemeClr val="tx1"/>
              </a:solidFill>
            </a:endParaRPr>
          </a:p>
        </p:txBody>
      </p:sp>
      <p:sp>
        <p:nvSpPr>
          <p:cNvPr id="5" name="Content Placeholder 2"/>
          <p:cNvSpPr>
            <a:spLocks noGrp="1"/>
          </p:cNvSpPr>
          <p:nvPr/>
        </p:nvSpPr>
        <p:spPr bwMode="auto">
          <a:xfrm>
            <a:off x="5364927" y="3178765"/>
            <a:ext cx="3461828" cy="2695499"/>
          </a:xfrm>
          <a:prstGeom prst="rect">
            <a:avLst/>
          </a:prstGeom>
          <a:solidFill>
            <a:schemeClr val="bg1">
              <a:lumMod val="95000"/>
            </a:schemeClr>
          </a:solidFill>
          <a:ln w="6350">
            <a:solidFill>
              <a:schemeClr val="accent1">
                <a:lumMod val="20000"/>
                <a:lumOff val="80000"/>
              </a:schemeClr>
            </a:solidFill>
            <a:miter lim="800000"/>
          </a:ln>
          <a:extLst>
            <a:ext uri="{909E8E84-426E-40dd-AFC4-6F175D3DCCD1}">
              <a14:hiddenFill xmlns:lc="http://schemas.openxmlformats.org/drawingml/2006/lockedCanvas" xmlns:mc="http://schemas.openxmlformats.org/markup-compatibility/2006" xmlns:mv="urn:schemas-microsoft-com:mac:vml" xmlns:a14="http://schemas.microsoft.com/office/drawing/2010/main" xmlns="">
                <a:solidFill>
                  <a:srgbClr val="FFFFFF"/>
                </a:solidFill>
              </a14:hiddenFill>
            </a:ext>
            <a:ext uri="{91240B29-F687-4f45-9708-019B960494DF}">
              <a14:hiddenLine xmlns:lc="http://schemas.openxmlformats.org/drawingml/2006/lockedCanvas" xmlns:mc="http://schemas.openxmlformats.org/markup-compatibility/2006" xmlns:mv="urn:schemas-microsoft-com:mac:vml" xmlns:a14="http://schemas.microsoft.com/office/drawing/2010/main" xmlns="" w="9525">
                <a:solidFill>
                  <a:srgbClr val="000000"/>
                </a:solidFill>
                <a:miter lim="800000"/>
                <a:headEnd/>
                <a:tailEnd/>
              </a14:hiddenLine>
            </a:ext>
            <a:ext uri="{FAA26D3D-D897-4be2-8F04-BA451C77F1D7}">
              <ma14:placeholderFlag xmlns:lc="http://schemas.openxmlformats.org/drawingml/2006/lockedCanvas" xmlns:mc="http://schemas.openxmlformats.org/markup-compatibility/2006" xmlns:mv="urn:schemas-microsoft-com:mac:vml"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182880" tIns="146304" rIns="182880" bIns="146304" numCol="1" anchor="ctr" anchorCtr="0" compatLnSpc="1">
            <a:prstTxWarp prst="textNoShape">
              <a:avLst/>
            </a:prstTxWarp>
            <a:noAutofit/>
          </a:bodyPr>
          <a:lstStyle>
            <a:lvl1pPr marL="0" indent="0" algn="l" defTabSz="373039" rtl="0" fontAlgn="base">
              <a:lnSpc>
                <a:spcPct val="100000"/>
              </a:lnSpc>
              <a:spcBef>
                <a:spcPts val="0"/>
              </a:spcBef>
              <a:spcAft>
                <a:spcPct val="0"/>
              </a:spcAft>
              <a:buClr>
                <a:schemeClr val="tx1"/>
              </a:buClr>
              <a:buSzPct val="90000"/>
              <a:buFont typeface="Wingdings" pitchFamily="2" charset="2"/>
              <a:buNone/>
              <a:defRPr sz="1836" kern="1200" baseline="0">
                <a:solidFill>
                  <a:schemeClr val="tx1"/>
                </a:solidFill>
                <a:latin typeface="Consolas" panose="020B0609020204030204" pitchFamily="49" charset="0"/>
                <a:ea typeface="+mn-ea"/>
                <a:cs typeface="Consolas" panose="020B0609020204030204" pitchFamily="49" charset="0"/>
              </a:defRPr>
            </a:lvl1pPr>
            <a:lvl2pPr marL="373039" indent="0" algn="l" defTabSz="373039" rtl="0" fontAlgn="base">
              <a:lnSpc>
                <a:spcPct val="100000"/>
              </a:lnSpc>
              <a:spcBef>
                <a:spcPts val="0"/>
              </a:spcBef>
              <a:spcAft>
                <a:spcPct val="0"/>
              </a:spcAft>
              <a:buSzPct val="90000"/>
              <a:buFont typeface="Arial" charset="0"/>
              <a:buNone/>
              <a:defRPr sz="1836" kern="1200">
                <a:solidFill>
                  <a:schemeClr val="dk1"/>
                </a:solidFill>
                <a:latin typeface="Consolas" panose="020B0609020204030204" pitchFamily="49" charset="0"/>
                <a:ea typeface="+mn-ea"/>
                <a:cs typeface="Consolas" panose="020B0609020204030204" pitchFamily="49" charset="0"/>
              </a:defRPr>
            </a:lvl2pPr>
            <a:lvl3pPr marL="746077" indent="0" algn="l" defTabSz="373039" rtl="0" fontAlgn="base">
              <a:lnSpc>
                <a:spcPct val="100000"/>
              </a:lnSpc>
              <a:spcBef>
                <a:spcPts val="0"/>
              </a:spcBef>
              <a:spcAft>
                <a:spcPct val="0"/>
              </a:spcAft>
              <a:buSzPct val="90000"/>
              <a:buFont typeface="Arial" charset="0"/>
              <a:buNone/>
              <a:tabLst/>
              <a:defRPr sz="1836" kern="1200">
                <a:solidFill>
                  <a:schemeClr val="dk1"/>
                </a:solidFill>
                <a:latin typeface="Consolas" panose="020B0609020204030204" pitchFamily="49" charset="0"/>
                <a:ea typeface="+mn-ea"/>
                <a:cs typeface="Consolas" panose="020B0609020204030204" pitchFamily="49" charset="0"/>
              </a:defRPr>
            </a:lvl3pPr>
            <a:lvl4pPr marL="1119116" indent="0" algn="l" defTabSz="373039" rtl="0" fontAlgn="base">
              <a:lnSpc>
                <a:spcPct val="100000"/>
              </a:lnSpc>
              <a:spcBef>
                <a:spcPts val="0"/>
              </a:spcBef>
              <a:spcAft>
                <a:spcPct val="0"/>
              </a:spcAft>
              <a:buSzPct val="90000"/>
              <a:buFont typeface="Arial" charset="0"/>
              <a:buNone/>
              <a:defRPr sz="1836" kern="1200">
                <a:solidFill>
                  <a:schemeClr val="dk1"/>
                </a:solidFill>
                <a:latin typeface="Consolas" panose="020B0609020204030204" pitchFamily="49" charset="0"/>
                <a:ea typeface="+mn-ea"/>
                <a:cs typeface="Consolas" panose="020B0609020204030204" pitchFamily="49" charset="0"/>
              </a:defRPr>
            </a:lvl4pPr>
            <a:lvl5pPr marL="1492154" indent="0" algn="l" defTabSz="373039" rtl="0" fontAlgn="base">
              <a:lnSpc>
                <a:spcPct val="100000"/>
              </a:lnSpc>
              <a:spcBef>
                <a:spcPts val="0"/>
              </a:spcBef>
              <a:spcAft>
                <a:spcPct val="0"/>
              </a:spcAft>
              <a:buSzPct val="90000"/>
              <a:buFont typeface="Arial" charset="0"/>
              <a:buNone/>
              <a:tabLst/>
              <a:defRPr sz="1836" kern="1200">
                <a:solidFill>
                  <a:schemeClr val="dk1"/>
                </a:soli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sz="1100" dirty="0" smtClean="0"/>
              <a:t>[</a:t>
            </a:r>
            <a:r>
              <a:rPr lang="en-US" sz="1100" dirty="0"/>
              <a:t/>
            </a:r>
            <a:br>
              <a:rPr lang="en-US" sz="1100" dirty="0"/>
            </a:br>
            <a:r>
              <a:rPr lang="en-US" sz="1100" dirty="0"/>
              <a:t>   {</a:t>
            </a:r>
            <a:br>
              <a:rPr lang="en-US" sz="1100" dirty="0"/>
            </a:br>
            <a:r>
              <a:rPr lang="en-US" sz="1100" dirty="0"/>
              <a:t>       "Number":"SO43659",</a:t>
            </a:r>
            <a:br>
              <a:rPr lang="en-US" sz="1100" dirty="0"/>
            </a:br>
            <a:r>
              <a:rPr lang="en-US" sz="1100" dirty="0"/>
              <a:t>       "Date":"2011-05-31T00:00:00"</a:t>
            </a:r>
            <a:br>
              <a:rPr lang="en-US" sz="1100" dirty="0"/>
            </a:br>
            <a:r>
              <a:rPr lang="en-US" sz="1100" dirty="0"/>
              <a:t>       "AccountNumber":"AW29825",</a:t>
            </a:r>
            <a:br>
              <a:rPr lang="en-US" sz="1100" dirty="0"/>
            </a:br>
            <a:r>
              <a:rPr lang="en-US" sz="1100" dirty="0"/>
              <a:t>       "Price":59.99,</a:t>
            </a:r>
            <a:br>
              <a:rPr lang="en-US" sz="1100" dirty="0"/>
            </a:br>
            <a:r>
              <a:rPr lang="en-US" sz="1100" dirty="0"/>
              <a:t>       "Quantity":1</a:t>
            </a:r>
            <a:br>
              <a:rPr lang="en-US" sz="1100" dirty="0"/>
            </a:br>
            <a:r>
              <a:rPr lang="en-US" sz="1100" dirty="0"/>
              <a:t>     },</a:t>
            </a:r>
            <a:br>
              <a:rPr lang="en-US" sz="1100" dirty="0"/>
            </a:br>
            <a:r>
              <a:rPr lang="en-US" sz="1100" dirty="0"/>
              <a:t>     {</a:t>
            </a:r>
            <a:br>
              <a:rPr lang="en-US" sz="1100" dirty="0"/>
            </a:br>
            <a:r>
              <a:rPr lang="en-US" sz="1100" dirty="0"/>
              <a:t>       "Number":"SO43661",</a:t>
            </a:r>
            <a:br>
              <a:rPr lang="en-US" sz="1100" dirty="0"/>
            </a:br>
            <a:r>
              <a:rPr lang="en-US" sz="1100" dirty="0"/>
              <a:t>        "Date":"2011-06-01T00:00:00“</a:t>
            </a:r>
            <a:br>
              <a:rPr lang="en-US" sz="1100" dirty="0"/>
            </a:br>
            <a:r>
              <a:rPr lang="en-US" sz="1100" dirty="0"/>
              <a:t>         "AccountNumber":"AW73565“,</a:t>
            </a:r>
            <a:br>
              <a:rPr lang="en-US" sz="1100" dirty="0"/>
            </a:br>
            <a:r>
              <a:rPr lang="en-US" sz="1100" dirty="0"/>
              <a:t>         "Price":24.99,</a:t>
            </a:r>
            <a:br>
              <a:rPr lang="en-US" sz="1100" dirty="0"/>
            </a:br>
            <a:r>
              <a:rPr lang="en-US" sz="1100" dirty="0"/>
              <a:t>          "Quantity":3</a:t>
            </a:r>
            <a:br>
              <a:rPr lang="en-US" sz="1100" dirty="0"/>
            </a:br>
            <a:r>
              <a:rPr lang="en-US" sz="1100" dirty="0"/>
              <a:t>     }</a:t>
            </a:r>
            <a:br>
              <a:rPr lang="en-US" sz="1100" dirty="0"/>
            </a:br>
            <a:r>
              <a:rPr lang="en-US" sz="1100" dirty="0"/>
              <a:t>]</a:t>
            </a:r>
            <a:endParaRPr lang="en-US" sz="2000" dirty="0"/>
          </a:p>
        </p:txBody>
      </p:sp>
      <p:pic>
        <p:nvPicPr>
          <p:cNvPr id="6" name="table"/>
          <p:cNvPicPr>
            <a:picLocks noChangeAspect="1"/>
          </p:cNvPicPr>
          <p:nvPr/>
        </p:nvPicPr>
        <p:blipFill>
          <a:blip r:embed="rId3"/>
          <a:stretch>
            <a:fillRect/>
          </a:stretch>
        </p:blipFill>
        <p:spPr>
          <a:xfrm>
            <a:off x="3715927" y="1232668"/>
            <a:ext cx="4705115" cy="1134666"/>
          </a:xfrm>
          <a:prstGeom prst="rect">
            <a:avLst/>
          </a:prstGeom>
        </p:spPr>
      </p:pic>
      <p:grpSp>
        <p:nvGrpSpPr>
          <p:cNvPr id="9" name="Group 8"/>
          <p:cNvGrpSpPr/>
          <p:nvPr/>
        </p:nvGrpSpPr>
        <p:grpSpPr>
          <a:xfrm>
            <a:off x="3083759" y="2275650"/>
            <a:ext cx="2029779" cy="1194832"/>
            <a:chOff x="2067393" y="1580774"/>
            <a:chExt cx="2845486" cy="1512873"/>
          </a:xfrm>
          <a:solidFill>
            <a:schemeClr val="accent1">
              <a:lumMod val="50000"/>
            </a:schemeClr>
          </a:solidFill>
        </p:grpSpPr>
        <p:sp>
          <p:nvSpPr>
            <p:cNvPr id="10" name="Freeform 9"/>
            <p:cNvSpPr>
              <a:spLocks/>
            </p:cNvSpPr>
            <p:nvPr/>
          </p:nvSpPr>
          <p:spPr bwMode="auto">
            <a:xfrm>
              <a:off x="2067393" y="1580774"/>
              <a:ext cx="2799064" cy="1512873"/>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grpFill/>
            <a:ln>
              <a:solidFill>
                <a:schemeClr val="accent1">
                  <a:lumMod val="40000"/>
                  <a:lumOff val="60000"/>
                </a:schemeClr>
              </a:solidFill>
            </a:ln>
          </p:spPr>
          <p:txBody>
            <a:bodyPr vert="horz" wrap="square" lIns="0" tIns="0" rIns="0" bIns="91440" numCol="1" anchor="b"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pPr algn="ctr"/>
              <a:r>
                <a:rPr lang="en-US" sz="1400" dirty="0" smtClean="0">
                  <a:solidFill>
                    <a:schemeClr val="bg1"/>
                  </a:solidFill>
                </a:rPr>
                <a:t>SELECT * FROM </a:t>
              </a:r>
              <a:r>
                <a:rPr lang="en-US" sz="1400" dirty="0" err="1">
                  <a:solidFill>
                    <a:schemeClr val="bg1"/>
                  </a:solidFill>
                </a:rPr>
                <a:t>myTable</a:t>
              </a:r>
              <a:r>
                <a:rPr lang="en-US" sz="1400" dirty="0">
                  <a:solidFill>
                    <a:schemeClr val="bg1"/>
                  </a:solidFill>
                </a:rPr>
                <a:t/>
              </a:r>
              <a:br>
                <a:rPr lang="en-US" sz="1400" dirty="0">
                  <a:solidFill>
                    <a:schemeClr val="bg1"/>
                  </a:solidFill>
                </a:rPr>
              </a:br>
              <a:r>
                <a:rPr lang="en-US" sz="1400" b="1" dirty="0">
                  <a:solidFill>
                    <a:schemeClr val="bg1"/>
                  </a:solidFill>
                </a:rPr>
                <a:t>FOR JSON AUTO</a:t>
              </a:r>
              <a:endParaRPr lang="sr-Latn-RS" sz="1400" b="1" dirty="0">
                <a:solidFill>
                  <a:schemeClr val="bg1"/>
                </a:solidFill>
              </a:endParaRPr>
            </a:p>
          </p:txBody>
        </p:sp>
        <p:grpSp>
          <p:nvGrpSpPr>
            <p:cNvPr id="11" name="Group 10"/>
            <p:cNvGrpSpPr/>
            <p:nvPr/>
          </p:nvGrpSpPr>
          <p:grpSpPr>
            <a:xfrm rot="21294263" flipV="1">
              <a:off x="4082810" y="1690253"/>
              <a:ext cx="830069" cy="404242"/>
              <a:chOff x="4075818" y="5857390"/>
              <a:chExt cx="732516" cy="356730"/>
            </a:xfrm>
            <a:grpFill/>
          </p:grpSpPr>
          <p:sp>
            <p:nvSpPr>
              <p:cNvPr id="12" name="Oval 11"/>
              <p:cNvSpPr/>
              <p:nvPr/>
            </p:nvSpPr>
            <p:spPr bwMode="auto">
              <a:xfrm>
                <a:off x="4075818" y="5972581"/>
                <a:ext cx="241539" cy="241539"/>
              </a:xfrm>
              <a:prstGeom prst="ellipse">
                <a:avLst/>
              </a:prstGeom>
              <a:grp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defTabSz="931863" rtl="0" fontAlgn="base">
                  <a:spcBef>
                    <a:spcPct val="0"/>
                  </a:spcBef>
                  <a:spcAft>
                    <a:spcPct val="0"/>
                  </a:spcAft>
                  <a:defRPr sz="2400" kern="1200">
                    <a:solidFill>
                      <a:schemeClr val="lt1"/>
                    </a:solidFill>
                    <a:latin typeface="+mn-lt"/>
                    <a:ea typeface="+mn-ea"/>
                    <a:cs typeface="+mn-cs"/>
                  </a:defRPr>
                </a:lvl1pPr>
                <a:lvl2pPr marL="465138" indent="-7938" algn="l" defTabSz="931863" rtl="0" fontAlgn="base">
                  <a:spcBef>
                    <a:spcPct val="0"/>
                  </a:spcBef>
                  <a:spcAft>
                    <a:spcPct val="0"/>
                  </a:spcAft>
                  <a:defRPr sz="2400" kern="1200">
                    <a:solidFill>
                      <a:schemeClr val="lt1"/>
                    </a:solidFill>
                    <a:latin typeface="+mn-lt"/>
                    <a:ea typeface="+mn-ea"/>
                    <a:cs typeface="+mn-cs"/>
                  </a:defRPr>
                </a:lvl2pPr>
                <a:lvl3pPr marL="931863" indent="-17463" algn="l" defTabSz="931863" rtl="0" fontAlgn="base">
                  <a:spcBef>
                    <a:spcPct val="0"/>
                  </a:spcBef>
                  <a:spcAft>
                    <a:spcPct val="0"/>
                  </a:spcAft>
                  <a:defRPr sz="2400" kern="1200">
                    <a:solidFill>
                      <a:schemeClr val="lt1"/>
                    </a:solidFill>
                    <a:latin typeface="+mn-lt"/>
                    <a:ea typeface="+mn-ea"/>
                    <a:cs typeface="+mn-cs"/>
                  </a:defRPr>
                </a:lvl3pPr>
                <a:lvl4pPr marL="1398588" indent="-26988" algn="l" defTabSz="931863" rtl="0" fontAlgn="base">
                  <a:spcBef>
                    <a:spcPct val="0"/>
                  </a:spcBef>
                  <a:spcAft>
                    <a:spcPct val="0"/>
                  </a:spcAft>
                  <a:defRPr sz="2400" kern="1200">
                    <a:solidFill>
                      <a:schemeClr val="lt1"/>
                    </a:solidFill>
                    <a:latin typeface="+mn-lt"/>
                    <a:ea typeface="+mn-ea"/>
                    <a:cs typeface="+mn-cs"/>
                  </a:defRPr>
                </a:lvl4pPr>
                <a:lvl5pPr marL="1865313" indent="-36513" algn="l" defTabSz="931863"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342900" indent="-342900" algn="ctr" defTabSz="932472" fontAlgn="base">
                  <a:lnSpc>
                    <a:spcPct val="90000"/>
                  </a:lnSpc>
                  <a:spcBef>
                    <a:spcPct val="0"/>
                  </a:spcBef>
                  <a:spcAft>
                    <a:spcPct val="0"/>
                  </a:spcAft>
                  <a:buFont typeface="Wingdings 3" panose="05040102010807070707" pitchFamily="18" charset="2"/>
                  <a:buChar char="Æ"/>
                </a:pPr>
                <a:endParaRPr lang="en-US" sz="2000" b="1" dirty="0" err="1" smtClean="0">
                  <a:solidFill>
                    <a:schemeClr val="bg1"/>
                  </a:solidFill>
                  <a:latin typeface="+mj-lt"/>
                  <a:ea typeface="Segoe UI" pitchFamily="34" charset="0"/>
                  <a:cs typeface="Segoe UI" pitchFamily="34" charset="0"/>
                </a:endParaRPr>
              </a:p>
            </p:txBody>
          </p:sp>
          <p:sp>
            <p:nvSpPr>
              <p:cNvPr id="13" name="Oval 12"/>
              <p:cNvSpPr/>
              <p:nvPr/>
            </p:nvSpPr>
            <p:spPr bwMode="auto">
              <a:xfrm>
                <a:off x="4439889" y="5927284"/>
                <a:ext cx="156831" cy="156831"/>
              </a:xfrm>
              <a:prstGeom prst="ellipse">
                <a:avLst/>
              </a:prstGeom>
              <a:grp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defTabSz="931863" rtl="0" fontAlgn="base">
                  <a:spcBef>
                    <a:spcPct val="0"/>
                  </a:spcBef>
                  <a:spcAft>
                    <a:spcPct val="0"/>
                  </a:spcAft>
                  <a:defRPr sz="2400" kern="1200">
                    <a:solidFill>
                      <a:schemeClr val="lt1"/>
                    </a:solidFill>
                    <a:latin typeface="+mn-lt"/>
                    <a:ea typeface="+mn-ea"/>
                    <a:cs typeface="+mn-cs"/>
                  </a:defRPr>
                </a:lvl1pPr>
                <a:lvl2pPr marL="465138" indent="-7938" algn="l" defTabSz="931863" rtl="0" fontAlgn="base">
                  <a:spcBef>
                    <a:spcPct val="0"/>
                  </a:spcBef>
                  <a:spcAft>
                    <a:spcPct val="0"/>
                  </a:spcAft>
                  <a:defRPr sz="2400" kern="1200">
                    <a:solidFill>
                      <a:schemeClr val="lt1"/>
                    </a:solidFill>
                    <a:latin typeface="+mn-lt"/>
                    <a:ea typeface="+mn-ea"/>
                    <a:cs typeface="+mn-cs"/>
                  </a:defRPr>
                </a:lvl2pPr>
                <a:lvl3pPr marL="931863" indent="-17463" algn="l" defTabSz="931863" rtl="0" fontAlgn="base">
                  <a:spcBef>
                    <a:spcPct val="0"/>
                  </a:spcBef>
                  <a:spcAft>
                    <a:spcPct val="0"/>
                  </a:spcAft>
                  <a:defRPr sz="2400" kern="1200">
                    <a:solidFill>
                      <a:schemeClr val="lt1"/>
                    </a:solidFill>
                    <a:latin typeface="+mn-lt"/>
                    <a:ea typeface="+mn-ea"/>
                    <a:cs typeface="+mn-cs"/>
                  </a:defRPr>
                </a:lvl3pPr>
                <a:lvl4pPr marL="1398588" indent="-26988" algn="l" defTabSz="931863" rtl="0" fontAlgn="base">
                  <a:spcBef>
                    <a:spcPct val="0"/>
                  </a:spcBef>
                  <a:spcAft>
                    <a:spcPct val="0"/>
                  </a:spcAft>
                  <a:defRPr sz="2400" kern="1200">
                    <a:solidFill>
                      <a:schemeClr val="lt1"/>
                    </a:solidFill>
                    <a:latin typeface="+mn-lt"/>
                    <a:ea typeface="+mn-ea"/>
                    <a:cs typeface="+mn-cs"/>
                  </a:defRPr>
                </a:lvl4pPr>
                <a:lvl5pPr marL="1865313" indent="-36513" algn="l" defTabSz="931863"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342900" indent="-342900" algn="ctr" defTabSz="932472" fontAlgn="base">
                  <a:lnSpc>
                    <a:spcPct val="90000"/>
                  </a:lnSpc>
                  <a:spcBef>
                    <a:spcPct val="0"/>
                  </a:spcBef>
                  <a:spcAft>
                    <a:spcPct val="0"/>
                  </a:spcAft>
                  <a:buFont typeface="Wingdings 3" panose="05040102010807070707" pitchFamily="18" charset="2"/>
                  <a:buChar char="Æ"/>
                </a:pPr>
                <a:endParaRPr lang="en-US" sz="2000" b="1" dirty="0" err="1" smtClean="0">
                  <a:solidFill>
                    <a:schemeClr val="bg1"/>
                  </a:solidFill>
                  <a:latin typeface="+mj-lt"/>
                  <a:ea typeface="Segoe UI" pitchFamily="34" charset="0"/>
                  <a:cs typeface="Segoe UI" pitchFamily="34" charset="0"/>
                </a:endParaRPr>
              </a:p>
            </p:txBody>
          </p:sp>
          <p:sp>
            <p:nvSpPr>
              <p:cNvPr id="14" name="Oval 13"/>
              <p:cNvSpPr/>
              <p:nvPr/>
            </p:nvSpPr>
            <p:spPr bwMode="auto">
              <a:xfrm>
                <a:off x="4705516" y="5857390"/>
                <a:ext cx="102818" cy="102818"/>
              </a:xfrm>
              <a:prstGeom prst="ellipse">
                <a:avLst/>
              </a:prstGeom>
              <a:grp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defTabSz="931863" rtl="0" fontAlgn="base">
                  <a:spcBef>
                    <a:spcPct val="0"/>
                  </a:spcBef>
                  <a:spcAft>
                    <a:spcPct val="0"/>
                  </a:spcAft>
                  <a:defRPr sz="2400" kern="1200">
                    <a:solidFill>
                      <a:schemeClr val="lt1"/>
                    </a:solidFill>
                    <a:latin typeface="+mn-lt"/>
                    <a:ea typeface="+mn-ea"/>
                    <a:cs typeface="+mn-cs"/>
                  </a:defRPr>
                </a:lvl1pPr>
                <a:lvl2pPr marL="465138" indent="-7938" algn="l" defTabSz="931863" rtl="0" fontAlgn="base">
                  <a:spcBef>
                    <a:spcPct val="0"/>
                  </a:spcBef>
                  <a:spcAft>
                    <a:spcPct val="0"/>
                  </a:spcAft>
                  <a:defRPr sz="2400" kern="1200">
                    <a:solidFill>
                      <a:schemeClr val="lt1"/>
                    </a:solidFill>
                    <a:latin typeface="+mn-lt"/>
                    <a:ea typeface="+mn-ea"/>
                    <a:cs typeface="+mn-cs"/>
                  </a:defRPr>
                </a:lvl2pPr>
                <a:lvl3pPr marL="931863" indent="-17463" algn="l" defTabSz="931863" rtl="0" fontAlgn="base">
                  <a:spcBef>
                    <a:spcPct val="0"/>
                  </a:spcBef>
                  <a:spcAft>
                    <a:spcPct val="0"/>
                  </a:spcAft>
                  <a:defRPr sz="2400" kern="1200">
                    <a:solidFill>
                      <a:schemeClr val="lt1"/>
                    </a:solidFill>
                    <a:latin typeface="+mn-lt"/>
                    <a:ea typeface="+mn-ea"/>
                    <a:cs typeface="+mn-cs"/>
                  </a:defRPr>
                </a:lvl3pPr>
                <a:lvl4pPr marL="1398588" indent="-26988" algn="l" defTabSz="931863" rtl="0" fontAlgn="base">
                  <a:spcBef>
                    <a:spcPct val="0"/>
                  </a:spcBef>
                  <a:spcAft>
                    <a:spcPct val="0"/>
                  </a:spcAft>
                  <a:defRPr sz="2400" kern="1200">
                    <a:solidFill>
                      <a:schemeClr val="lt1"/>
                    </a:solidFill>
                    <a:latin typeface="+mn-lt"/>
                    <a:ea typeface="+mn-ea"/>
                    <a:cs typeface="+mn-cs"/>
                  </a:defRPr>
                </a:lvl4pPr>
                <a:lvl5pPr marL="1865313" indent="-36513" algn="l" defTabSz="931863"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342900" indent="-342900" algn="ctr" defTabSz="932472" fontAlgn="base">
                  <a:lnSpc>
                    <a:spcPct val="90000"/>
                  </a:lnSpc>
                  <a:spcBef>
                    <a:spcPct val="0"/>
                  </a:spcBef>
                  <a:spcAft>
                    <a:spcPct val="0"/>
                  </a:spcAft>
                  <a:buFont typeface="Wingdings 3" panose="05040102010807070707" pitchFamily="18" charset="2"/>
                  <a:buChar char="Æ"/>
                </a:pPr>
                <a:endParaRPr lang="en-US" sz="2000" b="1" dirty="0" err="1" smtClean="0">
                  <a:solidFill>
                    <a:schemeClr val="bg1"/>
                  </a:solidFill>
                  <a:latin typeface="+mj-lt"/>
                  <a:ea typeface="Segoe UI" pitchFamily="34" charset="0"/>
                  <a:cs typeface="Segoe UI" pitchFamily="34" charset="0"/>
                </a:endParaRPr>
              </a:p>
            </p:txBody>
          </p:sp>
        </p:grpSp>
      </p:grpSp>
    </p:spTree>
    <p:extLst>
      <p:ext uri="{BB962C8B-B14F-4D97-AF65-F5344CB8AC3E}">
        <p14:creationId xmlns:p14="http://schemas.microsoft.com/office/powerpoint/2010/main" val="3762428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5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fade">
                                      <p:cBhvr>
                                        <p:cTn id="33" dur="500"/>
                                        <p:tgtEl>
                                          <p:spTgt spid="8">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xEl>
                                              <p:pRg st="7" end="7"/>
                                            </p:txEl>
                                          </p:spTgt>
                                        </p:tgtEl>
                                        <p:attrNameLst>
                                          <p:attrName>style.visibility</p:attrName>
                                        </p:attrNameLst>
                                      </p:cBhvr>
                                      <p:to>
                                        <p:strVal val="visible"/>
                                      </p:to>
                                    </p:set>
                                    <p:animEffect transition="in" filter="fade">
                                      <p:cBhvr>
                                        <p:cTn id="36" dur="500"/>
                                        <p:tgtEl>
                                          <p:spTgt spid="8">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animEffect transition="in" filter="fade">
                                      <p:cBhvr>
                                        <p:cTn id="41" dur="500"/>
                                        <p:tgtEl>
                                          <p:spTgt spid="8">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xEl>
                                              <p:pRg st="9" end="9"/>
                                            </p:txEl>
                                          </p:spTgt>
                                        </p:tgtEl>
                                        <p:attrNameLst>
                                          <p:attrName>style.visibility</p:attrName>
                                        </p:attrNameLst>
                                      </p:cBhvr>
                                      <p:to>
                                        <p:strVal val="visible"/>
                                      </p:to>
                                    </p:set>
                                    <p:animEffect transition="in" filter="fade">
                                      <p:cBhvr>
                                        <p:cTn id="44" dur="500"/>
                                        <p:tgtEl>
                                          <p:spTgt spid="8">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solidFill>
                  <a:schemeClr val="accent1"/>
                </a:solidFill>
                <a:cs typeface="Segoe UI Light" panose="020B0502040204020203" pitchFamily="34" charset="0"/>
              </a:rPr>
              <a:t>FOR JSON PATH</a:t>
            </a:r>
          </a:p>
        </p:txBody>
      </p:sp>
      <p:sp>
        <p:nvSpPr>
          <p:cNvPr id="8" name="Text Placeholder 7"/>
          <p:cNvSpPr>
            <a:spLocks noGrp="1"/>
          </p:cNvSpPr>
          <p:nvPr>
            <p:ph sz="quarter" idx="10"/>
          </p:nvPr>
        </p:nvSpPr>
        <p:spPr>
          <a:xfrm>
            <a:off x="316771" y="1363288"/>
            <a:ext cx="8652143" cy="3870539"/>
          </a:xfrm>
        </p:spPr>
        <p:txBody>
          <a:bodyPr>
            <a:noAutofit/>
          </a:bodyPr>
          <a:lstStyle/>
          <a:p>
            <a:pPr marL="0" indent="0">
              <a:buNone/>
            </a:pPr>
            <a:r>
              <a:rPr lang="en-US" sz="2800" dirty="0" smtClean="0"/>
              <a:t>Results</a:t>
            </a:r>
            <a:endParaRPr lang="en-US" sz="1600" dirty="0"/>
          </a:p>
          <a:p>
            <a:pPr lvl="1"/>
            <a:r>
              <a:rPr lang="en-US" sz="2000" dirty="0" smtClean="0"/>
              <a:t>Without FROM</a:t>
            </a:r>
            <a:r>
              <a:rPr lang="en-US" sz="2000" dirty="0"/>
              <a:t>: </a:t>
            </a:r>
            <a:r>
              <a:rPr lang="en-US" sz="2000" dirty="0" smtClean="0"/>
              <a:t>single JSON objects</a:t>
            </a:r>
            <a:endParaRPr lang="en-US" sz="2000" dirty="0"/>
          </a:p>
          <a:p>
            <a:pPr lvl="1"/>
            <a:r>
              <a:rPr lang="en-US" sz="2000" dirty="0" smtClean="0"/>
              <a:t>With FROM</a:t>
            </a:r>
            <a:r>
              <a:rPr lang="en-US" sz="2000" dirty="0"/>
              <a:t>: array </a:t>
            </a:r>
            <a:r>
              <a:rPr lang="en-US" sz="2000" dirty="0" smtClean="0"/>
              <a:t>of </a:t>
            </a:r>
            <a:r>
              <a:rPr lang="en-US" sz="2000" dirty="0" err="1" smtClean="0"/>
              <a:t>JSONobjects</a:t>
            </a:r>
            <a:endParaRPr lang="en-US" sz="2000" dirty="0"/>
          </a:p>
          <a:p>
            <a:pPr lvl="1"/>
            <a:r>
              <a:rPr lang="en-US" sz="2000" dirty="0" smtClean="0"/>
              <a:t>Each column is a JSON “property”</a:t>
            </a:r>
            <a:endParaRPr lang="en-US" sz="2000" dirty="0"/>
          </a:p>
          <a:p>
            <a:pPr marL="0" indent="0">
              <a:buNone/>
            </a:pPr>
            <a:r>
              <a:rPr lang="en-US" sz="2800" dirty="0" smtClean="0"/>
              <a:t>Nesting</a:t>
            </a:r>
          </a:p>
          <a:p>
            <a:pPr lvl="1"/>
            <a:r>
              <a:rPr lang="en-US" sz="2000" dirty="0"/>
              <a:t>Alias </a:t>
            </a:r>
            <a:r>
              <a:rPr lang="en-US" sz="2000" dirty="0" smtClean="0"/>
              <a:t>with “.” as separator (for nesting depth)</a:t>
            </a:r>
          </a:p>
          <a:p>
            <a:pPr lvl="1"/>
            <a:r>
              <a:rPr lang="en-US" sz="2000" dirty="0" smtClean="0"/>
              <a:t>Subquery for sub-JSON</a:t>
            </a:r>
            <a:endParaRPr lang="en-US" sz="2000" dirty="0"/>
          </a:p>
        </p:txBody>
      </p:sp>
    </p:spTree>
    <p:extLst>
      <p:ext uri="{BB962C8B-B14F-4D97-AF65-F5344CB8AC3E}">
        <p14:creationId xmlns:p14="http://schemas.microsoft.com/office/powerpoint/2010/main" val="3761081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solidFill>
                  <a:schemeClr val="accent1"/>
                </a:solidFill>
                <a:cs typeface="Segoe UI Light" panose="020B0502040204020203" pitchFamily="34" charset="0"/>
              </a:rPr>
              <a:t>FOR JSON AUTO</a:t>
            </a:r>
          </a:p>
        </p:txBody>
      </p:sp>
      <p:sp>
        <p:nvSpPr>
          <p:cNvPr id="8" name="Text Placeholder 7"/>
          <p:cNvSpPr>
            <a:spLocks noGrp="1"/>
          </p:cNvSpPr>
          <p:nvPr>
            <p:ph sz="quarter" idx="10"/>
          </p:nvPr>
        </p:nvSpPr>
        <p:spPr>
          <a:xfrm>
            <a:off x="245691" y="1360534"/>
            <a:ext cx="8652143" cy="3870539"/>
          </a:xfrm>
        </p:spPr>
        <p:txBody>
          <a:bodyPr>
            <a:noAutofit/>
          </a:bodyPr>
          <a:lstStyle/>
          <a:p>
            <a:pPr marL="0" indent="0">
              <a:buNone/>
            </a:pPr>
            <a:r>
              <a:rPr lang="en-US" sz="3200" dirty="0" smtClean="0"/>
              <a:t>Results</a:t>
            </a:r>
            <a:endParaRPr lang="en-US" sz="1800" dirty="0"/>
          </a:p>
          <a:p>
            <a:pPr lvl="1"/>
            <a:r>
              <a:rPr lang="en-US" sz="2400" dirty="0"/>
              <a:t>Render </a:t>
            </a:r>
            <a:r>
              <a:rPr lang="en-US" sz="2400" dirty="0" smtClean="0"/>
              <a:t>based on column/tables order</a:t>
            </a:r>
            <a:endParaRPr lang="en-US" dirty="0"/>
          </a:p>
          <a:p>
            <a:pPr lvl="2"/>
            <a:r>
              <a:rPr lang="en-US" sz="2000" dirty="0" smtClean="0"/>
              <a:t>ONLY with FROM clause</a:t>
            </a:r>
            <a:endParaRPr lang="en-US" sz="2000" dirty="0"/>
          </a:p>
          <a:p>
            <a:pPr lvl="1"/>
            <a:r>
              <a:rPr lang="en-US" sz="2400" dirty="0" smtClean="0"/>
              <a:t>STRICT Render (cannot be modified)</a:t>
            </a:r>
          </a:p>
          <a:p>
            <a:pPr lvl="1"/>
            <a:r>
              <a:rPr lang="en-US" sz="2400" dirty="0" smtClean="0"/>
              <a:t>Each column is a JSON “property”</a:t>
            </a:r>
            <a:endParaRPr lang="en-US" sz="2400" dirty="0"/>
          </a:p>
          <a:p>
            <a:pPr marL="0" indent="0">
              <a:buNone/>
            </a:pPr>
            <a:r>
              <a:rPr lang="en-US" sz="3200" dirty="0" smtClean="0"/>
              <a:t>Nesting</a:t>
            </a:r>
          </a:p>
          <a:p>
            <a:pPr lvl="1"/>
            <a:r>
              <a:rPr lang="en-US" sz="2400" dirty="0" smtClean="0"/>
              <a:t>With JOIN</a:t>
            </a:r>
            <a:r>
              <a:rPr lang="en-US" sz="2400" dirty="0"/>
              <a:t>, </a:t>
            </a:r>
            <a:r>
              <a:rPr lang="en-US" sz="2400" dirty="0" smtClean="0"/>
              <a:t>the </a:t>
            </a:r>
            <a:r>
              <a:rPr lang="en-US" sz="2400" dirty="0" smtClean="0"/>
              <a:t>“left </a:t>
            </a:r>
            <a:r>
              <a:rPr lang="en-US" sz="2400" dirty="0" smtClean="0"/>
              <a:t>table” is the root</a:t>
            </a:r>
            <a:r>
              <a:rPr lang="en-US" sz="2400" dirty="0"/>
              <a:t>, </a:t>
            </a:r>
            <a:r>
              <a:rPr lang="en-US" sz="2400" dirty="0" smtClean="0"/>
              <a:t>the </a:t>
            </a:r>
            <a:r>
              <a:rPr lang="en-US" sz="2400" dirty="0" smtClean="0"/>
              <a:t>“right” one </a:t>
            </a:r>
            <a:r>
              <a:rPr lang="en-US" sz="2400" dirty="0" smtClean="0"/>
              <a:t>is </a:t>
            </a:r>
            <a:r>
              <a:rPr lang="en-US" sz="2400" dirty="0"/>
              <a:t>nested</a:t>
            </a:r>
          </a:p>
          <a:p>
            <a:pPr lvl="1"/>
            <a:r>
              <a:rPr lang="en-US" sz="2400" dirty="0" smtClean="0"/>
              <a:t>Subquery</a:t>
            </a:r>
            <a:endParaRPr lang="en-US" sz="2400" dirty="0"/>
          </a:p>
        </p:txBody>
      </p:sp>
    </p:spTree>
    <p:extLst>
      <p:ext uri="{BB962C8B-B14F-4D97-AF65-F5344CB8AC3E}">
        <p14:creationId xmlns:p14="http://schemas.microsoft.com/office/powerpoint/2010/main" val="43928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fade">
                                      <p:cBhvr>
                                        <p:cTn id="3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JSON output in </a:t>
            </a:r>
            <a:r>
              <a:rPr lang="en-US" dirty="0" err="1" smtClean="0"/>
              <a:t>.net</a:t>
            </a:r>
            <a:endParaRPr lang="en-US" dirty="0"/>
          </a:p>
        </p:txBody>
      </p:sp>
      <p:sp>
        <p:nvSpPr>
          <p:cNvPr id="8" name="Text Placeholder 7"/>
          <p:cNvSpPr>
            <a:spLocks noGrp="1"/>
          </p:cNvSpPr>
          <p:nvPr>
            <p:ph sz="quarter" idx="10"/>
          </p:nvPr>
        </p:nvSpPr>
        <p:spPr>
          <a:xfrm>
            <a:off x="316772" y="1369412"/>
            <a:ext cx="8652143" cy="3870539"/>
          </a:xfrm>
        </p:spPr>
        <p:txBody>
          <a:bodyPr>
            <a:normAutofit fontScale="92500" lnSpcReduction="20000"/>
          </a:bodyPr>
          <a:lstStyle/>
          <a:p>
            <a:pPr marL="0" indent="0">
              <a:buNone/>
            </a:pPr>
            <a:r>
              <a:rPr lang="en-US" sz="3000" dirty="0" smtClean="0"/>
              <a:t>Use the </a:t>
            </a:r>
            <a:r>
              <a:rPr lang="en-US" sz="3000" dirty="0" err="1" smtClean="0"/>
              <a:t>StringBuilder</a:t>
            </a:r>
            <a:r>
              <a:rPr lang="en-US" sz="3000" dirty="0" smtClean="0"/>
              <a:t>() </a:t>
            </a:r>
            <a:r>
              <a:rPr lang="en-US" sz="3000" dirty="0" err="1" smtClean="0"/>
              <a:t>.net</a:t>
            </a:r>
            <a:r>
              <a:rPr lang="en-US" sz="3000" dirty="0" smtClean="0"/>
              <a:t> object</a:t>
            </a:r>
          </a:p>
          <a:p>
            <a:pPr marL="347755" lvl="1" indent="0">
              <a:buNone/>
            </a:pPr>
            <a:r>
              <a:rPr lang="en-US" sz="1600" b="1" dirty="0">
                <a:solidFill>
                  <a:schemeClr val="accent1">
                    <a:lumMod val="75000"/>
                    <a:alpha val="99000"/>
                  </a:schemeClr>
                </a:solidFill>
                <a:latin typeface="Courier New" panose="02070309020205020404" pitchFamily="49" charset="0"/>
                <a:cs typeface="Courier New" panose="02070309020205020404" pitchFamily="49" charset="0"/>
              </a:rPr>
              <a:t>var</a:t>
            </a:r>
            <a:r>
              <a:rPr lang="en-US" sz="1600" dirty="0">
                <a:solidFill>
                  <a:schemeClr val="accent1">
                    <a:lumMod val="75000"/>
                    <a:alpha val="99000"/>
                  </a:schemeClr>
                </a:solidFill>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cmd</a:t>
            </a:r>
            <a:r>
              <a:rPr lang="en-US" sz="1600" dirty="0">
                <a:latin typeface="Courier New" panose="02070309020205020404" pitchFamily="49" charset="0"/>
                <a:cs typeface="Courier New" panose="02070309020205020404" pitchFamily="49" charset="0"/>
              </a:rPr>
              <a:t> = </a:t>
            </a:r>
            <a:r>
              <a:rPr lang="en-US" sz="1600" b="1" dirty="0">
                <a:solidFill>
                  <a:schemeClr val="accent1">
                    <a:lumMod val="75000"/>
                    <a:alpha val="99000"/>
                  </a:schemeClr>
                </a:solidFill>
                <a:latin typeface="Courier New" panose="02070309020205020404" pitchFamily="49" charset="0"/>
                <a:cs typeface="Courier New" panose="02070309020205020404" pitchFamily="49" charset="0"/>
              </a:rPr>
              <a:t>new</a:t>
            </a:r>
            <a:r>
              <a:rPr lang="en-US" sz="1600" dirty="0">
                <a:latin typeface="Courier New" panose="02070309020205020404" pitchFamily="49" charset="0"/>
                <a:cs typeface="Courier New" panose="02070309020205020404" pitchFamily="49" charset="0"/>
              </a:rPr>
              <a:t> </a:t>
            </a:r>
            <a:r>
              <a:rPr lang="en-US" sz="1600" b="1" dirty="0" err="1">
                <a:solidFill>
                  <a:srgbClr val="00B0F0">
                    <a:alpha val="99000"/>
                  </a:srgbClr>
                </a:solidFill>
                <a:latin typeface="Courier New" panose="02070309020205020404" pitchFamily="49" charset="0"/>
                <a:cs typeface="Courier New" panose="02070309020205020404" pitchFamily="49" charset="0"/>
              </a:rPr>
              <a:t>SqlCommand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queryWithForJson</a:t>
            </a:r>
            <a:r>
              <a:rPr lang="en-US" sz="1600" dirty="0">
                <a:latin typeface="Courier New" panose="02070309020205020404" pitchFamily="49" charset="0"/>
                <a:cs typeface="Courier New" panose="02070309020205020404" pitchFamily="49" charset="0"/>
              </a:rPr>
              <a:t>, conn);</a:t>
            </a:r>
          </a:p>
          <a:p>
            <a:pPr marL="347755" lvl="1" indent="0">
              <a:buNone/>
            </a:pPr>
            <a:r>
              <a:rPr lang="en-US" sz="1600" dirty="0" err="1">
                <a:latin typeface="Courier New" panose="02070309020205020404" pitchFamily="49" charset="0"/>
                <a:cs typeface="Courier New" panose="02070309020205020404" pitchFamily="49" charset="0"/>
              </a:rPr>
              <a:t>conn.Open</a:t>
            </a:r>
            <a:r>
              <a:rPr lang="en-US" sz="1600" dirty="0">
                <a:latin typeface="Courier New" panose="02070309020205020404" pitchFamily="49" charset="0"/>
                <a:cs typeface="Courier New" panose="02070309020205020404" pitchFamily="49" charset="0"/>
              </a:rPr>
              <a:t>();</a:t>
            </a:r>
          </a:p>
          <a:p>
            <a:pPr marL="347755" lvl="1" indent="0">
              <a:buNone/>
            </a:pPr>
            <a:r>
              <a:rPr lang="en-US" sz="1600" b="1" dirty="0">
                <a:solidFill>
                  <a:schemeClr val="accent1">
                    <a:lumMod val="75000"/>
                    <a:alpha val="99000"/>
                  </a:schemeClr>
                </a:solidFill>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jsonResult</a:t>
            </a:r>
            <a:r>
              <a:rPr lang="en-US" sz="1600" dirty="0">
                <a:latin typeface="Courier New" panose="02070309020205020404" pitchFamily="49" charset="0"/>
                <a:cs typeface="Courier New" panose="02070309020205020404" pitchFamily="49" charset="0"/>
              </a:rPr>
              <a:t> = </a:t>
            </a:r>
            <a:r>
              <a:rPr lang="en-US" sz="1600" b="1" dirty="0">
                <a:solidFill>
                  <a:schemeClr val="accent1">
                    <a:lumMod val="75000"/>
                    <a:alpha val="99000"/>
                  </a:schemeClr>
                </a:solidFill>
                <a:latin typeface="Courier New" panose="02070309020205020404" pitchFamily="49" charset="0"/>
                <a:cs typeface="Courier New" panose="02070309020205020404" pitchFamily="49" charset="0"/>
              </a:rPr>
              <a:t>new</a:t>
            </a:r>
            <a:r>
              <a:rPr lang="en-US" sz="1600" dirty="0">
                <a:latin typeface="Courier New" panose="02070309020205020404" pitchFamily="49" charset="0"/>
                <a:cs typeface="Courier New" panose="02070309020205020404" pitchFamily="49" charset="0"/>
              </a:rPr>
              <a:t> </a:t>
            </a:r>
            <a:r>
              <a:rPr lang="en-US" sz="1600" b="1" dirty="0" err="1">
                <a:solidFill>
                  <a:srgbClr val="00B0F0">
                    <a:alpha val="99000"/>
                  </a:srgbClr>
                </a:solidFill>
                <a:latin typeface="Courier New" panose="02070309020205020404" pitchFamily="49" charset="0"/>
                <a:cs typeface="Courier New" panose="02070309020205020404" pitchFamily="49" charset="0"/>
              </a:rPr>
              <a:t>StringBuilder</a:t>
            </a:r>
            <a:r>
              <a:rPr lang="en-US" sz="1600" dirty="0">
                <a:latin typeface="Courier New" panose="02070309020205020404" pitchFamily="49" charset="0"/>
                <a:cs typeface="Courier New" panose="02070309020205020404" pitchFamily="49" charset="0"/>
              </a:rPr>
              <a:t>();</a:t>
            </a:r>
          </a:p>
          <a:p>
            <a:pPr marL="347755" lvl="1" indent="0">
              <a:buNone/>
            </a:pPr>
            <a:r>
              <a:rPr lang="en-US" sz="1600" b="1" dirty="0">
                <a:solidFill>
                  <a:schemeClr val="accent1">
                    <a:lumMod val="75000"/>
                    <a:alpha val="99000"/>
                  </a:schemeClr>
                </a:solidFill>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reader = </a:t>
            </a:r>
            <a:r>
              <a:rPr lang="en-US" sz="1600" dirty="0" err="1">
                <a:latin typeface="Courier New" panose="02070309020205020404" pitchFamily="49" charset="0"/>
                <a:cs typeface="Courier New" panose="02070309020205020404" pitchFamily="49" charset="0"/>
              </a:rPr>
              <a:t>cmd.ExecuteReader</a:t>
            </a:r>
            <a:r>
              <a:rPr lang="en-US" sz="1600" dirty="0">
                <a:latin typeface="Courier New" panose="02070309020205020404" pitchFamily="49" charset="0"/>
                <a:cs typeface="Courier New" panose="02070309020205020404" pitchFamily="49" charset="0"/>
              </a:rPr>
              <a:t>();</a:t>
            </a:r>
          </a:p>
          <a:p>
            <a:pPr marL="347755" lvl="1" indent="0">
              <a:buNone/>
            </a:pPr>
            <a:r>
              <a:rPr lang="en-US" sz="1600" b="1" dirty="0">
                <a:solidFill>
                  <a:schemeClr val="accent1">
                    <a:lumMod val="75000"/>
                    <a:alpha val="99000"/>
                  </a:schemeClr>
                </a:solidFill>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reader.HasRows</a:t>
            </a:r>
            <a:r>
              <a:rPr lang="en-US" sz="1600" dirty="0">
                <a:latin typeface="Courier New" panose="02070309020205020404" pitchFamily="49" charset="0"/>
                <a:cs typeface="Courier New" panose="02070309020205020404" pitchFamily="49" charset="0"/>
              </a:rPr>
              <a:t>())</a:t>
            </a:r>
          </a:p>
          <a:p>
            <a:pPr marL="347755"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jsonResult.Append</a:t>
            </a:r>
            <a:r>
              <a:rPr lang="en-US" sz="1600" dirty="0">
                <a:latin typeface="Courier New" panose="02070309020205020404" pitchFamily="49" charset="0"/>
                <a:cs typeface="Courier New" panose="02070309020205020404" pitchFamily="49" charset="0"/>
              </a:rPr>
              <a:t>(</a:t>
            </a:r>
            <a:r>
              <a:rPr lang="en-US" sz="1600" dirty="0">
                <a:solidFill>
                  <a:srgbClr val="C00000">
                    <a:alpha val="99000"/>
                  </a:srgbClr>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pPr marL="347755" lvl="1" indent="0">
              <a:buNone/>
            </a:pPr>
            <a:r>
              <a:rPr lang="en-US" sz="1600" b="1" dirty="0">
                <a:solidFill>
                  <a:schemeClr val="accent1">
                    <a:lumMod val="75000"/>
                    <a:alpha val="99000"/>
                  </a:schemeClr>
                </a:solidFill>
                <a:latin typeface="Courier New" panose="02070309020205020404" pitchFamily="49" charset="0"/>
                <a:cs typeface="Courier New" panose="02070309020205020404" pitchFamily="49" charset="0"/>
              </a:rPr>
              <a:t>else</a:t>
            </a:r>
          </a:p>
          <a:p>
            <a:pPr marL="347755" lvl="1" indent="0">
              <a:buNone/>
            </a:pPr>
            <a:r>
              <a:rPr lang="en-US" sz="1600" dirty="0">
                <a:latin typeface="Courier New" panose="02070309020205020404" pitchFamily="49" charset="0"/>
                <a:cs typeface="Courier New" panose="02070309020205020404" pitchFamily="49" charset="0"/>
              </a:rPr>
              <a:t>{</a:t>
            </a:r>
          </a:p>
          <a:p>
            <a:pPr marL="347755" lvl="1" indent="0">
              <a:buNone/>
            </a:pPr>
            <a:r>
              <a:rPr lang="en-US" sz="1600" dirty="0">
                <a:latin typeface="Courier New" panose="02070309020205020404" pitchFamily="49" charset="0"/>
                <a:cs typeface="Courier New" panose="02070309020205020404" pitchFamily="49" charset="0"/>
              </a:rPr>
              <a:t>    </a:t>
            </a:r>
            <a:r>
              <a:rPr lang="en-US" sz="1600" b="1" dirty="0">
                <a:solidFill>
                  <a:schemeClr val="accent1">
                    <a:lumMod val="75000"/>
                    <a:alpha val="99000"/>
                  </a:schemeClr>
                </a:solidFill>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reader.Read</a:t>
            </a:r>
            <a:r>
              <a:rPr lang="en-US" sz="1600" dirty="0">
                <a:latin typeface="Courier New" panose="02070309020205020404" pitchFamily="49" charset="0"/>
                <a:cs typeface="Courier New" panose="02070309020205020404" pitchFamily="49" charset="0"/>
              </a:rPr>
              <a:t>()</a:t>
            </a:r>
          </a:p>
          <a:p>
            <a:pPr marL="347755" lvl="1" indent="0">
              <a:buNone/>
            </a:pPr>
            <a:r>
              <a:rPr lang="en-US" sz="1600" dirty="0">
                <a:latin typeface="Courier New" panose="02070309020205020404" pitchFamily="49" charset="0"/>
                <a:cs typeface="Courier New" panose="02070309020205020404" pitchFamily="49" charset="0"/>
              </a:rPr>
              <a:t>    {</a:t>
            </a:r>
          </a:p>
          <a:p>
            <a:pPr marL="347755"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jsonResult.Append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reader.GetValue</a:t>
            </a:r>
            <a:r>
              <a:rPr lang="en-US" sz="1600" dirty="0">
                <a:latin typeface="Courier New" panose="02070309020205020404" pitchFamily="49" charset="0"/>
                <a:cs typeface="Courier New" panose="02070309020205020404" pitchFamily="49" charset="0"/>
              </a:rPr>
              <a:t>(0).</a:t>
            </a:r>
            <a:r>
              <a:rPr lang="en-US" sz="1600" dirty="0" err="1">
                <a:latin typeface="Courier New" panose="02070309020205020404" pitchFamily="49" charset="0"/>
                <a:cs typeface="Courier New" panose="02070309020205020404" pitchFamily="49" charset="0"/>
              </a:rPr>
              <a:t>ToString</a:t>
            </a:r>
            <a:r>
              <a:rPr lang="en-US" sz="1600" dirty="0">
                <a:latin typeface="Courier New" panose="02070309020205020404" pitchFamily="49" charset="0"/>
                <a:cs typeface="Courier New" panose="02070309020205020404" pitchFamily="49" charset="0"/>
              </a:rPr>
              <a:t>());</a:t>
            </a:r>
          </a:p>
          <a:p>
            <a:pPr marL="347755" lvl="1" indent="0">
              <a:buNone/>
            </a:pPr>
            <a:r>
              <a:rPr lang="en-US" sz="1600" dirty="0">
                <a:latin typeface="Courier New" panose="02070309020205020404" pitchFamily="49" charset="0"/>
                <a:cs typeface="Courier New" panose="02070309020205020404" pitchFamily="49" charset="0"/>
              </a:rPr>
              <a:t>    }</a:t>
            </a:r>
          </a:p>
          <a:p>
            <a:pPr marL="347755" lvl="1" indent="0">
              <a:buNone/>
            </a:pPr>
            <a:r>
              <a:rPr lang="en-US" sz="1600" dirty="0">
                <a:latin typeface="Courier New" panose="02070309020205020404" pitchFamily="49" charset="0"/>
                <a:cs typeface="Courier New" panose="02070309020205020404" pitchFamily="49" charset="0"/>
              </a:rPr>
              <a:t>}</a:t>
            </a:r>
          </a:p>
        </p:txBody>
      </p:sp>
      <p:sp>
        <p:nvSpPr>
          <p:cNvPr id="2" name="Rectangular Callout 1"/>
          <p:cNvSpPr/>
          <p:nvPr/>
        </p:nvSpPr>
        <p:spPr bwMode="auto">
          <a:xfrm>
            <a:off x="4506707" y="2512012"/>
            <a:ext cx="1933213" cy="548783"/>
          </a:xfrm>
          <a:prstGeom prst="wedgeRectCallout">
            <a:avLst>
              <a:gd name="adj1" fmla="val -91801"/>
              <a:gd name="adj2" fmla="val 78977"/>
            </a:avLst>
          </a:prstGeom>
          <a:solidFill>
            <a:schemeClr val="accent1"/>
          </a:solidFill>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r>
              <a:rPr lang="en-US" sz="1650" dirty="0">
                <a:solidFill>
                  <a:schemeClr val="bg1"/>
                </a:solidFill>
              </a:rPr>
              <a:t>Empty JSON</a:t>
            </a:r>
            <a:endParaRPr lang="it-IT" sz="1650" dirty="0">
              <a:solidFill>
                <a:schemeClr val="bg1"/>
              </a:solidFill>
            </a:endParaRPr>
          </a:p>
        </p:txBody>
      </p:sp>
      <p:sp>
        <p:nvSpPr>
          <p:cNvPr id="5" name="Rectangular Callout 4"/>
          <p:cNvSpPr/>
          <p:nvPr/>
        </p:nvSpPr>
        <p:spPr bwMode="auto">
          <a:xfrm>
            <a:off x="6774777" y="4691168"/>
            <a:ext cx="1933213" cy="548783"/>
          </a:xfrm>
          <a:prstGeom prst="wedgeRectCallout">
            <a:avLst>
              <a:gd name="adj1" fmla="val -230944"/>
              <a:gd name="adj2" fmla="val -71469"/>
            </a:avLst>
          </a:prstGeom>
          <a:solidFill>
            <a:schemeClr val="accent1"/>
          </a:solidFill>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r>
              <a:rPr lang="en-US" sz="1650" dirty="0">
                <a:solidFill>
                  <a:schemeClr val="bg1"/>
                </a:solidFill>
              </a:rPr>
              <a:t>Append rows</a:t>
            </a:r>
            <a:endParaRPr lang="it-IT" sz="1650" dirty="0">
              <a:solidFill>
                <a:schemeClr val="bg1"/>
              </a:solidFill>
            </a:endParaRPr>
          </a:p>
        </p:txBody>
      </p:sp>
    </p:spTree>
    <p:extLst>
      <p:ext uri="{BB962C8B-B14F-4D97-AF65-F5344CB8AC3E}">
        <p14:creationId xmlns:p14="http://schemas.microsoft.com/office/powerpoint/2010/main" val="344595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fade">
                                      <p:cBhvr>
                                        <p:cTn id="28" dur="500"/>
                                        <p:tgtEl>
                                          <p:spTgt spid="8">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500"/>
                                        <p:tgtEl>
                                          <p:spTgt spid="8">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9" end="9"/>
                                            </p:txEl>
                                          </p:spTgt>
                                        </p:tgtEl>
                                        <p:attrNameLst>
                                          <p:attrName>style.visibility</p:attrName>
                                        </p:attrNameLst>
                                      </p:cBhvr>
                                      <p:to>
                                        <p:strVal val="visible"/>
                                      </p:to>
                                    </p:set>
                                    <p:animEffect transition="in" filter="fade">
                                      <p:cBhvr>
                                        <p:cTn id="34" dur="500"/>
                                        <p:tgtEl>
                                          <p:spTgt spid="8">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Effect transition="in" filter="fade">
                                      <p:cBhvr>
                                        <p:cTn id="37" dur="500"/>
                                        <p:tgtEl>
                                          <p:spTgt spid="8">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xEl>
                                              <p:pRg st="11" end="11"/>
                                            </p:txEl>
                                          </p:spTgt>
                                        </p:tgtEl>
                                        <p:attrNameLst>
                                          <p:attrName>style.visibility</p:attrName>
                                        </p:attrNameLst>
                                      </p:cBhvr>
                                      <p:to>
                                        <p:strVal val="visible"/>
                                      </p:to>
                                    </p:set>
                                    <p:animEffect transition="in" filter="fade">
                                      <p:cBhvr>
                                        <p:cTn id="40" dur="500"/>
                                        <p:tgtEl>
                                          <p:spTgt spid="8">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500"/>
                                        <p:tgtEl>
                                          <p:spTgt spid="8">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xEl>
                                              <p:pRg st="13" end="13"/>
                                            </p:txEl>
                                          </p:spTgt>
                                        </p:tgtEl>
                                        <p:attrNameLst>
                                          <p:attrName>style.visibility</p:attrName>
                                        </p:attrNameLst>
                                      </p:cBhvr>
                                      <p:to>
                                        <p:strVal val="visible"/>
                                      </p:to>
                                    </p:set>
                                    <p:animEffect transition="in" filter="fade">
                                      <p:cBhvr>
                                        <p:cTn id="46" dur="500"/>
                                        <p:tgtEl>
                                          <p:spTgt spid="8">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2"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err="1" smtClean="0"/>
              <a:t>Formattare</a:t>
            </a:r>
            <a:r>
              <a:rPr lang="en-US" b="0" dirty="0" smtClean="0"/>
              <a:t> </a:t>
            </a:r>
            <a:r>
              <a:rPr lang="en-US" b="0" dirty="0" err="1" smtClean="0"/>
              <a:t>ed</a:t>
            </a:r>
            <a:r>
              <a:rPr lang="en-US" b="0" dirty="0" smtClean="0"/>
              <a:t> </a:t>
            </a:r>
            <a:r>
              <a:rPr lang="en-US" b="0" dirty="0" err="1" smtClean="0"/>
              <a:t>esportare</a:t>
            </a:r>
            <a:r>
              <a:rPr lang="en-US" b="0" dirty="0" smtClean="0"/>
              <a:t> JSON da SQL Server</a:t>
            </a:r>
            <a:endParaRPr lang="en-US" dirty="0"/>
          </a:p>
        </p:txBody>
      </p:sp>
      <p:sp>
        <p:nvSpPr>
          <p:cNvPr id="5" name="Title 6"/>
          <p:cNvSpPr>
            <a:spLocks noGrp="1"/>
          </p:cNvSpPr>
          <p:nvPr>
            <p:ph type="title"/>
          </p:nvPr>
        </p:nvSpPr>
        <p:spPr>
          <a:xfrm>
            <a:off x="174612" y="157943"/>
            <a:ext cx="8794302" cy="1205345"/>
          </a:xfrm>
        </p:spPr>
        <p:txBody>
          <a:bodyPr>
            <a:normAutofit/>
          </a:bodyPr>
          <a:lstStyle/>
          <a:p>
            <a:r>
              <a:rPr lang="en-US" sz="3600" dirty="0" smtClean="0">
                <a:solidFill>
                  <a:schemeClr val="accent1"/>
                </a:solidFill>
                <a:cs typeface="Segoe UI Light" panose="020B0502040204020203" pitchFamily="34" charset="0"/>
              </a:rPr>
              <a:t>DEMO</a:t>
            </a:r>
            <a:endParaRPr lang="en-US" sz="3600" dirty="0">
              <a:solidFill>
                <a:schemeClr val="accent1"/>
              </a:solidFill>
              <a:cs typeface="Segoe UI Light" panose="020B0502040204020203" pitchFamily="34" charset="0"/>
            </a:endParaRPr>
          </a:p>
        </p:txBody>
      </p:sp>
      <p:sp>
        <p:nvSpPr>
          <p:cNvPr id="6" name="Text Placeholder 7"/>
          <p:cNvSpPr txBox="1">
            <a:spLocks/>
          </p:cNvSpPr>
          <p:nvPr/>
        </p:nvSpPr>
        <p:spPr>
          <a:xfrm>
            <a:off x="245691" y="1363288"/>
            <a:ext cx="8652143" cy="3870539"/>
          </a:xfrm>
          <a:prstGeom prst="rect">
            <a:avLst/>
          </a:prstGeom>
        </p:spPr>
        <p:txBody>
          <a:bodyPr>
            <a:no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endParaRPr lang="en-US" sz="2400" dirty="0" smtClean="0"/>
          </a:p>
        </p:txBody>
      </p:sp>
      <p:sp>
        <p:nvSpPr>
          <p:cNvPr id="7" name="Text Placeholder 7"/>
          <p:cNvSpPr txBox="1">
            <a:spLocks/>
          </p:cNvSpPr>
          <p:nvPr/>
        </p:nvSpPr>
        <p:spPr>
          <a:xfrm>
            <a:off x="398091" y="1515688"/>
            <a:ext cx="8652143" cy="3870539"/>
          </a:xfrm>
          <a:prstGeom prst="rect">
            <a:avLst/>
          </a:prstGeom>
        </p:spPr>
        <p:txBody>
          <a:bodyPr vert="horz" lIns="91440" tIns="45720" rIns="91440" bIns="45720" rtlCol="0">
            <a:noAutofit/>
          </a:bodyPr>
          <a:lstStyle>
            <a:lvl1pPr indent="0">
              <a:lnSpc>
                <a:spcPct val="100000"/>
              </a:lnSpc>
              <a:spcBef>
                <a:spcPts val="1350"/>
              </a:spcBef>
              <a:buClr>
                <a:schemeClr val="accent1"/>
              </a:buClr>
              <a:buSzPct val="100000"/>
              <a:buFont typeface="Arial" pitchFamily="34" charset="0"/>
              <a:buNone/>
              <a:defRPr sz="2800">
                <a:solidFill>
                  <a:schemeClr val="accent1">
                    <a:alpha val="99000"/>
                  </a:schemeClr>
                </a:solidFill>
                <a:latin typeface="Segoe UI Light" panose="020B0502040204020203" pitchFamily="34" charset="0"/>
                <a:cs typeface="Segoe UI Light" panose="020B0502040204020203" pitchFamily="34" charset="0"/>
              </a:defRPr>
            </a:lvl1pPr>
            <a:lvl2pPr marL="606190" lvl="1" indent="-258435">
              <a:lnSpc>
                <a:spcPct val="100000"/>
              </a:lnSpc>
              <a:spcBef>
                <a:spcPts val="300"/>
              </a:spcBef>
              <a:spcAft>
                <a:spcPts val="300"/>
              </a:spcAft>
              <a:buClr>
                <a:schemeClr val="tx1">
                  <a:lumMod val="75000"/>
                  <a:lumOff val="25000"/>
                </a:schemeClr>
              </a:buClr>
              <a:buSzPct val="85000"/>
              <a:buFont typeface="Segoe UI" pitchFamily="34" charset="0"/>
              <a:buChar char="–"/>
              <a:defRPr sz="2400">
                <a:solidFill>
                  <a:schemeClr val="tx2"/>
                </a:solidFill>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solidFill>
                  <a:schemeClr val="tx2"/>
                </a:solidFill>
                <a:latin typeface="Segoe UI Light" panose="020B0502040204020203" pitchFamily="34" charset="0"/>
                <a:cs typeface="Segoe UI Light" panose="020B0502040204020203" pitchFamily="34" charset="0"/>
              </a:defRPr>
            </a:lvl3pPr>
            <a:lvl4pPr marL="1600200" indent="-228600">
              <a:spcBef>
                <a:spcPct val="20000"/>
              </a:spcBef>
              <a:buFont typeface="Wingdings" charset="2"/>
              <a:buChar char="§"/>
              <a:defRPr sz="1500">
                <a:solidFill>
                  <a:schemeClr val="tx2"/>
                </a:solidFill>
              </a:defRPr>
            </a:lvl4pPr>
            <a:lvl5pPr marL="2057400" indent="-228600">
              <a:spcBef>
                <a:spcPct val="20000"/>
              </a:spcBef>
              <a:buFont typeface="Wingdings" charset="2"/>
              <a:buChar char="§"/>
              <a:defRPr sz="1500">
                <a:solidFill>
                  <a:schemeClr val="tx2"/>
                </a:solidFil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endParaRPr lang="en-US" dirty="0" smtClean="0"/>
          </a:p>
          <a:p>
            <a:endParaRPr lang="en-US" dirty="0"/>
          </a:p>
          <a:p>
            <a:endParaRPr lang="en-US" dirty="0" smtClean="0"/>
          </a:p>
          <a:p>
            <a:endParaRPr lang="en-US" dirty="0"/>
          </a:p>
          <a:p>
            <a:endParaRPr lang="en-US" dirty="0" smtClean="0"/>
          </a:p>
          <a:p>
            <a:r>
              <a:rPr lang="en-US" sz="3600" dirty="0" smtClean="0"/>
              <a:t>Export features</a:t>
            </a:r>
            <a:endParaRPr lang="en-US" sz="3600" dirty="0"/>
          </a:p>
        </p:txBody>
      </p:sp>
    </p:spTree>
    <p:extLst>
      <p:ext uri="{BB962C8B-B14F-4D97-AF65-F5344CB8AC3E}">
        <p14:creationId xmlns:p14="http://schemas.microsoft.com/office/powerpoint/2010/main" val="29216812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solidFill>
                  <a:schemeClr val="accent1"/>
                </a:solidFill>
                <a:cs typeface="Segoe UI Light" panose="020B0502040204020203" pitchFamily="34" charset="0"/>
              </a:rPr>
              <a:t>Import features</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174612" y="1363288"/>
            <a:ext cx="8652143" cy="3870539"/>
          </a:xfrm>
        </p:spPr>
        <p:txBody>
          <a:bodyPr>
            <a:noAutofit/>
          </a:bodyPr>
          <a:lstStyle/>
          <a:p>
            <a:pPr marL="0" indent="0">
              <a:buNone/>
            </a:pPr>
            <a:r>
              <a:rPr lang="en-US" sz="2800" dirty="0" smtClean="0"/>
              <a:t>Import and transform</a:t>
            </a:r>
          </a:p>
          <a:p>
            <a:pPr lvl="1"/>
            <a:r>
              <a:rPr lang="en-US" sz="2400" dirty="0" smtClean="0"/>
              <a:t>TVF OPENJSON()</a:t>
            </a:r>
          </a:p>
          <a:p>
            <a:pPr lvl="2"/>
            <a:r>
              <a:rPr lang="en-US" sz="2000" dirty="0" smtClean="0"/>
              <a:t>Filter </a:t>
            </a:r>
            <a:r>
              <a:rPr lang="en-US" sz="2000" dirty="0" err="1" smtClean="0"/>
              <a:t>param</a:t>
            </a:r>
            <a:endParaRPr lang="en-US" sz="2000" dirty="0"/>
          </a:p>
          <a:p>
            <a:pPr lvl="2"/>
            <a:r>
              <a:rPr lang="en-US" sz="2000" dirty="0" smtClean="0"/>
              <a:t>Syntax </a:t>
            </a:r>
            <a:r>
              <a:rPr lang="en-US" sz="2000" dirty="0"/>
              <a:t>JS ($.</a:t>
            </a:r>
            <a:r>
              <a:rPr lang="en-US" sz="2000" dirty="0" err="1" smtClean="0"/>
              <a:t>Collection.Property</a:t>
            </a:r>
            <a:r>
              <a:rPr lang="en-US" sz="2000" dirty="0" smtClean="0"/>
              <a:t>)</a:t>
            </a:r>
            <a:endParaRPr lang="en-US" sz="2000" dirty="0"/>
          </a:p>
          <a:p>
            <a:pPr lvl="2"/>
            <a:r>
              <a:rPr lang="en-US" sz="2000" b="1" dirty="0">
                <a:latin typeface="Courier New" panose="02070309020205020404" pitchFamily="49" charset="0"/>
                <a:cs typeface="Courier New" panose="02070309020205020404" pitchFamily="49" charset="0"/>
              </a:rPr>
              <a:t>… FROM OPENJSON (@</a:t>
            </a:r>
            <a:r>
              <a:rPr lang="en-US" sz="2000" b="1" dirty="0" err="1">
                <a:latin typeface="Courier New" panose="02070309020205020404" pitchFamily="49" charset="0"/>
                <a:cs typeface="Courier New" panose="02070309020205020404" pitchFamily="49" charset="0"/>
              </a:rPr>
              <a:t>JSalestOrderDetails</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OrdersArray</a:t>
            </a:r>
            <a:r>
              <a:rPr lang="en-US" sz="2000" b="1" dirty="0">
                <a:latin typeface="Courier New" panose="02070309020205020404" pitchFamily="49" charset="0"/>
                <a:cs typeface="Courier New" panose="02070309020205020404" pitchFamily="49" charset="0"/>
              </a:rPr>
              <a:t>') WITH (definition</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marL="0" indent="0">
              <a:buNone/>
            </a:pPr>
            <a:r>
              <a:rPr lang="en-US" sz="2800" dirty="0" smtClean="0"/>
              <a:t>Why?</a:t>
            </a:r>
          </a:p>
          <a:p>
            <a:pPr lvl="1"/>
            <a:r>
              <a:rPr lang="en-US" sz="2400" dirty="0" smtClean="0"/>
              <a:t>Load in temp table</a:t>
            </a:r>
          </a:p>
          <a:p>
            <a:pPr lvl="1"/>
            <a:r>
              <a:rPr lang="en-US" sz="2400" dirty="0" smtClean="0">
                <a:solidFill>
                  <a:schemeClr val="tx2"/>
                </a:solidFill>
              </a:rPr>
              <a:t>Analyze columns</a:t>
            </a:r>
            <a:endParaRPr lang="en-US" sz="2400" dirty="0">
              <a:solidFill>
                <a:schemeClr val="tx2"/>
              </a:solidFill>
            </a:endParaRPr>
          </a:p>
        </p:txBody>
      </p:sp>
      <p:sp>
        <p:nvSpPr>
          <p:cNvPr id="4" name="Bent Arrow 3"/>
          <p:cNvSpPr/>
          <p:nvPr/>
        </p:nvSpPr>
        <p:spPr>
          <a:xfrm rot="10800000">
            <a:off x="7844182" y="2070852"/>
            <a:ext cx="997841" cy="3342385"/>
          </a:xfrm>
          <a:prstGeom prst="bentArrow">
            <a:avLst>
              <a:gd name="adj1" fmla="val 24434"/>
              <a:gd name="adj2" fmla="val 24697"/>
              <a:gd name="adj3" fmla="val 29754"/>
              <a:gd name="adj4" fmla="val 4160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3" fontAlgn="base">
              <a:spcBef>
                <a:spcPct val="0"/>
              </a:spcBef>
              <a:spcAft>
                <a:spcPct val="0"/>
              </a:spcAft>
            </a:pPr>
            <a:endParaRPr lang="sr-Latn-RS" sz="1836">
              <a:solidFill>
                <a:schemeClr val="tx1"/>
              </a:solidFill>
            </a:endParaRPr>
          </a:p>
        </p:txBody>
      </p:sp>
      <p:pic>
        <p:nvPicPr>
          <p:cNvPr id="5" name="table"/>
          <p:cNvPicPr>
            <a:picLocks noChangeAspect="1"/>
          </p:cNvPicPr>
          <p:nvPr/>
        </p:nvPicPr>
        <p:blipFill>
          <a:blip r:embed="rId3"/>
          <a:stretch>
            <a:fillRect/>
          </a:stretch>
        </p:blipFill>
        <p:spPr>
          <a:xfrm>
            <a:off x="3454985" y="4672983"/>
            <a:ext cx="4389197" cy="1058481"/>
          </a:xfrm>
          <a:prstGeom prst="rect">
            <a:avLst/>
          </a:prstGeom>
        </p:spPr>
      </p:pic>
      <p:grpSp>
        <p:nvGrpSpPr>
          <p:cNvPr id="6" name="Group 5"/>
          <p:cNvGrpSpPr/>
          <p:nvPr/>
        </p:nvGrpSpPr>
        <p:grpSpPr>
          <a:xfrm>
            <a:off x="6089396" y="3298557"/>
            <a:ext cx="2606296" cy="1068729"/>
            <a:chOff x="1184789" y="4536124"/>
            <a:chExt cx="3587881" cy="1627517"/>
          </a:xfrm>
          <a:solidFill>
            <a:schemeClr val="accent1">
              <a:lumMod val="50000"/>
            </a:schemeClr>
          </a:solidFill>
        </p:grpSpPr>
        <p:sp>
          <p:nvSpPr>
            <p:cNvPr id="9" name="Freeform 8"/>
            <p:cNvSpPr>
              <a:spLocks/>
            </p:cNvSpPr>
            <p:nvPr/>
          </p:nvSpPr>
          <p:spPr bwMode="auto">
            <a:xfrm>
              <a:off x="1184789" y="4536124"/>
              <a:ext cx="2864429" cy="162751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grpFill/>
            <a:ln>
              <a:solidFill>
                <a:schemeClr val="accent1">
                  <a:lumMod val="75000"/>
                </a:schemeClr>
              </a:solidFill>
            </a:ln>
          </p:spPr>
          <p:txBody>
            <a:bodyPr vert="horz" wrap="square" lIns="0" tIns="0" rIns="0" bIns="91440" numCol="1" anchor="b"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pPr algn="ctr"/>
              <a:r>
                <a:rPr lang="en-US" sz="1600" dirty="0" smtClean="0">
                  <a:solidFill>
                    <a:schemeClr val="bg1"/>
                  </a:solidFill>
                </a:rPr>
                <a:t>SELECT * FROM </a:t>
              </a:r>
              <a:r>
                <a:rPr lang="en-US" sz="1600" b="1" dirty="0">
                  <a:solidFill>
                    <a:schemeClr val="bg1"/>
                  </a:solidFill>
                </a:rPr>
                <a:t>OPENJSON</a:t>
              </a:r>
              <a:r>
                <a:rPr lang="en-US" sz="1600" dirty="0">
                  <a:solidFill>
                    <a:schemeClr val="bg1"/>
                  </a:solidFill>
                </a:rPr>
                <a:t>(@</a:t>
              </a:r>
              <a:r>
                <a:rPr lang="en-US" sz="1600" dirty="0" err="1">
                  <a:solidFill>
                    <a:schemeClr val="bg1"/>
                  </a:solidFill>
                </a:rPr>
                <a:t>json</a:t>
              </a:r>
              <a:r>
                <a:rPr lang="en-US" sz="1600" dirty="0">
                  <a:solidFill>
                    <a:schemeClr val="bg1"/>
                  </a:solidFill>
                </a:rPr>
                <a:t>)</a:t>
              </a:r>
              <a:endParaRPr lang="sr-Latn-RS" sz="1600" b="1" dirty="0">
                <a:solidFill>
                  <a:schemeClr val="bg1"/>
                </a:solidFill>
              </a:endParaRPr>
            </a:p>
          </p:txBody>
        </p:sp>
        <p:grpSp>
          <p:nvGrpSpPr>
            <p:cNvPr id="10" name="Group 9"/>
            <p:cNvGrpSpPr/>
            <p:nvPr/>
          </p:nvGrpSpPr>
          <p:grpSpPr>
            <a:xfrm flipV="1">
              <a:off x="4150436" y="5228384"/>
              <a:ext cx="622234" cy="644734"/>
              <a:chOff x="4314451" y="1889186"/>
              <a:chExt cx="622234" cy="644734"/>
            </a:xfrm>
            <a:grpFill/>
          </p:grpSpPr>
          <p:sp>
            <p:nvSpPr>
              <p:cNvPr id="11" name="Oval 10"/>
              <p:cNvSpPr/>
              <p:nvPr/>
            </p:nvSpPr>
            <p:spPr bwMode="auto">
              <a:xfrm rot="21294263" flipV="1">
                <a:off x="4314451" y="1889186"/>
                <a:ext cx="273706" cy="273707"/>
              </a:xfrm>
              <a:prstGeom prst="ellipse">
                <a:avLst/>
              </a:prstGeom>
              <a:grpFill/>
              <a:ln>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defTabSz="931863" rtl="0" fontAlgn="base">
                  <a:spcBef>
                    <a:spcPct val="0"/>
                  </a:spcBef>
                  <a:spcAft>
                    <a:spcPct val="0"/>
                  </a:spcAft>
                  <a:defRPr sz="2400" kern="1200">
                    <a:solidFill>
                      <a:schemeClr val="lt1"/>
                    </a:solidFill>
                    <a:latin typeface="+mn-lt"/>
                    <a:ea typeface="+mn-ea"/>
                    <a:cs typeface="+mn-cs"/>
                  </a:defRPr>
                </a:lvl1pPr>
                <a:lvl2pPr marL="465138" indent="-7938" algn="l" defTabSz="931863" rtl="0" fontAlgn="base">
                  <a:spcBef>
                    <a:spcPct val="0"/>
                  </a:spcBef>
                  <a:spcAft>
                    <a:spcPct val="0"/>
                  </a:spcAft>
                  <a:defRPr sz="2400" kern="1200">
                    <a:solidFill>
                      <a:schemeClr val="lt1"/>
                    </a:solidFill>
                    <a:latin typeface="+mn-lt"/>
                    <a:ea typeface="+mn-ea"/>
                    <a:cs typeface="+mn-cs"/>
                  </a:defRPr>
                </a:lvl2pPr>
                <a:lvl3pPr marL="931863" indent="-17463" algn="l" defTabSz="931863" rtl="0" fontAlgn="base">
                  <a:spcBef>
                    <a:spcPct val="0"/>
                  </a:spcBef>
                  <a:spcAft>
                    <a:spcPct val="0"/>
                  </a:spcAft>
                  <a:defRPr sz="2400" kern="1200">
                    <a:solidFill>
                      <a:schemeClr val="lt1"/>
                    </a:solidFill>
                    <a:latin typeface="+mn-lt"/>
                    <a:ea typeface="+mn-ea"/>
                    <a:cs typeface="+mn-cs"/>
                  </a:defRPr>
                </a:lvl3pPr>
                <a:lvl4pPr marL="1398588" indent="-26988" algn="l" defTabSz="931863" rtl="0" fontAlgn="base">
                  <a:spcBef>
                    <a:spcPct val="0"/>
                  </a:spcBef>
                  <a:spcAft>
                    <a:spcPct val="0"/>
                  </a:spcAft>
                  <a:defRPr sz="2400" kern="1200">
                    <a:solidFill>
                      <a:schemeClr val="lt1"/>
                    </a:solidFill>
                    <a:latin typeface="+mn-lt"/>
                    <a:ea typeface="+mn-ea"/>
                    <a:cs typeface="+mn-cs"/>
                  </a:defRPr>
                </a:lvl4pPr>
                <a:lvl5pPr marL="1865313" indent="-36513" algn="l" defTabSz="931863"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342900" indent="-342900" algn="ctr" defTabSz="932472" fontAlgn="base">
                  <a:lnSpc>
                    <a:spcPct val="90000"/>
                  </a:lnSpc>
                  <a:spcBef>
                    <a:spcPct val="0"/>
                  </a:spcBef>
                  <a:spcAft>
                    <a:spcPct val="0"/>
                  </a:spcAft>
                  <a:buFont typeface="Wingdings 3" panose="05040102010807070707" pitchFamily="18" charset="2"/>
                  <a:buChar char="Æ"/>
                </a:pPr>
                <a:endParaRPr lang="en-US" sz="2000" b="1" dirty="0" err="1" smtClean="0">
                  <a:solidFill>
                    <a:schemeClr val="bg1"/>
                  </a:solidFill>
                  <a:latin typeface="+mj-lt"/>
                  <a:ea typeface="Segoe UI" pitchFamily="34" charset="0"/>
                  <a:cs typeface="Segoe UI" pitchFamily="34" charset="0"/>
                </a:endParaRPr>
              </a:p>
            </p:txBody>
          </p:sp>
          <p:sp>
            <p:nvSpPr>
              <p:cNvPr id="12" name="Oval 11"/>
              <p:cNvSpPr/>
              <p:nvPr/>
            </p:nvSpPr>
            <p:spPr bwMode="auto">
              <a:xfrm rot="21294263" flipV="1">
                <a:off x="4625184" y="2157203"/>
                <a:ext cx="177717" cy="177718"/>
              </a:xfrm>
              <a:prstGeom prst="ellipse">
                <a:avLst/>
              </a:prstGeom>
              <a:grpFill/>
              <a:ln>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defTabSz="931863" rtl="0" fontAlgn="base">
                  <a:spcBef>
                    <a:spcPct val="0"/>
                  </a:spcBef>
                  <a:spcAft>
                    <a:spcPct val="0"/>
                  </a:spcAft>
                  <a:defRPr sz="2400" kern="1200">
                    <a:solidFill>
                      <a:schemeClr val="lt1"/>
                    </a:solidFill>
                    <a:latin typeface="+mn-lt"/>
                    <a:ea typeface="+mn-ea"/>
                    <a:cs typeface="+mn-cs"/>
                  </a:defRPr>
                </a:lvl1pPr>
                <a:lvl2pPr marL="465138" indent="-7938" algn="l" defTabSz="931863" rtl="0" fontAlgn="base">
                  <a:spcBef>
                    <a:spcPct val="0"/>
                  </a:spcBef>
                  <a:spcAft>
                    <a:spcPct val="0"/>
                  </a:spcAft>
                  <a:defRPr sz="2400" kern="1200">
                    <a:solidFill>
                      <a:schemeClr val="lt1"/>
                    </a:solidFill>
                    <a:latin typeface="+mn-lt"/>
                    <a:ea typeface="+mn-ea"/>
                    <a:cs typeface="+mn-cs"/>
                  </a:defRPr>
                </a:lvl2pPr>
                <a:lvl3pPr marL="931863" indent="-17463" algn="l" defTabSz="931863" rtl="0" fontAlgn="base">
                  <a:spcBef>
                    <a:spcPct val="0"/>
                  </a:spcBef>
                  <a:spcAft>
                    <a:spcPct val="0"/>
                  </a:spcAft>
                  <a:defRPr sz="2400" kern="1200">
                    <a:solidFill>
                      <a:schemeClr val="lt1"/>
                    </a:solidFill>
                    <a:latin typeface="+mn-lt"/>
                    <a:ea typeface="+mn-ea"/>
                    <a:cs typeface="+mn-cs"/>
                  </a:defRPr>
                </a:lvl3pPr>
                <a:lvl4pPr marL="1398588" indent="-26988" algn="l" defTabSz="931863" rtl="0" fontAlgn="base">
                  <a:spcBef>
                    <a:spcPct val="0"/>
                  </a:spcBef>
                  <a:spcAft>
                    <a:spcPct val="0"/>
                  </a:spcAft>
                  <a:defRPr sz="2400" kern="1200">
                    <a:solidFill>
                      <a:schemeClr val="lt1"/>
                    </a:solidFill>
                    <a:latin typeface="+mn-lt"/>
                    <a:ea typeface="+mn-ea"/>
                    <a:cs typeface="+mn-cs"/>
                  </a:defRPr>
                </a:lvl4pPr>
                <a:lvl5pPr marL="1865313" indent="-36513" algn="l" defTabSz="931863"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342900" indent="-342900" algn="ctr" defTabSz="932472" fontAlgn="base">
                  <a:lnSpc>
                    <a:spcPct val="90000"/>
                  </a:lnSpc>
                  <a:spcBef>
                    <a:spcPct val="0"/>
                  </a:spcBef>
                  <a:spcAft>
                    <a:spcPct val="0"/>
                  </a:spcAft>
                  <a:buFont typeface="Wingdings 3" panose="05040102010807070707" pitchFamily="18" charset="2"/>
                  <a:buChar char="Æ"/>
                </a:pPr>
                <a:endParaRPr lang="en-US" sz="2000" b="1" dirty="0" err="1" smtClean="0">
                  <a:solidFill>
                    <a:schemeClr val="bg1"/>
                  </a:solidFill>
                  <a:latin typeface="+mj-lt"/>
                  <a:ea typeface="Segoe UI" pitchFamily="34" charset="0"/>
                  <a:cs typeface="Segoe UI" pitchFamily="34" charset="0"/>
                </a:endParaRPr>
              </a:p>
            </p:txBody>
          </p:sp>
          <p:sp>
            <p:nvSpPr>
              <p:cNvPr id="13" name="Oval 12"/>
              <p:cNvSpPr/>
              <p:nvPr/>
            </p:nvSpPr>
            <p:spPr bwMode="auto">
              <a:xfrm rot="21294263" flipV="1">
                <a:off x="4820174" y="2417409"/>
                <a:ext cx="116511" cy="116511"/>
              </a:xfrm>
              <a:prstGeom prst="ellipse">
                <a:avLst/>
              </a:prstGeom>
              <a:grpFill/>
              <a:ln>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defTabSz="931863" rtl="0" fontAlgn="base">
                  <a:spcBef>
                    <a:spcPct val="0"/>
                  </a:spcBef>
                  <a:spcAft>
                    <a:spcPct val="0"/>
                  </a:spcAft>
                  <a:defRPr sz="2400" kern="1200">
                    <a:solidFill>
                      <a:schemeClr val="lt1"/>
                    </a:solidFill>
                    <a:latin typeface="+mn-lt"/>
                    <a:ea typeface="+mn-ea"/>
                    <a:cs typeface="+mn-cs"/>
                  </a:defRPr>
                </a:lvl1pPr>
                <a:lvl2pPr marL="465138" indent="-7938" algn="l" defTabSz="931863" rtl="0" fontAlgn="base">
                  <a:spcBef>
                    <a:spcPct val="0"/>
                  </a:spcBef>
                  <a:spcAft>
                    <a:spcPct val="0"/>
                  </a:spcAft>
                  <a:defRPr sz="2400" kern="1200">
                    <a:solidFill>
                      <a:schemeClr val="lt1"/>
                    </a:solidFill>
                    <a:latin typeface="+mn-lt"/>
                    <a:ea typeface="+mn-ea"/>
                    <a:cs typeface="+mn-cs"/>
                  </a:defRPr>
                </a:lvl2pPr>
                <a:lvl3pPr marL="931863" indent="-17463" algn="l" defTabSz="931863" rtl="0" fontAlgn="base">
                  <a:spcBef>
                    <a:spcPct val="0"/>
                  </a:spcBef>
                  <a:spcAft>
                    <a:spcPct val="0"/>
                  </a:spcAft>
                  <a:defRPr sz="2400" kern="1200">
                    <a:solidFill>
                      <a:schemeClr val="lt1"/>
                    </a:solidFill>
                    <a:latin typeface="+mn-lt"/>
                    <a:ea typeface="+mn-ea"/>
                    <a:cs typeface="+mn-cs"/>
                  </a:defRPr>
                </a:lvl3pPr>
                <a:lvl4pPr marL="1398588" indent="-26988" algn="l" defTabSz="931863" rtl="0" fontAlgn="base">
                  <a:spcBef>
                    <a:spcPct val="0"/>
                  </a:spcBef>
                  <a:spcAft>
                    <a:spcPct val="0"/>
                  </a:spcAft>
                  <a:defRPr sz="2400" kern="1200">
                    <a:solidFill>
                      <a:schemeClr val="lt1"/>
                    </a:solidFill>
                    <a:latin typeface="+mn-lt"/>
                    <a:ea typeface="+mn-ea"/>
                    <a:cs typeface="+mn-cs"/>
                  </a:defRPr>
                </a:lvl4pPr>
                <a:lvl5pPr marL="1865313" indent="-36513" algn="l" defTabSz="931863"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342900" indent="-342900" algn="ctr" defTabSz="932472" fontAlgn="base">
                  <a:lnSpc>
                    <a:spcPct val="90000"/>
                  </a:lnSpc>
                  <a:spcBef>
                    <a:spcPct val="0"/>
                  </a:spcBef>
                  <a:spcAft>
                    <a:spcPct val="0"/>
                  </a:spcAft>
                  <a:buFont typeface="Wingdings 3" panose="05040102010807070707" pitchFamily="18" charset="2"/>
                  <a:buChar char="Æ"/>
                </a:pPr>
                <a:endParaRPr lang="en-US" sz="2000" b="1" dirty="0" err="1" smtClean="0">
                  <a:solidFill>
                    <a:schemeClr val="bg1"/>
                  </a:solidFill>
                  <a:latin typeface="+mj-lt"/>
                  <a:ea typeface="Segoe UI" pitchFamily="34" charset="0"/>
                  <a:cs typeface="Segoe UI" pitchFamily="34" charset="0"/>
                </a:endParaRPr>
              </a:p>
            </p:txBody>
          </p:sp>
        </p:grpSp>
      </p:grpSp>
      <p:sp>
        <p:nvSpPr>
          <p:cNvPr id="14" name="Content Placeholder 2"/>
          <p:cNvSpPr>
            <a:spLocks noGrp="1"/>
          </p:cNvSpPr>
          <p:nvPr/>
        </p:nvSpPr>
        <p:spPr bwMode="auto">
          <a:xfrm>
            <a:off x="5107379" y="1152354"/>
            <a:ext cx="3790456" cy="1595280"/>
          </a:xfrm>
          <a:prstGeom prst="rect">
            <a:avLst/>
          </a:prstGeom>
          <a:solidFill>
            <a:schemeClr val="bg2"/>
          </a:solidFill>
          <a:ln w="6350">
            <a:solidFill>
              <a:schemeClr val="accent1">
                <a:lumMod val="40000"/>
                <a:lumOff val="60000"/>
              </a:schemeClr>
            </a:solidFill>
            <a:miter lim="800000"/>
          </a:ln>
          <a:extLst>
            <a:ext uri="{909E8E84-426E-40dd-AFC4-6F175D3DCCD1}">
              <a14:hiddenFill xmlns:lc="http://schemas.openxmlformats.org/drawingml/2006/lockedCanvas" xmlns:mc="http://schemas.openxmlformats.org/markup-compatibility/2006" xmlns:mv="urn:schemas-microsoft-com:mac:vml" xmlns:a14="http://schemas.microsoft.com/office/drawing/2010/main" xmlns="">
                <a:solidFill>
                  <a:srgbClr val="FFFFFF"/>
                </a:solidFill>
              </a14:hiddenFill>
            </a:ext>
            <a:ext uri="{91240B29-F687-4f45-9708-019B960494DF}">
              <a14:hiddenLine xmlns:lc="http://schemas.openxmlformats.org/drawingml/2006/lockedCanvas" xmlns:mc="http://schemas.openxmlformats.org/markup-compatibility/2006" xmlns:mv="urn:schemas-microsoft-com:mac:vml" xmlns:a14="http://schemas.microsoft.com/office/drawing/2010/main" xmlns="" w="9525">
                <a:solidFill>
                  <a:srgbClr val="000000"/>
                </a:solidFill>
                <a:miter lim="800000"/>
                <a:headEnd/>
                <a:tailEnd/>
              </a14:hiddenLine>
            </a:ext>
            <a:ext uri="{FAA26D3D-D897-4be2-8F04-BA451C77F1D7}">
              <ma14:placeholderFlag xmlns:lc="http://schemas.openxmlformats.org/drawingml/2006/lockedCanvas" xmlns:mc="http://schemas.openxmlformats.org/markup-compatibility/2006" xmlns:mv="urn:schemas-microsoft-com:mac:vml"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182880" tIns="146304" rIns="182880" bIns="146304" numCol="1" anchor="ctr" anchorCtr="0" compatLnSpc="1">
            <a:prstTxWarp prst="textNoShape">
              <a:avLst/>
            </a:prstTxWarp>
            <a:noAutofit/>
          </a:bodyPr>
          <a:lstStyle>
            <a:lvl1pPr marL="0" indent="0" algn="l" defTabSz="373039" rtl="0" fontAlgn="base">
              <a:lnSpc>
                <a:spcPct val="100000"/>
              </a:lnSpc>
              <a:spcBef>
                <a:spcPts val="0"/>
              </a:spcBef>
              <a:spcAft>
                <a:spcPct val="0"/>
              </a:spcAft>
              <a:buClr>
                <a:schemeClr val="tx1"/>
              </a:buClr>
              <a:buSzPct val="90000"/>
              <a:buFont typeface="Wingdings" pitchFamily="2" charset="2"/>
              <a:buNone/>
              <a:defRPr sz="1836" kern="1200" baseline="0">
                <a:solidFill>
                  <a:schemeClr val="tx1"/>
                </a:solidFill>
                <a:latin typeface="Consolas" panose="020B0609020204030204" pitchFamily="49" charset="0"/>
                <a:ea typeface="+mn-ea"/>
                <a:cs typeface="Consolas" panose="020B0609020204030204" pitchFamily="49" charset="0"/>
              </a:defRPr>
            </a:lvl1pPr>
            <a:lvl2pPr marL="373039" indent="0" algn="l" defTabSz="373039" rtl="0" fontAlgn="base">
              <a:lnSpc>
                <a:spcPct val="100000"/>
              </a:lnSpc>
              <a:spcBef>
                <a:spcPts val="0"/>
              </a:spcBef>
              <a:spcAft>
                <a:spcPct val="0"/>
              </a:spcAft>
              <a:buSzPct val="90000"/>
              <a:buFont typeface="Arial" charset="0"/>
              <a:buNone/>
              <a:defRPr sz="1836" kern="1200">
                <a:solidFill>
                  <a:schemeClr val="dk1"/>
                </a:solidFill>
                <a:latin typeface="Consolas" panose="020B0609020204030204" pitchFamily="49" charset="0"/>
                <a:ea typeface="+mn-ea"/>
                <a:cs typeface="Consolas" panose="020B0609020204030204" pitchFamily="49" charset="0"/>
              </a:defRPr>
            </a:lvl2pPr>
            <a:lvl3pPr marL="746077" indent="0" algn="l" defTabSz="373039" rtl="0" fontAlgn="base">
              <a:lnSpc>
                <a:spcPct val="100000"/>
              </a:lnSpc>
              <a:spcBef>
                <a:spcPts val="0"/>
              </a:spcBef>
              <a:spcAft>
                <a:spcPct val="0"/>
              </a:spcAft>
              <a:buSzPct val="90000"/>
              <a:buFont typeface="Arial" charset="0"/>
              <a:buNone/>
              <a:tabLst/>
              <a:defRPr sz="1836" kern="1200">
                <a:solidFill>
                  <a:schemeClr val="dk1"/>
                </a:solidFill>
                <a:latin typeface="Consolas" panose="020B0609020204030204" pitchFamily="49" charset="0"/>
                <a:ea typeface="+mn-ea"/>
                <a:cs typeface="Consolas" panose="020B0609020204030204" pitchFamily="49" charset="0"/>
              </a:defRPr>
            </a:lvl3pPr>
            <a:lvl4pPr marL="1119116" indent="0" algn="l" defTabSz="373039" rtl="0" fontAlgn="base">
              <a:lnSpc>
                <a:spcPct val="100000"/>
              </a:lnSpc>
              <a:spcBef>
                <a:spcPts val="0"/>
              </a:spcBef>
              <a:spcAft>
                <a:spcPct val="0"/>
              </a:spcAft>
              <a:buSzPct val="90000"/>
              <a:buFont typeface="Arial" charset="0"/>
              <a:buNone/>
              <a:defRPr sz="1836" kern="1200">
                <a:solidFill>
                  <a:schemeClr val="dk1"/>
                </a:solidFill>
                <a:latin typeface="Consolas" panose="020B0609020204030204" pitchFamily="49" charset="0"/>
                <a:ea typeface="+mn-ea"/>
                <a:cs typeface="Consolas" panose="020B0609020204030204" pitchFamily="49" charset="0"/>
              </a:defRPr>
            </a:lvl4pPr>
            <a:lvl5pPr marL="1492154" indent="0" algn="l" defTabSz="373039" rtl="0" fontAlgn="base">
              <a:lnSpc>
                <a:spcPct val="100000"/>
              </a:lnSpc>
              <a:spcBef>
                <a:spcPts val="0"/>
              </a:spcBef>
              <a:spcAft>
                <a:spcPct val="0"/>
              </a:spcAft>
              <a:buSzPct val="90000"/>
              <a:buFont typeface="Arial" charset="0"/>
              <a:buNone/>
              <a:tabLst/>
              <a:defRPr sz="1836" kern="1200">
                <a:solidFill>
                  <a:schemeClr val="dk1"/>
                </a:soli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sz="1200" dirty="0" smtClean="0"/>
              <a:t>[</a:t>
            </a:r>
            <a:r>
              <a:rPr lang="en-US" sz="1200" dirty="0"/>
              <a:t/>
            </a:r>
            <a:br>
              <a:rPr lang="en-US" sz="1200" dirty="0"/>
            </a:br>
            <a:r>
              <a:rPr lang="en-US" sz="1200" dirty="0"/>
              <a:t>   {</a:t>
            </a:r>
            <a:br>
              <a:rPr lang="en-US" sz="1200" dirty="0"/>
            </a:br>
            <a:r>
              <a:rPr lang="en-US" sz="1200" dirty="0"/>
              <a:t>       "Number":"SO43659",</a:t>
            </a:r>
            <a:br>
              <a:rPr lang="en-US" sz="1200" dirty="0"/>
            </a:br>
            <a:r>
              <a:rPr lang="en-US" sz="1200" dirty="0"/>
              <a:t>       "Date":"2011-05-31T00:00:00"</a:t>
            </a:r>
            <a:br>
              <a:rPr lang="en-US" sz="1200" dirty="0"/>
            </a:br>
            <a:r>
              <a:rPr lang="en-US" sz="1200" dirty="0"/>
              <a:t>       "AccountNumber":"AW29825",</a:t>
            </a:r>
            <a:br>
              <a:rPr lang="en-US" sz="1200" dirty="0"/>
            </a:br>
            <a:r>
              <a:rPr lang="en-US" sz="1200" dirty="0"/>
              <a:t>       "Price":59.99,</a:t>
            </a:r>
            <a:br>
              <a:rPr lang="en-US" sz="1200" dirty="0"/>
            </a:br>
            <a:r>
              <a:rPr lang="en-US" sz="1200" dirty="0"/>
              <a:t>       "Quantity":1</a:t>
            </a:r>
            <a:br>
              <a:rPr lang="en-US" sz="1200" dirty="0"/>
            </a:br>
            <a:r>
              <a:rPr lang="en-US" sz="1200" dirty="0"/>
              <a:t>     </a:t>
            </a:r>
            <a:r>
              <a:rPr lang="en-US" sz="1200" dirty="0" smtClean="0"/>
              <a:t>},…]</a:t>
            </a:r>
            <a:endParaRPr lang="en-US" sz="2400" dirty="0"/>
          </a:p>
        </p:txBody>
      </p:sp>
    </p:spTree>
    <p:extLst>
      <p:ext uri="{BB962C8B-B14F-4D97-AF65-F5344CB8AC3E}">
        <p14:creationId xmlns:p14="http://schemas.microsoft.com/office/powerpoint/2010/main" val="2873295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solidFill>
                  <a:schemeClr val="accent1"/>
                </a:solidFill>
                <a:cs typeface="Segoe UI Light" panose="020B0502040204020203" pitchFamily="34" charset="0"/>
              </a:rPr>
              <a:t>Import features</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245691" y="1363288"/>
            <a:ext cx="8652143" cy="3870539"/>
          </a:xfrm>
        </p:spPr>
        <p:txBody>
          <a:bodyPr>
            <a:normAutofit/>
          </a:bodyPr>
          <a:lstStyle/>
          <a:p>
            <a:pPr marL="0" indent="0">
              <a:buNone/>
            </a:pPr>
            <a:r>
              <a:rPr lang="en-US" sz="2800" dirty="0" smtClean="0"/>
              <a:t>Additional built-in functions</a:t>
            </a:r>
          </a:p>
          <a:p>
            <a:pPr lvl="1"/>
            <a:r>
              <a:rPr lang="en-US" sz="2400" dirty="0" smtClean="0"/>
              <a:t>Validation: ISJSON( </a:t>
            </a:r>
            <a:r>
              <a:rPr lang="en-US" sz="2400" dirty="0" err="1" smtClean="0"/>
              <a:t>json_text</a:t>
            </a:r>
            <a:r>
              <a:rPr lang="en-US" sz="2400" dirty="0" smtClean="0"/>
              <a:t> ) </a:t>
            </a:r>
          </a:p>
          <a:p>
            <a:pPr lvl="2"/>
            <a:r>
              <a:rPr lang="en-US" sz="2000" dirty="0" smtClean="0"/>
              <a:t>Important for CHECK </a:t>
            </a:r>
            <a:r>
              <a:rPr lang="en-US" sz="2000" dirty="0"/>
              <a:t>CONSTRAINT</a:t>
            </a:r>
          </a:p>
          <a:p>
            <a:pPr lvl="2"/>
            <a:r>
              <a:rPr lang="en-US" sz="2000" b="1" dirty="0">
                <a:latin typeface="Courier New" panose="02070309020205020404" pitchFamily="49" charset="0"/>
                <a:cs typeface="Courier New" panose="02070309020205020404" pitchFamily="49" charset="0"/>
              </a:rPr>
              <a:t>… WHERE </a:t>
            </a:r>
            <a:r>
              <a:rPr lang="en-US" sz="2000" b="1" dirty="0">
                <a:solidFill>
                  <a:srgbClr val="0070C0">
                    <a:alpha val="99000"/>
                  </a:srgbClr>
                </a:solidFill>
                <a:latin typeface="Courier New" panose="02070309020205020404" pitchFamily="49" charset="0"/>
                <a:cs typeface="Courier New" panose="02070309020205020404" pitchFamily="49" charset="0"/>
              </a:rPr>
              <a:t>ISJSON</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tab.JCol</a:t>
            </a:r>
            <a:r>
              <a:rPr lang="en-US" sz="2000" b="1" dirty="0">
                <a:latin typeface="Courier New" panose="02070309020205020404" pitchFamily="49" charset="0"/>
                <a:cs typeface="Courier New" panose="02070309020205020404" pitchFamily="49" charset="0"/>
              </a:rPr>
              <a:t>) &gt; 0</a:t>
            </a:r>
          </a:p>
          <a:p>
            <a:pPr lvl="1"/>
            <a:r>
              <a:rPr lang="en-US" sz="2400" dirty="0" smtClean="0"/>
              <a:t>Querying: JSON_VALUE( </a:t>
            </a:r>
            <a:r>
              <a:rPr lang="en-US" sz="2400" dirty="0" err="1" smtClean="0"/>
              <a:t>json_text</a:t>
            </a:r>
            <a:r>
              <a:rPr lang="en-US" sz="2400" dirty="0" smtClean="0"/>
              <a:t>, path )</a:t>
            </a:r>
          </a:p>
          <a:p>
            <a:pPr lvl="2"/>
            <a:r>
              <a:rPr lang="en-US" sz="2000" dirty="0" smtClean="0"/>
              <a:t>Gets a scalar value from the JSON (can be filtered by </a:t>
            </a:r>
            <a:r>
              <a:rPr lang="en-US" sz="2000" b="1" dirty="0" smtClean="0"/>
              <a:t>path</a:t>
            </a:r>
            <a:r>
              <a:rPr lang="en-US" sz="2000" dirty="0" smtClean="0"/>
              <a:t>)</a:t>
            </a:r>
            <a:endParaRPr lang="en-US" sz="2000" b="1" dirty="0"/>
          </a:p>
          <a:p>
            <a:pPr lvl="2"/>
            <a:r>
              <a:rPr lang="en-US" sz="2000" b="1" dirty="0">
                <a:latin typeface="Courier New" panose="02070309020205020404" pitchFamily="49" charset="0"/>
                <a:cs typeface="Courier New" panose="02070309020205020404" pitchFamily="49" charset="0"/>
              </a:rPr>
              <a:t>… AND </a:t>
            </a:r>
            <a:r>
              <a:rPr lang="en-US" sz="2000" b="1" dirty="0">
                <a:solidFill>
                  <a:srgbClr val="0070C0">
                    <a:alpha val="99000"/>
                  </a:srgbClr>
                </a:solidFill>
                <a:latin typeface="Courier New" panose="02070309020205020404" pitchFamily="49" charset="0"/>
                <a:cs typeface="Courier New" panose="02070309020205020404" pitchFamily="49" charset="0"/>
              </a:rPr>
              <a:t>JSON_VALUE</a:t>
            </a:r>
            <a:r>
              <a:rPr lang="en-US" sz="2000" b="1" dirty="0">
                <a:latin typeface="Courier New" panose="02070309020205020404" pitchFamily="49" charset="0"/>
                <a:cs typeface="Courier New" panose="02070309020205020404" pitchFamily="49" charset="0"/>
              </a:rPr>
              <a:t>(tab.</a:t>
            </a:r>
            <a:r>
              <a:rPr lang="en-US" sz="2000" b="1" dirty="0" err="1">
                <a:latin typeface="Courier New" panose="02070309020205020404" pitchFamily="49" charset="0"/>
                <a:cs typeface="Courier New" panose="02070309020205020404" pitchFamily="49" charset="0"/>
              </a:rPr>
              <a:t>JCol</a:t>
            </a:r>
            <a:r>
              <a:rPr lang="en-US" sz="2000" b="1" dirty="0">
                <a:latin typeface="Courier New" panose="02070309020205020404" pitchFamily="49" charset="0"/>
                <a:cs typeface="Courier New" panose="02070309020205020404" pitchFamily="49" charset="0"/>
              </a:rPr>
              <a:t>,'</a:t>
            </a:r>
            <a:r>
              <a:rPr lang="en-US" sz="2000" b="1" dirty="0">
                <a:solidFill>
                  <a:srgbClr val="C00000">
                    <a:alpha val="99000"/>
                  </a:srgbClr>
                </a:solidFill>
                <a:latin typeface="Courier New" panose="02070309020205020404" pitchFamily="49" charset="0"/>
                <a:cs typeface="Courier New" panose="02070309020205020404" pitchFamily="49" charset="0"/>
              </a:rPr>
              <a:t>$.</a:t>
            </a:r>
            <a:r>
              <a:rPr lang="en-US" sz="2000" b="1" dirty="0" err="1">
                <a:solidFill>
                  <a:srgbClr val="C00000">
                    <a:alpha val="99000"/>
                  </a:srgbClr>
                </a:solidFill>
                <a:latin typeface="Courier New" panose="02070309020205020404" pitchFamily="49" charset="0"/>
                <a:cs typeface="Courier New" panose="02070309020205020404" pitchFamily="49" charset="0"/>
              </a:rPr>
              <a:t>Order.Type</a:t>
            </a:r>
            <a:r>
              <a:rPr lang="en-US" sz="2000" b="1" dirty="0">
                <a:latin typeface="Courier New" panose="02070309020205020404" pitchFamily="49" charset="0"/>
                <a:cs typeface="Courier New" panose="02070309020205020404" pitchFamily="49" charset="0"/>
              </a:rPr>
              <a:t>') = </a:t>
            </a:r>
            <a:r>
              <a:rPr lang="en-US" sz="2000" b="1" dirty="0">
                <a:solidFill>
                  <a:srgbClr val="C00000"/>
                </a:solidFill>
                <a:latin typeface="Courier New" panose="02070309020205020404" pitchFamily="49" charset="0"/>
                <a:cs typeface="Courier New" panose="02070309020205020404" pitchFamily="49" charset="0"/>
              </a:rPr>
              <a:t>'C'</a:t>
            </a:r>
          </a:p>
        </p:txBody>
      </p:sp>
    </p:spTree>
    <p:extLst>
      <p:ext uri="{BB962C8B-B14F-4D97-AF65-F5344CB8AC3E}">
        <p14:creationId xmlns:p14="http://schemas.microsoft.com/office/powerpoint/2010/main" val="5312068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
          <p:cNvSpPr>
            <a:spLocks noGrp="1"/>
          </p:cNvSpPr>
          <p:nvPr>
            <p:ph type="title"/>
          </p:nvPr>
        </p:nvSpPr>
        <p:spPr/>
        <p:txBody>
          <a:bodyPr/>
          <a:lstStyle/>
          <a:p>
            <a:r>
              <a:rPr lang="it-IT" smtClean="0"/>
              <a:t>Sponsors</a:t>
            </a:r>
            <a:endParaRPr lang="it-IT" dirty="0"/>
          </a:p>
        </p:txBody>
      </p:sp>
      <p:pic>
        <p:nvPicPr>
          <p:cNvPr id="2" name="Content Placeholder 1"/>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l="849" r="6762"/>
          <a:stretch/>
        </p:blipFill>
        <p:spPr>
          <a:xfrm>
            <a:off x="505837" y="1417639"/>
            <a:ext cx="8472792" cy="4435854"/>
          </a:xfrm>
          <a:prstGeom prst="rect">
            <a:avLst/>
          </a:prstGeom>
        </p:spPr>
      </p:pic>
    </p:spTree>
    <p:extLst>
      <p:ext uri="{BB962C8B-B14F-4D97-AF65-F5344CB8AC3E}">
        <p14:creationId xmlns:p14="http://schemas.microsoft.com/office/powerpoint/2010/main" val="2625673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solidFill>
                  <a:schemeClr val="accent1"/>
                </a:solidFill>
                <a:cs typeface="Segoe UI Light" panose="020B0502040204020203" pitchFamily="34" charset="0"/>
              </a:rPr>
              <a:t>Path </a:t>
            </a:r>
            <a:r>
              <a:rPr lang="en-US" sz="3600" dirty="0" err="1" smtClean="0">
                <a:solidFill>
                  <a:schemeClr val="accent1"/>
                </a:solidFill>
                <a:cs typeface="Segoe UI Light" panose="020B0502040204020203" pitchFamily="34" charset="0"/>
              </a:rPr>
              <a:t>param</a:t>
            </a:r>
            <a:r>
              <a:rPr lang="en-US" sz="3600" dirty="0" smtClean="0">
                <a:solidFill>
                  <a:schemeClr val="accent1"/>
                </a:solidFill>
                <a:cs typeface="Segoe UI Light" panose="020B0502040204020203" pitchFamily="34" charset="0"/>
              </a:rPr>
              <a:t> syntax</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316771" y="1382688"/>
            <a:ext cx="8652143" cy="3870539"/>
          </a:xfrm>
        </p:spPr>
        <p:txBody>
          <a:bodyPr>
            <a:normAutofit/>
          </a:bodyPr>
          <a:lstStyle/>
          <a:p>
            <a:pPr marL="0" indent="0">
              <a:buNone/>
            </a:pPr>
            <a:r>
              <a:rPr lang="en-US" sz="3200" dirty="0" smtClean="0"/>
              <a:t>Based on JavaScript</a:t>
            </a:r>
          </a:p>
          <a:p>
            <a:pPr lvl="1"/>
            <a:r>
              <a:rPr lang="en-US" sz="2800" dirty="0" smtClean="0"/>
              <a:t>$ (the whole JSON text)</a:t>
            </a:r>
          </a:p>
          <a:p>
            <a:pPr lvl="1"/>
            <a:r>
              <a:rPr lang="en-US" sz="2800" dirty="0" smtClean="0"/>
              <a:t>$.prop1 </a:t>
            </a:r>
            <a:r>
              <a:rPr lang="en-US" sz="2800" dirty="0"/>
              <a:t>(JSON </a:t>
            </a:r>
            <a:r>
              <a:rPr lang="en-US" sz="2800" dirty="0" smtClean="0"/>
              <a:t>property)</a:t>
            </a:r>
          </a:p>
          <a:p>
            <a:pPr lvl="1"/>
            <a:r>
              <a:rPr lang="en-US" sz="2800" dirty="0" smtClean="0"/>
              <a:t>$[n] (n-</a:t>
            </a:r>
            <a:r>
              <a:rPr lang="en-US" sz="2800" dirty="0" err="1" smtClean="0"/>
              <a:t>th</a:t>
            </a:r>
            <a:r>
              <a:rPr lang="en-US" sz="2800" dirty="0" smtClean="0"/>
              <a:t> element on </a:t>
            </a:r>
            <a:r>
              <a:rPr lang="en-US" sz="2800" dirty="0"/>
              <a:t>the JSON array)</a:t>
            </a:r>
            <a:endParaRPr lang="en-US" sz="2800" dirty="0" smtClean="0"/>
          </a:p>
          <a:p>
            <a:pPr lvl="1"/>
            <a:r>
              <a:rPr lang="en-US" sz="2800" dirty="0" smtClean="0"/>
              <a:t>$.prop1.prop2.array1[n].prop3.array[2].prop4 (complex traversing/navigation)</a:t>
            </a:r>
          </a:p>
          <a:p>
            <a:pPr lvl="1"/>
            <a:endParaRPr lang="en-US" sz="2800" dirty="0" smtClean="0"/>
          </a:p>
          <a:p>
            <a:pPr lvl="1"/>
            <a:endParaRPr lang="en-US" sz="2800" dirty="0" smtClean="0"/>
          </a:p>
        </p:txBody>
      </p:sp>
    </p:spTree>
    <p:extLst>
      <p:ext uri="{BB962C8B-B14F-4D97-AF65-F5344CB8AC3E}">
        <p14:creationId xmlns:p14="http://schemas.microsoft.com/office/powerpoint/2010/main" val="246823525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err="1" smtClean="0"/>
              <a:t>Formattare</a:t>
            </a:r>
            <a:r>
              <a:rPr lang="en-US" b="0" dirty="0" smtClean="0"/>
              <a:t> </a:t>
            </a:r>
            <a:r>
              <a:rPr lang="en-US" b="0" dirty="0" err="1" smtClean="0"/>
              <a:t>ed</a:t>
            </a:r>
            <a:r>
              <a:rPr lang="en-US" b="0" dirty="0" smtClean="0"/>
              <a:t> </a:t>
            </a:r>
            <a:r>
              <a:rPr lang="en-US" b="0" dirty="0" err="1" smtClean="0"/>
              <a:t>esportare</a:t>
            </a:r>
            <a:r>
              <a:rPr lang="en-US" b="0" dirty="0" smtClean="0"/>
              <a:t> JSON da SQL Server</a:t>
            </a:r>
            <a:endParaRPr lang="en-US" dirty="0"/>
          </a:p>
        </p:txBody>
      </p:sp>
      <p:sp>
        <p:nvSpPr>
          <p:cNvPr id="5" name="Title 6"/>
          <p:cNvSpPr>
            <a:spLocks noGrp="1"/>
          </p:cNvSpPr>
          <p:nvPr>
            <p:ph type="title"/>
          </p:nvPr>
        </p:nvSpPr>
        <p:spPr>
          <a:xfrm>
            <a:off x="174612" y="157943"/>
            <a:ext cx="8794302" cy="1205345"/>
          </a:xfrm>
        </p:spPr>
        <p:txBody>
          <a:bodyPr>
            <a:normAutofit/>
          </a:bodyPr>
          <a:lstStyle/>
          <a:p>
            <a:r>
              <a:rPr lang="en-US" sz="3600" dirty="0" smtClean="0">
                <a:solidFill>
                  <a:schemeClr val="accent1"/>
                </a:solidFill>
                <a:cs typeface="Segoe UI Light" panose="020B0502040204020203" pitchFamily="34" charset="0"/>
              </a:rPr>
              <a:t>DEMO</a:t>
            </a:r>
            <a:endParaRPr lang="en-US" sz="3600" dirty="0">
              <a:solidFill>
                <a:schemeClr val="accent1"/>
              </a:solidFill>
              <a:cs typeface="Segoe UI Light" panose="020B0502040204020203" pitchFamily="34" charset="0"/>
            </a:endParaRPr>
          </a:p>
        </p:txBody>
      </p:sp>
      <p:sp>
        <p:nvSpPr>
          <p:cNvPr id="6" name="Text Placeholder 7"/>
          <p:cNvSpPr txBox="1">
            <a:spLocks/>
          </p:cNvSpPr>
          <p:nvPr/>
        </p:nvSpPr>
        <p:spPr>
          <a:xfrm>
            <a:off x="245691" y="1363288"/>
            <a:ext cx="8652143" cy="3870539"/>
          </a:xfrm>
          <a:prstGeom prst="rect">
            <a:avLst/>
          </a:prstGeom>
        </p:spPr>
        <p:txBody>
          <a:bodyPr>
            <a:no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endParaRPr lang="en-US" sz="2400" dirty="0" smtClean="0"/>
          </a:p>
        </p:txBody>
      </p:sp>
      <p:sp>
        <p:nvSpPr>
          <p:cNvPr id="7" name="Text Placeholder 7"/>
          <p:cNvSpPr txBox="1">
            <a:spLocks/>
          </p:cNvSpPr>
          <p:nvPr/>
        </p:nvSpPr>
        <p:spPr>
          <a:xfrm>
            <a:off x="398091" y="1515688"/>
            <a:ext cx="8652143" cy="3870539"/>
          </a:xfrm>
          <a:prstGeom prst="rect">
            <a:avLst/>
          </a:prstGeom>
        </p:spPr>
        <p:txBody>
          <a:bodyPr vert="horz" lIns="91440" tIns="45720" rIns="91440" bIns="45720" rtlCol="0">
            <a:noAutofit/>
          </a:bodyPr>
          <a:lstStyle>
            <a:lvl1pPr indent="0">
              <a:lnSpc>
                <a:spcPct val="100000"/>
              </a:lnSpc>
              <a:spcBef>
                <a:spcPts val="1350"/>
              </a:spcBef>
              <a:buClr>
                <a:schemeClr val="accent1"/>
              </a:buClr>
              <a:buSzPct val="100000"/>
              <a:buFont typeface="Arial" pitchFamily="34" charset="0"/>
              <a:buNone/>
              <a:defRPr sz="2800">
                <a:solidFill>
                  <a:schemeClr val="accent1">
                    <a:alpha val="99000"/>
                  </a:schemeClr>
                </a:solidFill>
                <a:latin typeface="Segoe UI Light" panose="020B0502040204020203" pitchFamily="34" charset="0"/>
                <a:cs typeface="Segoe UI Light" panose="020B0502040204020203" pitchFamily="34" charset="0"/>
              </a:defRPr>
            </a:lvl1pPr>
            <a:lvl2pPr marL="606190" lvl="1" indent="-258435">
              <a:lnSpc>
                <a:spcPct val="100000"/>
              </a:lnSpc>
              <a:spcBef>
                <a:spcPts val="300"/>
              </a:spcBef>
              <a:spcAft>
                <a:spcPts val="300"/>
              </a:spcAft>
              <a:buClr>
                <a:schemeClr val="tx1">
                  <a:lumMod val="75000"/>
                  <a:lumOff val="25000"/>
                </a:schemeClr>
              </a:buClr>
              <a:buSzPct val="85000"/>
              <a:buFont typeface="Segoe UI" pitchFamily="34" charset="0"/>
              <a:buChar char="–"/>
              <a:defRPr sz="2400">
                <a:solidFill>
                  <a:schemeClr val="tx2"/>
                </a:solidFill>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solidFill>
                  <a:schemeClr val="tx2"/>
                </a:solidFill>
                <a:latin typeface="Segoe UI Light" panose="020B0502040204020203" pitchFamily="34" charset="0"/>
                <a:cs typeface="Segoe UI Light" panose="020B0502040204020203" pitchFamily="34" charset="0"/>
              </a:defRPr>
            </a:lvl3pPr>
            <a:lvl4pPr marL="1600200" indent="-228600">
              <a:spcBef>
                <a:spcPct val="20000"/>
              </a:spcBef>
              <a:buFont typeface="Wingdings" charset="2"/>
              <a:buChar char="§"/>
              <a:defRPr sz="1500">
                <a:solidFill>
                  <a:schemeClr val="tx2"/>
                </a:solidFill>
              </a:defRPr>
            </a:lvl4pPr>
            <a:lvl5pPr marL="2057400" indent="-228600">
              <a:spcBef>
                <a:spcPct val="20000"/>
              </a:spcBef>
              <a:buFont typeface="Wingdings" charset="2"/>
              <a:buChar char="§"/>
              <a:defRPr sz="1500">
                <a:solidFill>
                  <a:schemeClr val="tx2"/>
                </a:solidFil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endParaRPr lang="en-US" sz="3600" dirty="0" smtClean="0"/>
          </a:p>
          <a:p>
            <a:endParaRPr lang="en-US" sz="3600" dirty="0"/>
          </a:p>
          <a:p>
            <a:endParaRPr lang="en-US" sz="3600" dirty="0" smtClean="0"/>
          </a:p>
          <a:p>
            <a:endParaRPr lang="en-US" sz="3600" dirty="0"/>
          </a:p>
          <a:p>
            <a:r>
              <a:rPr lang="en-US" sz="3600" dirty="0" smtClean="0"/>
              <a:t>Import features</a:t>
            </a:r>
            <a:endParaRPr lang="en-US" sz="3600" dirty="0"/>
          </a:p>
        </p:txBody>
      </p:sp>
    </p:spTree>
    <p:extLst>
      <p:ext uri="{BB962C8B-B14F-4D97-AF65-F5344CB8AC3E}">
        <p14:creationId xmlns:p14="http://schemas.microsoft.com/office/powerpoint/2010/main" val="3054176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solidFill>
                  <a:schemeClr val="accent1"/>
                </a:solidFill>
                <a:cs typeface="Segoe UI Light" panose="020B0502040204020203" pitchFamily="34" charset="0"/>
              </a:rPr>
              <a:t>Where?</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316771" y="1363288"/>
            <a:ext cx="8652143" cy="3870539"/>
          </a:xfrm>
        </p:spPr>
        <p:txBody>
          <a:bodyPr>
            <a:normAutofit/>
          </a:bodyPr>
          <a:lstStyle/>
          <a:p>
            <a:pPr marL="0" indent="0">
              <a:buNone/>
            </a:pPr>
            <a:r>
              <a:rPr lang="en-US" sz="2800" dirty="0" smtClean="0"/>
              <a:t>Record extensions</a:t>
            </a:r>
          </a:p>
          <a:p>
            <a:pPr lvl="1"/>
            <a:r>
              <a:rPr lang="en-US" sz="2400" dirty="0" smtClean="0"/>
              <a:t>Common column table with JSON “extension”</a:t>
            </a:r>
          </a:p>
          <a:p>
            <a:pPr lvl="2"/>
            <a:r>
              <a:rPr lang="en-US" sz="2000" dirty="0" smtClean="0"/>
              <a:t>Example: “log” info</a:t>
            </a:r>
          </a:p>
          <a:p>
            <a:pPr marL="0" indent="0">
              <a:buNone/>
            </a:pPr>
            <a:r>
              <a:rPr lang="en-US" sz="2800" dirty="0" smtClean="0"/>
              <a:t>Serialization</a:t>
            </a:r>
          </a:p>
          <a:p>
            <a:pPr lvl="1"/>
            <a:r>
              <a:rPr lang="en-US" sz="2400" dirty="0" smtClean="0"/>
              <a:t>Output format for services</a:t>
            </a:r>
          </a:p>
          <a:p>
            <a:pPr lvl="1"/>
            <a:r>
              <a:rPr lang="en-US" sz="2400" dirty="0" smtClean="0"/>
              <a:t>X-platform support (lightweight and simple)</a:t>
            </a:r>
          </a:p>
          <a:p>
            <a:pPr lvl="1"/>
            <a:r>
              <a:rPr lang="en-US" sz="2400" dirty="0" smtClean="0"/>
              <a:t>Possible SSIS integration</a:t>
            </a:r>
            <a:endParaRPr lang="en-US" sz="2400" dirty="0"/>
          </a:p>
          <a:p>
            <a:pPr lvl="1"/>
            <a:endParaRPr lang="en-US" dirty="0" smtClean="0"/>
          </a:p>
        </p:txBody>
      </p:sp>
    </p:spTree>
    <p:extLst>
      <p:ext uri="{BB962C8B-B14F-4D97-AF65-F5344CB8AC3E}">
        <p14:creationId xmlns:p14="http://schemas.microsoft.com/office/powerpoint/2010/main" val="3521332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fade">
                                      <p:cBhvr>
                                        <p:cTn id="30" dur="500"/>
                                        <p:tgtEl>
                                          <p:spTgt spid="8">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fade">
                                      <p:cBhvr>
                                        <p:cTn id="35"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solidFill>
                  <a:schemeClr val="accent1"/>
                </a:solidFill>
                <a:cs typeface="Segoe UI Light" panose="020B0502040204020203" pitchFamily="34" charset="0"/>
              </a:rPr>
              <a:t>Worst practices</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245691" y="1363288"/>
            <a:ext cx="8652143" cy="3870539"/>
          </a:xfrm>
        </p:spPr>
        <p:txBody>
          <a:bodyPr>
            <a:normAutofit/>
          </a:bodyPr>
          <a:lstStyle/>
          <a:p>
            <a:pPr marL="0" indent="0">
              <a:buNone/>
            </a:pPr>
            <a:r>
              <a:rPr lang="en-US" sz="3200" dirty="0" smtClean="0"/>
              <a:t>JSON everywhere</a:t>
            </a:r>
          </a:p>
          <a:p>
            <a:pPr lvl="1"/>
            <a:r>
              <a:rPr lang="en-US" sz="2800" dirty="0" smtClean="0"/>
              <a:t>Too much key-value-store based table (key + JSON)</a:t>
            </a:r>
          </a:p>
          <a:p>
            <a:pPr lvl="2"/>
            <a:r>
              <a:rPr lang="en-US" sz="1800" dirty="0"/>
              <a:t>SQL Server </a:t>
            </a:r>
            <a:r>
              <a:rPr lang="en-US" sz="1800" dirty="0" smtClean="0"/>
              <a:t>is </a:t>
            </a:r>
            <a:r>
              <a:rPr lang="en-US" sz="1800" dirty="0"/>
              <a:t>RDBMS, </a:t>
            </a:r>
            <a:r>
              <a:rPr lang="en-US" sz="1800" dirty="0" smtClean="0"/>
              <a:t>not Key </a:t>
            </a:r>
            <a:r>
              <a:rPr lang="en-US" sz="1800" dirty="0"/>
              <a:t>Value Store </a:t>
            </a:r>
            <a:r>
              <a:rPr lang="en-US" sz="1800" dirty="0" smtClean="0"/>
              <a:t>(like </a:t>
            </a:r>
            <a:r>
              <a:rPr lang="en-US" sz="1800" dirty="0" err="1" smtClean="0"/>
              <a:t>Redis</a:t>
            </a:r>
            <a:r>
              <a:rPr lang="en-US" sz="1800" dirty="0" smtClean="0"/>
              <a:t>)</a:t>
            </a:r>
            <a:endParaRPr lang="en-US" sz="1600" dirty="0" smtClean="0"/>
          </a:p>
          <a:p>
            <a:pPr lvl="1"/>
            <a:r>
              <a:rPr lang="en-US" sz="2800" dirty="0" smtClean="0"/>
              <a:t>Store too JSON data</a:t>
            </a:r>
          </a:p>
          <a:p>
            <a:pPr lvl="2"/>
            <a:r>
              <a:rPr lang="en-US" sz="1800" dirty="0" smtClean="0"/>
              <a:t>Can be heavy for the CPU (the parser is well optimized, however.. </a:t>
            </a:r>
            <a:r>
              <a:rPr lang="en-US" sz="1800" dirty="0" smtClean="0">
                <a:sym typeface="Wingdings" panose="05000000000000000000" pitchFamily="2" charset="2"/>
              </a:rPr>
              <a:t></a:t>
            </a:r>
            <a:r>
              <a:rPr lang="en-US" sz="1800" dirty="0" smtClean="0"/>
              <a:t>)</a:t>
            </a:r>
            <a:endParaRPr lang="en-US" sz="1800" dirty="0"/>
          </a:p>
          <a:p>
            <a:pPr lvl="1"/>
            <a:r>
              <a:rPr lang="en-US" sz="2800" dirty="0" smtClean="0"/>
              <a:t>All queries with FOR JSON clause</a:t>
            </a:r>
          </a:p>
          <a:p>
            <a:pPr lvl="2"/>
            <a:r>
              <a:rPr lang="en-US" sz="1800" dirty="0" smtClean="0"/>
              <a:t>JSON is a useful utility, not a rule</a:t>
            </a:r>
            <a:endParaRPr lang="en-US" sz="1800" dirty="0"/>
          </a:p>
          <a:p>
            <a:pPr lvl="2"/>
            <a:r>
              <a:rPr lang="en-US" sz="1800" dirty="0" smtClean="0"/>
              <a:t>SQL Server is not an application server</a:t>
            </a:r>
            <a:endParaRPr lang="en-US" sz="1800" dirty="0"/>
          </a:p>
          <a:p>
            <a:pPr lvl="2"/>
            <a:endParaRPr lang="en-US" sz="2400" dirty="0"/>
          </a:p>
        </p:txBody>
      </p:sp>
    </p:spTree>
    <p:extLst>
      <p:ext uri="{BB962C8B-B14F-4D97-AF65-F5344CB8AC3E}">
        <p14:creationId xmlns:p14="http://schemas.microsoft.com/office/powerpoint/2010/main" val="16827168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smtClean="0">
                <a:solidFill>
                  <a:schemeClr val="accent1"/>
                </a:solidFill>
                <a:cs typeface="Segoe UI Light" panose="020B0502040204020203" pitchFamily="34" charset="0"/>
              </a:rPr>
              <a:t>Indexing</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327508" y="1382688"/>
            <a:ext cx="8652143" cy="3870539"/>
          </a:xfrm>
        </p:spPr>
        <p:txBody>
          <a:bodyPr>
            <a:normAutofit lnSpcReduction="10000"/>
          </a:bodyPr>
          <a:lstStyle/>
          <a:p>
            <a:pPr marL="0" indent="0">
              <a:buNone/>
            </a:pPr>
            <a:r>
              <a:rPr lang="en-US" sz="2800" dirty="0" smtClean="0"/>
              <a:t>No storage design</a:t>
            </a:r>
          </a:p>
          <a:p>
            <a:pPr lvl="1"/>
            <a:r>
              <a:rPr lang="en-US" sz="2400" dirty="0" smtClean="0"/>
              <a:t>It’s just a string</a:t>
            </a:r>
          </a:p>
          <a:p>
            <a:pPr lvl="1"/>
            <a:r>
              <a:rPr lang="en-US" sz="2400" dirty="0" smtClean="0"/>
              <a:t>Indexing in string -&gt; index on varchar, </a:t>
            </a:r>
            <a:r>
              <a:rPr lang="en-US" sz="2400" dirty="0" err="1" smtClean="0"/>
              <a:t>nvarchar</a:t>
            </a:r>
            <a:endParaRPr lang="en-US" sz="2400" dirty="0" smtClean="0"/>
          </a:p>
          <a:p>
            <a:pPr lvl="1"/>
            <a:r>
              <a:rPr lang="en-US" sz="2400" dirty="0" smtClean="0"/>
              <a:t>Full-text (obviously) supported</a:t>
            </a:r>
          </a:p>
          <a:p>
            <a:pPr marL="0" indent="0">
              <a:buNone/>
            </a:pPr>
            <a:r>
              <a:rPr lang="en-US" sz="2800" dirty="0" smtClean="0"/>
              <a:t>Indexing strategies</a:t>
            </a:r>
          </a:p>
          <a:p>
            <a:pPr lvl="1"/>
            <a:r>
              <a:rPr lang="en-US" sz="2400" dirty="0" smtClean="0"/>
              <a:t>JSON_VALUE can be used for a computed column (+ index)</a:t>
            </a:r>
          </a:p>
          <a:p>
            <a:pPr lvl="1"/>
            <a:r>
              <a:rPr lang="en-US" sz="2400" dirty="0" smtClean="0"/>
              <a:t>Computed columns with JSON_VALUE can be:</a:t>
            </a:r>
          </a:p>
          <a:p>
            <a:pPr lvl="2"/>
            <a:r>
              <a:rPr lang="en-US" sz="2000" dirty="0" smtClean="0"/>
              <a:t>In the index key</a:t>
            </a:r>
            <a:endParaRPr lang="en-US" sz="2000" dirty="0"/>
          </a:p>
          <a:p>
            <a:pPr lvl="2"/>
            <a:r>
              <a:rPr lang="en-US" sz="2000" dirty="0" smtClean="0"/>
              <a:t>In the INCLUDE of the index (leaf)</a:t>
            </a:r>
            <a:endParaRPr lang="en-US" sz="2000" dirty="0"/>
          </a:p>
          <a:p>
            <a:pPr lvl="1"/>
            <a:endParaRPr lang="en-US" dirty="0" smtClean="0"/>
          </a:p>
        </p:txBody>
      </p:sp>
    </p:spTree>
    <p:extLst>
      <p:ext uri="{BB962C8B-B14F-4D97-AF65-F5344CB8AC3E}">
        <p14:creationId xmlns:p14="http://schemas.microsoft.com/office/powerpoint/2010/main" val="171496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fade">
                                      <p:cBhvr>
                                        <p:cTn id="30" dur="500"/>
                                        <p:tgtEl>
                                          <p:spTgt spid="8">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fade">
                                      <p:cBhvr>
                                        <p:cTn id="33"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solidFill>
                  <a:schemeClr val="accent1"/>
                </a:solidFill>
                <a:cs typeface="Segoe UI Light" panose="020B0502040204020203" pitchFamily="34" charset="0"/>
              </a:rPr>
              <a:t>Indexing – sample</a:t>
            </a:r>
          </a:p>
        </p:txBody>
      </p:sp>
      <p:sp>
        <p:nvSpPr>
          <p:cNvPr id="8" name="Text Placeholder 7"/>
          <p:cNvSpPr>
            <a:spLocks noGrp="1"/>
          </p:cNvSpPr>
          <p:nvPr>
            <p:ph sz="quarter" idx="10"/>
          </p:nvPr>
        </p:nvSpPr>
        <p:spPr>
          <a:xfrm>
            <a:off x="245691" y="1363288"/>
            <a:ext cx="8652143" cy="3870539"/>
          </a:xfrm>
        </p:spPr>
        <p:txBody>
          <a:bodyPr>
            <a:normAutofit/>
          </a:bodyPr>
          <a:lstStyle/>
          <a:p>
            <a:pPr marL="0" indent="0">
              <a:buNone/>
            </a:pPr>
            <a:r>
              <a:rPr lang="en-US" dirty="0" smtClean="0"/>
              <a:t>JSON_VALUE + </a:t>
            </a:r>
            <a:r>
              <a:rPr lang="en-US" dirty="0" smtClean="0"/>
              <a:t>Computed columns</a:t>
            </a:r>
            <a:endParaRPr lang="en-US" dirty="0" smtClean="0"/>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650" b="1" dirty="0">
                <a:solidFill>
                  <a:srgbClr val="0070C0">
                    <a:alpha val="99000"/>
                  </a:srgbClr>
                </a:solidFill>
                <a:latin typeface="Courier New" panose="02070309020205020404" pitchFamily="49" charset="0"/>
                <a:cs typeface="Courier New" panose="02070309020205020404" pitchFamily="49" charset="0"/>
              </a:rPr>
              <a:t>CREATE TABLE</a:t>
            </a:r>
            <a:r>
              <a:rPr lang="en-US" sz="1650" dirty="0">
                <a:solidFill>
                  <a:srgbClr val="0070C0">
                    <a:alpha val="99000"/>
                  </a:srgbClr>
                </a:solidFill>
                <a:latin typeface="Courier New" panose="02070309020205020404" pitchFamily="49" charset="0"/>
                <a:cs typeface="Courier New" panose="02070309020205020404" pitchFamily="49" charset="0"/>
              </a:rPr>
              <a:t> </a:t>
            </a:r>
            <a:r>
              <a:rPr lang="en-US" sz="1650" dirty="0" err="1">
                <a:solidFill>
                  <a:schemeClr val="bg2">
                    <a:lumMod val="10000"/>
                    <a:alpha val="99000"/>
                  </a:schemeClr>
                </a:solidFill>
                <a:latin typeface="Courier New" panose="02070309020205020404" pitchFamily="49" charset="0"/>
                <a:cs typeface="Courier New" panose="02070309020205020404" pitchFamily="49" charset="0"/>
              </a:rPr>
              <a:t>SalesOrderRecord</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p>
          <a:p>
            <a:pPr marL="0" indent="0">
              <a:spcBef>
                <a:spcPts val="0"/>
              </a:spcBef>
              <a:buNone/>
            </a:pP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chemeClr val="bg2">
                    <a:lumMod val="10000"/>
                    <a:alpha val="99000"/>
                  </a:schemeClr>
                </a:solidFill>
                <a:latin typeface="Courier New" panose="02070309020205020404" pitchFamily="49" charset="0"/>
                <a:cs typeface="Courier New" panose="02070309020205020404" pitchFamily="49" charset="0"/>
              </a:rPr>
              <a:t>Id</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err="1">
                <a:solidFill>
                  <a:srgbClr val="0070C0">
                    <a:alpha val="99000"/>
                  </a:srgbClr>
                </a:solidFill>
                <a:latin typeface="Courier New" panose="02070309020205020404" pitchFamily="49" charset="0"/>
                <a:cs typeface="Courier New" panose="02070309020205020404" pitchFamily="49" charset="0"/>
              </a:rPr>
              <a:t>int</a:t>
            </a:r>
            <a:r>
              <a:rPr lang="en-US" sz="1650" dirty="0">
                <a:solidFill>
                  <a:srgbClr val="0070C0">
                    <a:alpha val="99000"/>
                  </a:srgbClr>
                </a:solidFill>
                <a:latin typeface="Courier New" panose="02070309020205020404" pitchFamily="49" charset="0"/>
                <a:cs typeface="Courier New" panose="02070309020205020404" pitchFamily="49" charset="0"/>
              </a:rPr>
              <a:t> PRIMARY KEY IDENTITY</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a:t>
            </a:r>
          </a:p>
          <a:p>
            <a:pPr marL="0" indent="0">
              <a:spcBef>
                <a:spcPts val="0"/>
              </a:spcBef>
              <a:buNone/>
            </a:pP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err="1">
                <a:solidFill>
                  <a:schemeClr val="bg2">
                    <a:lumMod val="10000"/>
                    <a:alpha val="99000"/>
                  </a:schemeClr>
                </a:solidFill>
                <a:latin typeface="Courier New" panose="02070309020205020404" pitchFamily="49" charset="0"/>
                <a:cs typeface="Courier New" panose="02070309020205020404" pitchFamily="49" charset="0"/>
              </a:rPr>
              <a:t>OrderNumber</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0070C0">
                    <a:alpha val="99000"/>
                  </a:srgbClr>
                </a:solidFill>
                <a:latin typeface="Courier New" panose="02070309020205020404" pitchFamily="49" charset="0"/>
                <a:cs typeface="Courier New" panose="02070309020205020404" pitchFamily="49" charset="0"/>
              </a:rPr>
              <a:t>NVARCHAR(25</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NOT NULL,</a:t>
            </a:r>
          </a:p>
          <a:p>
            <a:pPr marL="0" indent="0">
              <a:spcBef>
                <a:spcPts val="0"/>
              </a:spcBef>
              <a:buNone/>
            </a:pP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chemeClr val="bg2">
                    <a:lumMod val="10000"/>
                    <a:alpha val="99000"/>
                  </a:schemeClr>
                </a:solidFill>
                <a:latin typeface="Courier New" panose="02070309020205020404" pitchFamily="49" charset="0"/>
                <a:cs typeface="Courier New" panose="02070309020205020404" pitchFamily="49" charset="0"/>
              </a:rPr>
              <a:t>OrderDate</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0070C0">
                    <a:alpha val="99000"/>
                  </a:srgbClr>
                </a:solidFill>
                <a:latin typeface="Courier New" panose="02070309020205020404" pitchFamily="49" charset="0"/>
                <a:cs typeface="Courier New" panose="02070309020205020404" pitchFamily="49" charset="0"/>
              </a:rPr>
              <a:t>DATETIME</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NOT NULL,</a:t>
            </a:r>
          </a:p>
          <a:p>
            <a:pPr marL="0" indent="0">
              <a:spcBef>
                <a:spcPts val="0"/>
              </a:spcBef>
              <a:buNone/>
            </a:pP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err="1">
                <a:solidFill>
                  <a:schemeClr val="bg2">
                    <a:lumMod val="10000"/>
                    <a:alpha val="99000"/>
                  </a:schemeClr>
                </a:solidFill>
                <a:latin typeface="Courier New" panose="02070309020205020404" pitchFamily="49" charset="0"/>
                <a:cs typeface="Courier New" panose="02070309020205020404" pitchFamily="49" charset="0"/>
              </a:rPr>
              <a:t>JOrderDetails</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0070C0">
                    <a:alpha val="99000"/>
                  </a:srgbClr>
                </a:solidFill>
                <a:latin typeface="Courier New" panose="02070309020205020404" pitchFamily="49" charset="0"/>
                <a:cs typeface="Courier New" panose="02070309020205020404" pitchFamily="49" charset="0"/>
              </a:rPr>
              <a:t>NVARCHAR(4000</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a:t>
            </a:r>
          </a:p>
          <a:p>
            <a:pPr marL="0" indent="0">
              <a:spcBef>
                <a:spcPts val="0"/>
              </a:spcBef>
              <a:buNone/>
            </a:pP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chemeClr val="bg2">
                    <a:lumMod val="10000"/>
                    <a:alpha val="99000"/>
                  </a:schemeClr>
                </a:solidFill>
                <a:latin typeface="Courier New" panose="02070309020205020404" pitchFamily="49" charset="0"/>
                <a:cs typeface="Courier New" panose="02070309020205020404" pitchFamily="49" charset="0"/>
              </a:rPr>
              <a:t>Quantity</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0070C0">
                    <a:alpha val="99000"/>
                  </a:srgbClr>
                </a:solidFill>
                <a:latin typeface="Courier New" panose="02070309020205020404" pitchFamily="49" charset="0"/>
                <a:cs typeface="Courier New" panose="02070309020205020404" pitchFamily="49" charset="0"/>
              </a:rPr>
              <a:t>AS</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chemeClr val="bg2">
                    <a:lumMod val="10000"/>
                    <a:alpha val="99000"/>
                  </a:schemeClr>
                </a:solidFill>
                <a:latin typeface="Courier New" panose="02070309020205020404" pitchFamily="49" charset="0"/>
                <a:cs typeface="Courier New" panose="02070309020205020404" pitchFamily="49" charset="0"/>
              </a:rPr>
              <a:t>CAST(</a:t>
            </a:r>
            <a:r>
              <a:rPr lang="en-US" sz="1650" dirty="0">
                <a:solidFill>
                  <a:srgbClr val="A7159D"/>
                </a:solidFill>
                <a:latin typeface="Courier New" panose="02070309020205020404" pitchFamily="49" charset="0"/>
                <a:cs typeface="Courier New" panose="02070309020205020404" pitchFamily="49" charset="0"/>
              </a:rPr>
              <a:t>JSON_VALUE</a:t>
            </a:r>
            <a:r>
              <a:rPr lang="en-US" sz="1650" dirty="0">
                <a:solidFill>
                  <a:schemeClr val="bg2">
                    <a:lumMod val="10000"/>
                    <a:alpha val="99000"/>
                  </a:schemeClr>
                </a:solidFill>
                <a:latin typeface="Courier New" panose="02070309020205020404" pitchFamily="49" charset="0"/>
                <a:cs typeface="Courier New" panose="02070309020205020404" pitchFamily="49" charset="0"/>
              </a:rPr>
              <a:t>(</a:t>
            </a:r>
            <a:r>
              <a:rPr lang="en-US" sz="1650" dirty="0" err="1">
                <a:solidFill>
                  <a:schemeClr val="bg2">
                    <a:lumMod val="10000"/>
                    <a:alpha val="99000"/>
                  </a:schemeClr>
                </a:solidFill>
                <a:latin typeface="Courier New" panose="02070309020205020404" pitchFamily="49" charset="0"/>
                <a:cs typeface="Courier New" panose="02070309020205020404" pitchFamily="49" charset="0"/>
              </a:rPr>
              <a:t>JOrderDetails</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C00000">
                    <a:alpha val="99000"/>
                  </a:srgbClr>
                </a:solidFill>
                <a:latin typeface="Courier New" panose="02070309020205020404" pitchFamily="49" charset="0"/>
                <a:cs typeface="Courier New" panose="02070309020205020404" pitchFamily="49" charset="0"/>
              </a:rPr>
              <a:t>'$.</a:t>
            </a:r>
            <a:r>
              <a:rPr lang="en-US" sz="1650" dirty="0" err="1">
                <a:solidFill>
                  <a:srgbClr val="C00000">
                    <a:alpha val="99000"/>
                  </a:srgbClr>
                </a:solidFill>
                <a:latin typeface="Courier New" panose="02070309020205020404" pitchFamily="49" charset="0"/>
                <a:cs typeface="Courier New" panose="02070309020205020404" pitchFamily="49" charset="0"/>
              </a:rPr>
              <a:t>Order.Qty</a:t>
            </a:r>
            <a:r>
              <a:rPr lang="en-US" sz="1650" dirty="0">
                <a:solidFill>
                  <a:srgbClr val="C00000">
                    <a:alpha val="99000"/>
                  </a:srgbClr>
                </a:solidFill>
                <a:latin typeface="Courier New" panose="02070309020205020404" pitchFamily="49" charset="0"/>
                <a:cs typeface="Courier New" panose="02070309020205020404" pitchFamily="49" charset="0"/>
              </a:rPr>
              <a:t>'</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0070C0">
                    <a:alpha val="99000"/>
                  </a:srgbClr>
                </a:solidFill>
                <a:latin typeface="Courier New" panose="02070309020205020404" pitchFamily="49" charset="0"/>
                <a:cs typeface="Courier New" panose="02070309020205020404" pitchFamily="49" charset="0"/>
              </a:rPr>
              <a:t>AS</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err="1">
                <a:solidFill>
                  <a:srgbClr val="0070C0">
                    <a:alpha val="99000"/>
                  </a:srgbClr>
                </a:solidFill>
                <a:latin typeface="Courier New" panose="02070309020205020404" pitchFamily="49" charset="0"/>
                <a:cs typeface="Courier New" panose="02070309020205020404" pitchFamily="49" charset="0"/>
              </a:rPr>
              <a:t>int</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a:t>
            </a:r>
          </a:p>
          <a:p>
            <a:pPr marL="0" indent="0">
              <a:spcBef>
                <a:spcPts val="0"/>
              </a:spcBef>
              <a:buNone/>
            </a:pP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chemeClr val="bg2">
                    <a:lumMod val="10000"/>
                    <a:alpha val="99000"/>
                  </a:schemeClr>
                </a:solidFill>
                <a:latin typeface="Courier New" panose="02070309020205020404" pitchFamily="49" charset="0"/>
                <a:cs typeface="Courier New" panose="02070309020205020404" pitchFamily="49" charset="0"/>
              </a:rPr>
              <a:t>Price</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0070C0">
                    <a:alpha val="99000"/>
                  </a:srgbClr>
                </a:solidFill>
                <a:latin typeface="Courier New" panose="02070309020205020404" pitchFamily="49" charset="0"/>
                <a:cs typeface="Courier New" panose="02070309020205020404" pitchFamily="49" charset="0"/>
              </a:rPr>
              <a:t>AS</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smtClean="0">
                <a:solidFill>
                  <a:schemeClr val="tx1">
                    <a:lumMod val="75000"/>
                    <a:lumOff val="25000"/>
                    <a:alpha val="99000"/>
                  </a:schemeClr>
                </a:solidFill>
                <a:latin typeface="Courier New" panose="02070309020205020404" pitchFamily="49" charset="0"/>
                <a:cs typeface="Courier New" panose="02070309020205020404" pitchFamily="49" charset="0"/>
              </a:rPr>
              <a:t>CAST(</a:t>
            </a:r>
            <a:r>
              <a:rPr lang="en-US" sz="1650" dirty="0" smtClean="0">
                <a:solidFill>
                  <a:srgbClr val="A7159D"/>
                </a:solidFill>
                <a:latin typeface="Courier New" panose="02070309020205020404" pitchFamily="49" charset="0"/>
                <a:cs typeface="Courier New" panose="02070309020205020404" pitchFamily="49" charset="0"/>
              </a:rPr>
              <a:t>JSON_VALUE</a:t>
            </a:r>
            <a:r>
              <a:rPr lang="en-US" sz="1650" dirty="0" smtClean="0">
                <a:solidFill>
                  <a:schemeClr val="bg2">
                    <a:lumMod val="10000"/>
                    <a:alpha val="99000"/>
                  </a:schemeClr>
                </a:solidFill>
                <a:latin typeface="Courier New" panose="02070309020205020404" pitchFamily="49" charset="0"/>
                <a:cs typeface="Courier New" panose="02070309020205020404" pitchFamily="49" charset="0"/>
              </a:rPr>
              <a:t>(</a:t>
            </a:r>
            <a:r>
              <a:rPr lang="en-US" sz="1650" dirty="0" err="1" smtClean="0">
                <a:solidFill>
                  <a:schemeClr val="bg2">
                    <a:lumMod val="10000"/>
                    <a:alpha val="99000"/>
                  </a:schemeClr>
                </a:solidFill>
                <a:latin typeface="Courier New" panose="02070309020205020404" pitchFamily="49" charset="0"/>
                <a:cs typeface="Courier New" panose="02070309020205020404" pitchFamily="49" charset="0"/>
              </a:rPr>
              <a:t>JOrderDetails</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C00000">
                    <a:alpha val="99000"/>
                  </a:srgbClr>
                </a:solidFill>
                <a:latin typeface="Courier New" panose="02070309020205020404" pitchFamily="49" charset="0"/>
                <a:cs typeface="Courier New" panose="02070309020205020404" pitchFamily="49" charset="0"/>
              </a:rPr>
              <a:t>'$.</a:t>
            </a:r>
            <a:r>
              <a:rPr lang="en-US" sz="1650" dirty="0" err="1">
                <a:solidFill>
                  <a:srgbClr val="C00000">
                    <a:alpha val="99000"/>
                  </a:srgbClr>
                </a:solidFill>
                <a:latin typeface="Courier New" panose="02070309020205020404" pitchFamily="49" charset="0"/>
                <a:cs typeface="Courier New" panose="02070309020205020404" pitchFamily="49" charset="0"/>
              </a:rPr>
              <a:t>Order.Price</a:t>
            </a:r>
            <a:r>
              <a:rPr lang="en-US" sz="1650" dirty="0" smtClean="0">
                <a:solidFill>
                  <a:srgbClr val="C00000">
                    <a:alpha val="99000"/>
                  </a:srgbClr>
                </a:solidFill>
                <a:latin typeface="Courier New" panose="02070309020205020404" pitchFamily="49" charset="0"/>
                <a:cs typeface="Courier New" panose="02070309020205020404" pitchFamily="49" charset="0"/>
              </a:rPr>
              <a:t>'</a:t>
            </a:r>
            <a:r>
              <a:rPr lang="en-US" sz="1650" dirty="0" smtClean="0">
                <a:solidFill>
                  <a:schemeClr val="tx1">
                    <a:lumMod val="75000"/>
                    <a:lumOff val="25000"/>
                    <a:alpha val="99000"/>
                  </a:schemeClr>
                </a:solidFill>
                <a:latin typeface="Courier New" panose="02070309020205020404" pitchFamily="49" charset="0"/>
                <a:cs typeface="Courier New" panose="02070309020205020404" pitchFamily="49" charset="0"/>
              </a:rPr>
              <a:t>) AS decimal(18, 2)</a:t>
            </a:r>
            <a:endPar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endParaRPr>
          </a:p>
          <a:p>
            <a:pPr marL="0" indent="0">
              <a:spcBef>
                <a:spcPts val="0"/>
              </a:spcBef>
              <a:buNone/>
            </a:pPr>
            <a:r>
              <a:rPr lang="en-US" sz="1650" dirty="0" smtClean="0">
                <a:solidFill>
                  <a:schemeClr val="tx1">
                    <a:lumMod val="75000"/>
                    <a:lumOff val="25000"/>
                    <a:alpha val="99000"/>
                  </a:schemeClr>
                </a:solidFill>
                <a:latin typeface="Courier New" panose="02070309020205020404" pitchFamily="49" charset="0"/>
                <a:cs typeface="Courier New" panose="02070309020205020404" pitchFamily="49" charset="0"/>
              </a:rPr>
              <a:t>)</a:t>
            </a:r>
            <a:endPar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endParaRPr>
          </a:p>
          <a:p>
            <a:pPr marL="0" indent="0">
              <a:spcBef>
                <a:spcPts val="0"/>
              </a:spcBef>
              <a:buNone/>
            </a:pPr>
            <a:endPar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endParaRPr>
          </a:p>
          <a:p>
            <a:pPr marL="0" indent="0">
              <a:spcBef>
                <a:spcPts val="0"/>
              </a:spcBef>
              <a:buNone/>
            </a:pPr>
            <a:r>
              <a:rPr lang="en-US" sz="1650" b="1" dirty="0">
                <a:solidFill>
                  <a:srgbClr val="0070C0">
                    <a:alpha val="99000"/>
                  </a:srgbClr>
                </a:solidFill>
                <a:latin typeface="Courier New" panose="02070309020205020404" pitchFamily="49" charset="0"/>
                <a:cs typeface="Courier New" panose="02070309020205020404" pitchFamily="49" charset="0"/>
              </a:rPr>
              <a:t>CREATE INDEX </a:t>
            </a:r>
            <a:r>
              <a:rPr lang="en-US" sz="1650" dirty="0" err="1">
                <a:solidFill>
                  <a:schemeClr val="bg2">
                    <a:lumMod val="10000"/>
                    <a:alpha val="99000"/>
                  </a:schemeClr>
                </a:solidFill>
                <a:latin typeface="Courier New" panose="02070309020205020404" pitchFamily="49" charset="0"/>
                <a:cs typeface="Courier New" panose="02070309020205020404" pitchFamily="49" charset="0"/>
              </a:rPr>
              <a:t>idxJson</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0070C0">
                    <a:alpha val="99000"/>
                  </a:srgbClr>
                </a:solidFill>
                <a:latin typeface="Courier New" panose="02070309020205020404" pitchFamily="49" charset="0"/>
                <a:cs typeface="Courier New" panose="02070309020205020404" pitchFamily="49" charset="0"/>
              </a:rPr>
              <a:t>ON</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err="1">
                <a:solidFill>
                  <a:schemeClr val="bg2">
                    <a:lumMod val="10000"/>
                    <a:alpha val="99000"/>
                  </a:schemeClr>
                </a:solidFill>
                <a:latin typeface="Courier New" panose="02070309020205020404" pitchFamily="49" charset="0"/>
                <a:cs typeface="Courier New" panose="02070309020205020404" pitchFamily="49" charset="0"/>
              </a:rPr>
              <a:t>SalesOrderRecord</a:t>
            </a:r>
            <a:r>
              <a:rPr lang="en-US" sz="1650" dirty="0">
                <a:solidFill>
                  <a:schemeClr val="bg2">
                    <a:lumMod val="10000"/>
                    <a:alpha val="99000"/>
                  </a:schemeClr>
                </a:solidFill>
                <a:latin typeface="Courier New" panose="02070309020205020404" pitchFamily="49" charset="0"/>
                <a:cs typeface="Courier New" panose="02070309020205020404" pitchFamily="49" charset="0"/>
              </a:rPr>
              <a:t>(Quantity</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0070C0">
                    <a:alpha val="99000"/>
                  </a:srgbClr>
                </a:solidFill>
                <a:latin typeface="Courier New" panose="02070309020205020404" pitchFamily="49" charset="0"/>
                <a:cs typeface="Courier New" panose="02070309020205020404" pitchFamily="49" charset="0"/>
              </a:rPr>
              <a:t>INCLUDE</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chemeClr val="bg2">
                    <a:lumMod val="10000"/>
                    <a:alpha val="99000"/>
                  </a:schemeClr>
                </a:solidFill>
                <a:latin typeface="Courier New" panose="02070309020205020404" pitchFamily="49" charset="0"/>
                <a:cs typeface="Courier New" panose="02070309020205020404" pitchFamily="49" charset="0"/>
              </a:rPr>
              <a:t>Price</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a:t>
            </a:r>
            <a:r>
              <a:rPr lang="en-US" sz="1650" dirty="0">
                <a:latin typeface="Courier New" panose="02070309020205020404" pitchFamily="49" charset="0"/>
                <a:cs typeface="Courier New" panose="02070309020205020404" pitchFamily="49" charset="0"/>
              </a:rPr>
              <a:t>;</a:t>
            </a:r>
            <a:endPar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endParaRPr>
          </a:p>
          <a:p>
            <a:pPr marL="0" indent="0">
              <a:spcBef>
                <a:spcPts val="0"/>
              </a:spcBef>
              <a:buNone/>
            </a:pPr>
            <a:endPar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5042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fade">
                                      <p:cBhvr>
                                        <p:cTn id="16" dur="500"/>
                                        <p:tgtEl>
                                          <p:spTgt spid="8">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500"/>
                                        <p:tgtEl>
                                          <p:spTgt spid="8">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animEffect transition="in" filter="fade">
                                      <p:cBhvr>
                                        <p:cTn id="25" dur="500"/>
                                        <p:tgtEl>
                                          <p:spTgt spid="8">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8" end="8"/>
                                            </p:txEl>
                                          </p:spTgt>
                                        </p:tgtEl>
                                        <p:attrNameLst>
                                          <p:attrName>style.visibility</p:attrName>
                                        </p:attrNameLst>
                                      </p:cBhvr>
                                      <p:to>
                                        <p:strVal val="visible"/>
                                      </p:to>
                                    </p:set>
                                    <p:animEffect transition="in" filter="fade">
                                      <p:cBhvr>
                                        <p:cTn id="28" dur="500"/>
                                        <p:tgtEl>
                                          <p:spTgt spid="8">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500"/>
                                        <p:tgtEl>
                                          <p:spTgt spid="8">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11" end="11"/>
                                            </p:txEl>
                                          </p:spTgt>
                                        </p:tgtEl>
                                        <p:attrNameLst>
                                          <p:attrName>style.visibility</p:attrName>
                                        </p:attrNameLst>
                                      </p:cBhvr>
                                      <p:to>
                                        <p:strVal val="visible"/>
                                      </p:to>
                                    </p:set>
                                    <p:animEffect transition="in" filter="fade">
                                      <p:cBhvr>
                                        <p:cTn id="36"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smtClean="0">
                <a:solidFill>
                  <a:schemeClr val="accent1"/>
                </a:solidFill>
                <a:cs typeface="Segoe UI Light" panose="020B0502040204020203" pitchFamily="34" charset="0"/>
              </a:rPr>
              <a:t>Restrictions FOR JSON clause</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245691" y="1363288"/>
            <a:ext cx="8652143" cy="3870539"/>
          </a:xfrm>
        </p:spPr>
        <p:txBody>
          <a:bodyPr>
            <a:noAutofit/>
          </a:bodyPr>
          <a:lstStyle/>
          <a:p>
            <a:pPr marL="0" indent="0">
              <a:buNone/>
            </a:pPr>
            <a:r>
              <a:rPr lang="en-US" sz="2800" dirty="0" smtClean="0"/>
              <a:t>Data type support</a:t>
            </a:r>
          </a:p>
          <a:p>
            <a:pPr lvl="1"/>
            <a:r>
              <a:rPr lang="en-US" sz="2400" dirty="0" smtClean="0"/>
              <a:t>No CLR (except some, like HIERARCHYID</a:t>
            </a:r>
            <a:r>
              <a:rPr lang="en-US" sz="2400" dirty="0" smtClean="0"/>
              <a:t>)</a:t>
            </a:r>
          </a:p>
          <a:p>
            <a:pPr marL="0" indent="0">
              <a:buNone/>
            </a:pPr>
            <a:r>
              <a:rPr lang="en-US" sz="2800" dirty="0" smtClean="0"/>
              <a:t>Statement</a:t>
            </a:r>
          </a:p>
          <a:p>
            <a:pPr lvl="1"/>
            <a:r>
              <a:rPr lang="en-US" sz="2400" dirty="0" smtClean="0"/>
              <a:t>No </a:t>
            </a:r>
            <a:r>
              <a:rPr lang="en-US" sz="2400" dirty="0" smtClean="0"/>
              <a:t>SELECT INTO</a:t>
            </a:r>
          </a:p>
          <a:p>
            <a:pPr marL="0" indent="0">
              <a:buNone/>
            </a:pPr>
            <a:r>
              <a:rPr lang="en-US" sz="2800" dirty="0" smtClean="0"/>
              <a:t>Rules</a:t>
            </a:r>
          </a:p>
          <a:p>
            <a:pPr lvl="1"/>
            <a:r>
              <a:rPr lang="en-US" sz="2400" dirty="0" smtClean="0"/>
              <a:t>Column aliases always for non-named values</a:t>
            </a:r>
          </a:p>
          <a:p>
            <a:pPr lvl="1"/>
            <a:r>
              <a:rPr lang="en-US" sz="2400" dirty="0"/>
              <a:t>A table must exist for parsing (FOR JSON AUTO</a:t>
            </a:r>
            <a:r>
              <a:rPr lang="en-US" sz="2400" dirty="0" smtClean="0"/>
              <a:t>)</a:t>
            </a:r>
            <a:endParaRPr lang="en-US" sz="2400" dirty="0"/>
          </a:p>
          <a:p>
            <a:pPr lvl="1"/>
            <a:endParaRPr lang="en-US" sz="2400" dirty="0" smtClean="0"/>
          </a:p>
          <a:p>
            <a:pPr lvl="1"/>
            <a:endParaRPr lang="en-US" sz="2400" dirty="0" smtClean="0"/>
          </a:p>
          <a:p>
            <a:pPr lvl="1"/>
            <a:endParaRPr lang="en-US" sz="2400" dirty="0" smtClean="0"/>
          </a:p>
        </p:txBody>
      </p:sp>
    </p:spTree>
    <p:extLst>
      <p:ext uri="{BB962C8B-B14F-4D97-AF65-F5344CB8AC3E}">
        <p14:creationId xmlns:p14="http://schemas.microsoft.com/office/powerpoint/2010/main" val="3593813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fade">
                                      <p:cBhvr>
                                        <p:cTn id="26" dur="500"/>
                                        <p:tgtEl>
                                          <p:spTgt spid="8">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fade">
                                      <p:cBhvr>
                                        <p:cTn id="29"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err="1" smtClean="0"/>
              <a:t>Formattare</a:t>
            </a:r>
            <a:r>
              <a:rPr lang="en-US" b="0" dirty="0" smtClean="0"/>
              <a:t> </a:t>
            </a:r>
            <a:r>
              <a:rPr lang="en-US" b="0" dirty="0" err="1" smtClean="0"/>
              <a:t>ed</a:t>
            </a:r>
            <a:r>
              <a:rPr lang="en-US" b="0" dirty="0" smtClean="0"/>
              <a:t> </a:t>
            </a:r>
            <a:r>
              <a:rPr lang="en-US" b="0" dirty="0" err="1" smtClean="0"/>
              <a:t>esportare</a:t>
            </a:r>
            <a:r>
              <a:rPr lang="en-US" b="0" dirty="0" smtClean="0"/>
              <a:t> JSON da SQL Server</a:t>
            </a:r>
            <a:endParaRPr lang="en-US" dirty="0"/>
          </a:p>
        </p:txBody>
      </p:sp>
      <p:sp>
        <p:nvSpPr>
          <p:cNvPr id="5" name="Title 6"/>
          <p:cNvSpPr>
            <a:spLocks noGrp="1"/>
          </p:cNvSpPr>
          <p:nvPr>
            <p:ph type="title"/>
          </p:nvPr>
        </p:nvSpPr>
        <p:spPr>
          <a:xfrm>
            <a:off x="174612" y="157943"/>
            <a:ext cx="8794302" cy="1205345"/>
          </a:xfrm>
        </p:spPr>
        <p:txBody>
          <a:bodyPr>
            <a:normAutofit/>
          </a:bodyPr>
          <a:lstStyle/>
          <a:p>
            <a:r>
              <a:rPr lang="en-US" sz="3600" dirty="0" smtClean="0">
                <a:solidFill>
                  <a:schemeClr val="accent1"/>
                </a:solidFill>
                <a:cs typeface="Segoe UI Light" panose="020B0502040204020203" pitchFamily="34" charset="0"/>
              </a:rPr>
              <a:t>DEMO</a:t>
            </a:r>
            <a:endParaRPr lang="en-US" sz="3600" dirty="0">
              <a:solidFill>
                <a:schemeClr val="accent1"/>
              </a:solidFill>
              <a:cs typeface="Segoe UI Light" panose="020B0502040204020203" pitchFamily="34" charset="0"/>
            </a:endParaRPr>
          </a:p>
        </p:txBody>
      </p:sp>
      <p:sp>
        <p:nvSpPr>
          <p:cNvPr id="6" name="Text Placeholder 7"/>
          <p:cNvSpPr txBox="1">
            <a:spLocks/>
          </p:cNvSpPr>
          <p:nvPr/>
        </p:nvSpPr>
        <p:spPr>
          <a:xfrm>
            <a:off x="245691" y="1363288"/>
            <a:ext cx="8652143" cy="3870539"/>
          </a:xfrm>
          <a:prstGeom prst="rect">
            <a:avLst/>
          </a:prstGeom>
        </p:spPr>
        <p:txBody>
          <a:bodyPr>
            <a:no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endParaRPr lang="en-US" sz="2400" dirty="0" smtClean="0"/>
          </a:p>
        </p:txBody>
      </p:sp>
      <p:sp>
        <p:nvSpPr>
          <p:cNvPr id="7" name="Text Placeholder 7"/>
          <p:cNvSpPr txBox="1">
            <a:spLocks/>
          </p:cNvSpPr>
          <p:nvPr/>
        </p:nvSpPr>
        <p:spPr>
          <a:xfrm>
            <a:off x="398091" y="1515688"/>
            <a:ext cx="8652143" cy="3870539"/>
          </a:xfrm>
          <a:prstGeom prst="rect">
            <a:avLst/>
          </a:prstGeom>
        </p:spPr>
        <p:txBody>
          <a:bodyPr vert="horz" lIns="91440" tIns="45720" rIns="91440" bIns="45720" rtlCol="0">
            <a:noAutofit/>
          </a:bodyPr>
          <a:lstStyle>
            <a:lvl1pPr indent="0">
              <a:lnSpc>
                <a:spcPct val="100000"/>
              </a:lnSpc>
              <a:spcBef>
                <a:spcPts val="1350"/>
              </a:spcBef>
              <a:buClr>
                <a:schemeClr val="accent1"/>
              </a:buClr>
              <a:buSzPct val="100000"/>
              <a:buFont typeface="Arial" pitchFamily="34" charset="0"/>
              <a:buNone/>
              <a:defRPr sz="2800">
                <a:solidFill>
                  <a:schemeClr val="accent1">
                    <a:alpha val="99000"/>
                  </a:schemeClr>
                </a:solidFill>
                <a:latin typeface="Segoe UI Light" panose="020B0502040204020203" pitchFamily="34" charset="0"/>
                <a:cs typeface="Segoe UI Light" panose="020B0502040204020203" pitchFamily="34" charset="0"/>
              </a:defRPr>
            </a:lvl1pPr>
            <a:lvl2pPr marL="606190" lvl="1" indent="-258435">
              <a:lnSpc>
                <a:spcPct val="100000"/>
              </a:lnSpc>
              <a:spcBef>
                <a:spcPts val="300"/>
              </a:spcBef>
              <a:spcAft>
                <a:spcPts val="300"/>
              </a:spcAft>
              <a:buClr>
                <a:schemeClr val="tx1">
                  <a:lumMod val="75000"/>
                  <a:lumOff val="25000"/>
                </a:schemeClr>
              </a:buClr>
              <a:buSzPct val="85000"/>
              <a:buFont typeface="Segoe UI" pitchFamily="34" charset="0"/>
              <a:buChar char="–"/>
              <a:defRPr sz="2400">
                <a:solidFill>
                  <a:schemeClr val="tx2"/>
                </a:solidFill>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solidFill>
                  <a:schemeClr val="tx2"/>
                </a:solidFill>
                <a:latin typeface="Segoe UI Light" panose="020B0502040204020203" pitchFamily="34" charset="0"/>
                <a:cs typeface="Segoe UI Light" panose="020B0502040204020203" pitchFamily="34" charset="0"/>
              </a:defRPr>
            </a:lvl3pPr>
            <a:lvl4pPr marL="1600200" indent="-228600">
              <a:spcBef>
                <a:spcPct val="20000"/>
              </a:spcBef>
              <a:buFont typeface="Wingdings" charset="2"/>
              <a:buChar char="§"/>
              <a:defRPr sz="1500">
                <a:solidFill>
                  <a:schemeClr val="tx2"/>
                </a:solidFill>
              </a:defRPr>
            </a:lvl4pPr>
            <a:lvl5pPr marL="2057400" indent="-228600">
              <a:spcBef>
                <a:spcPct val="20000"/>
              </a:spcBef>
              <a:buFont typeface="Wingdings" charset="2"/>
              <a:buChar char="§"/>
              <a:defRPr sz="1500">
                <a:solidFill>
                  <a:schemeClr val="tx2"/>
                </a:solidFil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endParaRPr lang="en-US" sz="3600" dirty="0" smtClean="0"/>
          </a:p>
          <a:p>
            <a:endParaRPr lang="en-US" sz="3600" dirty="0"/>
          </a:p>
          <a:p>
            <a:endParaRPr lang="en-US" sz="3600" dirty="0" smtClean="0"/>
          </a:p>
          <a:p>
            <a:endParaRPr lang="en-US" sz="3600" dirty="0"/>
          </a:p>
          <a:p>
            <a:r>
              <a:rPr lang="en-US" sz="3600" dirty="0" smtClean="0"/>
              <a:t>Unsupported queries</a:t>
            </a:r>
            <a:endParaRPr lang="en-US" sz="3600" dirty="0"/>
          </a:p>
        </p:txBody>
      </p:sp>
    </p:spTree>
    <p:extLst>
      <p:ext uri="{BB962C8B-B14F-4D97-AF65-F5344CB8AC3E}">
        <p14:creationId xmlns:p14="http://schemas.microsoft.com/office/powerpoint/2010/main" val="1129219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solidFill>
                  <a:schemeClr val="accent1"/>
                </a:solidFill>
                <a:cs typeface="Segoe UI Light" panose="020B0502040204020203" pitchFamily="34" charset="0"/>
              </a:rPr>
              <a:t>Conclusions</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p:txBody>
          <a:bodyPr/>
          <a:lstStyle/>
          <a:p>
            <a:pPr marL="0" indent="0">
              <a:spcBef>
                <a:spcPct val="20000"/>
              </a:spcBef>
              <a:buNone/>
            </a:pPr>
            <a:r>
              <a:rPr lang="en-US" sz="2800" dirty="0" smtClean="0">
                <a:solidFill>
                  <a:schemeClr val="tx2"/>
                </a:solidFill>
              </a:rPr>
              <a:t>Reducing the gap with competitors </a:t>
            </a:r>
            <a:r>
              <a:rPr lang="en-US" sz="2800" dirty="0">
                <a:solidFill>
                  <a:schemeClr val="tx2"/>
                </a:solidFill>
              </a:rPr>
              <a:t>(PostgreSQL)</a:t>
            </a:r>
          </a:p>
          <a:p>
            <a:pPr marL="0" indent="0">
              <a:spcBef>
                <a:spcPct val="20000"/>
              </a:spcBef>
              <a:buNone/>
            </a:pPr>
            <a:r>
              <a:rPr lang="en-US" sz="2800" dirty="0" smtClean="0">
                <a:solidFill>
                  <a:schemeClr val="tx2"/>
                </a:solidFill>
              </a:rPr>
              <a:t>Optimized </a:t>
            </a:r>
            <a:r>
              <a:rPr lang="en-US" sz="2800" dirty="0">
                <a:solidFill>
                  <a:schemeClr val="tx2"/>
                </a:solidFill>
              </a:rPr>
              <a:t>i</a:t>
            </a:r>
            <a:r>
              <a:rPr lang="en-US" sz="2800" dirty="0" smtClean="0">
                <a:solidFill>
                  <a:schemeClr val="tx2"/>
                </a:solidFill>
              </a:rPr>
              <a:t>ntegrated parser (avoid CLR </a:t>
            </a:r>
            <a:r>
              <a:rPr lang="en-US" sz="2800" dirty="0">
                <a:solidFill>
                  <a:schemeClr val="tx2"/>
                </a:solidFill>
              </a:rPr>
              <a:t>custom)</a:t>
            </a:r>
          </a:p>
          <a:p>
            <a:pPr marL="0" indent="0">
              <a:spcBef>
                <a:spcPct val="20000"/>
              </a:spcBef>
              <a:buNone/>
            </a:pPr>
            <a:r>
              <a:rPr lang="en-US" sz="2800" dirty="0" smtClean="0">
                <a:solidFill>
                  <a:schemeClr val="tx2"/>
                </a:solidFill>
              </a:rPr>
              <a:t>Poor additional t-sql (parameters and built-in functions)</a:t>
            </a:r>
            <a:endParaRPr lang="en-US" sz="2800" dirty="0">
              <a:solidFill>
                <a:schemeClr val="tx2"/>
              </a:solidFill>
            </a:endParaRPr>
          </a:p>
          <a:p>
            <a:pPr marL="0" indent="0">
              <a:spcBef>
                <a:spcPct val="20000"/>
              </a:spcBef>
              <a:buNone/>
            </a:pPr>
            <a:r>
              <a:rPr lang="en-US" sz="2800" dirty="0" smtClean="0">
                <a:solidFill>
                  <a:schemeClr val="tx2"/>
                </a:solidFill>
              </a:rPr>
              <a:t>V1 features</a:t>
            </a:r>
            <a:endParaRPr lang="en-US" sz="2800" dirty="0">
              <a:solidFill>
                <a:schemeClr val="tx2"/>
              </a:solidFill>
            </a:endParaRPr>
          </a:p>
          <a:p>
            <a:pPr marL="0" indent="0">
              <a:spcBef>
                <a:spcPct val="20000"/>
              </a:spcBef>
              <a:buNone/>
            </a:pPr>
            <a:r>
              <a:rPr lang="en-US" sz="2800" dirty="0" smtClean="0">
                <a:solidFill>
                  <a:schemeClr val="tx2"/>
                </a:solidFill>
              </a:rPr>
              <a:t>Future storage changes? Index structures?</a:t>
            </a:r>
          </a:p>
          <a:p>
            <a:pPr marL="0" indent="0">
              <a:spcBef>
                <a:spcPct val="20000"/>
              </a:spcBef>
              <a:buNone/>
            </a:pPr>
            <a:r>
              <a:rPr lang="en-US" sz="2800" dirty="0" smtClean="0">
                <a:solidFill>
                  <a:schemeClr val="tx2"/>
                </a:solidFill>
              </a:rPr>
              <a:t>Biz logic -&gt; application, not everything on SQL Server</a:t>
            </a:r>
            <a:endParaRPr lang="en-US" sz="2800" dirty="0">
              <a:solidFill>
                <a:schemeClr val="tx2"/>
              </a:solidFill>
            </a:endParaRPr>
          </a:p>
          <a:p>
            <a:endParaRPr lang="en-US" dirty="0"/>
          </a:p>
        </p:txBody>
      </p:sp>
    </p:spTree>
    <p:extLst>
      <p:ext uri="{BB962C8B-B14F-4D97-AF65-F5344CB8AC3E}">
        <p14:creationId xmlns:p14="http://schemas.microsoft.com/office/powerpoint/2010/main" val="1396525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normAutofit/>
          </a:bodyPr>
          <a:lstStyle/>
          <a:p>
            <a:pPr marL="0" indent="0">
              <a:buNone/>
            </a:pPr>
            <a:r>
              <a:rPr lang="it-IT" sz="2000" dirty="0">
                <a:latin typeface="Segoe UI Light" panose="020B0502040204020203" pitchFamily="34" charset="0"/>
                <a:cs typeface="Segoe UI Light" panose="020B0502040204020203" pitchFamily="34" charset="0"/>
              </a:rPr>
              <a:t>FOR JSON PATH: </a:t>
            </a:r>
            <a:r>
              <a:rPr lang="it-IT" sz="2000" dirty="0">
                <a:latin typeface="Segoe UI Light" panose="020B0502040204020203" pitchFamily="34" charset="0"/>
                <a:cs typeface="Segoe UI Light" panose="020B0502040204020203" pitchFamily="34" charset="0"/>
                <a:hlinkClick r:id="rId2"/>
              </a:rPr>
              <a:t>https://</a:t>
            </a:r>
            <a:r>
              <a:rPr lang="it-IT" sz="2000" dirty="0" smtClean="0">
                <a:latin typeface="Segoe UI Light" panose="020B0502040204020203" pitchFamily="34" charset="0"/>
                <a:cs typeface="Segoe UI Light" panose="020B0502040204020203" pitchFamily="34" charset="0"/>
                <a:hlinkClick r:id="rId2"/>
              </a:rPr>
              <a:t>msdn.microsoft.com/en-us/library/dn921877.aspx</a:t>
            </a:r>
            <a:endParaRPr lang="it-IT" sz="2000" dirty="0" smtClean="0">
              <a:latin typeface="Segoe UI Light" panose="020B0502040204020203" pitchFamily="34" charset="0"/>
              <a:cs typeface="Segoe UI Light" panose="020B0502040204020203" pitchFamily="34" charset="0"/>
            </a:endParaRPr>
          </a:p>
          <a:p>
            <a:pPr marL="0" indent="0">
              <a:buNone/>
            </a:pPr>
            <a:r>
              <a:rPr lang="en-US" sz="2000" dirty="0">
                <a:latin typeface="Segoe UI Light" panose="020B0502040204020203" pitchFamily="34" charset="0"/>
                <a:cs typeface="Segoe UI Light" panose="020B0502040204020203" pitchFamily="34" charset="0"/>
              </a:rPr>
              <a:t>FOR JSON AUTO: </a:t>
            </a:r>
            <a:r>
              <a:rPr lang="en-US" sz="2000" dirty="0">
                <a:latin typeface="Segoe UI Light" panose="020B0502040204020203" pitchFamily="34" charset="0"/>
                <a:cs typeface="Segoe UI Light" panose="020B0502040204020203" pitchFamily="34" charset="0"/>
                <a:hlinkClick r:id="rId3"/>
              </a:rPr>
              <a:t>https://</a:t>
            </a:r>
            <a:r>
              <a:rPr lang="en-US" sz="2000" dirty="0" smtClean="0">
                <a:latin typeface="Segoe UI Light" panose="020B0502040204020203" pitchFamily="34" charset="0"/>
                <a:cs typeface="Segoe UI Light" panose="020B0502040204020203" pitchFamily="34" charset="0"/>
                <a:hlinkClick r:id="rId3"/>
              </a:rPr>
              <a:t>msdn.microsoft.com/en-us/library/dn921883.aspx</a:t>
            </a:r>
            <a:endParaRPr lang="en-US" sz="2000" dirty="0" smtClean="0">
              <a:latin typeface="Segoe UI Light" panose="020B0502040204020203" pitchFamily="34" charset="0"/>
              <a:cs typeface="Segoe UI Light" panose="020B0502040204020203" pitchFamily="34" charset="0"/>
            </a:endParaRPr>
          </a:p>
          <a:p>
            <a:pPr marL="0" indent="0">
              <a:buNone/>
            </a:pPr>
            <a:r>
              <a:rPr lang="en-US" sz="2000" dirty="0">
                <a:latin typeface="Segoe UI Light" panose="020B0502040204020203" pitchFamily="34" charset="0"/>
                <a:cs typeface="Segoe UI Light" panose="020B0502040204020203" pitchFamily="34" charset="0"/>
              </a:rPr>
              <a:t>INCLUDE_NULL_VALUES: </a:t>
            </a:r>
            <a:r>
              <a:rPr lang="en-US" sz="2000" dirty="0">
                <a:latin typeface="Segoe UI Light" panose="020B0502040204020203" pitchFamily="34" charset="0"/>
                <a:cs typeface="Segoe UI Light" panose="020B0502040204020203" pitchFamily="34" charset="0"/>
                <a:hlinkClick r:id="rId4"/>
              </a:rPr>
              <a:t>https://</a:t>
            </a:r>
            <a:r>
              <a:rPr lang="en-US" sz="2000" dirty="0" smtClean="0">
                <a:latin typeface="Segoe UI Light" panose="020B0502040204020203" pitchFamily="34" charset="0"/>
                <a:cs typeface="Segoe UI Light" panose="020B0502040204020203" pitchFamily="34" charset="0"/>
                <a:hlinkClick r:id="rId4"/>
              </a:rPr>
              <a:t>msdn.microsoft.com/en-us/library/dn921878.aspx</a:t>
            </a:r>
            <a:endParaRPr lang="en-US" sz="2000" dirty="0" smtClean="0">
              <a:latin typeface="Segoe UI Light" panose="020B0502040204020203" pitchFamily="34" charset="0"/>
              <a:cs typeface="Segoe UI Light" panose="020B0502040204020203" pitchFamily="34" charset="0"/>
            </a:endParaRPr>
          </a:p>
          <a:p>
            <a:pPr marL="0" indent="0">
              <a:buNone/>
            </a:pPr>
            <a:r>
              <a:rPr lang="en-US" sz="2000" dirty="0">
                <a:latin typeface="Segoe UI Light" panose="020B0502040204020203" pitchFamily="34" charset="0"/>
                <a:cs typeface="Segoe UI Light" panose="020B0502040204020203" pitchFamily="34" charset="0"/>
              </a:rPr>
              <a:t>ROOT: </a:t>
            </a:r>
            <a:r>
              <a:rPr lang="en-US" sz="2000" dirty="0">
                <a:latin typeface="Segoe UI Light" panose="020B0502040204020203" pitchFamily="34" charset="0"/>
                <a:cs typeface="Segoe UI Light" panose="020B0502040204020203" pitchFamily="34" charset="0"/>
                <a:hlinkClick r:id="rId5"/>
              </a:rPr>
              <a:t>https://</a:t>
            </a:r>
            <a:r>
              <a:rPr lang="en-US" sz="2000" dirty="0" smtClean="0">
                <a:latin typeface="Segoe UI Light" panose="020B0502040204020203" pitchFamily="34" charset="0"/>
                <a:cs typeface="Segoe UI Light" panose="020B0502040204020203" pitchFamily="34" charset="0"/>
                <a:hlinkClick r:id="rId5"/>
              </a:rPr>
              <a:t>msdn.microsoft.com/en-us/library/dn921894.aspx</a:t>
            </a:r>
            <a:endParaRPr lang="en-US" sz="2000" dirty="0" smtClean="0">
              <a:latin typeface="Segoe UI Light" panose="020B0502040204020203" pitchFamily="34" charset="0"/>
              <a:cs typeface="Segoe UI Light" panose="020B0502040204020203" pitchFamily="34" charset="0"/>
            </a:endParaRPr>
          </a:p>
          <a:p>
            <a:pPr marL="0" indent="0">
              <a:buNone/>
            </a:pPr>
            <a:r>
              <a:rPr lang="en-US" sz="2000" dirty="0" smtClean="0">
                <a:latin typeface="Segoe UI Light" panose="020B0502040204020203" pitchFamily="34" charset="0"/>
                <a:cs typeface="Segoe UI Light" panose="020B0502040204020203" pitchFamily="34" charset="0"/>
              </a:rPr>
              <a:t>POST Jovan </a:t>
            </a:r>
            <a:r>
              <a:rPr lang="en-US" sz="2000" dirty="0" err="1" smtClean="0">
                <a:latin typeface="Segoe UI Light" panose="020B0502040204020203" pitchFamily="34" charset="0"/>
                <a:cs typeface="Segoe UI Light" panose="020B0502040204020203" pitchFamily="34" charset="0"/>
              </a:rPr>
              <a:t>Popovic</a:t>
            </a:r>
            <a:r>
              <a:rPr lang="en-US" sz="2000" dirty="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hlinkClick r:id="rId6"/>
              </a:rPr>
              <a:t>http://</a:t>
            </a:r>
            <a:r>
              <a:rPr lang="en-US" sz="2000" dirty="0" smtClean="0">
                <a:latin typeface="Segoe UI Light" panose="020B0502040204020203" pitchFamily="34" charset="0"/>
                <a:cs typeface="Segoe UI Light" panose="020B0502040204020203" pitchFamily="34" charset="0"/>
                <a:hlinkClick r:id="rId6"/>
              </a:rPr>
              <a:t>blogs.msdn.com/b/jocapc/archive/2015/05/16/json-support-in-sql-server-2016.aspx</a:t>
            </a:r>
            <a:endParaRPr lang="en-US" sz="2000" dirty="0" smtClean="0">
              <a:latin typeface="Segoe UI Light" panose="020B0502040204020203" pitchFamily="34" charset="0"/>
              <a:cs typeface="Segoe UI Light" panose="020B0502040204020203" pitchFamily="34" charset="0"/>
            </a:endParaRPr>
          </a:p>
          <a:p>
            <a:pPr marL="0" indent="0">
              <a:buNone/>
            </a:pPr>
            <a:r>
              <a:rPr lang="en-US" sz="2000" dirty="0" smtClean="0">
                <a:latin typeface="Segoe UI Light" panose="020B0502040204020203" pitchFamily="34" charset="0"/>
                <a:cs typeface="Segoe UI Light" panose="020B0502040204020203" pitchFamily="34" charset="0"/>
              </a:rPr>
              <a:t>POST </a:t>
            </a:r>
            <a:r>
              <a:rPr lang="en-US" sz="2000" dirty="0">
                <a:latin typeface="Segoe UI Light" panose="020B0502040204020203" pitchFamily="34" charset="0"/>
                <a:cs typeface="Segoe UI Light" panose="020B0502040204020203" pitchFamily="34" charset="0"/>
              </a:rPr>
              <a:t>Aaron Bertrand: </a:t>
            </a:r>
            <a:r>
              <a:rPr lang="en-US" sz="2000" dirty="0">
                <a:latin typeface="Segoe UI Light" panose="020B0502040204020203" pitchFamily="34" charset="0"/>
                <a:cs typeface="Segoe UI Light" panose="020B0502040204020203" pitchFamily="34" charset="0"/>
                <a:hlinkClick r:id="rId7"/>
              </a:rPr>
              <a:t>http://blogs.sqlsentry.com/aaronbertrand/sql-server-2016-json-support</a:t>
            </a:r>
            <a:r>
              <a:rPr lang="en-US" sz="2000" dirty="0" smtClean="0">
                <a:latin typeface="Segoe UI Light" panose="020B0502040204020203" pitchFamily="34" charset="0"/>
                <a:cs typeface="Segoe UI Light" panose="020B0502040204020203" pitchFamily="34" charset="0"/>
                <a:hlinkClick r:id="rId7"/>
              </a:rPr>
              <a:t>/</a:t>
            </a:r>
            <a:endParaRPr lang="en-US" sz="2000" dirty="0" smtClean="0">
              <a:latin typeface="Segoe UI Light" panose="020B0502040204020203" pitchFamily="34" charset="0"/>
              <a:cs typeface="Segoe UI Light" panose="020B0502040204020203" pitchFamily="34" charset="0"/>
            </a:endParaRPr>
          </a:p>
          <a:p>
            <a:pPr marL="0" indent="0">
              <a:buNone/>
            </a:pPr>
            <a:r>
              <a:rPr lang="en-US" sz="2000" dirty="0" smtClean="0">
                <a:latin typeface="Segoe UI Light" panose="020B0502040204020203" pitchFamily="34" charset="0"/>
                <a:cs typeface="Segoe UI Light" panose="020B0502040204020203" pitchFamily="34" charset="0"/>
              </a:rPr>
              <a:t>JSON Online </a:t>
            </a:r>
            <a:r>
              <a:rPr lang="en-US" sz="2000" dirty="0">
                <a:latin typeface="Segoe UI Light" panose="020B0502040204020203" pitchFamily="34" charset="0"/>
                <a:cs typeface="Segoe UI Light" panose="020B0502040204020203" pitchFamily="34" charset="0"/>
              </a:rPr>
              <a:t>Viewer: </a:t>
            </a:r>
            <a:r>
              <a:rPr lang="en-US" sz="2000" dirty="0">
                <a:latin typeface="Segoe UI Light" panose="020B0502040204020203" pitchFamily="34" charset="0"/>
                <a:cs typeface="Segoe UI Light" panose="020B0502040204020203" pitchFamily="34" charset="0"/>
                <a:hlinkClick r:id="rId8"/>
              </a:rPr>
              <a:t>http://jsonviewer.stack.hu</a:t>
            </a:r>
            <a:r>
              <a:rPr lang="en-US" sz="2000" dirty="0" smtClean="0">
                <a:latin typeface="Segoe UI Light" panose="020B0502040204020203" pitchFamily="34" charset="0"/>
                <a:cs typeface="Segoe UI Light" panose="020B0502040204020203" pitchFamily="34" charset="0"/>
                <a:hlinkClick r:id="rId8"/>
              </a:rPr>
              <a:t>/</a:t>
            </a:r>
            <a:endParaRPr lang="en-US" sz="2000" dirty="0" smtClean="0">
              <a:latin typeface="Segoe UI Light" panose="020B0502040204020203" pitchFamily="34" charset="0"/>
              <a:cs typeface="Segoe UI Light" panose="020B0502040204020203" pitchFamily="34" charset="0"/>
            </a:endParaRPr>
          </a:p>
          <a:p>
            <a:pPr marL="0" indent="0">
              <a:buNone/>
            </a:pPr>
            <a:r>
              <a:rPr lang="en-US" sz="2000" dirty="0" smtClean="0">
                <a:latin typeface="Segoe UI Light" panose="020B0502040204020203" pitchFamily="34" charset="0"/>
                <a:cs typeface="Segoe UI Light" panose="020B0502040204020203" pitchFamily="34" charset="0"/>
              </a:rPr>
              <a:t>JSON </a:t>
            </a:r>
            <a:r>
              <a:rPr lang="en-US" sz="2000" dirty="0">
                <a:latin typeface="Segoe UI Light" panose="020B0502040204020203" pitchFamily="34" charset="0"/>
                <a:cs typeface="Segoe UI Light" panose="020B0502040204020203" pitchFamily="34" charset="0"/>
              </a:rPr>
              <a:t>Online Query Tool: </a:t>
            </a:r>
            <a:r>
              <a:rPr lang="en-US" sz="2000" dirty="0">
                <a:latin typeface="Segoe UI Light" panose="020B0502040204020203" pitchFamily="34" charset="0"/>
                <a:cs typeface="Segoe UI Light" panose="020B0502040204020203" pitchFamily="34" charset="0"/>
                <a:hlinkClick r:id="rId9"/>
              </a:rPr>
              <a:t>http://www.jsonquerytool.com</a:t>
            </a:r>
            <a:r>
              <a:rPr lang="en-US" sz="2000" dirty="0" smtClean="0">
                <a:latin typeface="Segoe UI Light" panose="020B0502040204020203" pitchFamily="34" charset="0"/>
                <a:cs typeface="Segoe UI Light" panose="020B0502040204020203" pitchFamily="34" charset="0"/>
                <a:hlinkClick r:id="rId9"/>
              </a:rPr>
              <a:t>/</a:t>
            </a:r>
            <a:endParaRPr lang="en-US" sz="2000" dirty="0" smtClean="0">
              <a:latin typeface="Segoe UI Light" panose="020B0502040204020203" pitchFamily="34" charset="0"/>
              <a:cs typeface="Segoe UI Light" panose="020B0502040204020203" pitchFamily="34" charset="0"/>
            </a:endParaRPr>
          </a:p>
          <a:p>
            <a:pPr marL="0" indent="0">
              <a:buNone/>
            </a:pPr>
            <a:r>
              <a:rPr lang="en-US" sz="2000" dirty="0" smtClean="0">
                <a:latin typeface="Segoe UI Light" panose="020B0502040204020203" pitchFamily="34" charset="0"/>
                <a:cs typeface="Segoe UI Light" panose="020B0502040204020203" pitchFamily="34" charset="0"/>
              </a:rPr>
              <a:t>JSON Online Tool: </a:t>
            </a:r>
            <a:r>
              <a:rPr lang="en-US" sz="2000" dirty="0" smtClean="0">
                <a:latin typeface="Segoe UI Light" panose="020B0502040204020203" pitchFamily="34" charset="0"/>
                <a:cs typeface="Segoe UI Light" panose="020B0502040204020203" pitchFamily="34" charset="0"/>
                <a:hlinkClick r:id="rId10"/>
              </a:rPr>
              <a:t>https</a:t>
            </a:r>
            <a:r>
              <a:rPr lang="en-US" sz="2000" dirty="0">
                <a:latin typeface="Segoe UI Light" panose="020B0502040204020203" pitchFamily="34" charset="0"/>
                <a:cs typeface="Segoe UI Light" panose="020B0502040204020203" pitchFamily="34" charset="0"/>
                <a:hlinkClick r:id="rId10"/>
              </a:rPr>
              <a:t>://www.jsonselect.com</a:t>
            </a:r>
            <a:r>
              <a:rPr lang="en-US" sz="2000" dirty="0" smtClean="0">
                <a:latin typeface="Segoe UI Light" panose="020B0502040204020203" pitchFamily="34" charset="0"/>
                <a:cs typeface="Segoe UI Light" panose="020B0502040204020203" pitchFamily="34" charset="0"/>
                <a:hlinkClick r:id="rId10"/>
              </a:rPr>
              <a:t>/</a:t>
            </a:r>
            <a:endParaRPr lang="en-US" sz="2000" dirty="0" smtClean="0">
              <a:latin typeface="Segoe UI Light" panose="020B0502040204020203" pitchFamily="34" charset="0"/>
              <a:cs typeface="Segoe UI Light" panose="020B0502040204020203" pitchFamily="34" charset="0"/>
            </a:endParaRPr>
          </a:p>
          <a:p>
            <a:pPr marL="0" indent="0">
              <a:buNone/>
            </a:pPr>
            <a:endParaRPr lang="en-US" sz="2000" dirty="0" smtClean="0">
              <a:latin typeface="Segoe UI Light" panose="020B0502040204020203" pitchFamily="34" charset="0"/>
              <a:cs typeface="Segoe UI Light" panose="020B0502040204020203" pitchFamily="34" charset="0"/>
            </a:endParaRPr>
          </a:p>
          <a:p>
            <a:pPr marL="0" indent="0">
              <a:buNone/>
            </a:pPr>
            <a:endParaRPr lang="it-IT" sz="2000" dirty="0">
              <a:latin typeface="Segoe UI Light" panose="020B0502040204020203" pitchFamily="34" charset="0"/>
              <a:cs typeface="Segoe UI Light" panose="020B0502040204020203" pitchFamily="34" charset="0"/>
            </a:endParaRPr>
          </a:p>
          <a:p>
            <a:endParaRPr lang="en-US" sz="2000" dirty="0"/>
          </a:p>
        </p:txBody>
      </p:sp>
    </p:spTree>
    <p:extLst>
      <p:ext uri="{BB962C8B-B14F-4D97-AF65-F5344CB8AC3E}">
        <p14:creationId xmlns:p14="http://schemas.microsoft.com/office/powerpoint/2010/main" val="1987210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1"/>
                </a:solidFill>
                <a:cs typeface="Segoe UI Light" panose="020B0502040204020203" pitchFamily="34" charset="0"/>
              </a:rPr>
              <a:t>Alessandro</a:t>
            </a:r>
            <a:r>
              <a:rPr lang="en-US" dirty="0" smtClean="0">
                <a:cs typeface="Segoe UI Light" panose="020B0502040204020203" pitchFamily="34" charset="0"/>
              </a:rPr>
              <a:t> </a:t>
            </a:r>
            <a:r>
              <a:rPr lang="en-US" sz="3600" dirty="0">
                <a:solidFill>
                  <a:schemeClr val="accent1"/>
                </a:solidFill>
                <a:cs typeface="Segoe UI Light" panose="020B0502040204020203" pitchFamily="34" charset="0"/>
              </a:rPr>
              <a:t>Alpi | @</a:t>
            </a:r>
            <a:r>
              <a:rPr lang="en-US" sz="3600" dirty="0" err="1">
                <a:solidFill>
                  <a:schemeClr val="accent1"/>
                </a:solidFill>
                <a:cs typeface="Segoe UI Light" panose="020B0502040204020203" pitchFamily="34" charset="0"/>
              </a:rPr>
              <a:t>suxstellino</a:t>
            </a:r>
            <a:endParaRPr lang="en-US" sz="3600" dirty="0">
              <a:solidFill>
                <a:schemeClr val="accent1"/>
              </a:solidFill>
              <a:cs typeface="Segoe UI Light" panose="020B0502040204020203" pitchFamily="34" charset="0"/>
            </a:endParaRPr>
          </a:p>
        </p:txBody>
      </p:sp>
      <p:sp>
        <p:nvSpPr>
          <p:cNvPr id="7" name="Content Placeholder 6"/>
          <p:cNvSpPr>
            <a:spLocks noGrp="1"/>
          </p:cNvSpPr>
          <p:nvPr>
            <p:ph sz="quarter" idx="10"/>
          </p:nvPr>
        </p:nvSpPr>
        <p:spPr/>
        <p:txBody>
          <a:bodyPr/>
          <a:lstStyle/>
          <a:p>
            <a:r>
              <a:rPr lang="en-US" dirty="0"/>
              <a:t>Microsoft </a:t>
            </a:r>
            <a:r>
              <a:rPr lang="en-US" dirty="0" smtClean="0"/>
              <a:t>MVP – SQL Server </a:t>
            </a:r>
            <a:r>
              <a:rPr lang="en-US" dirty="0" smtClean="0"/>
              <a:t>since </a:t>
            </a:r>
            <a:r>
              <a:rPr lang="en-US" dirty="0" smtClean="0"/>
              <a:t>2008</a:t>
            </a:r>
          </a:p>
          <a:p>
            <a:pPr lvl="1"/>
            <a:r>
              <a:rPr lang="en-US" dirty="0" smtClean="0"/>
              <a:t>Blog ITA: </a:t>
            </a:r>
            <a:r>
              <a:rPr lang="it-IT" dirty="0">
                <a:hlinkClick r:id="rId3"/>
              </a:rPr>
              <a:t>http://</a:t>
            </a:r>
            <a:r>
              <a:rPr lang="it-IT" dirty="0" smtClean="0">
                <a:hlinkClick r:id="rId3"/>
              </a:rPr>
              <a:t>blogs.dotnethell.it/suxstellino</a:t>
            </a:r>
            <a:endParaRPr lang="it-IT" dirty="0" smtClean="0"/>
          </a:p>
          <a:p>
            <a:pPr lvl="1"/>
            <a:r>
              <a:rPr lang="it-IT" dirty="0" smtClean="0"/>
              <a:t>Blog ENG: </a:t>
            </a:r>
            <a:r>
              <a:rPr lang="en-US" dirty="0">
                <a:hlinkClick r:id="rId4"/>
              </a:rPr>
              <a:t>http://suxstellino.wordpress.com</a:t>
            </a:r>
            <a:r>
              <a:rPr lang="en-US" dirty="0" smtClean="0">
                <a:hlinkClick r:id="rId4"/>
              </a:rPr>
              <a:t>/</a:t>
            </a:r>
            <a:endParaRPr lang="en-US" dirty="0" smtClean="0"/>
          </a:p>
          <a:p>
            <a:pPr lvl="1"/>
            <a:r>
              <a:rPr lang="en-US" dirty="0" smtClean="0"/>
              <a:t>Website: </a:t>
            </a:r>
            <a:r>
              <a:rPr lang="it-IT" dirty="0">
                <a:hlinkClick r:id="rId5"/>
              </a:rPr>
              <a:t>http://www.alessandroalpi.net</a:t>
            </a:r>
            <a:endParaRPr lang="en-US" dirty="0">
              <a:hlinkClick r:id="rId5"/>
            </a:endParaRPr>
          </a:p>
          <a:p>
            <a:r>
              <a:rPr lang="en-US" dirty="0" smtClean="0"/>
              <a:t>CTO </a:t>
            </a:r>
            <a:r>
              <a:rPr lang="en-US" dirty="0" smtClean="0"/>
              <a:t>and Co-Founder of Engage </a:t>
            </a:r>
            <a:r>
              <a:rPr lang="en-US" dirty="0" smtClean="0"/>
              <a:t>IT Services </a:t>
            </a:r>
            <a:r>
              <a:rPr lang="en-US" dirty="0" err="1" smtClean="0"/>
              <a:t>S.r.l</a:t>
            </a:r>
            <a:r>
              <a:rPr lang="en-US" dirty="0" smtClean="0"/>
              <a:t>.</a:t>
            </a:r>
          </a:p>
          <a:p>
            <a:pPr lvl="1"/>
            <a:r>
              <a:rPr lang="en-US" dirty="0" smtClean="0">
                <a:hlinkClick r:id="rId6"/>
              </a:rPr>
              <a:t>www.engageitservices.it</a:t>
            </a:r>
            <a:endParaRPr lang="en-US" dirty="0" smtClean="0"/>
          </a:p>
          <a:p>
            <a:pPr lvl="1"/>
            <a:r>
              <a:rPr lang="en-US" dirty="0" smtClean="0"/>
              <a:t>Team leader </a:t>
            </a:r>
            <a:r>
              <a:rPr lang="en-US" dirty="0" smtClean="0"/>
              <a:t>(Agile)</a:t>
            </a:r>
            <a:endParaRPr lang="en-US" dirty="0" smtClean="0"/>
          </a:p>
          <a:p>
            <a:r>
              <a:rPr lang="en-US" dirty="0" smtClean="0"/>
              <a:t>Communities</a:t>
            </a:r>
          </a:p>
          <a:p>
            <a:pPr lvl="1"/>
            <a:r>
              <a:rPr lang="en-US" dirty="0" smtClean="0"/>
              <a:t>Getlatestversion.it</a:t>
            </a:r>
          </a:p>
          <a:p>
            <a:pPr marL="347755" lvl="1" indent="0">
              <a:buNone/>
            </a:pPr>
            <a:endParaRPr lang="en-US" dirty="0" smtClean="0"/>
          </a:p>
        </p:txBody>
      </p:sp>
      <p:pic>
        <p:nvPicPr>
          <p:cNvPr id="5" name="Picture 4"/>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629823" y="1438014"/>
            <a:ext cx="2244511" cy="912603"/>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7385930" y="2474818"/>
            <a:ext cx="1396825" cy="1001265"/>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7294350" y="3539767"/>
            <a:ext cx="1579984" cy="737326"/>
          </a:xfrm>
          <a:prstGeom prst="rect">
            <a:avLst/>
          </a:prstGeom>
        </p:spPr>
      </p:pic>
    </p:spTree>
    <p:extLst>
      <p:ext uri="{BB962C8B-B14F-4D97-AF65-F5344CB8AC3E}">
        <p14:creationId xmlns:p14="http://schemas.microsoft.com/office/powerpoint/2010/main" val="336407230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lstStyle/>
          <a:p>
            <a:pPr marL="0" indent="0">
              <a:buNone/>
            </a:pPr>
            <a:r>
              <a:rPr lang="it-IT" sz="3600" dirty="0" smtClean="0">
                <a:latin typeface="Segoe UI Light" panose="020B0502040204020203" pitchFamily="34" charset="0"/>
                <a:cs typeface="Segoe UI Light" panose="020B0502040204020203" pitchFamily="34" charset="0"/>
              </a:rPr>
              <a:t>Questions?</a:t>
            </a:r>
            <a:endParaRPr lang="it-IT" sz="3600" dirty="0">
              <a:latin typeface="Segoe UI Light" panose="020B0502040204020203" pitchFamily="34" charset="0"/>
              <a:cs typeface="Segoe UI Light" panose="020B0502040204020203" pitchFamily="34" charset="0"/>
            </a:endParaRPr>
          </a:p>
          <a:p>
            <a:endParaRPr lang="en-US" sz="2400" dirty="0"/>
          </a:p>
        </p:txBody>
      </p:sp>
    </p:spTree>
    <p:extLst>
      <p:ext uri="{BB962C8B-B14F-4D97-AF65-F5344CB8AC3E}">
        <p14:creationId xmlns:p14="http://schemas.microsoft.com/office/powerpoint/2010/main" val="133091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Evaluations</a:t>
            </a:r>
            <a:endParaRPr lang="en-US" dirty="0"/>
          </a:p>
        </p:txBody>
      </p:sp>
      <p:sp>
        <p:nvSpPr>
          <p:cNvPr id="5" name="Content Placeholder 4"/>
          <p:cNvSpPr>
            <a:spLocks noGrp="1"/>
          </p:cNvSpPr>
          <p:nvPr>
            <p:ph idx="1"/>
          </p:nvPr>
        </p:nvSpPr>
        <p:spPr/>
        <p:txBody>
          <a:bodyPr/>
          <a:lstStyle/>
          <a:p>
            <a:r>
              <a:rPr lang="en-US" dirty="0" smtClean="0"/>
              <a:t>Don’t forget to compile evaluations form here</a:t>
            </a:r>
          </a:p>
          <a:p>
            <a:pPr lvl="1"/>
            <a:r>
              <a:rPr lang="en-US" dirty="0" smtClean="0">
                <a:hlinkClick r:id="rId2"/>
              </a:rPr>
              <a:t>http://speakerscore.com/sqlsat454</a:t>
            </a:r>
            <a:r>
              <a:rPr lang="en-US" dirty="0" smtClean="0"/>
              <a:t> </a:t>
            </a:r>
          </a:p>
          <a:p>
            <a:pPr lvl="1"/>
            <a:r>
              <a:rPr lang="en-US" dirty="0"/>
              <a:t>This session: </a:t>
            </a:r>
            <a:r>
              <a:rPr lang="en-US" dirty="0">
                <a:hlinkClick r:id="rId3"/>
              </a:rPr>
              <a:t>http://</a:t>
            </a:r>
            <a:r>
              <a:rPr lang="en-US" dirty="0" smtClean="0">
                <a:hlinkClick r:id="rId3"/>
              </a:rPr>
              <a:t>speakerscore.com/SQLJSON</a:t>
            </a: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8766807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it-IT" dirty="0" smtClean="0"/>
              <a:t>Thanks</a:t>
            </a:r>
            <a:r>
              <a:rPr lang="it-IT" dirty="0"/>
              <a:t>!</a:t>
            </a:r>
            <a:br>
              <a:rPr lang="it-IT" dirty="0"/>
            </a:br>
            <a:r>
              <a:rPr lang="it-IT" sz="2800" dirty="0"/>
              <a:t>http://speakerscore.com/SQLJSON</a:t>
            </a:r>
            <a:endParaRPr lang="en-US" dirty="0"/>
          </a:p>
        </p:txBody>
      </p:sp>
      <p:pic>
        <p:nvPicPr>
          <p:cNvPr id="1026" name="Picture 2" descr="https://si0.twimg.com/profile_images/2284174758/v65oai7fxn47qv9nectx.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341594" y="1497373"/>
            <a:ext cx="2533838" cy="253383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0" y="3526119"/>
            <a:ext cx="9144000" cy="400110"/>
          </a:xfrm>
          <a:prstGeom prst="rect">
            <a:avLst/>
          </a:prstGeom>
          <a:noFill/>
        </p:spPr>
        <p:txBody>
          <a:bodyPr wrap="square" rtlCol="0">
            <a:spAutoFit/>
          </a:bodyPr>
          <a:lstStyle/>
          <a:p>
            <a:pPr algn="ctr"/>
            <a:r>
              <a:rPr lang="en-US" sz="2000" b="1" dirty="0" smtClean="0">
                <a:solidFill>
                  <a:srgbClr val="1AB2E8"/>
                </a:solidFill>
              </a:rPr>
              <a:t>#sqlsat454</a:t>
            </a:r>
            <a:endParaRPr lang="en-US" sz="2000" b="1" dirty="0">
              <a:solidFill>
                <a:srgbClr val="1AB2E8"/>
              </a:solidFill>
            </a:endParaRPr>
          </a:p>
        </p:txBody>
      </p:sp>
    </p:spTree>
    <p:extLst>
      <p:ext uri="{BB962C8B-B14F-4D97-AF65-F5344CB8AC3E}">
        <p14:creationId xmlns:p14="http://schemas.microsoft.com/office/powerpoint/2010/main" val="804924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smtClean="0">
                <a:solidFill>
                  <a:schemeClr val="accent1"/>
                </a:solidFill>
                <a:cs typeface="Segoe UI Light" panose="020B0502040204020203" pitchFamily="34" charset="0"/>
              </a:rPr>
              <a:t>Keep in mind</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p:txBody>
          <a:bodyPr>
            <a:normAutofit/>
          </a:bodyPr>
          <a:lstStyle/>
          <a:p>
            <a:pPr marL="0" indent="0">
              <a:buNone/>
            </a:pPr>
            <a:r>
              <a:rPr lang="en-US" sz="3200" dirty="0" smtClean="0"/>
              <a:t>ONLY SQL Server 2016</a:t>
            </a:r>
          </a:p>
          <a:p>
            <a:pPr lvl="1"/>
            <a:r>
              <a:rPr lang="en-US" sz="2800" dirty="0" smtClean="0"/>
              <a:t>CTP 2 (2.4 now)</a:t>
            </a:r>
          </a:p>
          <a:p>
            <a:pPr lvl="1"/>
            <a:r>
              <a:rPr lang="en-US" sz="2800" dirty="0" smtClean="0"/>
              <a:t>CTP 3 (Future)</a:t>
            </a:r>
          </a:p>
          <a:p>
            <a:pPr lvl="1"/>
            <a:r>
              <a:rPr lang="en-US" sz="2800" dirty="0" smtClean="0"/>
              <a:t>Frequent changes</a:t>
            </a:r>
          </a:p>
          <a:p>
            <a:pPr lvl="1"/>
            <a:r>
              <a:rPr lang="en-US" sz="2800" dirty="0" smtClean="0"/>
              <a:t>V1 </a:t>
            </a:r>
            <a:r>
              <a:rPr lang="en-US" sz="2800" dirty="0" smtClean="0"/>
              <a:t>features</a:t>
            </a:r>
            <a:endParaRPr lang="en-US" sz="2800" dirty="0" smtClean="0"/>
          </a:p>
        </p:txBody>
      </p:sp>
    </p:spTree>
    <p:extLst>
      <p:ext uri="{BB962C8B-B14F-4D97-AF65-F5344CB8AC3E}">
        <p14:creationId xmlns:p14="http://schemas.microsoft.com/office/powerpoint/2010/main" val="1686560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a:solidFill>
                  <a:schemeClr val="accent1"/>
                </a:solidFill>
                <a:cs typeface="Segoe UI Light" panose="020B0502040204020203" pitchFamily="34" charset="0"/>
              </a:rPr>
              <a:t>Agenda</a:t>
            </a:r>
          </a:p>
        </p:txBody>
      </p:sp>
      <p:sp>
        <p:nvSpPr>
          <p:cNvPr id="8" name="Text Placeholder 7"/>
          <p:cNvSpPr>
            <a:spLocks noGrp="1"/>
          </p:cNvSpPr>
          <p:nvPr>
            <p:ph sz="quarter" idx="10"/>
          </p:nvPr>
        </p:nvSpPr>
        <p:spPr/>
        <p:txBody>
          <a:bodyPr>
            <a:normAutofit/>
          </a:bodyPr>
          <a:lstStyle/>
          <a:p>
            <a:pPr marL="0" indent="0">
              <a:buNone/>
            </a:pPr>
            <a:r>
              <a:rPr lang="en-US" sz="2800" dirty="0" smtClean="0"/>
              <a:t>JSON format - intro</a:t>
            </a:r>
          </a:p>
          <a:p>
            <a:pPr lvl="1"/>
            <a:r>
              <a:rPr lang="en-US" sz="2400" dirty="0" smtClean="0"/>
              <a:t>Concepts, why JSON?</a:t>
            </a:r>
          </a:p>
          <a:p>
            <a:pPr lvl="1"/>
            <a:r>
              <a:rPr lang="en-US" sz="2400" dirty="0" smtClean="0"/>
              <a:t>JSON vs XML</a:t>
            </a:r>
          </a:p>
          <a:p>
            <a:pPr marL="0" indent="0">
              <a:buNone/>
            </a:pPr>
            <a:r>
              <a:rPr lang="en-US" sz="2800" dirty="0" smtClean="0"/>
              <a:t>JSON from a SQL Server perspective</a:t>
            </a:r>
          </a:p>
          <a:p>
            <a:pPr lvl="1"/>
            <a:r>
              <a:rPr lang="en-US" sz="2400" dirty="0" smtClean="0"/>
              <a:t>Options</a:t>
            </a:r>
          </a:p>
          <a:p>
            <a:pPr lvl="1"/>
            <a:r>
              <a:rPr lang="en-US" sz="2400" dirty="0" smtClean="0"/>
              <a:t>Features on CTP2 and 3</a:t>
            </a:r>
          </a:p>
          <a:p>
            <a:pPr marL="0" indent="0">
              <a:buNone/>
            </a:pPr>
            <a:r>
              <a:rPr lang="en-US" sz="2800" dirty="0" smtClean="0"/>
              <a:t>Additional concepts</a:t>
            </a:r>
          </a:p>
          <a:p>
            <a:pPr lvl="1"/>
            <a:r>
              <a:rPr lang="en-US" sz="2400" dirty="0" smtClean="0"/>
              <a:t>How to index it</a:t>
            </a:r>
          </a:p>
          <a:p>
            <a:pPr lvl="1"/>
            <a:r>
              <a:rPr lang="en-US" sz="2400" dirty="0" smtClean="0"/>
              <a:t>Restrictions</a:t>
            </a:r>
            <a:endParaRPr lang="en-US" sz="2400" dirty="0"/>
          </a:p>
        </p:txBody>
      </p:sp>
    </p:spTree>
    <p:extLst>
      <p:ext uri="{BB962C8B-B14F-4D97-AF65-F5344CB8AC3E}">
        <p14:creationId xmlns:p14="http://schemas.microsoft.com/office/powerpoint/2010/main" val="30425610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fade">
                                      <p:cBhvr>
                                        <p:cTn id="29" dur="500"/>
                                        <p:tgtEl>
                                          <p:spTgt spid="8">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solidFill>
                  <a:schemeClr val="accent1"/>
                </a:solidFill>
                <a:cs typeface="Segoe UI Light" panose="020B0502040204020203" pitchFamily="34" charset="0"/>
              </a:rPr>
              <a:t>JSON – concepts</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316771" y="1359415"/>
            <a:ext cx="8652143" cy="4384437"/>
          </a:xfrm>
        </p:spPr>
        <p:txBody>
          <a:bodyPr>
            <a:noAutofit/>
          </a:bodyPr>
          <a:lstStyle/>
          <a:p>
            <a:pPr marL="0" indent="0">
              <a:buNone/>
            </a:pPr>
            <a:r>
              <a:rPr lang="en-US" sz="2800" dirty="0" smtClean="0"/>
              <a:t>What’s JSON</a:t>
            </a:r>
          </a:p>
          <a:p>
            <a:pPr lvl="1"/>
            <a:r>
              <a:rPr lang="en-US" sz="2400" dirty="0" smtClean="0"/>
              <a:t>JavaScript Object Notation Acronym</a:t>
            </a:r>
          </a:p>
          <a:p>
            <a:pPr lvl="1"/>
            <a:r>
              <a:rPr lang="en-US" sz="2400" dirty="0" smtClean="0"/>
              <a:t>Based on JavaScript, independent at the same time</a:t>
            </a:r>
          </a:p>
          <a:p>
            <a:pPr lvl="1"/>
            <a:r>
              <a:rPr lang="en-US" sz="2400" dirty="0" smtClean="0"/>
              <a:t>Common data types: bool, </a:t>
            </a:r>
            <a:r>
              <a:rPr lang="en-US" sz="2400" dirty="0" err="1" smtClean="0"/>
              <a:t>int</a:t>
            </a:r>
            <a:r>
              <a:rPr lang="en-US" sz="2400" dirty="0" smtClean="0"/>
              <a:t>, real, string, array | null</a:t>
            </a:r>
          </a:p>
          <a:p>
            <a:pPr lvl="1"/>
            <a:r>
              <a:rPr lang="en-US" sz="2400" dirty="0" smtClean="0"/>
              <a:t>String, not markup</a:t>
            </a:r>
          </a:p>
          <a:p>
            <a:pPr lvl="1"/>
            <a:r>
              <a:rPr lang="en-US" sz="2400" dirty="0" smtClean="0"/>
              <a:t>Sample:</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		“first”: “Alessandro”,</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		“last”: “Alpi”</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		“age”: “34”,</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		“courses”: [</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			{“code”: “C001”, “name”: “SQL Server Querying”},</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			{“code”: “C002”, “name”: “Administering SQL Server”},</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			{“code”: “C003”, “name”: “Troubleshooting SQL Server”},</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		]</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58542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fade">
                                      <p:cBhvr>
                                        <p:cTn id="28" dur="500"/>
                                        <p:tgtEl>
                                          <p:spTgt spid="8">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500"/>
                                        <p:tgtEl>
                                          <p:spTgt spid="8">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9" end="9"/>
                                            </p:txEl>
                                          </p:spTgt>
                                        </p:tgtEl>
                                        <p:attrNameLst>
                                          <p:attrName>style.visibility</p:attrName>
                                        </p:attrNameLst>
                                      </p:cBhvr>
                                      <p:to>
                                        <p:strVal val="visible"/>
                                      </p:to>
                                    </p:set>
                                    <p:animEffect transition="in" filter="fade">
                                      <p:cBhvr>
                                        <p:cTn id="34" dur="500"/>
                                        <p:tgtEl>
                                          <p:spTgt spid="8">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Effect transition="in" filter="fade">
                                      <p:cBhvr>
                                        <p:cTn id="37" dur="500"/>
                                        <p:tgtEl>
                                          <p:spTgt spid="8">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xEl>
                                              <p:pRg st="11" end="11"/>
                                            </p:txEl>
                                          </p:spTgt>
                                        </p:tgtEl>
                                        <p:attrNameLst>
                                          <p:attrName>style.visibility</p:attrName>
                                        </p:attrNameLst>
                                      </p:cBhvr>
                                      <p:to>
                                        <p:strVal val="visible"/>
                                      </p:to>
                                    </p:set>
                                    <p:animEffect transition="in" filter="fade">
                                      <p:cBhvr>
                                        <p:cTn id="40" dur="500"/>
                                        <p:tgtEl>
                                          <p:spTgt spid="8">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500"/>
                                        <p:tgtEl>
                                          <p:spTgt spid="8">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xEl>
                                              <p:pRg st="13" end="13"/>
                                            </p:txEl>
                                          </p:spTgt>
                                        </p:tgtEl>
                                        <p:attrNameLst>
                                          <p:attrName>style.visibility</p:attrName>
                                        </p:attrNameLst>
                                      </p:cBhvr>
                                      <p:to>
                                        <p:strVal val="visible"/>
                                      </p:to>
                                    </p:set>
                                    <p:animEffect transition="in" filter="fade">
                                      <p:cBhvr>
                                        <p:cTn id="46" dur="500"/>
                                        <p:tgtEl>
                                          <p:spTgt spid="8">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xEl>
                                              <p:pRg st="14" end="14"/>
                                            </p:txEl>
                                          </p:spTgt>
                                        </p:tgtEl>
                                        <p:attrNameLst>
                                          <p:attrName>style.visibility</p:attrName>
                                        </p:attrNameLst>
                                      </p:cBhvr>
                                      <p:to>
                                        <p:strVal val="visible"/>
                                      </p:to>
                                    </p:set>
                                    <p:animEffect transition="in" filter="fade">
                                      <p:cBhvr>
                                        <p:cTn id="49" dur="500"/>
                                        <p:tgtEl>
                                          <p:spTgt spid="8">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
                                            <p:txEl>
                                              <p:pRg st="15" end="15"/>
                                            </p:txEl>
                                          </p:spTgt>
                                        </p:tgtEl>
                                        <p:attrNameLst>
                                          <p:attrName>style.visibility</p:attrName>
                                        </p:attrNameLst>
                                      </p:cBhvr>
                                      <p:to>
                                        <p:strVal val="visible"/>
                                      </p:to>
                                    </p:set>
                                    <p:animEffect transition="in" filter="fade">
                                      <p:cBhvr>
                                        <p:cTn id="52" dur="5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solidFill>
                  <a:schemeClr val="accent1"/>
                </a:solidFill>
                <a:cs typeface="Segoe UI Light" panose="020B0502040204020203" pitchFamily="34" charset="0"/>
              </a:rPr>
              <a:t>JSON – </a:t>
            </a:r>
            <a:r>
              <a:rPr lang="en-US" sz="3600" dirty="0" smtClean="0">
                <a:solidFill>
                  <a:schemeClr val="accent1"/>
                </a:solidFill>
                <a:cs typeface="Segoe UI Light" panose="020B0502040204020203" pitchFamily="34" charset="0"/>
              </a:rPr>
              <a:t>concepts</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174612" y="1363288"/>
            <a:ext cx="8652143" cy="4431870"/>
          </a:xfrm>
        </p:spPr>
        <p:txBody>
          <a:bodyPr>
            <a:normAutofit fontScale="92500" lnSpcReduction="20000"/>
          </a:bodyPr>
          <a:lstStyle/>
          <a:p>
            <a:pPr marL="0" indent="0">
              <a:buNone/>
            </a:pPr>
            <a:r>
              <a:rPr lang="en-US" sz="2800" dirty="0" smtClean="0"/>
              <a:t>Why JSON</a:t>
            </a:r>
          </a:p>
          <a:p>
            <a:pPr lvl="1"/>
            <a:r>
              <a:rPr lang="en-US" sz="2400" dirty="0" smtClean="0"/>
              <a:t>Lightweight and simple format</a:t>
            </a:r>
          </a:p>
          <a:p>
            <a:pPr lvl="1"/>
            <a:r>
              <a:rPr lang="en-US" sz="2400" dirty="0" smtClean="0"/>
              <a:t>Data representation</a:t>
            </a:r>
          </a:p>
          <a:p>
            <a:pPr lvl="1"/>
            <a:r>
              <a:rPr lang="en-US" sz="2400" dirty="0" smtClean="0"/>
              <a:t>Readable/Portable/X-platform </a:t>
            </a:r>
            <a:r>
              <a:rPr lang="en-US" sz="2400" dirty="0" smtClean="0"/>
              <a:t>(it can replace </a:t>
            </a:r>
            <a:r>
              <a:rPr lang="en-US" sz="2400" dirty="0" smtClean="0"/>
              <a:t>XML)</a:t>
            </a:r>
          </a:p>
          <a:p>
            <a:pPr lvl="1"/>
            <a:r>
              <a:rPr lang="en-US" sz="2400" dirty="0" smtClean="0"/>
              <a:t>Optimal </a:t>
            </a:r>
            <a:r>
              <a:rPr lang="en-US" sz="2400" dirty="0" smtClean="0"/>
              <a:t>for </a:t>
            </a:r>
            <a:r>
              <a:rPr lang="en-US" sz="2400" dirty="0" smtClean="0"/>
              <a:t>AJAX/</a:t>
            </a:r>
            <a:r>
              <a:rPr lang="en-US" sz="2400" dirty="0" err="1" smtClean="0"/>
              <a:t>Javascript</a:t>
            </a:r>
            <a:endParaRPr lang="en-US" sz="2400" dirty="0" smtClean="0"/>
          </a:p>
          <a:p>
            <a:pPr marL="0" indent="0">
              <a:buNone/>
            </a:pPr>
            <a:r>
              <a:rPr lang="en-US" sz="2800" dirty="0" smtClean="0"/>
              <a:t>Notations</a:t>
            </a:r>
            <a:endParaRPr lang="en-US" sz="2800" dirty="0"/>
          </a:p>
          <a:p>
            <a:pPr lvl="1"/>
            <a:r>
              <a:rPr lang="en-US" sz="2400" dirty="0"/>
              <a:t>“ for “name” and “values”</a:t>
            </a:r>
          </a:p>
          <a:p>
            <a:pPr lvl="1"/>
            <a:r>
              <a:rPr lang="en-US" sz="2400" dirty="0"/>
              <a:t>: for “</a:t>
            </a:r>
            <a:r>
              <a:rPr lang="en-US" sz="2400" dirty="0" err="1"/>
              <a:t>name”:”value</a:t>
            </a:r>
            <a:r>
              <a:rPr lang="en-US" sz="2400" dirty="0"/>
              <a:t>”</a:t>
            </a:r>
          </a:p>
          <a:p>
            <a:pPr lvl="1"/>
            <a:r>
              <a:rPr lang="en-US" sz="2400" dirty="0"/>
              <a:t>Special char represented with escape (\r, \t, </a:t>
            </a:r>
            <a:r>
              <a:rPr lang="en-US" sz="2400" dirty="0" err="1"/>
              <a:t>ecc</a:t>
            </a:r>
            <a:r>
              <a:rPr lang="en-US" sz="2400" dirty="0"/>
              <a:t>.)</a:t>
            </a:r>
          </a:p>
          <a:p>
            <a:pPr lvl="1"/>
            <a:r>
              <a:rPr lang="en-US" sz="2400" dirty="0" smtClean="0"/>
              <a:t>{ } objects (curly braces)</a:t>
            </a:r>
          </a:p>
          <a:p>
            <a:pPr lvl="1"/>
            <a:r>
              <a:rPr lang="en-US" sz="2400" dirty="0" smtClean="0"/>
              <a:t>[ , ] arrays (square brackets)</a:t>
            </a:r>
          </a:p>
          <a:p>
            <a:pPr lvl="1"/>
            <a:r>
              <a:rPr lang="en-US" sz="2400" dirty="0" smtClean="0"/>
              <a:t>[ { }, { } ] arrays of objects</a:t>
            </a:r>
          </a:p>
        </p:txBody>
      </p:sp>
    </p:spTree>
    <p:extLst>
      <p:ext uri="{BB962C8B-B14F-4D97-AF65-F5344CB8AC3E}">
        <p14:creationId xmlns:p14="http://schemas.microsoft.com/office/powerpoint/2010/main" val="1058264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fade">
                                      <p:cBhvr>
                                        <p:cTn id="28" dur="500"/>
                                        <p:tgtEl>
                                          <p:spTgt spid="8">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500"/>
                                        <p:tgtEl>
                                          <p:spTgt spid="8">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9" end="9"/>
                                            </p:txEl>
                                          </p:spTgt>
                                        </p:tgtEl>
                                        <p:attrNameLst>
                                          <p:attrName>style.visibility</p:attrName>
                                        </p:attrNameLst>
                                      </p:cBhvr>
                                      <p:to>
                                        <p:strVal val="visible"/>
                                      </p:to>
                                    </p:set>
                                    <p:animEffect transition="in" filter="fade">
                                      <p:cBhvr>
                                        <p:cTn id="34" dur="500"/>
                                        <p:tgtEl>
                                          <p:spTgt spid="8">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Effect transition="in" filter="fade">
                                      <p:cBhvr>
                                        <p:cTn id="37" dur="500"/>
                                        <p:tgtEl>
                                          <p:spTgt spid="8">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xEl>
                                              <p:pRg st="11" end="11"/>
                                            </p:txEl>
                                          </p:spTgt>
                                        </p:tgtEl>
                                        <p:attrNameLst>
                                          <p:attrName>style.visibility</p:attrName>
                                        </p:attrNameLst>
                                      </p:cBhvr>
                                      <p:to>
                                        <p:strVal val="visible"/>
                                      </p:to>
                                    </p:set>
                                    <p:animEffect transition="in" filter="fade">
                                      <p:cBhvr>
                                        <p:cTn id="40"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solidFill>
                  <a:schemeClr val="accent1"/>
                </a:solidFill>
                <a:cs typeface="Segoe UI Light" panose="020B0502040204020203" pitchFamily="34" charset="0"/>
              </a:rPr>
              <a:t>JSON – </a:t>
            </a:r>
            <a:r>
              <a:rPr lang="en-US" sz="3600" dirty="0" smtClean="0">
                <a:solidFill>
                  <a:schemeClr val="accent1"/>
                </a:solidFill>
                <a:cs typeface="Segoe UI Light" panose="020B0502040204020203" pitchFamily="34" charset="0"/>
              </a:rPr>
              <a:t>concepts</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174612" y="1363288"/>
            <a:ext cx="8652143" cy="3870539"/>
          </a:xfrm>
        </p:spPr>
        <p:txBody>
          <a:bodyPr>
            <a:normAutofit/>
          </a:bodyPr>
          <a:lstStyle/>
          <a:p>
            <a:pPr marL="0" indent="0">
              <a:buNone/>
            </a:pPr>
            <a:r>
              <a:rPr lang="en-US" sz="2800" dirty="0" smtClean="0"/>
              <a:t>JSON vs XML – format</a:t>
            </a:r>
          </a:p>
          <a:p>
            <a:pPr lvl="1"/>
            <a:r>
              <a:rPr lang="en-US" sz="2400" dirty="0" smtClean="0"/>
              <a:t>Data exchange </a:t>
            </a:r>
            <a:r>
              <a:rPr lang="en-US" sz="2400" dirty="0" smtClean="0"/>
              <a:t>formats</a:t>
            </a:r>
            <a:endParaRPr lang="en-US" sz="2400" dirty="0" smtClean="0"/>
          </a:p>
          <a:p>
            <a:pPr lvl="1"/>
            <a:r>
              <a:rPr lang="en-US" sz="2400" dirty="0" smtClean="0"/>
              <a:t>JSON is open, like XML, but no “real” rules (consortium)</a:t>
            </a:r>
          </a:p>
          <a:p>
            <a:pPr lvl="1"/>
            <a:r>
              <a:rPr lang="en-US" sz="2400" dirty="0" smtClean="0"/>
              <a:t>JSON </a:t>
            </a:r>
            <a:r>
              <a:rPr lang="en-US" sz="2400" dirty="0" smtClean="0"/>
              <a:t>doesn’t </a:t>
            </a:r>
            <a:r>
              <a:rPr lang="en-US" sz="2400" dirty="0" smtClean="0"/>
              <a:t>need DTD</a:t>
            </a:r>
          </a:p>
          <a:p>
            <a:pPr lvl="1"/>
            <a:r>
              <a:rPr lang="en-US" sz="2400" dirty="0" smtClean="0"/>
              <a:t>JSON </a:t>
            </a:r>
            <a:r>
              <a:rPr lang="en-US" sz="2400" dirty="0" smtClean="0"/>
              <a:t>doesn’t </a:t>
            </a:r>
            <a:r>
              <a:rPr lang="en-US" sz="2400" dirty="0" smtClean="0"/>
              <a:t>need extension, it’s not markup</a:t>
            </a:r>
          </a:p>
          <a:p>
            <a:pPr lvl="1"/>
            <a:r>
              <a:rPr lang="en-US" sz="2400" dirty="0" smtClean="0"/>
              <a:t>JSON represents data, XML is for documents</a:t>
            </a:r>
          </a:p>
        </p:txBody>
      </p:sp>
    </p:spTree>
    <p:extLst>
      <p:ext uri="{BB962C8B-B14F-4D97-AF65-F5344CB8AC3E}">
        <p14:creationId xmlns:p14="http://schemas.microsoft.com/office/powerpoint/2010/main" val="3588973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solidFill>
                  <a:schemeClr val="accent1"/>
                </a:solidFill>
                <a:cs typeface="Segoe UI Light" panose="020B0502040204020203" pitchFamily="34" charset="0"/>
              </a:rPr>
              <a:t>JSON – </a:t>
            </a:r>
            <a:r>
              <a:rPr lang="en-US" sz="3600" dirty="0" smtClean="0">
                <a:solidFill>
                  <a:schemeClr val="accent1"/>
                </a:solidFill>
                <a:cs typeface="Segoe UI Light" panose="020B0502040204020203" pitchFamily="34" charset="0"/>
              </a:rPr>
              <a:t>concepts</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174612" y="1373810"/>
            <a:ext cx="8652143" cy="3870539"/>
          </a:xfrm>
        </p:spPr>
        <p:txBody>
          <a:bodyPr>
            <a:normAutofit/>
          </a:bodyPr>
          <a:lstStyle/>
          <a:p>
            <a:pPr marL="0" indent="0">
              <a:buNone/>
            </a:pPr>
            <a:r>
              <a:rPr lang="en-US" sz="2800" dirty="0" smtClean="0"/>
              <a:t>JSON vs XML - performances &amp; productivity</a:t>
            </a:r>
          </a:p>
          <a:p>
            <a:pPr lvl="1"/>
            <a:r>
              <a:rPr lang="en-US" sz="2400" dirty="0" smtClean="0"/>
              <a:t>JSON is built-in (some languages syntax)</a:t>
            </a:r>
          </a:p>
          <a:p>
            <a:pPr lvl="1"/>
            <a:r>
              <a:rPr lang="en-US" sz="2400" dirty="0" smtClean="0"/>
              <a:t>Many serializers (like </a:t>
            </a:r>
            <a:r>
              <a:rPr lang="en-US" sz="2400" dirty="0" err="1" smtClean="0"/>
              <a:t>JSON.Net</a:t>
            </a:r>
            <a:r>
              <a:rPr lang="en-US" sz="2400" dirty="0" smtClean="0"/>
              <a:t>)</a:t>
            </a:r>
          </a:p>
          <a:p>
            <a:pPr lvl="1"/>
            <a:r>
              <a:rPr lang="en-US" sz="2400" dirty="0" smtClean="0"/>
              <a:t>Less resources intensive when (de)serializing</a:t>
            </a:r>
          </a:p>
          <a:p>
            <a:pPr lvl="1"/>
            <a:r>
              <a:rPr lang="en-US" sz="2400" dirty="0" smtClean="0"/>
              <a:t>JSON is “smaller”, quick to transfer</a:t>
            </a:r>
          </a:p>
          <a:p>
            <a:pPr lvl="1"/>
            <a:r>
              <a:rPr lang="en-US" sz="2400" dirty="0" smtClean="0"/>
              <a:t>JSON </a:t>
            </a:r>
            <a:r>
              <a:rPr lang="en-US" sz="2400" dirty="0" smtClean="0"/>
              <a:t>doesn’t </a:t>
            </a:r>
            <a:r>
              <a:rPr lang="en-US" sz="2400" dirty="0" smtClean="0"/>
              <a:t>“carry” media (XML CDATA)</a:t>
            </a:r>
          </a:p>
          <a:p>
            <a:pPr lvl="1"/>
            <a:endParaRPr lang="en-US" sz="2400" dirty="0" smtClean="0"/>
          </a:p>
        </p:txBody>
      </p:sp>
    </p:spTree>
    <p:extLst>
      <p:ext uri="{BB962C8B-B14F-4D97-AF65-F5344CB8AC3E}">
        <p14:creationId xmlns:p14="http://schemas.microsoft.com/office/powerpoint/2010/main" val="33065356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themeOverride>
</file>

<file path=ppt/theme/themeOverride3.xml><?xml version="1.0" encoding="utf-8"?>
<a:themeOverride xmlns:a="http://schemas.openxmlformats.org/drawingml/2006/main">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themeOverride>
</file>

<file path=docProps/app.xml><?xml version="1.0" encoding="utf-8"?>
<Properties xmlns="http://schemas.openxmlformats.org/officeDocument/2006/extended-properties" xmlns:vt="http://schemas.openxmlformats.org/officeDocument/2006/docPropsVTypes">
  <Template/>
  <TotalTime>7089</TotalTime>
  <Words>1472</Words>
  <Application>Microsoft Office PowerPoint</Application>
  <PresentationFormat>On-screen Show (4:3)</PresentationFormat>
  <Paragraphs>301</Paragraphs>
  <Slides>32</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Calibri</vt:lpstr>
      <vt:lpstr>Consolas</vt:lpstr>
      <vt:lpstr>Courier New</vt:lpstr>
      <vt:lpstr>MS PGothic</vt:lpstr>
      <vt:lpstr>Segoe UI</vt:lpstr>
      <vt:lpstr>Segoe UI Light</vt:lpstr>
      <vt:lpstr>Tahoma</vt:lpstr>
      <vt:lpstr>Wingdings</vt:lpstr>
      <vt:lpstr>Wingdings 3</vt:lpstr>
      <vt:lpstr>Office Theme</vt:lpstr>
      <vt:lpstr>SQL Server 2016: JSON native support</vt:lpstr>
      <vt:lpstr>Sponsors</vt:lpstr>
      <vt:lpstr>Alessandro Alpi | @suxstellino</vt:lpstr>
      <vt:lpstr>Keep in mind</vt:lpstr>
      <vt:lpstr>Agenda</vt:lpstr>
      <vt:lpstr>JSON – concepts</vt:lpstr>
      <vt:lpstr>JSON – concepts</vt:lpstr>
      <vt:lpstr>JSON – concepts</vt:lpstr>
      <vt:lpstr>JSON – concepts</vt:lpstr>
      <vt:lpstr>DEMO</vt:lpstr>
      <vt:lpstr>Native JSON format support</vt:lpstr>
      <vt:lpstr>JSON Conversions</vt:lpstr>
      <vt:lpstr>Export features</vt:lpstr>
      <vt:lpstr>FOR JSON PATH</vt:lpstr>
      <vt:lpstr>FOR JSON AUTO</vt:lpstr>
      <vt:lpstr>JSON output in .net</vt:lpstr>
      <vt:lpstr>DEMO</vt:lpstr>
      <vt:lpstr>Import features</vt:lpstr>
      <vt:lpstr>Import features</vt:lpstr>
      <vt:lpstr>Path param syntax</vt:lpstr>
      <vt:lpstr>DEMO</vt:lpstr>
      <vt:lpstr>Where?</vt:lpstr>
      <vt:lpstr>Worst practices</vt:lpstr>
      <vt:lpstr>Indexing</vt:lpstr>
      <vt:lpstr>Indexing – sample</vt:lpstr>
      <vt:lpstr>Restrictions FOR JSON clause</vt:lpstr>
      <vt:lpstr>DEMO</vt:lpstr>
      <vt:lpstr>Conclusions</vt:lpstr>
      <vt:lpstr>Resources</vt:lpstr>
      <vt:lpstr>Q&amp;A</vt:lpstr>
      <vt:lpstr>Evaluations</vt:lpstr>
      <vt:lpstr>Thanks! http://speakerscore.com/SQLJSON</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Alessandro Alpi</cp:lastModifiedBy>
  <cp:revision>294</cp:revision>
  <dcterms:created xsi:type="dcterms:W3CDTF">2011-08-19T20:30:49Z</dcterms:created>
  <dcterms:modified xsi:type="dcterms:W3CDTF">2015-10-10T07:35:56Z</dcterms:modified>
</cp:coreProperties>
</file>