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2.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318" r:id="rId3"/>
    <p:sldId id="314" r:id="rId4"/>
    <p:sldId id="319" r:id="rId5"/>
    <p:sldId id="320" r:id="rId6"/>
    <p:sldId id="321" r:id="rId7"/>
    <p:sldId id="329" r:id="rId8"/>
    <p:sldId id="356" r:id="rId9"/>
    <p:sldId id="323" r:id="rId10"/>
    <p:sldId id="324" r:id="rId11"/>
    <p:sldId id="331" r:id="rId12"/>
    <p:sldId id="353" r:id="rId13"/>
    <p:sldId id="354" r:id="rId14"/>
    <p:sldId id="355" r:id="rId15"/>
    <p:sldId id="352" r:id="rId16"/>
    <p:sldId id="330" r:id="rId17"/>
    <p:sldId id="343" r:id="rId18"/>
    <p:sldId id="345" r:id="rId19"/>
    <p:sldId id="347" r:id="rId20"/>
    <p:sldId id="332" r:id="rId21"/>
    <p:sldId id="333" r:id="rId22"/>
    <p:sldId id="334" r:id="rId23"/>
    <p:sldId id="335" r:id="rId24"/>
    <p:sldId id="341" r:id="rId25"/>
    <p:sldId id="348" r:id="rId26"/>
    <p:sldId id="349" r:id="rId27"/>
    <p:sldId id="337" r:id="rId28"/>
    <p:sldId id="350" r:id="rId29"/>
    <p:sldId id="338" r:id="rId30"/>
    <p:sldId id="342" r:id="rId31"/>
    <p:sldId id="340" r:id="rId32"/>
    <p:sldId id="267" r:id="rId33"/>
    <p:sldId id="351" r:id="rId34"/>
    <p:sldId id="260"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B746"/>
    <a:srgbClr val="75982F"/>
    <a:srgbClr val="4A5E18"/>
    <a:srgbClr val="678221"/>
    <a:srgbClr val="1AB2E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1" autoAdjust="0"/>
    <p:restoredTop sz="92888" autoAdjust="0"/>
  </p:normalViewPr>
  <p:slideViewPr>
    <p:cSldViewPr snapToGrid="0" snapToObjects="1">
      <p:cViewPr varScale="1">
        <p:scale>
          <a:sx n="81" d="100"/>
          <a:sy n="81" d="100"/>
        </p:scale>
        <p:origin x="1608" y="48"/>
      </p:cViewPr>
      <p:guideLst>
        <p:guide orient="horz" pos="2160"/>
        <p:guide pos="2880"/>
      </p:guideLst>
    </p:cSldViewPr>
  </p:slideViewPr>
  <p:outlineViewPr>
    <p:cViewPr>
      <p:scale>
        <a:sx n="33" d="100"/>
        <a:sy n="33" d="100"/>
      </p:scale>
      <p:origin x="0" y="-844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3D67C-DA02-4461-B7C0-508F5ECD6C41}" type="datetimeFigureOut">
              <a:rPr lang="en-US" smtClean="0"/>
              <a:t>27/11/15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5185C3-C6A0-4FBF-9BDE-AD45F5C077D0}" type="slidenum">
              <a:rPr lang="en-US" smtClean="0"/>
              <a:t>‹#›</a:t>
            </a:fld>
            <a:endParaRPr lang="en-US"/>
          </a:p>
        </p:txBody>
      </p:sp>
    </p:spTree>
    <p:extLst>
      <p:ext uri="{BB962C8B-B14F-4D97-AF65-F5344CB8AC3E}">
        <p14:creationId xmlns:p14="http://schemas.microsoft.com/office/powerpoint/2010/main" val="364624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5185C3-C6A0-4FBF-9BDE-AD45F5C077D0}" type="slidenum">
              <a:rPr lang="en-US" smtClean="0"/>
              <a:t>1</a:t>
            </a:fld>
            <a:endParaRPr lang="en-US" dirty="0"/>
          </a:p>
        </p:txBody>
      </p:sp>
    </p:spTree>
    <p:extLst>
      <p:ext uri="{BB962C8B-B14F-4D97-AF65-F5344CB8AC3E}">
        <p14:creationId xmlns:p14="http://schemas.microsoft.com/office/powerpoint/2010/main" val="3825852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766906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032578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1428946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2609900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3621968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70440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1839268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4186320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3226235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3182553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Segoe UI"/>
                <a:cs typeface="Segoe UI"/>
              </a:rPr>
              <a:t>Meet Stephen Hall, I have gotten to know Stephen very well in the past several months working on this project.  Stephen started District Computers more than 10 years ago with the customer in mind.  His company specializes in Small Business with a focus on Office365.</a:t>
            </a:r>
          </a:p>
        </p:txBody>
      </p:sp>
    </p:spTree>
    <p:extLst>
      <p:ext uri="{BB962C8B-B14F-4D97-AF65-F5344CB8AC3E}">
        <p14:creationId xmlns:p14="http://schemas.microsoft.com/office/powerpoint/2010/main" val="18364549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4141308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1806435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2158518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2827886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657074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1012063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JSON è acronimo di JavaScript</a:t>
            </a:r>
            <a:r>
              <a:rPr lang="it-IT" baseline="0" dirty="0" smtClean="0"/>
              <a:t> Object Notation ed è un recente formato di scambio informazioni basato su JavaScript. Tuttavia è indipendente da esso.</a:t>
            </a:r>
          </a:p>
          <a:p>
            <a:r>
              <a:rPr lang="it-IT" dirty="0" smtClean="0"/>
              <a:t>Recentemente ha avuto sempre più applicazioni in alternativa a XML/XSLT, essendo decisamente più di immediata gestione. </a:t>
            </a:r>
          </a:p>
          <a:p>
            <a:r>
              <a:rPr lang="it-IT" dirty="0" smtClean="0"/>
              <a:t>La semplicità di JSON ha consentito la sua presenza sempre più preponderante nella programmazione, soprattutto per</a:t>
            </a:r>
            <a:r>
              <a:rPr lang="it-IT" baseline="0" dirty="0" smtClean="0"/>
              <a:t> quello che ha a che fare con AJAX.</a:t>
            </a:r>
          </a:p>
          <a:p>
            <a:r>
              <a:rPr lang="it-IT" baseline="0" dirty="0" smtClean="0"/>
              <a:t>I tipi di dato supportati sono: bool (true, false), interi, real, stringhe, array (con le []) ed array associativi (array identificati da una stringa usata come nome).</a:t>
            </a:r>
          </a:p>
          <a:p>
            <a:r>
              <a:rPr lang="it-IT" baseline="0" dirty="0" smtClean="0"/>
              <a:t>JSON è un formato ed è una stringa, non è un linguaggio di markup come invece è XML. Questo sottolinea ancora di più la sua semplicità.</a:t>
            </a:r>
            <a:endParaRPr lang="it-I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843961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Tra</a:t>
            </a:r>
            <a:r>
              <a:rPr lang="it-IT" baseline="0" dirty="0" smtClean="0"/>
              <a:t> le cose dette fino ad ora, ci sono alcuni validi motivi per i quali utilizzare JSON. Essendo, come dicevamo, una stringa, è semplice.</a:t>
            </a:r>
          </a:p>
          <a:p>
            <a:r>
              <a:rPr lang="it-IT" baseline="0" dirty="0" smtClean="0"/>
              <a:t>Il suo punto di forza è proprio questa semplicità. Essendo poi sprovvisto di tag, non è verboso, e quindi è leggero. </a:t>
            </a:r>
          </a:p>
          <a:p>
            <a:r>
              <a:rPr lang="it-IT" baseline="0" dirty="0" smtClean="0"/>
              <a:t>E’ un formato indicato per la rappresentazione di strutture e dati, essendo in aggiunta molto leggibile ed auto documentativo.</a:t>
            </a:r>
          </a:p>
          <a:p>
            <a:r>
              <a:rPr lang="it-IT" baseline="0" dirty="0" smtClean="0"/>
              <a:t>Queste considerazioni sottolineano quanto JSON sia portabile, e, di conseguenza, interoperabile, andando di fatto a sostituire XML per la comunicazione cross platform. Infatti è uno dei più utilizzati formati di scambio informazioni presenti ad oggi. Come dicevamo prima, è utilizzato soprattutto nel mondo di AJAX e della programmazione in JavaScript con AJAX, appunto. </a:t>
            </a:r>
            <a:endParaRPr lang="it-I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146808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772866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Tra</a:t>
            </a:r>
            <a:r>
              <a:rPr lang="it-IT" baseline="0" dirty="0" smtClean="0"/>
              <a:t> le cose dette fino ad ora, ci sono alcuni validi motivi per i quali utilizzare JSON. Essendo, come dicevamo, una stringa, è semplice.</a:t>
            </a:r>
          </a:p>
          <a:p>
            <a:r>
              <a:rPr lang="it-IT" baseline="0" dirty="0" smtClean="0"/>
              <a:t>Il suo punto di forza è proprio questa semplicità. Essendo poi sprovvisto di tag, non è verboso, e quindi è leggero. </a:t>
            </a:r>
          </a:p>
          <a:p>
            <a:r>
              <a:rPr lang="it-IT" baseline="0" dirty="0" smtClean="0"/>
              <a:t>E’ un formato indicato per la rappresentazione di strutture e dati, essendo in aggiunta molto leggibile ed auto documentativo.</a:t>
            </a:r>
          </a:p>
          <a:p>
            <a:r>
              <a:rPr lang="it-IT" baseline="0" dirty="0" smtClean="0"/>
              <a:t>Queste considerazioni sottolineano quanto JSON sia portabile, e, di conseguenza, interoperabile, andando di fatto a sostituire XML per la comunicazione cross platform. Infatti è uno dei più utilizzati formati di scambio informazioni presenti ad oggi. Come dicevamo prima, è utilizzato soprattutto nel mondo di AJAX e della programmazione in JavaScript con AJAX, appunto. </a:t>
            </a:r>
            <a:endParaRPr lang="it-I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523781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Tra</a:t>
            </a:r>
            <a:r>
              <a:rPr lang="it-IT" baseline="0" dirty="0" smtClean="0"/>
              <a:t> le cose dette fino ad ora, ci sono alcuni validi motivi per i quali utilizzare JSON. Essendo, come dicevamo, una stringa, è semplice.</a:t>
            </a:r>
          </a:p>
          <a:p>
            <a:r>
              <a:rPr lang="it-IT" baseline="0" dirty="0" smtClean="0"/>
              <a:t>Il suo punto di forza è proprio questa semplicità. Essendo poi sprovvisto di tag, non è verboso, e quindi è leggero. </a:t>
            </a:r>
          </a:p>
          <a:p>
            <a:r>
              <a:rPr lang="it-IT" baseline="0" dirty="0" smtClean="0"/>
              <a:t>E’ un formato indicato per la rappresentazione di strutture e dati, essendo in aggiunta molto leggibile ed auto documentativo.</a:t>
            </a:r>
          </a:p>
          <a:p>
            <a:r>
              <a:rPr lang="it-IT" baseline="0" dirty="0" smtClean="0"/>
              <a:t>Queste considerazioni sottolineano quanto JSON sia portabile, e, di conseguenza, interoperabile, andando di fatto a sostituire XML per la comunicazione cross platform. Infatti è uno dei più utilizzati formati di scambio informazioni presenti ad oggi. Come dicevamo prima, è utilizzato soprattutto nel mondo di AJAX e della programmazione in JavaScript con AJAX, appunto. </a:t>
            </a:r>
            <a:endParaRPr lang="it-IT"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38580687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07547"/>
            <a:ext cx="9143999" cy="6758608"/>
          </a:xfrm>
          <a:prstGeom prst="rect">
            <a:avLst/>
          </a:prstGeom>
        </p:spPr>
      </p:pic>
      <p:sp>
        <p:nvSpPr>
          <p:cNvPr id="2" name="Title 1"/>
          <p:cNvSpPr>
            <a:spLocks noGrp="1"/>
          </p:cNvSpPr>
          <p:nvPr>
            <p:ph type="ctrTitle"/>
          </p:nvPr>
        </p:nvSpPr>
        <p:spPr>
          <a:xfrm>
            <a:off x="458408" y="516685"/>
            <a:ext cx="8203153" cy="1470025"/>
          </a:xfrm>
        </p:spPr>
        <p:txBody>
          <a:bodyPr>
            <a:normAutofit/>
          </a:bodyPr>
          <a:lstStyle>
            <a:lvl1pPr algn="l">
              <a:defRPr sz="4000">
                <a:solidFill>
                  <a:schemeClr val="accent1"/>
                </a:solidFill>
                <a:latin typeface="Segoe UI Light" panose="020B0502040204020203" pitchFamily="34" charset="0"/>
                <a:cs typeface="Segoe UI Light" panose="020B0502040204020203"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8408" y="1907341"/>
            <a:ext cx="7925349" cy="1752600"/>
          </a:xfrm>
        </p:spPr>
        <p:txBody>
          <a:bodyPr>
            <a:normAutofit/>
          </a:bodyPr>
          <a:lstStyle>
            <a:lvl1pPr marL="0" indent="0" algn="l">
              <a:buNone/>
              <a:defRPr sz="3000">
                <a:solidFill>
                  <a:schemeClr val="bg1"/>
                </a:solidFill>
                <a:latin typeface="Segoe UI Light" panose="020B0502040204020203" pitchFamily="34" charset="0"/>
                <a:cs typeface="Segoe UI Light"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97436" y="5616348"/>
            <a:ext cx="2247900" cy="1095375"/>
          </a:xfrm>
          <a:prstGeom prst="rect">
            <a:avLst/>
          </a:prstGeom>
        </p:spPr>
      </p:pic>
    </p:spTree>
    <p:extLst>
      <p:ext uri="{BB962C8B-B14F-4D97-AF65-F5344CB8AC3E}">
        <p14:creationId xmlns:p14="http://schemas.microsoft.com/office/powerpoint/2010/main" val="8007303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327508" y="1487489"/>
            <a:ext cx="8652143" cy="5159375"/>
          </a:xfrm>
          <a:prstGeom prst="rect">
            <a:avLst/>
          </a:prstGeom>
        </p:spPr>
        <p:txBody>
          <a:bodyPr/>
          <a:lstStyle>
            <a:lvl1pPr marL="257244" indent="-257244">
              <a:lnSpc>
                <a:spcPct val="100000"/>
              </a:lnSpc>
              <a:spcBef>
                <a:spcPts val="1350"/>
              </a:spcBef>
              <a:buClr>
                <a:schemeClr val="accent1"/>
              </a:buClr>
              <a:buSzPct val="100000"/>
              <a:buFont typeface="Arial" pitchFamily="34" charset="0"/>
              <a:buChar char="•"/>
              <a:defRPr sz="2401">
                <a:solidFill>
                  <a:schemeClr val="accent1">
                    <a:alpha val="99000"/>
                  </a:schemeClr>
                </a:solidFill>
                <a:latin typeface="Segoe UI Light" panose="020B0502040204020203" pitchFamily="34" charset="0"/>
                <a:cs typeface="Segoe UI Light" panose="020B0502040204020203" pitchFamily="34" charset="0"/>
              </a:defRPr>
            </a:lvl1pPr>
            <a:lvl2pPr marL="606190" indent="-258435">
              <a:lnSpc>
                <a:spcPct val="100000"/>
              </a:lnSpc>
              <a:spcBef>
                <a:spcPts val="300"/>
              </a:spcBef>
              <a:spcAft>
                <a:spcPts val="300"/>
              </a:spcAft>
              <a:buClr>
                <a:schemeClr val="tx1">
                  <a:lumMod val="75000"/>
                  <a:lumOff val="25000"/>
                </a:schemeClr>
              </a:buClr>
              <a:buSzPct val="85000"/>
              <a:buFont typeface="Segoe UI" pitchFamily="34" charset="0"/>
              <a:buChar char="–"/>
              <a:defRPr sz="2101">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latin typeface="Segoe UI Light" panose="020B0502040204020203" pitchFamily="34" charset="0"/>
                <a:cs typeface="Segoe UI Light" panose="020B0502040204020203" pitchFamily="34" charset="0"/>
              </a:defRPr>
            </a:lvl3pPr>
            <a:lvl4pPr>
              <a:defRPr sz="1500"/>
            </a:lvl4pPr>
            <a:lvl5pPr>
              <a:defRPr sz="1500"/>
            </a:lvl5pPr>
          </a:lstStyle>
          <a:p>
            <a:pPr lvl="0"/>
            <a:r>
              <a:rPr lang="en-US" dirty="0" smtClean="0"/>
              <a:t>Click to edit Master text styles</a:t>
            </a:r>
          </a:p>
          <a:p>
            <a:pPr lvl="1"/>
            <a:r>
              <a:rPr lang="en-US" dirty="0" smtClean="0"/>
              <a:t>Second level</a:t>
            </a:r>
          </a:p>
          <a:p>
            <a:pPr lvl="2"/>
            <a:r>
              <a:rPr lang="en-US" dirty="0" smtClean="0"/>
              <a:t>Third level</a:t>
            </a:r>
          </a:p>
        </p:txBody>
      </p:sp>
      <p:cxnSp>
        <p:nvCxnSpPr>
          <p:cNvPr id="5" name="Straight Connector 4"/>
          <p:cNvCxnSpPr/>
          <p:nvPr userDrawn="1"/>
        </p:nvCxnSpPr>
        <p:spPr>
          <a:xfrm>
            <a:off x="282114" y="1022086"/>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261906"/>
      </p:ext>
    </p:extLst>
  </p:cSld>
  <p:clrMapOvr>
    <a:masterClrMapping/>
  </p:clrMapOvr>
  <p:transition>
    <p:fade/>
  </p:transition>
  <p:timing>
    <p:tnLst>
      <p:par>
        <p:cTn id="1" dur="indefinite" restart="never" nodeType="tmRoot"/>
      </p:par>
    </p:tnLst>
  </p:timing>
  <p:hf hdr="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Demo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4771506"/>
            <a:ext cx="7865720" cy="1604356"/>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cxnSp>
        <p:nvCxnSpPr>
          <p:cNvPr id="4" name="Straight Connector 3"/>
          <p:cNvCxnSpPr/>
          <p:nvPr userDrawn="1"/>
        </p:nvCxnSpPr>
        <p:spPr>
          <a:xfrm>
            <a:off x="174612" y="1038415"/>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Title 1"/>
          <p:cNvSpPr>
            <a:spLocks noGrp="1"/>
          </p:cNvSpPr>
          <p:nvPr>
            <p:ph type="title"/>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2742598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Light" panose="020B0502040204020203" pitchFamily="34" charset="0"/>
                <a:cs typeface="Segoe UI Light"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 typeface="Wingdings" charset="2"/>
              <a:buChar char="§"/>
              <a:defRPr>
                <a:solidFill>
                  <a:schemeClr val="tx2"/>
                </a:solidFill>
                <a:latin typeface="Segoe UI Light" panose="020B0502040204020203" pitchFamily="34" charset="0"/>
                <a:cs typeface="Segoe UI Light" panose="020B0502040204020203" pitchFamily="34" charset="0"/>
              </a:defRPr>
            </a:lvl1pPr>
            <a:lvl2pPr marL="742950" indent="-285750">
              <a:buFont typeface="Wingdings" charset="2"/>
              <a:buChar char="§"/>
              <a:defRPr>
                <a:solidFill>
                  <a:srgbClr val="474947"/>
                </a:solidFill>
                <a:latin typeface="Segoe UI Light" panose="020B0502040204020203" pitchFamily="34" charset="0"/>
                <a:cs typeface="Segoe UI Light" panose="020B0502040204020203" pitchFamily="34" charset="0"/>
              </a:defRPr>
            </a:lvl2pPr>
            <a:lvl3pPr marL="1143000" indent="-228600">
              <a:buFont typeface="Wingdings" charset="2"/>
              <a:buChar char="§"/>
              <a:defRPr>
                <a:solidFill>
                  <a:srgbClr val="474947"/>
                </a:solidFill>
                <a:latin typeface="Segoe UI Light" panose="020B0502040204020203" pitchFamily="34" charset="0"/>
                <a:cs typeface="Segoe UI Light" panose="020B0502040204020203" pitchFamily="34" charset="0"/>
              </a:defRPr>
            </a:lvl3pPr>
            <a:lvl4pPr marL="1600200" indent="-228600">
              <a:buFont typeface="Wingdings" charset="2"/>
              <a:buChar char="§"/>
              <a:defRPr>
                <a:solidFill>
                  <a:srgbClr val="474947"/>
                </a:solidFill>
                <a:latin typeface="Segoe UI Light" panose="020B0502040204020203" pitchFamily="34" charset="0"/>
                <a:cs typeface="Segoe UI Light" panose="020B0502040204020203" pitchFamily="34" charset="0"/>
              </a:defRPr>
            </a:lvl4pPr>
            <a:lvl5pPr marL="2057400" indent="-228600">
              <a:buFont typeface="Wingdings" charset="2"/>
              <a:buChar char="§"/>
              <a:defRPr>
                <a:solidFill>
                  <a:srgbClr val="474947"/>
                </a:solidFill>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7" name="Straight Connector 16"/>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51406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i="0" cap="all">
                <a:latin typeface="Arial"/>
                <a:cs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cxnSp>
        <p:nvCxnSpPr>
          <p:cNvPr id="4" name="Straight Connector 3"/>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05963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Light" panose="020B0502040204020203" pitchFamily="34" charset="0"/>
                <a:cs typeface="Segoe UI Light"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atin typeface="Segoe UI Light" panose="020B0502040204020203" pitchFamily="34" charset="0"/>
                <a:cs typeface="Segoe UI Light" panose="020B0502040204020203" pitchFamily="34" charset="0"/>
              </a:defRPr>
            </a:lvl1pPr>
            <a:lvl2pPr>
              <a:defRPr sz="2400">
                <a:latin typeface="Segoe UI Light" panose="020B0502040204020203" pitchFamily="34" charset="0"/>
                <a:cs typeface="Segoe UI Light" panose="020B0502040204020203" pitchFamily="34" charset="0"/>
              </a:defRPr>
            </a:lvl2pPr>
            <a:lvl3pPr>
              <a:defRPr sz="2000">
                <a:latin typeface="Segoe UI Light" panose="020B0502040204020203" pitchFamily="34" charset="0"/>
                <a:cs typeface="Segoe UI Light" panose="020B0502040204020203" pitchFamily="34" charset="0"/>
              </a:defRPr>
            </a:lvl3pPr>
            <a:lvl4pPr>
              <a:defRPr sz="1800">
                <a:latin typeface="Segoe UI Light" panose="020B0502040204020203" pitchFamily="34" charset="0"/>
                <a:cs typeface="Segoe UI Light" panose="020B0502040204020203" pitchFamily="34" charset="0"/>
              </a:defRPr>
            </a:lvl4pPr>
            <a:lvl5pPr>
              <a:defRPr sz="1800">
                <a:latin typeface="Segoe UI Light" panose="020B0502040204020203" pitchFamily="34" charset="0"/>
                <a:cs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atin typeface="Segoe UI Light" panose="020B0502040204020203" pitchFamily="34" charset="0"/>
                <a:cs typeface="Segoe UI Light" panose="020B0502040204020203" pitchFamily="34" charset="0"/>
              </a:defRPr>
            </a:lvl1pPr>
            <a:lvl2pPr>
              <a:defRPr sz="2400">
                <a:latin typeface="Segoe UI Light" panose="020B0502040204020203" pitchFamily="34" charset="0"/>
                <a:cs typeface="Segoe UI Light" panose="020B0502040204020203" pitchFamily="34" charset="0"/>
              </a:defRPr>
            </a:lvl2pPr>
            <a:lvl3pPr>
              <a:defRPr sz="2000">
                <a:latin typeface="Segoe UI Light" panose="020B0502040204020203" pitchFamily="34" charset="0"/>
                <a:cs typeface="Segoe UI Light" panose="020B0502040204020203" pitchFamily="34" charset="0"/>
              </a:defRPr>
            </a:lvl3pPr>
            <a:lvl4pPr>
              <a:defRPr sz="1800">
                <a:latin typeface="Segoe UI Light" panose="020B0502040204020203" pitchFamily="34" charset="0"/>
                <a:cs typeface="Segoe UI Light" panose="020B0502040204020203" pitchFamily="34" charset="0"/>
              </a:defRPr>
            </a:lvl4pPr>
            <a:lvl5pPr>
              <a:defRPr sz="1800">
                <a:latin typeface="Segoe UI Light" panose="020B0502040204020203" pitchFamily="34" charset="0"/>
                <a:cs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9" name="Straight Connector 18"/>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29830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Light" panose="020B0502040204020203" pitchFamily="34" charset="0"/>
                <a:cs typeface="Segoe UI Light"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200" b="0">
                <a:latin typeface="Segoe UI Light" panose="020B0502040204020203" pitchFamily="34" charset="0"/>
                <a:cs typeface="Segoe UI Light"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atin typeface="Segoe UI Light" panose="020B0502040204020203" pitchFamily="34" charset="0"/>
                <a:cs typeface="Segoe UI Light" panose="020B0502040204020203" pitchFamily="34" charset="0"/>
              </a:defRPr>
            </a:lvl1pPr>
            <a:lvl2pPr>
              <a:defRPr sz="1800">
                <a:latin typeface="Segoe UI Light" panose="020B0502040204020203" pitchFamily="34" charset="0"/>
                <a:cs typeface="Segoe UI Light" panose="020B0502040204020203" pitchFamily="34" charset="0"/>
              </a:defRPr>
            </a:lvl2pPr>
            <a:lvl3pPr>
              <a:defRPr sz="1800">
                <a:latin typeface="Segoe UI Light" panose="020B0502040204020203" pitchFamily="34" charset="0"/>
                <a:cs typeface="Segoe UI Light" panose="020B0502040204020203" pitchFamily="34" charset="0"/>
              </a:defRPr>
            </a:lvl3pPr>
            <a:lvl4pPr>
              <a:defRPr sz="1800">
                <a:latin typeface="Segoe UI Light" panose="020B0502040204020203" pitchFamily="34" charset="0"/>
                <a:cs typeface="Segoe UI Light" panose="020B0502040204020203" pitchFamily="34" charset="0"/>
              </a:defRPr>
            </a:lvl4pPr>
            <a:lvl5pPr>
              <a:defRPr sz="1800">
                <a:latin typeface="Segoe UI Light" panose="020B0502040204020203" pitchFamily="34" charset="0"/>
                <a:cs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200" b="0">
                <a:latin typeface="Segoe UI Light" panose="020B0502040204020203" pitchFamily="34" charset="0"/>
                <a:cs typeface="Segoe UI Light"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atin typeface="Segoe UI Light" panose="020B0502040204020203" pitchFamily="34" charset="0"/>
                <a:cs typeface="Segoe UI Light" panose="020B0502040204020203" pitchFamily="34" charset="0"/>
              </a:defRPr>
            </a:lvl1pPr>
            <a:lvl2pPr>
              <a:defRPr sz="1800">
                <a:latin typeface="Segoe UI Light" panose="020B0502040204020203" pitchFamily="34" charset="0"/>
                <a:cs typeface="Segoe UI Light" panose="020B0502040204020203" pitchFamily="34" charset="0"/>
              </a:defRPr>
            </a:lvl2pPr>
            <a:lvl3pPr>
              <a:defRPr sz="1800">
                <a:latin typeface="Segoe UI Light" panose="020B0502040204020203" pitchFamily="34" charset="0"/>
                <a:cs typeface="Segoe UI Light" panose="020B0502040204020203" pitchFamily="34" charset="0"/>
              </a:defRPr>
            </a:lvl3pPr>
            <a:lvl4pPr>
              <a:defRPr sz="1800">
                <a:latin typeface="Segoe UI Light" panose="020B0502040204020203" pitchFamily="34" charset="0"/>
                <a:cs typeface="Segoe UI Light" panose="020B0502040204020203" pitchFamily="34" charset="0"/>
              </a:defRPr>
            </a:lvl4pPr>
            <a:lvl5pPr>
              <a:defRPr sz="1800">
                <a:latin typeface="Segoe UI Light" panose="020B0502040204020203" pitchFamily="34" charset="0"/>
                <a:cs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8" name="Straight Connector 17"/>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12262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Light" panose="020B0502040204020203" pitchFamily="34" charset="0"/>
                <a:cs typeface="Segoe UI Light" panose="020B0502040204020203" pitchFamily="34" charset="0"/>
              </a:defRPr>
            </a:lvl1pPr>
          </a:lstStyle>
          <a:p>
            <a:r>
              <a:rPr lang="en-US" dirty="0" smtClean="0"/>
              <a:t>Click to edit Master title style</a:t>
            </a:r>
            <a:endParaRPr lang="en-US" dirty="0"/>
          </a:p>
        </p:txBody>
      </p:sp>
      <p:cxnSp>
        <p:nvCxnSpPr>
          <p:cNvPr id="14" name="Straight Connector 13"/>
          <p:cNvCxnSpPr/>
          <p:nvPr userDrawn="1"/>
        </p:nvCxnSpPr>
        <p:spPr>
          <a:xfrm>
            <a:off x="457200" y="1160880"/>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15377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98638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Segoe UI Light" panose="020B0502040204020203" pitchFamily="34" charset="0"/>
                <a:cs typeface="Segoe UI Light"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000">
                <a:latin typeface="Segoe UI Light" panose="020B0502040204020203" pitchFamily="34" charset="0"/>
                <a:cs typeface="Segoe UI Light" panose="020B0502040204020203" pitchFamily="34" charset="0"/>
              </a:defRPr>
            </a:lvl1pPr>
            <a:lvl2pPr>
              <a:defRPr sz="2600">
                <a:latin typeface="Segoe UI Light" panose="020B0502040204020203" pitchFamily="34" charset="0"/>
                <a:cs typeface="Segoe UI Light" panose="020B0502040204020203" pitchFamily="34" charset="0"/>
              </a:defRPr>
            </a:lvl2pPr>
            <a:lvl3pPr>
              <a:defRPr sz="2200">
                <a:latin typeface="Segoe UI Light" panose="020B0502040204020203" pitchFamily="34" charset="0"/>
                <a:cs typeface="Segoe UI Light" panose="020B0502040204020203" pitchFamily="34" charset="0"/>
              </a:defRPr>
            </a:lvl3pPr>
            <a:lvl4pPr>
              <a:defRPr sz="1800">
                <a:latin typeface="Segoe UI Light" panose="020B0502040204020203" pitchFamily="34" charset="0"/>
                <a:cs typeface="Segoe UI Light" panose="020B0502040204020203" pitchFamily="34" charset="0"/>
              </a:defRPr>
            </a:lvl4pPr>
            <a:lvl5pPr>
              <a:defRPr sz="1800">
                <a:latin typeface="Segoe UI Light" panose="020B0502040204020203" pitchFamily="34" charset="0"/>
                <a:cs typeface="Segoe UI Light" panose="020B0502040204020203"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Segoe UI Light" panose="020B0502040204020203" pitchFamily="34" charset="0"/>
                <a:cs typeface="Segoe UI Light" panose="020B0502040204020203"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5500902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Segoe UI Light" panose="020B0502040204020203" pitchFamily="34" charset="0"/>
                <a:cs typeface="Segoe UI Light" panose="020B0502040204020203"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Segoe UI Light" panose="020B0502040204020203" pitchFamily="34" charset="0"/>
                <a:cs typeface="Segoe UI Light" panose="020B0502040204020203"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2412432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223542" y="6193814"/>
            <a:ext cx="9037267" cy="79513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1260044" y="1220302"/>
            <a:ext cx="184666" cy="369332"/>
          </a:xfrm>
          <a:prstGeom prst="rect">
            <a:avLst/>
          </a:prstGeom>
          <a:noFill/>
        </p:spPr>
        <p:txBody>
          <a:bodyPr wrap="none" rtlCol="0">
            <a:spAutoFit/>
          </a:bodyPr>
          <a:lstStyle/>
          <a:p>
            <a:endParaRPr lang="en-US" dirty="0"/>
          </a:p>
        </p:txBody>
      </p:sp>
      <p:pic>
        <p:nvPicPr>
          <p:cNvPr id="8" name="Picture 2" descr="https://si0.twimg.com/profile_images/2284174758/v65oai7fxn47qv9nectx.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123985" y="5943599"/>
            <a:ext cx="647780" cy="647780"/>
          </a:xfrm>
          <a:prstGeom prst="rect">
            <a:avLst/>
          </a:prstGeom>
          <a:noFill/>
          <a:extLst>
            <a:ext uri="{909E8E84-426E-40DD-AFC4-6F175D3DCCD1}">
              <a14:hiddenFill xmlns:a14="http://schemas.microsoft.com/office/drawing/2010/main">
                <a:solidFill>
                  <a:srgbClr val="FFFFFF"/>
                </a:solidFill>
              </a14:hiddenFill>
            </a:ext>
          </a:extLst>
        </p:spPr>
      </p:pic>
      <p:sp>
        <p:nvSpPr>
          <p:cNvPr id="9" name="CasellaDiTesto 8"/>
          <p:cNvSpPr txBox="1"/>
          <p:nvPr userDrawn="1"/>
        </p:nvSpPr>
        <p:spPr>
          <a:xfrm>
            <a:off x="7591845" y="6438887"/>
            <a:ext cx="1694329" cy="430887"/>
          </a:xfrm>
          <a:prstGeom prst="rect">
            <a:avLst/>
          </a:prstGeom>
          <a:noFill/>
        </p:spPr>
        <p:txBody>
          <a:bodyPr wrap="square" rtlCol="0">
            <a:spAutoFit/>
          </a:bodyPr>
          <a:lstStyle/>
          <a:p>
            <a:pPr algn="ctr"/>
            <a:r>
              <a:rPr lang="en-US" sz="1100" b="1" dirty="0" smtClean="0">
                <a:solidFill>
                  <a:srgbClr val="1AB2E8"/>
                </a:solidFill>
              </a:rPr>
              <a:t>#</a:t>
            </a:r>
            <a:r>
              <a:rPr lang="en-US" sz="1100" b="1" dirty="0" err="1" smtClean="0">
                <a:solidFill>
                  <a:srgbClr val="1AB2E8"/>
                </a:solidFill>
              </a:rPr>
              <a:t>sqlsatParma</a:t>
            </a:r>
            <a:endParaRPr lang="en-US" sz="1100" b="1" dirty="0" smtClean="0">
              <a:solidFill>
                <a:srgbClr val="1AB2E8"/>
              </a:solidFill>
            </a:endParaRPr>
          </a:p>
          <a:p>
            <a:pPr algn="ctr"/>
            <a:r>
              <a:rPr lang="en-US" sz="1100" b="1" dirty="0" smtClean="0">
                <a:solidFill>
                  <a:srgbClr val="1AB2E8"/>
                </a:solidFill>
              </a:rPr>
              <a:t>#sqlsat462</a:t>
            </a:r>
            <a:endParaRPr lang="en-US" sz="1100" b="1" dirty="0">
              <a:solidFill>
                <a:srgbClr val="1AB2E8"/>
              </a:solidFill>
            </a:endParaRPr>
          </a:p>
        </p:txBody>
      </p:sp>
      <p:sp>
        <p:nvSpPr>
          <p:cNvPr id="5" name="CasellaDiTesto 4"/>
          <p:cNvSpPr txBox="1"/>
          <p:nvPr userDrawn="1"/>
        </p:nvSpPr>
        <p:spPr>
          <a:xfrm>
            <a:off x="457200" y="6488668"/>
            <a:ext cx="2432076" cy="369332"/>
          </a:xfrm>
          <a:prstGeom prst="rect">
            <a:avLst/>
          </a:prstGeom>
          <a:noFill/>
        </p:spPr>
        <p:txBody>
          <a:bodyPr wrap="none" rtlCol="0">
            <a:spAutoFit/>
          </a:bodyPr>
          <a:lstStyle/>
          <a:p>
            <a:r>
              <a:rPr lang="it-IT" b="1" dirty="0" smtClean="0">
                <a:solidFill>
                  <a:srgbClr val="4A5E18"/>
                </a:solidFill>
              </a:rPr>
              <a:t>November 28°, 2015</a:t>
            </a:r>
            <a:endParaRPr lang="it-IT" b="1" dirty="0">
              <a:solidFill>
                <a:srgbClr val="4A5E18"/>
              </a:solidFill>
            </a:endParaRPr>
          </a:p>
        </p:txBody>
      </p:sp>
      <p:pic>
        <p:nvPicPr>
          <p:cNvPr id="10" name="Picture 9" descr="SQLSaturday_Final_Web.jp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5859888" y="5960654"/>
            <a:ext cx="1912930" cy="956465"/>
          </a:xfrm>
          <a:prstGeom prst="rect">
            <a:avLst/>
          </a:prstGeom>
        </p:spPr>
      </p:pic>
    </p:spTree>
    <p:extLst>
      <p:ext uri="{BB962C8B-B14F-4D97-AF65-F5344CB8AC3E}">
        <p14:creationId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jpeg"/><Relationship Id="rId7"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hemeOverride" Target="../theme/themeOverride1.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0.xml"/><Relationship Id="rId1" Type="http://schemas.openxmlformats.org/officeDocument/2006/relationships/themeOverride" Target="../theme/themeOverrid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4.wmf"/><Relationship Id="rId7" Type="http://schemas.openxmlformats.org/officeDocument/2006/relationships/image" Target="../media/image18.jp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8" Type="http://schemas.openxmlformats.org/officeDocument/2006/relationships/hyperlink" Target="http://jsonviewer.stack.hu/" TargetMode="External"/><Relationship Id="rId3" Type="http://schemas.openxmlformats.org/officeDocument/2006/relationships/hyperlink" Target="https://msdn.microsoft.com/en-us/library/dn921883.aspx" TargetMode="External"/><Relationship Id="rId7" Type="http://schemas.openxmlformats.org/officeDocument/2006/relationships/hyperlink" Target="http://blogs.sqlsentry.com/aaronbertrand/sql-server-2016-json-support/" TargetMode="External"/><Relationship Id="rId2" Type="http://schemas.openxmlformats.org/officeDocument/2006/relationships/hyperlink" Target="https://msdn.microsoft.com/en-us/library/dn921877.aspx" TargetMode="External"/><Relationship Id="rId1" Type="http://schemas.openxmlformats.org/officeDocument/2006/relationships/slideLayout" Target="../slideLayouts/slideLayout2.xml"/><Relationship Id="rId6" Type="http://schemas.openxmlformats.org/officeDocument/2006/relationships/hyperlink" Target="http://blogs.msdn.com/b/jocapc/archive/2015/05/16/json-support-in-sql-server-2016.aspx" TargetMode="External"/><Relationship Id="rId5" Type="http://schemas.openxmlformats.org/officeDocument/2006/relationships/hyperlink" Target="https://msdn.microsoft.com/en-us/library/dn921894.aspx" TargetMode="External"/><Relationship Id="rId10" Type="http://schemas.openxmlformats.org/officeDocument/2006/relationships/hyperlink" Target="https://www.jsonselect.com/" TargetMode="External"/><Relationship Id="rId4" Type="http://schemas.openxmlformats.org/officeDocument/2006/relationships/hyperlink" Target="https://msdn.microsoft.com/en-us/library/dn921878.aspx" TargetMode="External"/><Relationship Id="rId9" Type="http://schemas.openxmlformats.org/officeDocument/2006/relationships/hyperlink" Target="http://www.jsonquerytool.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blogs.dotnethell.it/suxstellino" TargetMode="External"/><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hyperlink" Target="http://www.engageitservices.it/" TargetMode="External"/><Relationship Id="rId5" Type="http://schemas.openxmlformats.org/officeDocument/2006/relationships/hyperlink" Target="http://www.alessandroalpi.net/" TargetMode="External"/><Relationship Id="rId4" Type="http://schemas.openxmlformats.org/officeDocument/2006/relationships/hyperlink" Target="http://suxstellino.wordpress.com/" TargetMode="External"/><Relationship Id="rId9" Type="http://schemas.openxmlformats.org/officeDocument/2006/relationships/image" Target="../media/image21.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408" y="597501"/>
            <a:ext cx="8203153" cy="1251620"/>
          </a:xfrm>
        </p:spPr>
        <p:txBody>
          <a:bodyPr>
            <a:normAutofit fontScale="90000"/>
          </a:bodyPr>
          <a:lstStyle/>
          <a:p>
            <a:r>
              <a:rPr lang="en-US" dirty="0"/>
              <a:t>SQL Server 2016: </a:t>
            </a:r>
            <a:r>
              <a:rPr lang="en-US" dirty="0" err="1"/>
              <a:t>supporto</a:t>
            </a:r>
            <a:r>
              <a:rPr lang="en-US" dirty="0"/>
              <a:t> </a:t>
            </a:r>
            <a:r>
              <a:rPr lang="en-US" dirty="0" err="1"/>
              <a:t>nativo</a:t>
            </a:r>
            <a:r>
              <a:rPr lang="en-US" dirty="0"/>
              <a:t> JSON</a:t>
            </a:r>
          </a:p>
        </p:txBody>
      </p:sp>
      <p:sp>
        <p:nvSpPr>
          <p:cNvPr id="3" name="Subtitle 2"/>
          <p:cNvSpPr>
            <a:spLocks noGrp="1"/>
          </p:cNvSpPr>
          <p:nvPr>
            <p:ph type="subTitle" idx="1"/>
          </p:nvPr>
        </p:nvSpPr>
        <p:spPr>
          <a:xfrm>
            <a:off x="458409" y="2067525"/>
            <a:ext cx="3625912" cy="1752600"/>
          </a:xfrm>
        </p:spPr>
        <p:txBody>
          <a:bodyPr>
            <a:normAutofit/>
          </a:bodyPr>
          <a:lstStyle/>
          <a:p>
            <a:r>
              <a:rPr lang="en-US" dirty="0" smtClean="0"/>
              <a:t>Alessandro Alpi</a:t>
            </a:r>
          </a:p>
          <a:p>
            <a:r>
              <a:rPr lang="it-IT" i="1" dirty="0" smtClean="0">
                <a:solidFill>
                  <a:schemeClr val="accent2">
                    <a:lumMod val="20000"/>
                    <a:lumOff val="80000"/>
                  </a:schemeClr>
                </a:solidFill>
              </a:rPr>
              <a:t>@</a:t>
            </a:r>
            <a:r>
              <a:rPr lang="it-IT" i="1" dirty="0" err="1" smtClean="0">
                <a:solidFill>
                  <a:schemeClr val="accent2">
                    <a:lumMod val="20000"/>
                    <a:lumOff val="80000"/>
                  </a:schemeClr>
                </a:solidFill>
              </a:rPr>
              <a:t>suxstellino</a:t>
            </a:r>
            <a:endParaRPr lang="en-US" i="1" dirty="0" smtClean="0">
              <a:solidFill>
                <a:schemeClr val="accent2">
                  <a:lumMod val="20000"/>
                  <a:lumOff val="80000"/>
                </a:schemeClr>
              </a:solidFill>
            </a:endParaRPr>
          </a:p>
        </p:txBody>
      </p:sp>
      <p:sp>
        <p:nvSpPr>
          <p:cNvPr id="4" name="Subtitle 2"/>
          <p:cNvSpPr txBox="1">
            <a:spLocks/>
          </p:cNvSpPr>
          <p:nvPr/>
        </p:nvSpPr>
        <p:spPr>
          <a:xfrm>
            <a:off x="458407" y="3301965"/>
            <a:ext cx="5550507" cy="1752600"/>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Wingdings" charset="2"/>
              <a:buNone/>
              <a:defRPr sz="3000" kern="1200">
                <a:solidFill>
                  <a:schemeClr val="bg1"/>
                </a:solidFill>
                <a:latin typeface="+mn-lt"/>
                <a:ea typeface="+mn-ea"/>
                <a:cs typeface="+mn-cs"/>
              </a:defRPr>
            </a:lvl1pPr>
            <a:lvl2pPr marL="457200" indent="0" algn="ctr" defTabSz="457200" rtl="0" eaLnBrk="1" latinLnBrk="0" hangingPunct="1">
              <a:spcBef>
                <a:spcPct val="20000"/>
              </a:spcBef>
              <a:buFont typeface="Wingdings" charset="2"/>
              <a:buNone/>
              <a:defRPr sz="26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Wingdings" charset="2"/>
              <a:buNone/>
              <a:defRPr sz="22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Wingdings" charset="2"/>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Wingdings" charset="2"/>
              <a:buNone/>
              <a:defRPr sz="18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400" i="1" dirty="0" smtClean="0">
                <a:solidFill>
                  <a:schemeClr val="accent2">
                    <a:lumMod val="20000"/>
                    <a:lumOff val="80000"/>
                  </a:schemeClr>
                </a:solidFill>
              </a:rPr>
              <a:t>www.alessandroalpi.net</a:t>
            </a:r>
            <a:endParaRPr lang="en-US" sz="2400" i="1" u="sng" dirty="0"/>
          </a:p>
          <a:p>
            <a:r>
              <a:rPr lang="en-US" sz="2400" i="1" u="sng" dirty="0"/>
              <a:t>http://</a:t>
            </a:r>
            <a:r>
              <a:rPr lang="en-US" sz="2400" i="1" u="sng" dirty="0" smtClean="0"/>
              <a:t>speakerscore.com/SQL16JSON</a:t>
            </a:r>
            <a:endParaRPr lang="en-US" sz="2400" i="1" u="sng" dirty="0"/>
          </a:p>
          <a:p>
            <a:endParaRPr lang="en-US" sz="2400" i="1" dirty="0" smtClean="0">
              <a:solidFill>
                <a:schemeClr val="accent2">
                  <a:lumMod val="20000"/>
                  <a:lumOff val="80000"/>
                </a:schemeClr>
              </a:solidFill>
            </a:endParaRPr>
          </a:p>
        </p:txBody>
      </p:sp>
    </p:spTree>
    <p:extLst>
      <p:ext uri="{BB962C8B-B14F-4D97-AF65-F5344CB8AC3E}">
        <p14:creationId xmlns:p14="http://schemas.microsoft.com/office/powerpoint/2010/main" val="3260678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a:solidFill>
                  <a:schemeClr val="accent1"/>
                </a:solidFill>
                <a:cs typeface="Segoe UI Light" panose="020B0502040204020203" pitchFamily="34" charset="0"/>
              </a:rPr>
              <a:t>JSON – </a:t>
            </a:r>
            <a:r>
              <a:rPr lang="en-US" sz="3600" dirty="0" err="1">
                <a:solidFill>
                  <a:schemeClr val="accent1"/>
                </a:solidFill>
                <a:cs typeface="Segoe UI Light" panose="020B0502040204020203" pitchFamily="34" charset="0"/>
              </a:rPr>
              <a:t>concetti</a:t>
            </a:r>
            <a:endParaRPr lang="en-US" sz="3600" dirty="0">
              <a:solidFill>
                <a:schemeClr val="accent1"/>
              </a:solidFill>
              <a:cs typeface="Segoe UI Light" panose="020B0502040204020203" pitchFamily="34" charset="0"/>
            </a:endParaRPr>
          </a:p>
        </p:txBody>
      </p:sp>
      <p:sp>
        <p:nvSpPr>
          <p:cNvPr id="8" name="Text Placeholder 7"/>
          <p:cNvSpPr>
            <a:spLocks noGrp="1"/>
          </p:cNvSpPr>
          <p:nvPr>
            <p:ph sz="quarter" idx="10"/>
          </p:nvPr>
        </p:nvSpPr>
        <p:spPr>
          <a:xfrm>
            <a:off x="174612" y="1363288"/>
            <a:ext cx="8652143" cy="4835631"/>
          </a:xfrm>
        </p:spPr>
        <p:txBody>
          <a:bodyPr>
            <a:normAutofit fontScale="92500" lnSpcReduction="10000"/>
          </a:bodyPr>
          <a:lstStyle/>
          <a:p>
            <a:pPr marL="0" indent="0">
              <a:buNone/>
            </a:pPr>
            <a:r>
              <a:rPr lang="en-US" sz="2800" dirty="0" err="1" smtClean="0"/>
              <a:t>Perchè</a:t>
            </a:r>
            <a:r>
              <a:rPr lang="en-US" sz="2800" dirty="0" smtClean="0"/>
              <a:t> </a:t>
            </a:r>
            <a:r>
              <a:rPr lang="en-US" sz="2800" dirty="0" err="1" smtClean="0"/>
              <a:t>utilizzare</a:t>
            </a:r>
            <a:r>
              <a:rPr lang="en-US" sz="2800" dirty="0" smtClean="0"/>
              <a:t> JSON</a:t>
            </a:r>
          </a:p>
          <a:p>
            <a:pPr marL="347755" lvl="1" indent="0">
              <a:buNone/>
            </a:pPr>
            <a:r>
              <a:rPr lang="en-US" sz="2400" dirty="0" err="1" smtClean="0"/>
              <a:t>Estremamente</a:t>
            </a:r>
            <a:r>
              <a:rPr lang="en-US" sz="2400" dirty="0" smtClean="0"/>
              <a:t> </a:t>
            </a:r>
            <a:r>
              <a:rPr lang="en-US" sz="2400" dirty="0" err="1" smtClean="0"/>
              <a:t>leggero</a:t>
            </a:r>
            <a:r>
              <a:rPr lang="en-US" sz="2400" dirty="0" smtClean="0"/>
              <a:t> e </a:t>
            </a:r>
            <a:r>
              <a:rPr lang="en-US" sz="2400" dirty="0" err="1" smtClean="0"/>
              <a:t>semplice</a:t>
            </a:r>
            <a:endParaRPr lang="en-US" sz="2400" dirty="0" smtClean="0"/>
          </a:p>
          <a:p>
            <a:pPr marL="347755" lvl="1" indent="0">
              <a:buNone/>
            </a:pPr>
            <a:r>
              <a:rPr lang="en-US" sz="2400" dirty="0" err="1" smtClean="0"/>
              <a:t>Perfetto</a:t>
            </a:r>
            <a:r>
              <a:rPr lang="en-US" sz="2400" dirty="0" smtClean="0"/>
              <a:t> per la </a:t>
            </a:r>
            <a:r>
              <a:rPr lang="en-US" sz="2400" dirty="0" err="1" smtClean="0"/>
              <a:t>rappresentazione</a:t>
            </a:r>
            <a:r>
              <a:rPr lang="en-US" sz="2400" dirty="0" smtClean="0"/>
              <a:t> </a:t>
            </a:r>
            <a:r>
              <a:rPr lang="en-US" sz="2400" dirty="0" err="1" smtClean="0"/>
              <a:t>dei</a:t>
            </a:r>
            <a:r>
              <a:rPr lang="en-US" sz="2400" dirty="0" smtClean="0"/>
              <a:t> </a:t>
            </a:r>
            <a:r>
              <a:rPr lang="en-US" sz="2400" dirty="0" err="1" smtClean="0"/>
              <a:t>dati</a:t>
            </a:r>
            <a:endParaRPr lang="en-US" sz="2400" dirty="0" smtClean="0"/>
          </a:p>
          <a:p>
            <a:pPr marL="347755" lvl="1" indent="0">
              <a:buNone/>
            </a:pPr>
            <a:r>
              <a:rPr lang="en-US" sz="2400" dirty="0" err="1" smtClean="0"/>
              <a:t>Leggibile</a:t>
            </a:r>
            <a:r>
              <a:rPr lang="en-US" sz="2400" dirty="0" smtClean="0"/>
              <a:t> </a:t>
            </a:r>
            <a:r>
              <a:rPr lang="en-US" sz="2400" dirty="0" err="1" smtClean="0"/>
              <a:t>ed</a:t>
            </a:r>
            <a:r>
              <a:rPr lang="en-US" sz="2400" dirty="0" smtClean="0"/>
              <a:t> </a:t>
            </a:r>
            <a:r>
              <a:rPr lang="en-US" sz="2400" dirty="0" err="1" smtClean="0"/>
              <a:t>autodescrittivo</a:t>
            </a:r>
            <a:r>
              <a:rPr lang="en-US" sz="2400" dirty="0" smtClean="0"/>
              <a:t>/</a:t>
            </a:r>
            <a:r>
              <a:rPr lang="en-US" sz="2400" dirty="0" err="1" smtClean="0"/>
              <a:t>Portabile</a:t>
            </a:r>
            <a:r>
              <a:rPr lang="en-US" sz="2400" dirty="0" smtClean="0"/>
              <a:t> (</a:t>
            </a:r>
            <a:r>
              <a:rPr lang="en-US" sz="2400" dirty="0" err="1"/>
              <a:t>può</a:t>
            </a:r>
            <a:r>
              <a:rPr lang="en-US" sz="2400" dirty="0"/>
              <a:t> </a:t>
            </a:r>
            <a:r>
              <a:rPr lang="en-US" sz="2400" dirty="0" err="1"/>
              <a:t>sostituire</a:t>
            </a:r>
            <a:r>
              <a:rPr lang="en-US" sz="2400" dirty="0"/>
              <a:t> XML)</a:t>
            </a:r>
          </a:p>
          <a:p>
            <a:pPr marL="347755" lvl="1" indent="0">
              <a:buNone/>
            </a:pPr>
            <a:r>
              <a:rPr lang="en-US" sz="2400" dirty="0" err="1" smtClean="0"/>
              <a:t>Ottimo</a:t>
            </a:r>
            <a:r>
              <a:rPr lang="en-US" sz="2400" dirty="0" smtClean="0"/>
              <a:t> per AJAX/</a:t>
            </a:r>
            <a:r>
              <a:rPr lang="en-US" sz="2400" dirty="0" err="1" smtClean="0"/>
              <a:t>Javascript</a:t>
            </a:r>
            <a:endParaRPr lang="en-US" sz="2400" dirty="0"/>
          </a:p>
          <a:p>
            <a:pPr marL="0" indent="0">
              <a:buNone/>
            </a:pPr>
            <a:r>
              <a:rPr lang="en-US" sz="2800" dirty="0" err="1" smtClean="0"/>
              <a:t>Notazioni</a:t>
            </a:r>
            <a:endParaRPr lang="en-US" sz="2800" dirty="0" smtClean="0"/>
          </a:p>
          <a:p>
            <a:pPr marL="347755" lvl="1" indent="0">
              <a:buNone/>
            </a:pPr>
            <a:r>
              <a:rPr lang="en-US" sz="2400" dirty="0" smtClean="0"/>
              <a:t>“ per “name” e “value”</a:t>
            </a:r>
          </a:p>
          <a:p>
            <a:pPr marL="347755" lvl="1" indent="0">
              <a:buNone/>
            </a:pPr>
            <a:r>
              <a:rPr lang="en-US" sz="2400" dirty="0" smtClean="0"/>
              <a:t>: per </a:t>
            </a:r>
            <a:r>
              <a:rPr lang="en-US" sz="2400" dirty="0"/>
              <a:t>“</a:t>
            </a:r>
            <a:r>
              <a:rPr lang="en-US" sz="2400" dirty="0" err="1"/>
              <a:t>name”:”value</a:t>
            </a:r>
            <a:r>
              <a:rPr lang="en-US" sz="2400" dirty="0"/>
              <a:t>”</a:t>
            </a:r>
          </a:p>
          <a:p>
            <a:pPr marL="347755" lvl="1" indent="0">
              <a:buNone/>
            </a:pPr>
            <a:r>
              <a:rPr lang="en-US" sz="2400" dirty="0"/>
              <a:t>Special char </a:t>
            </a:r>
            <a:r>
              <a:rPr lang="en-US" sz="2400" dirty="0" err="1" smtClean="0"/>
              <a:t>rappresentati</a:t>
            </a:r>
            <a:r>
              <a:rPr lang="en-US" sz="2400" dirty="0" smtClean="0"/>
              <a:t> con </a:t>
            </a:r>
            <a:r>
              <a:rPr lang="en-US" sz="2400" dirty="0"/>
              <a:t>escape (\r, \t, </a:t>
            </a:r>
            <a:r>
              <a:rPr lang="en-US" sz="2400" dirty="0" err="1"/>
              <a:t>ecc</a:t>
            </a:r>
            <a:r>
              <a:rPr lang="en-US" sz="2400" dirty="0"/>
              <a:t>.)</a:t>
            </a:r>
          </a:p>
          <a:p>
            <a:pPr marL="347755" lvl="1" indent="0">
              <a:buNone/>
            </a:pPr>
            <a:r>
              <a:rPr lang="en-US" sz="2400" dirty="0"/>
              <a:t>{ } </a:t>
            </a:r>
            <a:r>
              <a:rPr lang="en-US" sz="2400" dirty="0" smtClean="0"/>
              <a:t>object (</a:t>
            </a:r>
            <a:r>
              <a:rPr lang="en-US" sz="2400" dirty="0" err="1" smtClean="0"/>
              <a:t>graffe</a:t>
            </a:r>
            <a:r>
              <a:rPr lang="en-US" sz="2400" dirty="0" smtClean="0"/>
              <a:t>)</a:t>
            </a:r>
            <a:endParaRPr lang="en-US" sz="2400" dirty="0"/>
          </a:p>
          <a:p>
            <a:pPr marL="347755" lvl="1" indent="0">
              <a:buNone/>
            </a:pPr>
            <a:r>
              <a:rPr lang="en-US" sz="2400" dirty="0"/>
              <a:t>[ , ] </a:t>
            </a:r>
            <a:r>
              <a:rPr lang="en-US" sz="2400" dirty="0" smtClean="0"/>
              <a:t>array (</a:t>
            </a:r>
            <a:r>
              <a:rPr lang="en-US" sz="2400" dirty="0" err="1" smtClean="0"/>
              <a:t>quadre</a:t>
            </a:r>
            <a:r>
              <a:rPr lang="en-US" sz="2400" dirty="0" smtClean="0"/>
              <a:t>)</a:t>
            </a:r>
            <a:endParaRPr lang="en-US" sz="2400" dirty="0"/>
          </a:p>
          <a:p>
            <a:pPr marL="347755" lvl="1" indent="0">
              <a:buNone/>
            </a:pPr>
            <a:r>
              <a:rPr lang="en-US" sz="2400" dirty="0"/>
              <a:t>[ { }, { } ] </a:t>
            </a:r>
            <a:r>
              <a:rPr lang="en-US" sz="2400" dirty="0" smtClean="0"/>
              <a:t>array di object</a:t>
            </a:r>
            <a:endParaRPr lang="en-US" sz="2400" dirty="0"/>
          </a:p>
          <a:p>
            <a:pPr marL="347755" lvl="1" indent="0">
              <a:buNone/>
            </a:pPr>
            <a:endParaRPr lang="en-US" sz="2400" dirty="0" smtClean="0"/>
          </a:p>
        </p:txBody>
      </p:sp>
    </p:spTree>
    <p:extLst>
      <p:ext uri="{BB962C8B-B14F-4D97-AF65-F5344CB8AC3E}">
        <p14:creationId xmlns:p14="http://schemas.microsoft.com/office/powerpoint/2010/main" val="10582644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500"/>
                                        <p:tgtEl>
                                          <p:spTgt spid="8">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fade">
                                      <p:cBhvr>
                                        <p:cTn id="24" dur="500"/>
                                        <p:tgtEl>
                                          <p:spTgt spid="8">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fade">
                                      <p:cBhvr>
                                        <p:cTn id="27" dur="500"/>
                                        <p:tgtEl>
                                          <p:spTgt spid="8">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xEl>
                                              <p:pRg st="7" end="7"/>
                                            </p:txEl>
                                          </p:spTgt>
                                        </p:tgtEl>
                                        <p:attrNameLst>
                                          <p:attrName>style.visibility</p:attrName>
                                        </p:attrNameLst>
                                      </p:cBhvr>
                                      <p:to>
                                        <p:strVal val="visible"/>
                                      </p:to>
                                    </p:set>
                                    <p:animEffect transition="in" filter="fade">
                                      <p:cBhvr>
                                        <p:cTn id="30" dur="500"/>
                                        <p:tgtEl>
                                          <p:spTgt spid="8">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xEl>
                                              <p:pRg st="8" end="8"/>
                                            </p:txEl>
                                          </p:spTgt>
                                        </p:tgtEl>
                                        <p:attrNameLst>
                                          <p:attrName>style.visibility</p:attrName>
                                        </p:attrNameLst>
                                      </p:cBhvr>
                                      <p:to>
                                        <p:strVal val="visible"/>
                                      </p:to>
                                    </p:set>
                                    <p:animEffect transition="in" filter="fade">
                                      <p:cBhvr>
                                        <p:cTn id="33" dur="500"/>
                                        <p:tgtEl>
                                          <p:spTgt spid="8">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xEl>
                                              <p:pRg st="9" end="9"/>
                                            </p:txEl>
                                          </p:spTgt>
                                        </p:tgtEl>
                                        <p:attrNameLst>
                                          <p:attrName>style.visibility</p:attrName>
                                        </p:attrNameLst>
                                      </p:cBhvr>
                                      <p:to>
                                        <p:strVal val="visible"/>
                                      </p:to>
                                    </p:set>
                                    <p:animEffect transition="in" filter="fade">
                                      <p:cBhvr>
                                        <p:cTn id="36" dur="500"/>
                                        <p:tgtEl>
                                          <p:spTgt spid="8">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txEl>
                                              <p:pRg st="10" end="10"/>
                                            </p:txEl>
                                          </p:spTgt>
                                        </p:tgtEl>
                                        <p:attrNameLst>
                                          <p:attrName>style.visibility</p:attrName>
                                        </p:attrNameLst>
                                      </p:cBhvr>
                                      <p:to>
                                        <p:strVal val="visible"/>
                                      </p:to>
                                    </p:set>
                                    <p:animEffect transition="in" filter="fade">
                                      <p:cBhvr>
                                        <p:cTn id="39" dur="500"/>
                                        <p:tgtEl>
                                          <p:spTgt spid="8">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
                                            <p:txEl>
                                              <p:pRg st="11" end="11"/>
                                            </p:txEl>
                                          </p:spTgt>
                                        </p:tgtEl>
                                        <p:attrNameLst>
                                          <p:attrName>style.visibility</p:attrName>
                                        </p:attrNameLst>
                                      </p:cBhvr>
                                      <p:to>
                                        <p:strVal val="visible"/>
                                      </p:to>
                                    </p:set>
                                    <p:animEffect transition="in" filter="fade">
                                      <p:cBhvr>
                                        <p:cTn id="42"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600" dirty="0" err="1">
                <a:solidFill>
                  <a:schemeClr val="accent1"/>
                </a:solidFill>
                <a:cs typeface="Segoe UI Light" panose="020B0502040204020203" pitchFamily="34" charset="0"/>
              </a:rPr>
              <a:t>Formato</a:t>
            </a:r>
            <a:endParaRPr lang="en-US" sz="3600" dirty="0">
              <a:solidFill>
                <a:schemeClr val="accent1"/>
              </a:solidFill>
              <a:cs typeface="Segoe UI Light" panose="020B0502040204020203" pitchFamily="34" charset="0"/>
            </a:endParaRPr>
          </a:p>
        </p:txBody>
      </p:sp>
      <p:sp>
        <p:nvSpPr>
          <p:cNvPr id="8" name="Text Placeholder 7"/>
          <p:cNvSpPr>
            <a:spLocks noGrp="1"/>
          </p:cNvSpPr>
          <p:nvPr>
            <p:ph sz="quarter" idx="10"/>
          </p:nvPr>
        </p:nvSpPr>
        <p:spPr>
          <a:xfrm>
            <a:off x="245691" y="1363288"/>
            <a:ext cx="8652143" cy="3870539"/>
          </a:xfrm>
        </p:spPr>
        <p:txBody>
          <a:bodyPr>
            <a:noAutofit/>
          </a:bodyPr>
          <a:lstStyle/>
          <a:p>
            <a:pPr marL="0" indent="0">
              <a:buNone/>
            </a:pPr>
            <a:r>
              <a:rPr lang="en-US" sz="2800" dirty="0" err="1" smtClean="0"/>
              <a:t>Conversioni</a:t>
            </a:r>
            <a:r>
              <a:rPr lang="en-US" sz="2800" dirty="0" smtClean="0"/>
              <a:t> (CLR non </a:t>
            </a:r>
            <a:r>
              <a:rPr lang="en-US" sz="2800" dirty="0" err="1" smtClean="0"/>
              <a:t>supportato</a:t>
            </a:r>
            <a:r>
              <a:rPr lang="en-US" sz="2800" dirty="0" smtClean="0"/>
              <a:t>)</a:t>
            </a:r>
          </a:p>
          <a:p>
            <a:pPr marL="347755" lvl="1" indent="0">
              <a:buNone/>
            </a:pPr>
            <a:r>
              <a:rPr lang="en-US" sz="2400" dirty="0" err="1" smtClean="0"/>
              <a:t>nvarchar</a:t>
            </a:r>
            <a:r>
              <a:rPr lang="en-US" sz="2400" dirty="0" smtClean="0"/>
              <a:t>, varchar, </a:t>
            </a:r>
            <a:r>
              <a:rPr lang="en-US" sz="2400" dirty="0" err="1" smtClean="0"/>
              <a:t>nchar</a:t>
            </a:r>
            <a:r>
              <a:rPr lang="en-US" sz="2400" dirty="0" smtClean="0"/>
              <a:t>, char -&gt; string</a:t>
            </a:r>
          </a:p>
          <a:p>
            <a:pPr marL="347755" lvl="1" indent="0">
              <a:buNone/>
            </a:pPr>
            <a:r>
              <a:rPr lang="en-US" sz="2400" dirty="0" err="1" smtClean="0"/>
              <a:t>int</a:t>
            </a:r>
            <a:r>
              <a:rPr lang="en-US" sz="2400" dirty="0" smtClean="0"/>
              <a:t>, </a:t>
            </a:r>
            <a:r>
              <a:rPr lang="en-US" sz="2400" dirty="0" err="1" smtClean="0"/>
              <a:t>bigint</a:t>
            </a:r>
            <a:r>
              <a:rPr lang="en-US" sz="2400" dirty="0" smtClean="0"/>
              <a:t>, float, decimal, numeric -&gt; number</a:t>
            </a:r>
          </a:p>
          <a:p>
            <a:pPr marL="347755" lvl="1" indent="0">
              <a:buNone/>
            </a:pPr>
            <a:r>
              <a:rPr lang="en-US" sz="2400" dirty="0" smtClean="0"/>
              <a:t>bit -&gt; Boolean (true, false)</a:t>
            </a:r>
          </a:p>
          <a:p>
            <a:pPr marL="347755" lvl="1" indent="0">
              <a:buNone/>
            </a:pPr>
            <a:r>
              <a:rPr lang="en-US" sz="2400" dirty="0" err="1" smtClean="0"/>
              <a:t>datetime</a:t>
            </a:r>
            <a:r>
              <a:rPr lang="en-US" sz="2400" dirty="0" smtClean="0"/>
              <a:t>, date, datetime2, time, </a:t>
            </a:r>
            <a:r>
              <a:rPr lang="en-US" sz="2400" dirty="0" err="1" smtClean="0"/>
              <a:t>datetimeoffset</a:t>
            </a:r>
            <a:r>
              <a:rPr lang="en-US" sz="2400" dirty="0" smtClean="0"/>
              <a:t> -&gt; string</a:t>
            </a:r>
          </a:p>
          <a:p>
            <a:pPr marL="347755" lvl="1" indent="0">
              <a:buNone/>
            </a:pPr>
            <a:r>
              <a:rPr lang="en-US" sz="2400" dirty="0" err="1" smtClean="0"/>
              <a:t>Uniqueidentifier</a:t>
            </a:r>
            <a:r>
              <a:rPr lang="en-US" sz="2400" dirty="0" smtClean="0"/>
              <a:t>, money, binary -&gt; string e BASE64 string</a:t>
            </a:r>
          </a:p>
        </p:txBody>
      </p:sp>
    </p:spTree>
    <p:extLst>
      <p:ext uri="{BB962C8B-B14F-4D97-AF65-F5344CB8AC3E}">
        <p14:creationId xmlns:p14="http://schemas.microsoft.com/office/powerpoint/2010/main" val="26627873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500"/>
                                        <p:tgtEl>
                                          <p:spTgt spid="8">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a:solidFill>
                  <a:schemeClr val="accent1"/>
                </a:solidFill>
                <a:cs typeface="Segoe UI Light" panose="020B0502040204020203" pitchFamily="34" charset="0"/>
              </a:rPr>
              <a:t>JSON </a:t>
            </a:r>
            <a:r>
              <a:rPr lang="en-US" sz="3600" dirty="0" smtClean="0">
                <a:solidFill>
                  <a:schemeClr val="accent1"/>
                </a:solidFill>
                <a:cs typeface="Segoe UI Light" panose="020B0502040204020203" pitchFamily="34" charset="0"/>
              </a:rPr>
              <a:t>vs XML</a:t>
            </a:r>
            <a:endParaRPr lang="en-US" sz="3600" dirty="0">
              <a:solidFill>
                <a:schemeClr val="accent1"/>
              </a:solidFill>
              <a:cs typeface="Segoe UI Light" panose="020B0502040204020203" pitchFamily="34" charset="0"/>
            </a:endParaRPr>
          </a:p>
        </p:txBody>
      </p:sp>
      <p:sp>
        <p:nvSpPr>
          <p:cNvPr id="6" name="TextBox 5"/>
          <p:cNvSpPr txBox="1"/>
          <p:nvPr/>
        </p:nvSpPr>
        <p:spPr>
          <a:xfrm>
            <a:off x="672125" y="1793631"/>
            <a:ext cx="3668736" cy="3416320"/>
          </a:xfrm>
          <a:prstGeom prst="rect">
            <a:avLst/>
          </a:prstGeom>
          <a:noFill/>
        </p:spPr>
        <p:txBody>
          <a:bodyPr wrap="square" rtlCol="0">
            <a:spAutoFit/>
          </a:bodyPr>
          <a:lstStyle/>
          <a:p>
            <a:r>
              <a:rPr lang="en-US" sz="2800" dirty="0">
                <a:solidFill>
                  <a:schemeClr val="accent1">
                    <a:alpha val="99000"/>
                  </a:schemeClr>
                </a:solidFill>
                <a:latin typeface="Segoe UI Light" panose="020B0502040204020203" pitchFamily="34" charset="0"/>
                <a:cs typeface="Segoe UI Light" panose="020B0502040204020203" pitchFamily="34" charset="0"/>
              </a:rPr>
              <a:t>JSON</a:t>
            </a:r>
          </a:p>
          <a:p>
            <a:r>
              <a:rPr lang="en-US" sz="2400" dirty="0" err="1" smtClean="0">
                <a:solidFill>
                  <a:schemeClr val="tx2"/>
                </a:solidFill>
                <a:latin typeface="Segoe UI Light" panose="020B0502040204020203" pitchFamily="34" charset="0"/>
                <a:cs typeface="Segoe UI Light" panose="020B0502040204020203" pitchFamily="34" charset="0"/>
              </a:rPr>
              <a:t>Formato</a:t>
            </a:r>
            <a:r>
              <a:rPr lang="en-US" sz="2400" dirty="0" smtClean="0">
                <a:solidFill>
                  <a:schemeClr val="tx2"/>
                </a:solidFill>
                <a:latin typeface="Segoe UI Light" panose="020B0502040204020203" pitchFamily="34" charset="0"/>
                <a:cs typeface="Segoe UI Light" panose="020B0502040204020203" pitchFamily="34" charset="0"/>
              </a:rPr>
              <a:t> </a:t>
            </a:r>
            <a:r>
              <a:rPr lang="en-US" sz="2400" dirty="0" err="1" smtClean="0">
                <a:solidFill>
                  <a:schemeClr val="tx2"/>
                </a:solidFill>
                <a:latin typeface="Segoe UI Light" panose="020B0502040204020203" pitchFamily="34" charset="0"/>
                <a:cs typeface="Segoe UI Light" panose="020B0502040204020203" pitchFamily="34" charset="0"/>
              </a:rPr>
              <a:t>leggero</a:t>
            </a:r>
            <a:endParaRPr lang="en-US" sz="2400" dirty="0">
              <a:solidFill>
                <a:schemeClr val="tx2"/>
              </a:solidFill>
              <a:latin typeface="Segoe UI Light" panose="020B0502040204020203" pitchFamily="34" charset="0"/>
              <a:cs typeface="Segoe UI Light" panose="020B0502040204020203" pitchFamily="34" charset="0"/>
            </a:endParaRPr>
          </a:p>
          <a:p>
            <a:r>
              <a:rPr lang="en-US" sz="2000" dirty="0" smtClean="0">
                <a:solidFill>
                  <a:schemeClr val="tx2"/>
                </a:solidFill>
                <a:latin typeface="Segoe UI Light" panose="020B0502040204020203" pitchFamily="34" charset="0"/>
                <a:cs typeface="Segoe UI Light" panose="020B0502040204020203" pitchFamily="34" charset="0"/>
              </a:rPr>
              <a:t>Text based</a:t>
            </a:r>
          </a:p>
          <a:p>
            <a:r>
              <a:rPr lang="en-US" sz="2000" dirty="0" smtClean="0">
                <a:solidFill>
                  <a:schemeClr val="tx2"/>
                </a:solidFill>
                <a:latin typeface="Segoe UI Light" panose="020B0502040204020203" pitchFamily="34" charset="0"/>
                <a:cs typeface="Segoe UI Light" panose="020B0502040204020203" pitchFamily="34" charset="0"/>
              </a:rPr>
              <a:t>Parser </a:t>
            </a:r>
            <a:r>
              <a:rPr lang="en-US" sz="2000" dirty="0" err="1" smtClean="0">
                <a:solidFill>
                  <a:schemeClr val="tx2"/>
                </a:solidFill>
                <a:latin typeface="Segoe UI Light" panose="020B0502040204020203" pitchFamily="34" charset="0"/>
                <a:cs typeface="Segoe UI Light" panose="020B0502040204020203" pitchFamily="34" charset="0"/>
              </a:rPr>
              <a:t>integrato</a:t>
            </a:r>
            <a:r>
              <a:rPr lang="en-US" sz="2000" dirty="0" smtClean="0">
                <a:solidFill>
                  <a:schemeClr val="tx2"/>
                </a:solidFill>
                <a:latin typeface="Segoe UI Light" panose="020B0502040204020203" pitchFamily="34" charset="0"/>
                <a:cs typeface="Segoe UI Light" panose="020B0502040204020203" pitchFamily="34" charset="0"/>
              </a:rPr>
              <a:t> query</a:t>
            </a:r>
          </a:p>
          <a:p>
            <a:endParaRPr lang="en-US" sz="2000" dirty="0" smtClean="0">
              <a:solidFill>
                <a:schemeClr val="tx2"/>
              </a:solidFill>
              <a:latin typeface="Segoe UI Light" panose="020B0502040204020203" pitchFamily="34" charset="0"/>
              <a:cs typeface="Segoe UI Light" panose="020B0502040204020203" pitchFamily="34" charset="0"/>
            </a:endParaRPr>
          </a:p>
          <a:p>
            <a:r>
              <a:rPr lang="en-US" sz="2400" dirty="0" smtClean="0">
                <a:solidFill>
                  <a:schemeClr val="tx2"/>
                </a:solidFill>
                <a:latin typeface="Segoe UI Light" panose="020B0502040204020203" pitchFamily="34" charset="0"/>
                <a:cs typeface="Segoe UI Light" panose="020B0502040204020203" pitchFamily="34" charset="0"/>
              </a:rPr>
              <a:t>Processing</a:t>
            </a:r>
            <a:endParaRPr lang="en-US" sz="2400" dirty="0">
              <a:solidFill>
                <a:schemeClr val="tx2"/>
              </a:solidFill>
              <a:latin typeface="Segoe UI Light" panose="020B0502040204020203" pitchFamily="34" charset="0"/>
              <a:cs typeface="Segoe UI Light" panose="020B0502040204020203" pitchFamily="34" charset="0"/>
            </a:endParaRPr>
          </a:p>
          <a:p>
            <a:r>
              <a:rPr lang="en-US" sz="2000" dirty="0" err="1" smtClean="0">
                <a:solidFill>
                  <a:schemeClr val="tx2"/>
                </a:solidFill>
                <a:latin typeface="Segoe UI Light" panose="020B0502040204020203" pitchFamily="34" charset="0"/>
                <a:cs typeface="Segoe UI Light" panose="020B0502040204020203" pitchFamily="34" charset="0"/>
              </a:rPr>
              <a:t>JsonPath</a:t>
            </a:r>
            <a:r>
              <a:rPr lang="en-US" sz="2000" dirty="0" smtClean="0">
                <a:solidFill>
                  <a:schemeClr val="tx2"/>
                </a:solidFill>
                <a:latin typeface="Segoe UI Light" panose="020B0502040204020203" pitchFamily="34" charset="0"/>
                <a:cs typeface="Segoe UI Light" panose="020B0502040204020203" pitchFamily="34" charset="0"/>
              </a:rPr>
              <a:t>/T-SQL</a:t>
            </a:r>
          </a:p>
          <a:p>
            <a:r>
              <a:rPr lang="en-US" sz="2000" dirty="0" err="1" smtClean="0">
                <a:solidFill>
                  <a:schemeClr val="tx2"/>
                </a:solidFill>
                <a:latin typeface="Segoe UI Light" panose="020B0502040204020203" pitchFamily="34" charset="0"/>
                <a:cs typeface="Segoe UI Light" panose="020B0502040204020203" pitchFamily="34" charset="0"/>
              </a:rPr>
              <a:t>Indici</a:t>
            </a:r>
            <a:r>
              <a:rPr lang="en-US" sz="2000" dirty="0" smtClean="0">
                <a:solidFill>
                  <a:schemeClr val="tx2"/>
                </a:solidFill>
                <a:latin typeface="Segoe UI Light" panose="020B0502040204020203" pitchFamily="34" charset="0"/>
                <a:cs typeface="Segoe UI Light" panose="020B0502040204020203" pitchFamily="34" charset="0"/>
              </a:rPr>
              <a:t> “</a:t>
            </a:r>
            <a:r>
              <a:rPr lang="en-US" sz="2000" dirty="0" err="1" smtClean="0">
                <a:solidFill>
                  <a:schemeClr val="tx2"/>
                </a:solidFill>
                <a:latin typeface="Segoe UI Light" panose="020B0502040204020203" pitchFamily="34" charset="0"/>
                <a:cs typeface="Segoe UI Light" panose="020B0502040204020203" pitchFamily="34" charset="0"/>
              </a:rPr>
              <a:t>normali</a:t>
            </a:r>
            <a:r>
              <a:rPr lang="en-US" sz="2000" dirty="0" smtClean="0">
                <a:solidFill>
                  <a:schemeClr val="tx2"/>
                </a:solidFill>
                <a:latin typeface="Segoe UI Light" panose="020B0502040204020203" pitchFamily="34" charset="0"/>
                <a:cs typeface="Segoe UI Light" panose="020B0502040204020203" pitchFamily="34" charset="0"/>
              </a:rPr>
              <a:t>”</a:t>
            </a:r>
            <a:endParaRPr lang="en-US" sz="2000" dirty="0">
              <a:solidFill>
                <a:schemeClr val="tx2"/>
              </a:solidFill>
              <a:latin typeface="Segoe UI Light" panose="020B0502040204020203" pitchFamily="34" charset="0"/>
              <a:cs typeface="Segoe UI Light" panose="020B0502040204020203" pitchFamily="34" charset="0"/>
            </a:endParaRPr>
          </a:p>
          <a:p>
            <a:endParaRPr lang="en-US" sz="2000" dirty="0">
              <a:solidFill>
                <a:schemeClr val="tx2"/>
              </a:solidFill>
              <a:latin typeface="Segoe UI Light" panose="020B0502040204020203" pitchFamily="34" charset="0"/>
              <a:cs typeface="Segoe UI Light" panose="020B0502040204020203" pitchFamily="34" charset="0"/>
            </a:endParaRPr>
          </a:p>
          <a:p>
            <a:endParaRPr lang="en-US" sz="1600" dirty="0" smtClean="0">
              <a:solidFill>
                <a:schemeClr val="bg2">
                  <a:lumMod val="25000"/>
                </a:schemeClr>
              </a:solidFill>
              <a:latin typeface="Arial" pitchFamily="34" charset="0"/>
              <a:cs typeface="Arial" pitchFamily="34" charset="0"/>
            </a:endParaRPr>
          </a:p>
        </p:txBody>
      </p:sp>
      <p:sp>
        <p:nvSpPr>
          <p:cNvPr id="9" name="TextBox 8"/>
          <p:cNvSpPr txBox="1"/>
          <p:nvPr/>
        </p:nvSpPr>
        <p:spPr>
          <a:xfrm>
            <a:off x="4809785" y="1793631"/>
            <a:ext cx="3668736" cy="3354765"/>
          </a:xfrm>
          <a:prstGeom prst="rect">
            <a:avLst/>
          </a:prstGeom>
          <a:noFill/>
        </p:spPr>
        <p:txBody>
          <a:bodyPr wrap="square" rtlCol="0">
            <a:spAutoFit/>
          </a:bodyPr>
          <a:lstStyle/>
          <a:p>
            <a:r>
              <a:rPr lang="en-US" sz="2800" dirty="0">
                <a:solidFill>
                  <a:schemeClr val="accent1">
                    <a:alpha val="99000"/>
                  </a:schemeClr>
                </a:solidFill>
                <a:latin typeface="Segoe UI Light" panose="020B0502040204020203" pitchFamily="34" charset="0"/>
                <a:cs typeface="Segoe UI Light" panose="020B0502040204020203" pitchFamily="34" charset="0"/>
              </a:rPr>
              <a:t>XML</a:t>
            </a:r>
          </a:p>
          <a:p>
            <a:r>
              <a:rPr lang="en-US" sz="2400" dirty="0" err="1" smtClean="0">
                <a:solidFill>
                  <a:schemeClr val="tx2"/>
                </a:solidFill>
                <a:latin typeface="Segoe UI Light" panose="020B0502040204020203" pitchFamily="34" charset="0"/>
                <a:cs typeface="Segoe UI Light" panose="020B0502040204020203" pitchFamily="34" charset="0"/>
              </a:rPr>
              <a:t>Funzionalità</a:t>
            </a:r>
            <a:r>
              <a:rPr lang="en-US" sz="2400" dirty="0" smtClean="0">
                <a:solidFill>
                  <a:schemeClr val="tx2"/>
                </a:solidFill>
                <a:latin typeface="Segoe UI Light" panose="020B0502040204020203" pitchFamily="34" charset="0"/>
                <a:cs typeface="Segoe UI Light" panose="020B0502040204020203" pitchFamily="34" charset="0"/>
              </a:rPr>
              <a:t> </a:t>
            </a:r>
            <a:r>
              <a:rPr lang="en-US" sz="2400" dirty="0" err="1" smtClean="0">
                <a:solidFill>
                  <a:schemeClr val="tx2"/>
                </a:solidFill>
                <a:latin typeface="Segoe UI Light" panose="020B0502040204020203" pitchFamily="34" charset="0"/>
                <a:cs typeface="Segoe UI Light" panose="020B0502040204020203" pitchFamily="34" charset="0"/>
              </a:rPr>
              <a:t>molteplici</a:t>
            </a:r>
            <a:endParaRPr lang="en-US" sz="2400" dirty="0">
              <a:solidFill>
                <a:schemeClr val="tx2"/>
              </a:solidFill>
              <a:latin typeface="Segoe UI Light" panose="020B0502040204020203" pitchFamily="34" charset="0"/>
              <a:cs typeface="Segoe UI Light" panose="020B0502040204020203" pitchFamily="34" charset="0"/>
            </a:endParaRPr>
          </a:p>
          <a:p>
            <a:r>
              <a:rPr lang="en-US" sz="2000" dirty="0" err="1" smtClean="0">
                <a:solidFill>
                  <a:schemeClr val="tx2"/>
                </a:solidFill>
                <a:latin typeface="Segoe UI Light" panose="020B0502040204020203" pitchFamily="34" charset="0"/>
                <a:cs typeface="Segoe UI Light" panose="020B0502040204020203" pitchFamily="34" charset="0"/>
              </a:rPr>
              <a:t>Tipizzazione</a:t>
            </a:r>
            <a:r>
              <a:rPr lang="en-US" sz="2000" dirty="0" smtClean="0">
                <a:solidFill>
                  <a:schemeClr val="tx2"/>
                </a:solidFill>
                <a:latin typeface="Segoe UI Light" panose="020B0502040204020203" pitchFamily="34" charset="0"/>
                <a:cs typeface="Segoe UI Light" panose="020B0502040204020203" pitchFamily="34" charset="0"/>
              </a:rPr>
              <a:t> forte</a:t>
            </a:r>
          </a:p>
          <a:p>
            <a:r>
              <a:rPr lang="en-US" sz="2000" dirty="0" smtClean="0">
                <a:solidFill>
                  <a:schemeClr val="tx2"/>
                </a:solidFill>
                <a:latin typeface="Segoe UI Light" panose="020B0502040204020203" pitchFamily="34" charset="0"/>
                <a:cs typeface="Segoe UI Light" panose="020B0502040204020203" pitchFamily="34" charset="0"/>
              </a:rPr>
              <a:t>Parser DOM</a:t>
            </a:r>
            <a:endParaRPr lang="en-US" sz="2000" dirty="0">
              <a:solidFill>
                <a:schemeClr val="tx2"/>
              </a:solidFill>
              <a:latin typeface="Segoe UI Light" panose="020B0502040204020203" pitchFamily="34" charset="0"/>
              <a:cs typeface="Segoe UI Light" panose="020B0502040204020203" pitchFamily="34" charset="0"/>
            </a:endParaRPr>
          </a:p>
          <a:p>
            <a:endParaRPr lang="en-US" sz="2000" dirty="0">
              <a:solidFill>
                <a:schemeClr val="tx2"/>
              </a:solidFill>
              <a:latin typeface="Segoe UI Light" panose="020B0502040204020203" pitchFamily="34" charset="0"/>
              <a:cs typeface="Segoe UI Light" panose="020B0502040204020203" pitchFamily="34" charset="0"/>
            </a:endParaRPr>
          </a:p>
          <a:p>
            <a:r>
              <a:rPr lang="en-US" sz="2400" dirty="0">
                <a:solidFill>
                  <a:schemeClr val="tx2"/>
                </a:solidFill>
                <a:latin typeface="Segoe UI Light" panose="020B0502040204020203" pitchFamily="34" charset="0"/>
                <a:cs typeface="Segoe UI Light" panose="020B0502040204020203" pitchFamily="34" charset="0"/>
              </a:rPr>
              <a:t>Processing</a:t>
            </a:r>
          </a:p>
          <a:p>
            <a:r>
              <a:rPr lang="en-US" sz="2000" dirty="0" smtClean="0">
                <a:solidFill>
                  <a:schemeClr val="tx2"/>
                </a:solidFill>
                <a:latin typeface="Segoe UI Light" panose="020B0502040204020203" pitchFamily="34" charset="0"/>
                <a:cs typeface="Segoe UI Light" panose="020B0502040204020203" pitchFamily="34" charset="0"/>
              </a:rPr>
              <a:t>XPath/XQuery/T-SQL </a:t>
            </a:r>
          </a:p>
          <a:p>
            <a:r>
              <a:rPr lang="en-US" sz="2000" dirty="0" err="1" smtClean="0">
                <a:solidFill>
                  <a:schemeClr val="tx2"/>
                </a:solidFill>
                <a:latin typeface="Segoe UI Light" panose="020B0502040204020203" pitchFamily="34" charset="0"/>
                <a:cs typeface="Segoe UI Light" panose="020B0502040204020203" pitchFamily="34" charset="0"/>
              </a:rPr>
              <a:t>Indici</a:t>
            </a:r>
            <a:r>
              <a:rPr lang="en-US" sz="2000" dirty="0" smtClean="0">
                <a:solidFill>
                  <a:schemeClr val="tx2"/>
                </a:solidFill>
                <a:latin typeface="Segoe UI Light" panose="020B0502040204020203" pitchFamily="34" charset="0"/>
                <a:cs typeface="Segoe UI Light" panose="020B0502040204020203" pitchFamily="34" charset="0"/>
              </a:rPr>
              <a:t> XML </a:t>
            </a:r>
            <a:r>
              <a:rPr lang="en-US" sz="2000" dirty="0" err="1" smtClean="0">
                <a:solidFill>
                  <a:schemeClr val="tx2"/>
                </a:solidFill>
                <a:latin typeface="Segoe UI Light" panose="020B0502040204020203" pitchFamily="34" charset="0"/>
                <a:cs typeface="Segoe UI Light" panose="020B0502040204020203" pitchFamily="34" charset="0"/>
              </a:rPr>
              <a:t>dedicati</a:t>
            </a:r>
            <a:endParaRPr lang="en-US" sz="2000" dirty="0" smtClean="0">
              <a:solidFill>
                <a:schemeClr val="tx2"/>
              </a:solidFill>
              <a:latin typeface="Segoe UI Light" panose="020B0502040204020203" pitchFamily="34" charset="0"/>
              <a:cs typeface="Segoe UI Light" panose="020B0502040204020203" pitchFamily="34" charset="0"/>
            </a:endParaRPr>
          </a:p>
          <a:p>
            <a:endParaRPr lang="en-US" sz="2000" dirty="0">
              <a:solidFill>
                <a:schemeClr val="tx2"/>
              </a:solidFill>
              <a:latin typeface="Segoe UI Light" panose="020B0502040204020203" pitchFamily="34" charset="0"/>
              <a:cs typeface="Segoe UI Light" panose="020B0502040204020203" pitchFamily="34" charset="0"/>
            </a:endParaRPr>
          </a:p>
          <a:p>
            <a:endParaRPr lang="en-US" sz="1600" dirty="0" smtClean="0">
              <a:solidFill>
                <a:schemeClr val="bg2">
                  <a:lumMod val="25000"/>
                </a:schemeClr>
              </a:solidFill>
              <a:latin typeface="Arial" pitchFamily="34" charset="0"/>
              <a:cs typeface="Arial" pitchFamily="34" charset="0"/>
            </a:endParaRPr>
          </a:p>
        </p:txBody>
      </p:sp>
    </p:spTree>
    <p:extLst>
      <p:ext uri="{BB962C8B-B14F-4D97-AF65-F5344CB8AC3E}">
        <p14:creationId xmlns:p14="http://schemas.microsoft.com/office/powerpoint/2010/main" val="412034944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smtClean="0">
                <a:solidFill>
                  <a:schemeClr val="accent1"/>
                </a:solidFill>
                <a:cs typeface="Segoe UI Light" panose="020B0502040204020203" pitchFamily="34" charset="0"/>
              </a:rPr>
              <a:t>SQL Server vs  </a:t>
            </a:r>
            <a:r>
              <a:rPr lang="en-US" sz="3600" dirty="0" err="1" smtClean="0">
                <a:solidFill>
                  <a:schemeClr val="accent1"/>
                </a:solidFill>
                <a:cs typeface="Segoe UI Light" panose="020B0502040204020203" pitchFamily="34" charset="0"/>
              </a:rPr>
              <a:t>DocumentDB</a:t>
            </a:r>
            <a:endParaRPr lang="en-US" sz="3600" dirty="0">
              <a:solidFill>
                <a:schemeClr val="accent1"/>
              </a:solidFill>
              <a:cs typeface="Segoe UI Light" panose="020B0502040204020203" pitchFamily="34" charset="0"/>
            </a:endParaRPr>
          </a:p>
        </p:txBody>
      </p:sp>
      <p:sp>
        <p:nvSpPr>
          <p:cNvPr id="6" name="TextBox 5"/>
          <p:cNvSpPr txBox="1"/>
          <p:nvPr/>
        </p:nvSpPr>
        <p:spPr>
          <a:xfrm>
            <a:off x="662889" y="1849049"/>
            <a:ext cx="3668736" cy="3785652"/>
          </a:xfrm>
          <a:prstGeom prst="rect">
            <a:avLst/>
          </a:prstGeom>
          <a:noFill/>
        </p:spPr>
        <p:txBody>
          <a:bodyPr wrap="square" rtlCol="0">
            <a:spAutoFit/>
          </a:bodyPr>
          <a:lstStyle/>
          <a:p>
            <a:r>
              <a:rPr lang="en-US" sz="2800" dirty="0" smtClean="0">
                <a:solidFill>
                  <a:schemeClr val="accent1">
                    <a:alpha val="99000"/>
                  </a:schemeClr>
                </a:solidFill>
                <a:latin typeface="Segoe UI Light" panose="020B0502040204020203" pitchFamily="34" charset="0"/>
                <a:cs typeface="Segoe UI Light" panose="020B0502040204020203" pitchFamily="34" charset="0"/>
              </a:rPr>
              <a:t>SQL Server</a:t>
            </a:r>
            <a:endParaRPr lang="en-US" sz="2800" dirty="0">
              <a:solidFill>
                <a:schemeClr val="accent1">
                  <a:alpha val="99000"/>
                </a:schemeClr>
              </a:solidFill>
              <a:latin typeface="Segoe UI Light" panose="020B0502040204020203" pitchFamily="34" charset="0"/>
              <a:cs typeface="Segoe UI Light" panose="020B0502040204020203" pitchFamily="34" charset="0"/>
            </a:endParaRPr>
          </a:p>
          <a:p>
            <a:r>
              <a:rPr lang="en-US" sz="2400" dirty="0" err="1" smtClean="0">
                <a:solidFill>
                  <a:schemeClr val="tx2"/>
                </a:solidFill>
                <a:latin typeface="Segoe UI Light" panose="020B0502040204020203" pitchFamily="34" charset="0"/>
                <a:cs typeface="Segoe UI Light" panose="020B0502040204020203" pitchFamily="34" charset="0"/>
              </a:rPr>
              <a:t>Motore</a:t>
            </a:r>
            <a:r>
              <a:rPr lang="en-US" sz="2400" dirty="0" smtClean="0">
                <a:solidFill>
                  <a:schemeClr val="tx2"/>
                </a:solidFill>
                <a:latin typeface="Segoe UI Light" panose="020B0502040204020203" pitchFamily="34" charset="0"/>
                <a:cs typeface="Segoe UI Light" panose="020B0502040204020203" pitchFamily="34" charset="0"/>
              </a:rPr>
              <a:t> </a:t>
            </a:r>
            <a:r>
              <a:rPr lang="en-US" sz="2400" dirty="0" err="1" smtClean="0">
                <a:solidFill>
                  <a:schemeClr val="tx2"/>
                </a:solidFill>
                <a:latin typeface="Segoe UI Light" panose="020B0502040204020203" pitchFamily="34" charset="0"/>
                <a:cs typeface="Segoe UI Light" panose="020B0502040204020203" pitchFamily="34" charset="0"/>
              </a:rPr>
              <a:t>ibrido</a:t>
            </a:r>
            <a:endParaRPr lang="en-US" sz="2400" dirty="0">
              <a:solidFill>
                <a:schemeClr val="tx2"/>
              </a:solidFill>
              <a:latin typeface="Segoe UI Light" panose="020B0502040204020203" pitchFamily="34" charset="0"/>
              <a:cs typeface="Segoe UI Light" panose="020B0502040204020203" pitchFamily="34" charset="0"/>
            </a:endParaRPr>
          </a:p>
          <a:p>
            <a:r>
              <a:rPr lang="en-US" sz="2000" dirty="0" err="1" smtClean="0">
                <a:solidFill>
                  <a:schemeClr val="tx2"/>
                </a:solidFill>
                <a:latin typeface="Segoe UI Light" panose="020B0502040204020203" pitchFamily="34" charset="0"/>
                <a:cs typeface="Segoe UI Light" panose="020B0502040204020203" pitchFamily="34" charset="0"/>
              </a:rPr>
              <a:t>Tabelle</a:t>
            </a:r>
            <a:r>
              <a:rPr lang="en-US" sz="2000" dirty="0" smtClean="0">
                <a:solidFill>
                  <a:schemeClr val="tx2"/>
                </a:solidFill>
                <a:latin typeface="Segoe UI Light" panose="020B0502040204020203" pitchFamily="34" charset="0"/>
                <a:cs typeface="Segoe UI Light" panose="020B0502040204020203" pitchFamily="34" charset="0"/>
              </a:rPr>
              <a:t> e JSON string</a:t>
            </a:r>
          </a:p>
          <a:p>
            <a:r>
              <a:rPr lang="en-US" sz="2000" dirty="0" err="1" smtClean="0">
                <a:solidFill>
                  <a:schemeClr val="tx2"/>
                </a:solidFill>
                <a:latin typeface="Segoe UI Light" panose="020B0502040204020203" pitchFamily="34" charset="0"/>
                <a:cs typeface="Segoe UI Light" panose="020B0502040204020203" pitchFamily="34" charset="0"/>
              </a:rPr>
              <a:t>Funzionalità</a:t>
            </a:r>
            <a:r>
              <a:rPr lang="en-US" sz="2000" dirty="0" smtClean="0">
                <a:solidFill>
                  <a:schemeClr val="tx2"/>
                </a:solidFill>
                <a:latin typeface="Segoe UI Light" panose="020B0502040204020203" pitchFamily="34" charset="0"/>
                <a:cs typeface="Segoe UI Light" panose="020B0502040204020203" pitchFamily="34" charset="0"/>
              </a:rPr>
              <a:t> </a:t>
            </a:r>
            <a:r>
              <a:rPr lang="en-US" sz="2000" dirty="0" err="1" smtClean="0">
                <a:solidFill>
                  <a:schemeClr val="tx2"/>
                </a:solidFill>
                <a:latin typeface="Segoe UI Light" panose="020B0502040204020203" pitchFamily="34" charset="0"/>
                <a:cs typeface="Segoe UI Light" panose="020B0502040204020203" pitchFamily="34" charset="0"/>
              </a:rPr>
              <a:t>generiche</a:t>
            </a:r>
            <a:endParaRPr lang="en-US" sz="2000" dirty="0" smtClean="0">
              <a:solidFill>
                <a:schemeClr val="tx2"/>
              </a:solidFill>
              <a:latin typeface="Segoe UI Light" panose="020B0502040204020203" pitchFamily="34" charset="0"/>
              <a:cs typeface="Segoe UI Light" panose="020B0502040204020203" pitchFamily="34" charset="0"/>
            </a:endParaRPr>
          </a:p>
          <a:p>
            <a:endParaRPr lang="en-US" sz="2000" dirty="0" smtClean="0">
              <a:solidFill>
                <a:schemeClr val="tx2"/>
              </a:solidFill>
              <a:latin typeface="Segoe UI Light" panose="020B0502040204020203" pitchFamily="34" charset="0"/>
              <a:cs typeface="Segoe UI Light" panose="020B0502040204020203" pitchFamily="34" charset="0"/>
            </a:endParaRPr>
          </a:p>
          <a:p>
            <a:r>
              <a:rPr lang="en-US" sz="2400" dirty="0" smtClean="0">
                <a:solidFill>
                  <a:schemeClr val="tx2"/>
                </a:solidFill>
                <a:latin typeface="Segoe UI Light" panose="020B0502040204020203" pitchFamily="34" charset="0"/>
                <a:cs typeface="Segoe UI Light" panose="020B0502040204020203" pitchFamily="34" charset="0"/>
              </a:rPr>
              <a:t>Query Processing</a:t>
            </a:r>
            <a:endParaRPr lang="en-US" sz="2400" dirty="0">
              <a:solidFill>
                <a:schemeClr val="tx2"/>
              </a:solidFill>
              <a:latin typeface="Segoe UI Light" panose="020B0502040204020203" pitchFamily="34" charset="0"/>
              <a:cs typeface="Segoe UI Light" panose="020B0502040204020203" pitchFamily="34" charset="0"/>
            </a:endParaRPr>
          </a:p>
          <a:p>
            <a:r>
              <a:rPr lang="it-IT" sz="2000" dirty="0" smtClean="0">
                <a:solidFill>
                  <a:schemeClr val="tx2"/>
                </a:solidFill>
                <a:latin typeface="Segoe UI Light" panose="020B0502040204020203" pitchFamily="34" charset="0"/>
                <a:cs typeface="Segoe UI Light" panose="020B0502040204020203" pitchFamily="34" charset="0"/>
              </a:rPr>
              <a:t>T-SQL completo</a:t>
            </a:r>
            <a:endParaRPr lang="en-US" sz="2000" dirty="0" smtClean="0">
              <a:solidFill>
                <a:schemeClr val="tx2"/>
              </a:solidFill>
              <a:latin typeface="Segoe UI Light" panose="020B0502040204020203" pitchFamily="34" charset="0"/>
              <a:cs typeface="Segoe UI Light" panose="020B0502040204020203" pitchFamily="34" charset="0"/>
            </a:endParaRPr>
          </a:p>
          <a:p>
            <a:r>
              <a:rPr lang="en-US" sz="2000" dirty="0" err="1" smtClean="0">
                <a:solidFill>
                  <a:schemeClr val="tx2"/>
                </a:solidFill>
                <a:latin typeface="Segoe UI Light" panose="020B0502040204020203" pitchFamily="34" charset="0"/>
                <a:cs typeface="Segoe UI Light" panose="020B0502040204020203" pitchFamily="34" charset="0"/>
              </a:rPr>
              <a:t>Indici</a:t>
            </a:r>
            <a:r>
              <a:rPr lang="en-US" sz="2000" dirty="0" smtClean="0">
                <a:solidFill>
                  <a:schemeClr val="tx2"/>
                </a:solidFill>
                <a:latin typeface="Segoe UI Light" panose="020B0502040204020203" pitchFamily="34" charset="0"/>
                <a:cs typeface="Segoe UI Light" panose="020B0502040204020203" pitchFamily="34" charset="0"/>
              </a:rPr>
              <a:t> “</a:t>
            </a:r>
            <a:r>
              <a:rPr lang="en-US" sz="2000" dirty="0" err="1" smtClean="0">
                <a:solidFill>
                  <a:schemeClr val="tx2"/>
                </a:solidFill>
                <a:latin typeface="Segoe UI Light" panose="020B0502040204020203" pitchFamily="34" charset="0"/>
                <a:cs typeface="Segoe UI Light" panose="020B0502040204020203" pitchFamily="34" charset="0"/>
              </a:rPr>
              <a:t>normali</a:t>
            </a:r>
            <a:r>
              <a:rPr lang="en-US" sz="2000" dirty="0" smtClean="0">
                <a:solidFill>
                  <a:schemeClr val="tx2"/>
                </a:solidFill>
                <a:latin typeface="Segoe UI Light" panose="020B0502040204020203" pitchFamily="34" charset="0"/>
                <a:cs typeface="Segoe UI Light" panose="020B0502040204020203" pitchFamily="34" charset="0"/>
              </a:rPr>
              <a:t>”</a:t>
            </a:r>
          </a:p>
          <a:p>
            <a:r>
              <a:rPr lang="it-IT" sz="2000" dirty="0" smtClean="0">
                <a:solidFill>
                  <a:schemeClr val="tx2"/>
                </a:solidFill>
                <a:latin typeface="Segoe UI Light" panose="020B0502040204020203" pitchFamily="34" charset="0"/>
                <a:cs typeface="Segoe UI Light" panose="020B0502040204020203" pitchFamily="34" charset="0"/>
              </a:rPr>
              <a:t>Supporto alle </a:t>
            </a:r>
            <a:r>
              <a:rPr lang="it-IT" sz="2000" dirty="0" err="1" smtClean="0">
                <a:solidFill>
                  <a:schemeClr val="tx2"/>
                </a:solidFill>
                <a:latin typeface="Segoe UI Light" panose="020B0502040204020203" pitchFamily="34" charset="0"/>
                <a:cs typeface="Segoe UI Light" panose="020B0502040204020203" pitchFamily="34" charset="0"/>
              </a:rPr>
              <a:t>collation</a:t>
            </a:r>
            <a:endParaRPr lang="en-US" sz="2000" dirty="0">
              <a:solidFill>
                <a:schemeClr val="tx2"/>
              </a:solidFill>
              <a:latin typeface="Segoe UI Light" panose="020B0502040204020203" pitchFamily="34" charset="0"/>
              <a:cs typeface="Segoe UI Light" panose="020B0502040204020203" pitchFamily="34" charset="0"/>
            </a:endParaRPr>
          </a:p>
          <a:p>
            <a:endParaRPr lang="en-US" sz="2000" dirty="0">
              <a:solidFill>
                <a:schemeClr val="tx2"/>
              </a:solidFill>
              <a:latin typeface="Segoe UI Light" panose="020B0502040204020203" pitchFamily="34" charset="0"/>
              <a:cs typeface="Segoe UI Light" panose="020B0502040204020203" pitchFamily="34" charset="0"/>
            </a:endParaRPr>
          </a:p>
          <a:p>
            <a:endParaRPr lang="en-US" sz="1600" dirty="0" smtClean="0">
              <a:solidFill>
                <a:schemeClr val="bg2">
                  <a:lumMod val="25000"/>
                </a:schemeClr>
              </a:solidFill>
              <a:latin typeface="Arial" pitchFamily="34" charset="0"/>
              <a:cs typeface="Arial" pitchFamily="34" charset="0"/>
            </a:endParaRPr>
          </a:p>
        </p:txBody>
      </p:sp>
      <p:sp>
        <p:nvSpPr>
          <p:cNvPr id="9" name="TextBox 8"/>
          <p:cNvSpPr txBox="1"/>
          <p:nvPr/>
        </p:nvSpPr>
        <p:spPr>
          <a:xfrm>
            <a:off x="4800549" y="1849049"/>
            <a:ext cx="3853924" cy="3354765"/>
          </a:xfrm>
          <a:prstGeom prst="rect">
            <a:avLst/>
          </a:prstGeom>
          <a:noFill/>
        </p:spPr>
        <p:txBody>
          <a:bodyPr wrap="square" rtlCol="0">
            <a:spAutoFit/>
          </a:bodyPr>
          <a:lstStyle/>
          <a:p>
            <a:r>
              <a:rPr lang="en-US" sz="2800" dirty="0" err="1" smtClean="0">
                <a:solidFill>
                  <a:schemeClr val="accent1">
                    <a:alpha val="99000"/>
                  </a:schemeClr>
                </a:solidFill>
                <a:latin typeface="Segoe UI Light" panose="020B0502040204020203" pitchFamily="34" charset="0"/>
                <a:cs typeface="Segoe UI Light" panose="020B0502040204020203" pitchFamily="34" charset="0"/>
              </a:rPr>
              <a:t>DocumentDB</a:t>
            </a:r>
            <a:endParaRPr lang="en-US" sz="2800" dirty="0">
              <a:solidFill>
                <a:schemeClr val="accent1">
                  <a:alpha val="99000"/>
                </a:schemeClr>
              </a:solidFill>
              <a:latin typeface="Segoe UI Light" panose="020B0502040204020203" pitchFamily="34" charset="0"/>
              <a:cs typeface="Segoe UI Light" panose="020B0502040204020203" pitchFamily="34" charset="0"/>
            </a:endParaRPr>
          </a:p>
          <a:p>
            <a:r>
              <a:rPr lang="en-US" sz="2400" dirty="0" err="1" smtClean="0">
                <a:solidFill>
                  <a:schemeClr val="tx2"/>
                </a:solidFill>
                <a:latin typeface="Segoe UI Light" panose="020B0502040204020203" pitchFamily="34" charset="0"/>
                <a:cs typeface="Segoe UI Light" panose="020B0502040204020203" pitchFamily="34" charset="0"/>
              </a:rPr>
              <a:t>Motore</a:t>
            </a:r>
            <a:r>
              <a:rPr lang="en-US" sz="2400" dirty="0" smtClean="0">
                <a:solidFill>
                  <a:schemeClr val="tx2"/>
                </a:solidFill>
                <a:latin typeface="Segoe UI Light" panose="020B0502040204020203" pitchFamily="34" charset="0"/>
                <a:cs typeface="Segoe UI Light" panose="020B0502040204020203" pitchFamily="34" charset="0"/>
              </a:rPr>
              <a:t> JSON </a:t>
            </a:r>
            <a:endParaRPr lang="en-US" sz="2400" dirty="0">
              <a:solidFill>
                <a:schemeClr val="tx2"/>
              </a:solidFill>
              <a:latin typeface="Segoe UI Light" panose="020B0502040204020203" pitchFamily="34" charset="0"/>
              <a:cs typeface="Segoe UI Light" panose="020B0502040204020203" pitchFamily="34" charset="0"/>
            </a:endParaRPr>
          </a:p>
          <a:p>
            <a:r>
              <a:rPr lang="en-US" sz="2000" dirty="0" smtClean="0">
                <a:solidFill>
                  <a:schemeClr val="tx2"/>
                </a:solidFill>
                <a:latin typeface="Segoe UI Light" panose="020B0502040204020203" pitchFamily="34" charset="0"/>
                <a:cs typeface="Segoe UI Light" panose="020B0502040204020203" pitchFamily="34" charset="0"/>
              </a:rPr>
              <a:t>Solo e </a:t>
            </a:r>
            <a:r>
              <a:rPr lang="en-US" sz="2000" dirty="0" err="1" smtClean="0">
                <a:solidFill>
                  <a:schemeClr val="tx2"/>
                </a:solidFill>
                <a:latin typeface="Segoe UI Light" panose="020B0502040204020203" pitchFamily="34" charset="0"/>
                <a:cs typeface="Segoe UI Light" panose="020B0502040204020203" pitchFamily="34" charset="0"/>
              </a:rPr>
              <a:t>specializzato</a:t>
            </a:r>
            <a:r>
              <a:rPr lang="en-US" sz="2000" dirty="0" smtClean="0">
                <a:solidFill>
                  <a:schemeClr val="tx2"/>
                </a:solidFill>
                <a:latin typeface="Segoe UI Light" panose="020B0502040204020203" pitchFamily="34" charset="0"/>
                <a:cs typeface="Segoe UI Light" panose="020B0502040204020203" pitchFamily="34" charset="0"/>
              </a:rPr>
              <a:t> per JSON</a:t>
            </a:r>
          </a:p>
          <a:p>
            <a:r>
              <a:rPr lang="en-US" sz="2000" dirty="0" err="1" smtClean="0">
                <a:solidFill>
                  <a:schemeClr val="tx2"/>
                </a:solidFill>
                <a:latin typeface="Segoe UI Light" panose="020B0502040204020203" pitchFamily="34" charset="0"/>
                <a:cs typeface="Segoe UI Light" panose="020B0502040204020203" pitchFamily="34" charset="0"/>
              </a:rPr>
              <a:t>Ottimizzato</a:t>
            </a:r>
            <a:r>
              <a:rPr lang="en-US" sz="2000" dirty="0" smtClean="0">
                <a:solidFill>
                  <a:schemeClr val="tx2"/>
                </a:solidFill>
                <a:latin typeface="Segoe UI Light" panose="020B0502040204020203" pitchFamily="34" charset="0"/>
                <a:cs typeface="Segoe UI Light" panose="020B0502040204020203" pitchFamily="34" charset="0"/>
              </a:rPr>
              <a:t> per le </a:t>
            </a:r>
            <a:r>
              <a:rPr lang="en-US" sz="2000" dirty="0" err="1" smtClean="0">
                <a:solidFill>
                  <a:schemeClr val="tx2"/>
                </a:solidFill>
                <a:latin typeface="Segoe UI Light" panose="020B0502040204020203" pitchFamily="34" charset="0"/>
                <a:cs typeface="Segoe UI Light" panose="020B0502040204020203" pitchFamily="34" charset="0"/>
              </a:rPr>
              <a:t>scritture</a:t>
            </a:r>
            <a:endParaRPr lang="en-US" sz="2000" dirty="0" smtClean="0">
              <a:solidFill>
                <a:schemeClr val="tx2"/>
              </a:solidFill>
              <a:latin typeface="Segoe UI Light" panose="020B0502040204020203" pitchFamily="34" charset="0"/>
              <a:cs typeface="Segoe UI Light" panose="020B0502040204020203" pitchFamily="34" charset="0"/>
            </a:endParaRPr>
          </a:p>
          <a:p>
            <a:endParaRPr lang="en-US" sz="2000" dirty="0" smtClean="0">
              <a:solidFill>
                <a:schemeClr val="tx2"/>
              </a:solidFill>
              <a:latin typeface="Segoe UI Light" panose="020B0502040204020203" pitchFamily="34" charset="0"/>
              <a:cs typeface="Segoe UI Light" panose="020B0502040204020203" pitchFamily="34" charset="0"/>
            </a:endParaRPr>
          </a:p>
          <a:p>
            <a:r>
              <a:rPr lang="en-US" sz="2400" dirty="0" smtClean="0">
                <a:solidFill>
                  <a:schemeClr val="tx2"/>
                </a:solidFill>
                <a:latin typeface="Segoe UI Light" panose="020B0502040204020203" pitchFamily="34" charset="0"/>
                <a:cs typeface="Segoe UI Light" panose="020B0502040204020203" pitchFamily="34" charset="0"/>
              </a:rPr>
              <a:t>Processing</a:t>
            </a:r>
            <a:endParaRPr lang="en-US" sz="2400" dirty="0">
              <a:solidFill>
                <a:schemeClr val="tx2"/>
              </a:solidFill>
              <a:latin typeface="Segoe UI Light" panose="020B0502040204020203" pitchFamily="34" charset="0"/>
              <a:cs typeface="Segoe UI Light" panose="020B0502040204020203" pitchFamily="34" charset="0"/>
            </a:endParaRPr>
          </a:p>
          <a:p>
            <a:r>
              <a:rPr lang="en-US" sz="2000" dirty="0" smtClean="0">
                <a:solidFill>
                  <a:schemeClr val="tx2"/>
                </a:solidFill>
                <a:latin typeface="Segoe UI Light" panose="020B0502040204020203" pitchFamily="34" charset="0"/>
                <a:cs typeface="Segoe UI Light" panose="020B0502040204020203" pitchFamily="34" charset="0"/>
              </a:rPr>
              <a:t>SQL per </a:t>
            </a:r>
            <a:r>
              <a:rPr lang="en-US" sz="2000" dirty="0" err="1" smtClean="0">
                <a:solidFill>
                  <a:schemeClr val="tx2"/>
                </a:solidFill>
                <a:latin typeface="Segoe UI Light" panose="020B0502040204020203" pitchFamily="34" charset="0"/>
                <a:cs typeface="Segoe UI Light" panose="020B0502040204020203" pitchFamily="34" charset="0"/>
              </a:rPr>
              <a:t>DocumentDB</a:t>
            </a:r>
            <a:r>
              <a:rPr lang="en-US" sz="2000" dirty="0" smtClean="0">
                <a:solidFill>
                  <a:schemeClr val="tx2"/>
                </a:solidFill>
                <a:latin typeface="Segoe UI Light" panose="020B0502040204020203" pitchFamily="34" charset="0"/>
                <a:cs typeface="Segoe UI Light" panose="020B0502040204020203" pitchFamily="34" charset="0"/>
              </a:rPr>
              <a:t> </a:t>
            </a:r>
          </a:p>
          <a:p>
            <a:r>
              <a:rPr lang="en-US" sz="2000" dirty="0" err="1" smtClean="0">
                <a:solidFill>
                  <a:schemeClr val="tx2"/>
                </a:solidFill>
                <a:latin typeface="Segoe UI Light" panose="020B0502040204020203" pitchFamily="34" charset="0"/>
                <a:cs typeface="Segoe UI Light" panose="020B0502040204020203" pitchFamily="34" charset="0"/>
              </a:rPr>
              <a:t>Indici</a:t>
            </a:r>
            <a:r>
              <a:rPr lang="en-US" sz="2000" dirty="0" smtClean="0">
                <a:solidFill>
                  <a:schemeClr val="tx2"/>
                </a:solidFill>
                <a:latin typeface="Segoe UI Light" panose="020B0502040204020203" pitchFamily="34" charset="0"/>
                <a:cs typeface="Segoe UI Light" panose="020B0502040204020203" pitchFamily="34" charset="0"/>
              </a:rPr>
              <a:t> “</a:t>
            </a:r>
            <a:r>
              <a:rPr lang="en-US" sz="2000" dirty="0" err="1" smtClean="0">
                <a:solidFill>
                  <a:schemeClr val="tx2"/>
                </a:solidFill>
                <a:latin typeface="Segoe UI Light" panose="020B0502040204020203" pitchFamily="34" charset="0"/>
                <a:cs typeface="Segoe UI Light" panose="020B0502040204020203" pitchFamily="34" charset="0"/>
              </a:rPr>
              <a:t>automatici</a:t>
            </a:r>
            <a:r>
              <a:rPr lang="en-US" sz="2000" dirty="0" smtClean="0">
                <a:solidFill>
                  <a:schemeClr val="tx2"/>
                </a:solidFill>
                <a:latin typeface="Segoe UI Light" panose="020B0502040204020203" pitchFamily="34" charset="0"/>
                <a:cs typeface="Segoe UI Light" panose="020B0502040204020203" pitchFamily="34" charset="0"/>
              </a:rPr>
              <a:t>”</a:t>
            </a:r>
          </a:p>
          <a:p>
            <a:endParaRPr lang="en-US" sz="2000" dirty="0">
              <a:solidFill>
                <a:schemeClr val="tx2"/>
              </a:solidFill>
              <a:latin typeface="Segoe UI Light" panose="020B0502040204020203" pitchFamily="34" charset="0"/>
              <a:cs typeface="Segoe UI Light" panose="020B0502040204020203" pitchFamily="34" charset="0"/>
            </a:endParaRPr>
          </a:p>
          <a:p>
            <a:endParaRPr lang="en-US" sz="1600" dirty="0" smtClean="0">
              <a:solidFill>
                <a:schemeClr val="bg2">
                  <a:lumMod val="25000"/>
                </a:schemeClr>
              </a:solidFill>
              <a:latin typeface="Arial" pitchFamily="34" charset="0"/>
              <a:cs typeface="Arial" pitchFamily="34" charset="0"/>
            </a:endParaRPr>
          </a:p>
        </p:txBody>
      </p:sp>
    </p:spTree>
    <p:extLst>
      <p:ext uri="{BB962C8B-B14F-4D97-AF65-F5344CB8AC3E}">
        <p14:creationId xmlns:p14="http://schemas.microsoft.com/office/powerpoint/2010/main" val="197703840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600" dirty="0" err="1" smtClean="0">
                <a:solidFill>
                  <a:schemeClr val="accent1"/>
                </a:solidFill>
                <a:cs typeface="Segoe UI Light" panose="020B0502040204020203" pitchFamily="34" charset="0"/>
              </a:rPr>
              <a:t>Integrazione</a:t>
            </a:r>
            <a:r>
              <a:rPr lang="en-US" sz="3600" dirty="0" smtClean="0">
                <a:solidFill>
                  <a:schemeClr val="accent1"/>
                </a:solidFill>
                <a:cs typeface="Segoe UI Light" panose="020B0502040204020203" pitchFamily="34" charset="0"/>
              </a:rPr>
              <a:t> con </a:t>
            </a:r>
            <a:r>
              <a:rPr lang="en-US" sz="3600" dirty="0" err="1" smtClean="0">
                <a:solidFill>
                  <a:schemeClr val="accent1"/>
                </a:solidFill>
                <a:cs typeface="Segoe UI Light" panose="020B0502040204020203" pitchFamily="34" charset="0"/>
              </a:rPr>
              <a:t>servizi</a:t>
            </a:r>
            <a:r>
              <a:rPr lang="en-US" sz="3600" dirty="0" smtClean="0">
                <a:solidFill>
                  <a:schemeClr val="accent1"/>
                </a:solidFill>
                <a:cs typeface="Segoe UI Light" panose="020B0502040204020203" pitchFamily="34" charset="0"/>
              </a:rPr>
              <a:t> </a:t>
            </a:r>
            <a:r>
              <a:rPr lang="en-US" sz="3600" dirty="0" err="1" smtClean="0">
                <a:solidFill>
                  <a:schemeClr val="accent1"/>
                </a:solidFill>
                <a:cs typeface="Segoe UI Light" panose="020B0502040204020203" pitchFamily="34" charset="0"/>
              </a:rPr>
              <a:t>esterni</a:t>
            </a:r>
            <a:endParaRPr lang="en-US" sz="3600" dirty="0">
              <a:solidFill>
                <a:schemeClr val="accent1"/>
              </a:solidFill>
              <a:cs typeface="Segoe UI Light" panose="020B0502040204020203" pitchFamily="34" charset="0"/>
            </a:endParaRPr>
          </a:p>
        </p:txBody>
      </p:sp>
      <p:pic>
        <p:nvPicPr>
          <p:cNvPr id="5" name="Picture 7" descr="C:\Users\a-jovanp\AppData\Local\Microsoft\Windows\Temporary Internet Files\Content.IE5\R6A0TACR\json[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9528" y="2883512"/>
            <a:ext cx="1226520" cy="127558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Elbow Connector 5"/>
          <p:cNvCxnSpPr>
            <a:endCxn id="16" idx="3"/>
          </p:cNvCxnSpPr>
          <p:nvPr/>
        </p:nvCxnSpPr>
        <p:spPr>
          <a:xfrm flipH="1">
            <a:off x="2236079" y="3486615"/>
            <a:ext cx="1684739" cy="0"/>
          </a:xfrm>
          <a:prstGeom prst="straightConnector1">
            <a:avLst/>
          </a:prstGeom>
          <a:ln w="76200">
            <a:tailEnd type="arrow"/>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9" name="Picture 8" descr="http://acom.azurecomcdn.net/80C57D/cdn/images/cvt-0559d9d608386aa867e18d2fed5b13e1e2ac14c5/page/services/documentdb/reliable-configurable-performance.png?t=pop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2979" y="1485663"/>
            <a:ext cx="1529119" cy="102921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41865" y="4677430"/>
            <a:ext cx="1807807" cy="499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2" descr="http://www.cloudtalk.it/wp-content/uploads/2012/05/logo-odata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98698" y="3126107"/>
            <a:ext cx="850974" cy="850974"/>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Elbow Connector 5"/>
          <p:cNvCxnSpPr/>
          <p:nvPr/>
        </p:nvCxnSpPr>
        <p:spPr>
          <a:xfrm flipH="1">
            <a:off x="5226049" y="2369713"/>
            <a:ext cx="1136324" cy="556956"/>
          </a:xfrm>
          <a:prstGeom prst="straightConnector1">
            <a:avLst/>
          </a:prstGeom>
          <a:ln w="76200">
            <a:tailEnd type="arrow"/>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Elbow Connector 5"/>
          <p:cNvCxnSpPr>
            <a:stCxn id="11" idx="1"/>
            <a:endCxn id="5" idx="3"/>
          </p:cNvCxnSpPr>
          <p:nvPr/>
        </p:nvCxnSpPr>
        <p:spPr>
          <a:xfrm flipH="1" flipV="1">
            <a:off x="5226048" y="3521303"/>
            <a:ext cx="2272650" cy="30291"/>
          </a:xfrm>
          <a:prstGeom prst="straightConnector1">
            <a:avLst/>
          </a:prstGeom>
          <a:ln w="76200">
            <a:tailEnd type="arrow"/>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Elbow Connector 5"/>
          <p:cNvCxnSpPr/>
          <p:nvPr/>
        </p:nvCxnSpPr>
        <p:spPr>
          <a:xfrm flipH="1" flipV="1">
            <a:off x="5290885" y="3977081"/>
            <a:ext cx="1165334" cy="700350"/>
          </a:xfrm>
          <a:prstGeom prst="straightConnector1">
            <a:avLst/>
          </a:prstGeom>
          <a:ln w="76200">
            <a:tailEnd type="arrow"/>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5" name="Picture 4" descr="C:\Users\a-jovanp\AppData\Local\Microsoft\Windows\Temporary Internet Files\Content.IE5\4H8P5DIL\Logo_Microsoft_Excel_2013[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1633" y="1628739"/>
            <a:ext cx="888915" cy="88891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7" descr="http://officeblogswest.blob.core.windows.net/wp-content/2014/02/3rd-power-bi.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4220" y="2984336"/>
            <a:ext cx="1601859" cy="100455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9" descr="https://pennwic.files.wordpress.com/2015/01/tableaudashboard2.jp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28903" t="2994" r="14957"/>
          <a:stretch/>
        </p:blipFill>
        <p:spPr bwMode="auto">
          <a:xfrm>
            <a:off x="758207" y="4515985"/>
            <a:ext cx="1477872" cy="120456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Elbow Connector 5"/>
          <p:cNvCxnSpPr>
            <a:endCxn id="15" idx="3"/>
          </p:cNvCxnSpPr>
          <p:nvPr/>
        </p:nvCxnSpPr>
        <p:spPr>
          <a:xfrm flipH="1" flipV="1">
            <a:off x="1780548" y="2073197"/>
            <a:ext cx="2225986" cy="906569"/>
          </a:xfrm>
          <a:prstGeom prst="straightConnector1">
            <a:avLst/>
          </a:prstGeom>
          <a:ln w="76200">
            <a:tailEnd type="arrow"/>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Elbow Connector 5"/>
          <p:cNvCxnSpPr/>
          <p:nvPr/>
        </p:nvCxnSpPr>
        <p:spPr>
          <a:xfrm flipH="1">
            <a:off x="2392218" y="4001673"/>
            <a:ext cx="1521664" cy="675758"/>
          </a:xfrm>
          <a:prstGeom prst="straightConnector1">
            <a:avLst/>
          </a:prstGeom>
          <a:ln w="76200">
            <a:tailEnd type="arrow"/>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120549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600" dirty="0" err="1" smtClean="0">
                <a:solidFill>
                  <a:schemeClr val="accent1"/>
                </a:solidFill>
                <a:cs typeface="Segoe UI Light" panose="020B0502040204020203" pitchFamily="34" charset="0"/>
              </a:rPr>
              <a:t>Funzionalità</a:t>
            </a:r>
            <a:endParaRPr lang="en-US" sz="3600" dirty="0">
              <a:solidFill>
                <a:schemeClr val="accent1"/>
              </a:solidFill>
              <a:cs typeface="Segoe UI Light" panose="020B0502040204020203" pitchFamily="34" charset="0"/>
            </a:endParaRPr>
          </a:p>
        </p:txBody>
      </p:sp>
      <p:sp>
        <p:nvSpPr>
          <p:cNvPr id="8" name="Text Placeholder 7"/>
          <p:cNvSpPr>
            <a:spLocks noGrp="1"/>
          </p:cNvSpPr>
          <p:nvPr>
            <p:ph sz="quarter" idx="10"/>
          </p:nvPr>
        </p:nvSpPr>
        <p:spPr>
          <a:xfrm>
            <a:off x="245691" y="1363287"/>
            <a:ext cx="8652143" cy="4492567"/>
          </a:xfrm>
        </p:spPr>
        <p:txBody>
          <a:bodyPr>
            <a:noAutofit/>
          </a:bodyPr>
          <a:lstStyle/>
          <a:p>
            <a:pPr marL="0" indent="0">
              <a:buNone/>
            </a:pPr>
            <a:r>
              <a:rPr lang="en-US" sz="2800" dirty="0" smtClean="0"/>
              <a:t>Export</a:t>
            </a:r>
          </a:p>
          <a:p>
            <a:pPr marL="347755" lvl="1" indent="0">
              <a:buNone/>
            </a:pPr>
            <a:r>
              <a:rPr lang="en-US" sz="2400" dirty="0" smtClean="0"/>
              <a:t>FOR JSON</a:t>
            </a:r>
          </a:p>
          <a:p>
            <a:pPr marL="0" indent="0">
              <a:buNone/>
            </a:pPr>
            <a:r>
              <a:rPr lang="en-US" sz="2800" dirty="0" smtClean="0"/>
              <a:t>Import</a:t>
            </a:r>
            <a:endParaRPr lang="en-US" sz="2800" dirty="0"/>
          </a:p>
          <a:p>
            <a:pPr marL="347755" lvl="1" indent="0">
              <a:buNone/>
            </a:pPr>
            <a:r>
              <a:rPr lang="en-US" sz="2400" dirty="0" smtClean="0"/>
              <a:t>OPENJSON</a:t>
            </a:r>
          </a:p>
          <a:p>
            <a:pPr marL="0" indent="0">
              <a:buNone/>
            </a:pPr>
            <a:r>
              <a:rPr lang="en-US" sz="2800" dirty="0" smtClean="0"/>
              <a:t>Utility</a:t>
            </a:r>
            <a:endParaRPr lang="en-US" sz="2800" dirty="0"/>
          </a:p>
          <a:p>
            <a:pPr marL="347755" lvl="1" indent="0">
              <a:buNone/>
            </a:pPr>
            <a:r>
              <a:rPr lang="en-US" sz="2400" dirty="0" smtClean="0"/>
              <a:t>ISJSON (</a:t>
            </a:r>
            <a:r>
              <a:rPr lang="en-US" sz="2400" dirty="0" err="1" smtClean="0"/>
              <a:t>anche</a:t>
            </a:r>
            <a:r>
              <a:rPr lang="en-US" sz="2400" dirty="0" smtClean="0"/>
              <a:t> DDL)</a:t>
            </a:r>
          </a:p>
          <a:p>
            <a:pPr marL="347755" lvl="1" indent="0">
              <a:buNone/>
            </a:pPr>
            <a:r>
              <a:rPr lang="en-US" sz="2400" dirty="0" smtClean="0"/>
              <a:t>JSON_VALUE (</a:t>
            </a:r>
            <a:r>
              <a:rPr lang="en-US" sz="2400" dirty="0" err="1" smtClean="0"/>
              <a:t>anche</a:t>
            </a:r>
            <a:r>
              <a:rPr lang="en-US" sz="2400" dirty="0" smtClean="0"/>
              <a:t> DDL)</a:t>
            </a:r>
          </a:p>
          <a:p>
            <a:pPr marL="347755" lvl="1" indent="0">
              <a:buNone/>
            </a:pPr>
            <a:r>
              <a:rPr lang="en-US" sz="2400" dirty="0" smtClean="0"/>
              <a:t>JSON_QUERY</a:t>
            </a:r>
          </a:p>
          <a:p>
            <a:pPr marL="347755" lvl="1" indent="0">
              <a:buNone/>
            </a:pPr>
            <a:r>
              <a:rPr lang="it-IT" sz="2400" dirty="0" err="1" smtClean="0"/>
              <a:t>Denormalizzazione</a:t>
            </a:r>
            <a:endParaRPr lang="en-US" sz="2400" dirty="0"/>
          </a:p>
          <a:p>
            <a:pPr marL="347755" lvl="1" indent="0">
              <a:buNone/>
            </a:pPr>
            <a:endParaRPr lang="en-US" sz="2400" dirty="0"/>
          </a:p>
          <a:p>
            <a:pPr marL="347755" lvl="1" indent="0">
              <a:buNone/>
            </a:pPr>
            <a:endParaRPr lang="en-US" sz="2400" dirty="0"/>
          </a:p>
        </p:txBody>
      </p:sp>
    </p:spTree>
    <p:extLst>
      <p:ext uri="{BB962C8B-B14F-4D97-AF65-F5344CB8AC3E}">
        <p14:creationId xmlns:p14="http://schemas.microsoft.com/office/powerpoint/2010/main" val="15299822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fade">
                                      <p:cBhvr>
                                        <p:cTn id="23" dur="500"/>
                                        <p:tgtEl>
                                          <p:spTgt spid="8">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animEffect transition="in" filter="fade">
                                      <p:cBhvr>
                                        <p:cTn id="26" dur="500"/>
                                        <p:tgtEl>
                                          <p:spTgt spid="8">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animEffect transition="in" filter="fade">
                                      <p:cBhvr>
                                        <p:cTn id="29" dur="500"/>
                                        <p:tgtEl>
                                          <p:spTgt spid="8">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xEl>
                                              <p:pRg st="7" end="7"/>
                                            </p:txEl>
                                          </p:spTgt>
                                        </p:tgtEl>
                                        <p:attrNameLst>
                                          <p:attrName>style.visibility</p:attrName>
                                        </p:attrNameLst>
                                      </p:cBhvr>
                                      <p:to>
                                        <p:strVal val="visible"/>
                                      </p:to>
                                    </p:set>
                                    <p:animEffect transition="in" filter="fade">
                                      <p:cBhvr>
                                        <p:cTn id="32" dur="500"/>
                                        <p:tgtEl>
                                          <p:spTgt spid="8">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animEffect transition="in" filter="fade">
                                      <p:cBhvr>
                                        <p:cTn id="35"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err="1">
                <a:solidFill>
                  <a:schemeClr val="accent1"/>
                </a:solidFill>
                <a:cs typeface="Segoe UI Light" panose="020B0502040204020203" pitchFamily="34" charset="0"/>
              </a:rPr>
              <a:t>Funzionalità</a:t>
            </a:r>
            <a:r>
              <a:rPr lang="en-US" sz="3600" dirty="0">
                <a:solidFill>
                  <a:schemeClr val="accent1"/>
                </a:solidFill>
                <a:cs typeface="Segoe UI Light" panose="020B0502040204020203" pitchFamily="34" charset="0"/>
              </a:rPr>
              <a:t> di export</a:t>
            </a:r>
          </a:p>
        </p:txBody>
      </p:sp>
      <p:sp>
        <p:nvSpPr>
          <p:cNvPr id="8" name="Text Placeholder 7"/>
          <p:cNvSpPr>
            <a:spLocks noGrp="1"/>
          </p:cNvSpPr>
          <p:nvPr>
            <p:ph sz="quarter" idx="10"/>
          </p:nvPr>
        </p:nvSpPr>
        <p:spPr>
          <a:xfrm>
            <a:off x="174612" y="1457582"/>
            <a:ext cx="8652143" cy="3870539"/>
          </a:xfrm>
        </p:spPr>
        <p:txBody>
          <a:bodyPr>
            <a:noAutofit/>
          </a:bodyPr>
          <a:lstStyle/>
          <a:p>
            <a:pPr marL="0" indent="0">
              <a:buNone/>
            </a:pPr>
            <a:r>
              <a:rPr lang="en-US" sz="2800" dirty="0" err="1" smtClean="0"/>
              <a:t>Clausola</a:t>
            </a:r>
            <a:r>
              <a:rPr lang="en-US" sz="2800" dirty="0" smtClean="0"/>
              <a:t> “FOR JSON”</a:t>
            </a:r>
          </a:p>
          <a:p>
            <a:pPr marL="347755" lvl="1" indent="0">
              <a:buNone/>
            </a:pPr>
            <a:r>
              <a:rPr lang="en-US" sz="2400" dirty="0" smtClean="0"/>
              <a:t>PATH</a:t>
            </a:r>
          </a:p>
          <a:p>
            <a:pPr marL="641918" lvl="2" indent="0">
              <a:buNone/>
            </a:pPr>
            <a:r>
              <a:rPr lang="en-US" sz="1400" b="1" dirty="0">
                <a:latin typeface="Courier New" panose="02070309020205020404" pitchFamily="49" charset="0"/>
                <a:cs typeface="Courier New" panose="02070309020205020404" pitchFamily="49" charset="0"/>
              </a:rPr>
              <a:t>FOR JSON PATH</a:t>
            </a:r>
            <a:endParaRPr lang="en-US" sz="1400" b="1" dirty="0" smtClean="0">
              <a:latin typeface="Courier New" panose="02070309020205020404" pitchFamily="49" charset="0"/>
              <a:cs typeface="Courier New" panose="02070309020205020404" pitchFamily="49" charset="0"/>
            </a:endParaRPr>
          </a:p>
          <a:p>
            <a:pPr marL="347755" lvl="1" indent="0">
              <a:buNone/>
            </a:pPr>
            <a:r>
              <a:rPr lang="en-US" sz="2400" dirty="0" smtClean="0"/>
              <a:t>AUTO</a:t>
            </a:r>
          </a:p>
          <a:p>
            <a:pPr marL="641918" lvl="2" indent="0">
              <a:buNone/>
            </a:pPr>
            <a:r>
              <a:rPr lang="en-US" sz="1400" b="1" dirty="0">
                <a:latin typeface="Courier New" panose="02070309020205020404" pitchFamily="49" charset="0"/>
                <a:cs typeface="Courier New" panose="02070309020205020404" pitchFamily="49" charset="0"/>
              </a:rPr>
              <a:t>FOR JSON AUTO</a:t>
            </a:r>
            <a:endParaRPr lang="en-US" sz="1400" b="1" dirty="0" smtClean="0">
              <a:latin typeface="Courier New" panose="02070309020205020404" pitchFamily="49" charset="0"/>
              <a:cs typeface="Courier New" panose="02070309020205020404" pitchFamily="49" charset="0"/>
            </a:endParaRPr>
          </a:p>
          <a:p>
            <a:pPr marL="0" indent="0">
              <a:buNone/>
            </a:pPr>
            <a:r>
              <a:rPr lang="en-US" sz="2800" dirty="0" err="1" smtClean="0"/>
              <a:t>Utilità</a:t>
            </a:r>
            <a:endParaRPr lang="en-US" sz="2800" dirty="0" smtClean="0"/>
          </a:p>
          <a:p>
            <a:pPr marL="347755" lvl="1" indent="0">
              <a:buNone/>
            </a:pPr>
            <a:r>
              <a:rPr lang="en-US" sz="2400" dirty="0" err="1" smtClean="0"/>
              <a:t>Opzione</a:t>
            </a:r>
            <a:r>
              <a:rPr lang="en-US" sz="2400" dirty="0" smtClean="0"/>
              <a:t> ROOT</a:t>
            </a:r>
          </a:p>
          <a:p>
            <a:pPr marL="641918" lvl="2" indent="0">
              <a:buNone/>
            </a:pPr>
            <a:r>
              <a:rPr lang="en-US" sz="1400" b="1" dirty="0">
                <a:latin typeface="Courier New" panose="02070309020205020404" pitchFamily="49" charset="0"/>
                <a:cs typeface="Courier New" panose="02070309020205020404" pitchFamily="49" charset="0"/>
              </a:rPr>
              <a:t>FOR JSON AUTO, ROOT('info')</a:t>
            </a:r>
            <a:endParaRPr lang="en-US" sz="1400" b="1" dirty="0" smtClean="0">
              <a:latin typeface="Courier New" panose="02070309020205020404" pitchFamily="49" charset="0"/>
              <a:cs typeface="Courier New" panose="02070309020205020404" pitchFamily="49" charset="0"/>
            </a:endParaRPr>
          </a:p>
          <a:p>
            <a:pPr marL="347755" lvl="1" indent="0">
              <a:buNone/>
            </a:pPr>
            <a:r>
              <a:rPr lang="en-US" sz="2400" dirty="0" err="1" smtClean="0"/>
              <a:t>Opzione</a:t>
            </a:r>
            <a:r>
              <a:rPr lang="en-US" sz="2400" dirty="0" smtClean="0"/>
              <a:t> INCLUDE_NULL_VALUES</a:t>
            </a:r>
          </a:p>
          <a:p>
            <a:pPr marL="641918" lvl="2" indent="0">
              <a:buNone/>
            </a:pPr>
            <a:r>
              <a:rPr lang="en-US" sz="1400" b="1" dirty="0">
                <a:latin typeface="Courier New" panose="02070309020205020404" pitchFamily="49" charset="0"/>
                <a:cs typeface="Courier New" panose="02070309020205020404" pitchFamily="49" charset="0"/>
              </a:rPr>
              <a:t>FOR JSON AUTO, INCLUDE_NULL_VALUES</a:t>
            </a:r>
            <a:endParaRPr lang="en-US" sz="1400" b="1" dirty="0" smtClean="0">
              <a:latin typeface="Courier New" panose="02070309020205020404" pitchFamily="49" charset="0"/>
              <a:cs typeface="Courier New" panose="02070309020205020404" pitchFamily="49" charset="0"/>
            </a:endParaRPr>
          </a:p>
        </p:txBody>
      </p:sp>
      <p:sp>
        <p:nvSpPr>
          <p:cNvPr id="4" name="Bent Arrow 3"/>
          <p:cNvSpPr/>
          <p:nvPr/>
        </p:nvSpPr>
        <p:spPr>
          <a:xfrm rot="5400000">
            <a:off x="4594985" y="2173550"/>
            <a:ext cx="611403" cy="1399032"/>
          </a:xfrm>
          <a:prstGeom prst="bentArrow">
            <a:avLst>
              <a:gd name="adj1" fmla="val 25000"/>
              <a:gd name="adj2" fmla="val 22029"/>
              <a:gd name="adj3" fmla="val 25000"/>
              <a:gd name="adj4" fmla="val 7488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31863" rtl="0" fontAlgn="base">
              <a:spcBef>
                <a:spcPct val="0"/>
              </a:spcBef>
              <a:spcAft>
                <a:spcPct val="0"/>
              </a:spcAft>
              <a:defRPr sz="2400" kern="1200">
                <a:solidFill>
                  <a:schemeClr val="lt1"/>
                </a:solidFill>
                <a:latin typeface="+mn-lt"/>
                <a:ea typeface="+mn-ea"/>
                <a:cs typeface="+mn-cs"/>
              </a:defRPr>
            </a:lvl1pPr>
            <a:lvl2pPr marL="465138" indent="-7938" algn="l" defTabSz="931863" rtl="0" fontAlgn="base">
              <a:spcBef>
                <a:spcPct val="0"/>
              </a:spcBef>
              <a:spcAft>
                <a:spcPct val="0"/>
              </a:spcAft>
              <a:defRPr sz="2400" kern="1200">
                <a:solidFill>
                  <a:schemeClr val="lt1"/>
                </a:solidFill>
                <a:latin typeface="+mn-lt"/>
                <a:ea typeface="+mn-ea"/>
                <a:cs typeface="+mn-cs"/>
              </a:defRPr>
            </a:lvl2pPr>
            <a:lvl3pPr marL="931863" indent="-17463" algn="l" defTabSz="931863" rtl="0" fontAlgn="base">
              <a:spcBef>
                <a:spcPct val="0"/>
              </a:spcBef>
              <a:spcAft>
                <a:spcPct val="0"/>
              </a:spcAft>
              <a:defRPr sz="2400" kern="1200">
                <a:solidFill>
                  <a:schemeClr val="lt1"/>
                </a:solidFill>
                <a:latin typeface="+mn-lt"/>
                <a:ea typeface="+mn-ea"/>
                <a:cs typeface="+mn-cs"/>
              </a:defRPr>
            </a:lvl3pPr>
            <a:lvl4pPr marL="1398588" indent="-26988" algn="l" defTabSz="931863" rtl="0" fontAlgn="base">
              <a:spcBef>
                <a:spcPct val="0"/>
              </a:spcBef>
              <a:spcAft>
                <a:spcPct val="0"/>
              </a:spcAft>
              <a:defRPr sz="2400" kern="1200">
                <a:solidFill>
                  <a:schemeClr val="lt1"/>
                </a:solidFill>
                <a:latin typeface="+mn-lt"/>
                <a:ea typeface="+mn-ea"/>
                <a:cs typeface="+mn-cs"/>
              </a:defRPr>
            </a:lvl4pPr>
            <a:lvl5pPr marL="1865313" indent="-36513" algn="l" defTabSz="931863"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endParaRPr lang="sr-Latn-RS" sz="1836">
              <a:solidFill>
                <a:schemeClr val="tx1"/>
              </a:solidFill>
            </a:endParaRPr>
          </a:p>
        </p:txBody>
      </p:sp>
      <p:sp>
        <p:nvSpPr>
          <p:cNvPr id="5" name="Content Placeholder 2"/>
          <p:cNvSpPr>
            <a:spLocks noGrp="1"/>
          </p:cNvSpPr>
          <p:nvPr/>
        </p:nvSpPr>
        <p:spPr bwMode="auto">
          <a:xfrm>
            <a:off x="5364927" y="3178765"/>
            <a:ext cx="3461828" cy="2695499"/>
          </a:xfrm>
          <a:prstGeom prst="rect">
            <a:avLst/>
          </a:prstGeom>
          <a:solidFill>
            <a:schemeClr val="bg1">
              <a:lumMod val="95000"/>
            </a:schemeClr>
          </a:solidFill>
          <a:ln w="6350">
            <a:solidFill>
              <a:schemeClr val="accent1">
                <a:lumMod val="20000"/>
                <a:lumOff val="80000"/>
              </a:schemeClr>
            </a:solidFill>
            <a:miter lim="800000"/>
          </a:ln>
          <a:extLst>
            <a:ext uri="{909E8E84-426E-40dd-AFC4-6F175D3DCCD1}">
              <a14:hiddenFill xmlns:lc="http://schemas.openxmlformats.org/drawingml/2006/lockedCanvas" xmlns:mc="http://schemas.openxmlformats.org/markup-compatibility/2006" xmlns:mv="urn:schemas-microsoft-com:mac:vml" xmlns:a14="http://schemas.microsoft.com/office/drawing/2010/main" xmlns="">
                <a:solidFill>
                  <a:srgbClr val="FFFFFF"/>
                </a:solidFill>
              </a14:hiddenFill>
            </a:ext>
            <a:ext uri="{91240B29-F687-4f45-9708-019B960494DF}">
              <a14:hiddenLine xmlns:lc="http://schemas.openxmlformats.org/drawingml/2006/lockedCanvas" xmlns:mc="http://schemas.openxmlformats.org/markup-compatibility/2006" xmlns:mv="urn:schemas-microsoft-com:mac:vml" xmlns:a14="http://schemas.microsoft.com/office/drawing/2010/main" xmlns="" w="9525">
                <a:solidFill>
                  <a:srgbClr val="000000"/>
                </a:solidFill>
                <a:miter lim="800000"/>
                <a:headEnd/>
                <a:tailEnd/>
              </a14:hiddenLine>
            </a:ext>
            <a:ext uri="{FAA26D3D-D897-4be2-8F04-BA451C77F1D7}">
              <ma14:placeholderFlag xmlns:lc="http://schemas.openxmlformats.org/drawingml/2006/lockedCanvas" xmlns:mc="http://schemas.openxmlformats.org/markup-compatibility/2006" xmlns:mv="urn:schemas-microsoft-com:mac:vml" xmlns:ma14="http://schemas.microsoft.com/office/mac/drawingml/2011/main" xmlns="" val="1"/>
            </a:ext>
          </a:extLst>
        </p:spPr>
        <p:style>
          <a:lnRef idx="2">
            <a:schemeClr val="accent1"/>
          </a:lnRef>
          <a:fillRef idx="1">
            <a:schemeClr val="lt1"/>
          </a:fillRef>
          <a:effectRef idx="0">
            <a:schemeClr val="accent1"/>
          </a:effectRef>
          <a:fontRef idx="minor">
            <a:schemeClr val="dk1"/>
          </a:fontRef>
        </p:style>
        <p:txBody>
          <a:bodyPr vert="horz" wrap="square" lIns="182880" tIns="146304" rIns="182880" bIns="146304" numCol="1" anchor="ctr" anchorCtr="0" compatLnSpc="1">
            <a:prstTxWarp prst="textNoShape">
              <a:avLst/>
            </a:prstTxWarp>
            <a:noAutofit/>
          </a:bodyPr>
          <a:lstStyle>
            <a:lvl1pPr marL="0" indent="0" algn="l" defTabSz="373039" rtl="0" fontAlgn="base">
              <a:lnSpc>
                <a:spcPct val="100000"/>
              </a:lnSpc>
              <a:spcBef>
                <a:spcPts val="0"/>
              </a:spcBef>
              <a:spcAft>
                <a:spcPct val="0"/>
              </a:spcAft>
              <a:buClr>
                <a:schemeClr val="tx1"/>
              </a:buClr>
              <a:buSzPct val="90000"/>
              <a:buFont typeface="Wingdings" pitchFamily="2" charset="2"/>
              <a:buNone/>
              <a:defRPr sz="1836" kern="1200" baseline="0">
                <a:solidFill>
                  <a:schemeClr val="tx1"/>
                </a:solidFill>
                <a:latin typeface="Consolas" panose="020B0609020204030204" pitchFamily="49" charset="0"/>
                <a:ea typeface="+mn-ea"/>
                <a:cs typeface="Consolas" panose="020B0609020204030204" pitchFamily="49" charset="0"/>
              </a:defRPr>
            </a:lvl1pPr>
            <a:lvl2pPr marL="373039" indent="0" algn="l" defTabSz="373039" rtl="0" fontAlgn="base">
              <a:lnSpc>
                <a:spcPct val="100000"/>
              </a:lnSpc>
              <a:spcBef>
                <a:spcPts val="0"/>
              </a:spcBef>
              <a:spcAft>
                <a:spcPct val="0"/>
              </a:spcAft>
              <a:buSzPct val="90000"/>
              <a:buFont typeface="Arial" charset="0"/>
              <a:buNone/>
              <a:defRPr sz="1836" kern="1200">
                <a:solidFill>
                  <a:schemeClr val="dk1"/>
                </a:solidFill>
                <a:latin typeface="Consolas" panose="020B0609020204030204" pitchFamily="49" charset="0"/>
                <a:ea typeface="+mn-ea"/>
                <a:cs typeface="Consolas" panose="020B0609020204030204" pitchFamily="49" charset="0"/>
              </a:defRPr>
            </a:lvl2pPr>
            <a:lvl3pPr marL="746077" indent="0" algn="l" defTabSz="373039" rtl="0" fontAlgn="base">
              <a:lnSpc>
                <a:spcPct val="100000"/>
              </a:lnSpc>
              <a:spcBef>
                <a:spcPts val="0"/>
              </a:spcBef>
              <a:spcAft>
                <a:spcPct val="0"/>
              </a:spcAft>
              <a:buSzPct val="90000"/>
              <a:buFont typeface="Arial" charset="0"/>
              <a:buNone/>
              <a:tabLst/>
              <a:defRPr sz="1836" kern="1200">
                <a:solidFill>
                  <a:schemeClr val="dk1"/>
                </a:solidFill>
                <a:latin typeface="Consolas" panose="020B0609020204030204" pitchFamily="49" charset="0"/>
                <a:ea typeface="+mn-ea"/>
                <a:cs typeface="Consolas" panose="020B0609020204030204" pitchFamily="49" charset="0"/>
              </a:defRPr>
            </a:lvl3pPr>
            <a:lvl4pPr marL="1119116" indent="0" algn="l" defTabSz="373039" rtl="0" fontAlgn="base">
              <a:lnSpc>
                <a:spcPct val="100000"/>
              </a:lnSpc>
              <a:spcBef>
                <a:spcPts val="0"/>
              </a:spcBef>
              <a:spcAft>
                <a:spcPct val="0"/>
              </a:spcAft>
              <a:buSzPct val="90000"/>
              <a:buFont typeface="Arial" charset="0"/>
              <a:buNone/>
              <a:defRPr sz="1836" kern="1200">
                <a:solidFill>
                  <a:schemeClr val="dk1"/>
                </a:solidFill>
                <a:latin typeface="Consolas" panose="020B0609020204030204" pitchFamily="49" charset="0"/>
                <a:ea typeface="+mn-ea"/>
                <a:cs typeface="Consolas" panose="020B0609020204030204" pitchFamily="49" charset="0"/>
              </a:defRPr>
            </a:lvl4pPr>
            <a:lvl5pPr marL="1492154" indent="0" algn="l" defTabSz="373039" rtl="0" fontAlgn="base">
              <a:lnSpc>
                <a:spcPct val="100000"/>
              </a:lnSpc>
              <a:spcBef>
                <a:spcPts val="0"/>
              </a:spcBef>
              <a:spcAft>
                <a:spcPct val="0"/>
              </a:spcAft>
              <a:buSzPct val="90000"/>
              <a:buFont typeface="Arial" charset="0"/>
              <a:buNone/>
              <a:tabLst/>
              <a:defRPr sz="1836" kern="1200">
                <a:solidFill>
                  <a:schemeClr val="dk1"/>
                </a:soli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None/>
            </a:pPr>
            <a:r>
              <a:rPr lang="en-US" sz="1100" dirty="0" smtClean="0"/>
              <a:t>[</a:t>
            </a:r>
            <a:r>
              <a:rPr lang="en-US" sz="1100" dirty="0"/>
              <a:t/>
            </a:r>
            <a:br>
              <a:rPr lang="en-US" sz="1100" dirty="0"/>
            </a:br>
            <a:r>
              <a:rPr lang="en-US" sz="1100" dirty="0"/>
              <a:t>   {</a:t>
            </a:r>
            <a:br>
              <a:rPr lang="en-US" sz="1100" dirty="0"/>
            </a:br>
            <a:r>
              <a:rPr lang="en-US" sz="1100" dirty="0"/>
              <a:t>       "Number":"SO43659",</a:t>
            </a:r>
            <a:br>
              <a:rPr lang="en-US" sz="1100" dirty="0"/>
            </a:br>
            <a:r>
              <a:rPr lang="en-US" sz="1100" dirty="0"/>
              <a:t>       "Date":"2011-05-31T00:00:00"</a:t>
            </a:r>
            <a:br>
              <a:rPr lang="en-US" sz="1100" dirty="0"/>
            </a:br>
            <a:r>
              <a:rPr lang="en-US" sz="1100" dirty="0"/>
              <a:t>       "AccountNumber":"AW29825",</a:t>
            </a:r>
            <a:br>
              <a:rPr lang="en-US" sz="1100" dirty="0"/>
            </a:br>
            <a:r>
              <a:rPr lang="en-US" sz="1100" dirty="0"/>
              <a:t>       "Price":59.99,</a:t>
            </a:r>
            <a:br>
              <a:rPr lang="en-US" sz="1100" dirty="0"/>
            </a:br>
            <a:r>
              <a:rPr lang="en-US" sz="1100" dirty="0"/>
              <a:t>       "Quantity":1</a:t>
            </a:r>
            <a:br>
              <a:rPr lang="en-US" sz="1100" dirty="0"/>
            </a:br>
            <a:r>
              <a:rPr lang="en-US" sz="1100" dirty="0"/>
              <a:t>     },</a:t>
            </a:r>
            <a:br>
              <a:rPr lang="en-US" sz="1100" dirty="0"/>
            </a:br>
            <a:r>
              <a:rPr lang="en-US" sz="1100" dirty="0"/>
              <a:t>     {</a:t>
            </a:r>
            <a:br>
              <a:rPr lang="en-US" sz="1100" dirty="0"/>
            </a:br>
            <a:r>
              <a:rPr lang="en-US" sz="1100" dirty="0"/>
              <a:t>       "Number":"SO43661",</a:t>
            </a:r>
            <a:br>
              <a:rPr lang="en-US" sz="1100" dirty="0"/>
            </a:br>
            <a:r>
              <a:rPr lang="en-US" sz="1100" dirty="0"/>
              <a:t>        "Date":"2011-06-01T00:00:00“</a:t>
            </a:r>
            <a:br>
              <a:rPr lang="en-US" sz="1100" dirty="0"/>
            </a:br>
            <a:r>
              <a:rPr lang="en-US" sz="1100" dirty="0"/>
              <a:t>         "AccountNumber":"AW73565“,</a:t>
            </a:r>
            <a:br>
              <a:rPr lang="en-US" sz="1100" dirty="0"/>
            </a:br>
            <a:r>
              <a:rPr lang="en-US" sz="1100" dirty="0"/>
              <a:t>         "Price":24.99,</a:t>
            </a:r>
            <a:br>
              <a:rPr lang="en-US" sz="1100" dirty="0"/>
            </a:br>
            <a:r>
              <a:rPr lang="en-US" sz="1100" dirty="0"/>
              <a:t>          "Quantity":3</a:t>
            </a:r>
            <a:br>
              <a:rPr lang="en-US" sz="1100" dirty="0"/>
            </a:br>
            <a:r>
              <a:rPr lang="en-US" sz="1100" dirty="0"/>
              <a:t>     }</a:t>
            </a:r>
            <a:br>
              <a:rPr lang="en-US" sz="1100" dirty="0"/>
            </a:br>
            <a:r>
              <a:rPr lang="en-US" sz="1100" dirty="0"/>
              <a:t>]</a:t>
            </a:r>
            <a:endParaRPr lang="en-US" sz="2000" dirty="0"/>
          </a:p>
        </p:txBody>
      </p:sp>
      <p:pic>
        <p:nvPicPr>
          <p:cNvPr id="6" name="table"/>
          <p:cNvPicPr>
            <a:picLocks noChangeAspect="1"/>
          </p:cNvPicPr>
          <p:nvPr/>
        </p:nvPicPr>
        <p:blipFill>
          <a:blip r:embed="rId3"/>
          <a:stretch>
            <a:fillRect/>
          </a:stretch>
        </p:blipFill>
        <p:spPr>
          <a:xfrm>
            <a:off x="3715927" y="1232668"/>
            <a:ext cx="4705115" cy="1134666"/>
          </a:xfrm>
          <a:prstGeom prst="rect">
            <a:avLst/>
          </a:prstGeom>
        </p:spPr>
      </p:pic>
      <p:grpSp>
        <p:nvGrpSpPr>
          <p:cNvPr id="9" name="Group 8"/>
          <p:cNvGrpSpPr/>
          <p:nvPr/>
        </p:nvGrpSpPr>
        <p:grpSpPr>
          <a:xfrm>
            <a:off x="3083759" y="2275650"/>
            <a:ext cx="2029779" cy="1194832"/>
            <a:chOff x="2067393" y="1580774"/>
            <a:chExt cx="2845486" cy="1512873"/>
          </a:xfrm>
          <a:solidFill>
            <a:schemeClr val="accent1">
              <a:lumMod val="50000"/>
            </a:schemeClr>
          </a:solidFill>
        </p:grpSpPr>
        <p:sp>
          <p:nvSpPr>
            <p:cNvPr id="10" name="Freeform 9"/>
            <p:cNvSpPr>
              <a:spLocks/>
            </p:cNvSpPr>
            <p:nvPr/>
          </p:nvSpPr>
          <p:spPr bwMode="auto">
            <a:xfrm>
              <a:off x="2067393" y="1580774"/>
              <a:ext cx="2799064" cy="1512873"/>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grpFill/>
            <a:ln>
              <a:solidFill>
                <a:schemeClr val="accent1">
                  <a:lumMod val="40000"/>
                  <a:lumOff val="60000"/>
                </a:schemeClr>
              </a:solidFill>
            </a:ln>
          </p:spPr>
          <p:txBody>
            <a:bodyPr vert="horz" wrap="square" lIns="0" tIns="0" rIns="0" bIns="91440" numCol="1" anchor="b" anchorCtr="0" compatLnSpc="1">
              <a:prstTxWarp prst="textNoShape">
                <a:avLst/>
              </a:prstTxWarp>
            </a:bodyPr>
            <a:lstStyle>
              <a:defPPr>
                <a:defRPr lang="en-US"/>
              </a:defPPr>
              <a:lvl1pPr algn="l" defTabSz="931863" rtl="0" fontAlgn="base">
                <a:spcBef>
                  <a:spcPct val="0"/>
                </a:spcBef>
                <a:spcAft>
                  <a:spcPct val="0"/>
                </a:spcAft>
                <a:defRPr sz="2400" kern="1200">
                  <a:solidFill>
                    <a:schemeClr val="tx1"/>
                  </a:solidFill>
                  <a:latin typeface="Segoe UI" charset="0"/>
                  <a:ea typeface="MS PGothic" charset="0"/>
                  <a:cs typeface="MS PGothic" charset="0"/>
                </a:defRPr>
              </a:lvl1pPr>
              <a:lvl2pPr marL="465138" indent="-7938" algn="l" defTabSz="931863" rtl="0" fontAlgn="base">
                <a:spcBef>
                  <a:spcPct val="0"/>
                </a:spcBef>
                <a:spcAft>
                  <a:spcPct val="0"/>
                </a:spcAft>
                <a:defRPr sz="2400" kern="1200">
                  <a:solidFill>
                    <a:schemeClr val="tx1"/>
                  </a:solidFill>
                  <a:latin typeface="Segoe UI" charset="0"/>
                  <a:ea typeface="MS PGothic" charset="0"/>
                  <a:cs typeface="MS PGothic" charset="0"/>
                </a:defRPr>
              </a:lvl2pPr>
              <a:lvl3pPr marL="931863" indent="-17463" algn="l" defTabSz="931863" rtl="0" fontAlgn="base">
                <a:spcBef>
                  <a:spcPct val="0"/>
                </a:spcBef>
                <a:spcAft>
                  <a:spcPct val="0"/>
                </a:spcAft>
                <a:defRPr sz="2400" kern="1200">
                  <a:solidFill>
                    <a:schemeClr val="tx1"/>
                  </a:solidFill>
                  <a:latin typeface="Segoe UI" charset="0"/>
                  <a:ea typeface="MS PGothic" charset="0"/>
                  <a:cs typeface="MS PGothic" charset="0"/>
                </a:defRPr>
              </a:lvl3pPr>
              <a:lvl4pPr marL="1398588" indent="-26988" algn="l" defTabSz="931863" rtl="0" fontAlgn="base">
                <a:spcBef>
                  <a:spcPct val="0"/>
                </a:spcBef>
                <a:spcAft>
                  <a:spcPct val="0"/>
                </a:spcAft>
                <a:defRPr sz="2400" kern="1200">
                  <a:solidFill>
                    <a:schemeClr val="tx1"/>
                  </a:solidFill>
                  <a:latin typeface="Segoe UI" charset="0"/>
                  <a:ea typeface="MS PGothic" charset="0"/>
                  <a:cs typeface="MS PGothic" charset="0"/>
                </a:defRPr>
              </a:lvl4pPr>
              <a:lvl5pPr marL="1865313" indent="-36513" algn="l" defTabSz="931863" rtl="0" fontAlgn="base">
                <a:spcBef>
                  <a:spcPct val="0"/>
                </a:spcBef>
                <a:spcAft>
                  <a:spcPct val="0"/>
                </a:spcAft>
                <a:defRPr sz="2400" kern="1200">
                  <a:solidFill>
                    <a:schemeClr val="tx1"/>
                  </a:solidFill>
                  <a:latin typeface="Segoe UI" charset="0"/>
                  <a:ea typeface="MS PGothic" charset="0"/>
                  <a:cs typeface="MS PGothic" charset="0"/>
                </a:defRPr>
              </a:lvl5pPr>
              <a:lvl6pPr marL="2286000" algn="l" defTabSz="457200" rtl="0" eaLnBrk="1" latinLnBrk="0" hangingPunct="1">
                <a:defRPr sz="2400" kern="1200">
                  <a:solidFill>
                    <a:schemeClr val="tx1"/>
                  </a:solidFill>
                  <a:latin typeface="Segoe UI" charset="0"/>
                  <a:ea typeface="MS PGothic" charset="0"/>
                  <a:cs typeface="MS PGothic" charset="0"/>
                </a:defRPr>
              </a:lvl6pPr>
              <a:lvl7pPr marL="2743200" algn="l" defTabSz="457200" rtl="0" eaLnBrk="1" latinLnBrk="0" hangingPunct="1">
                <a:defRPr sz="2400" kern="1200">
                  <a:solidFill>
                    <a:schemeClr val="tx1"/>
                  </a:solidFill>
                  <a:latin typeface="Segoe UI" charset="0"/>
                  <a:ea typeface="MS PGothic" charset="0"/>
                  <a:cs typeface="MS PGothic" charset="0"/>
                </a:defRPr>
              </a:lvl7pPr>
              <a:lvl8pPr marL="3200400" algn="l" defTabSz="457200" rtl="0" eaLnBrk="1" latinLnBrk="0" hangingPunct="1">
                <a:defRPr sz="2400" kern="1200">
                  <a:solidFill>
                    <a:schemeClr val="tx1"/>
                  </a:solidFill>
                  <a:latin typeface="Segoe UI" charset="0"/>
                  <a:ea typeface="MS PGothic" charset="0"/>
                  <a:cs typeface="MS PGothic" charset="0"/>
                </a:defRPr>
              </a:lvl8pPr>
              <a:lvl9pPr marL="3657600" algn="l" defTabSz="457200" rtl="0" eaLnBrk="1" latinLnBrk="0" hangingPunct="1">
                <a:defRPr sz="2400" kern="1200">
                  <a:solidFill>
                    <a:schemeClr val="tx1"/>
                  </a:solidFill>
                  <a:latin typeface="Segoe UI" charset="0"/>
                  <a:ea typeface="MS PGothic" charset="0"/>
                  <a:cs typeface="MS PGothic" charset="0"/>
                </a:defRPr>
              </a:lvl9pPr>
            </a:lstStyle>
            <a:p>
              <a:pPr algn="ctr"/>
              <a:r>
                <a:rPr lang="en-US" sz="1400" dirty="0" smtClean="0">
                  <a:solidFill>
                    <a:schemeClr val="bg1"/>
                  </a:solidFill>
                </a:rPr>
                <a:t>SELECT * FROM </a:t>
              </a:r>
              <a:r>
                <a:rPr lang="en-US" sz="1400" dirty="0" err="1">
                  <a:solidFill>
                    <a:schemeClr val="bg1"/>
                  </a:solidFill>
                </a:rPr>
                <a:t>myTable</a:t>
              </a:r>
              <a:r>
                <a:rPr lang="en-US" sz="1400" dirty="0">
                  <a:solidFill>
                    <a:schemeClr val="bg1"/>
                  </a:solidFill>
                </a:rPr>
                <a:t/>
              </a:r>
              <a:br>
                <a:rPr lang="en-US" sz="1400" dirty="0">
                  <a:solidFill>
                    <a:schemeClr val="bg1"/>
                  </a:solidFill>
                </a:rPr>
              </a:br>
              <a:r>
                <a:rPr lang="en-US" sz="1400" b="1" dirty="0">
                  <a:solidFill>
                    <a:schemeClr val="bg1"/>
                  </a:solidFill>
                </a:rPr>
                <a:t>FOR JSON AUTO</a:t>
              </a:r>
              <a:endParaRPr lang="sr-Latn-RS" sz="1400" b="1" dirty="0">
                <a:solidFill>
                  <a:schemeClr val="bg1"/>
                </a:solidFill>
              </a:endParaRPr>
            </a:p>
          </p:txBody>
        </p:sp>
        <p:grpSp>
          <p:nvGrpSpPr>
            <p:cNvPr id="11" name="Group 10"/>
            <p:cNvGrpSpPr/>
            <p:nvPr/>
          </p:nvGrpSpPr>
          <p:grpSpPr>
            <a:xfrm rot="21294263" flipV="1">
              <a:off x="4082810" y="1690253"/>
              <a:ext cx="830069" cy="404242"/>
              <a:chOff x="4075818" y="5857390"/>
              <a:chExt cx="732516" cy="356730"/>
            </a:xfrm>
            <a:grpFill/>
          </p:grpSpPr>
          <p:sp>
            <p:nvSpPr>
              <p:cNvPr id="12" name="Oval 11"/>
              <p:cNvSpPr/>
              <p:nvPr/>
            </p:nvSpPr>
            <p:spPr bwMode="auto">
              <a:xfrm>
                <a:off x="4075818" y="5972581"/>
                <a:ext cx="241539" cy="241539"/>
              </a:xfrm>
              <a:prstGeom prst="ellipse">
                <a:avLst/>
              </a:prstGeom>
              <a:grp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defTabSz="931863" rtl="0" fontAlgn="base">
                  <a:spcBef>
                    <a:spcPct val="0"/>
                  </a:spcBef>
                  <a:spcAft>
                    <a:spcPct val="0"/>
                  </a:spcAft>
                  <a:defRPr sz="2400" kern="1200">
                    <a:solidFill>
                      <a:schemeClr val="lt1"/>
                    </a:solidFill>
                    <a:latin typeface="+mn-lt"/>
                    <a:ea typeface="+mn-ea"/>
                    <a:cs typeface="+mn-cs"/>
                  </a:defRPr>
                </a:lvl1pPr>
                <a:lvl2pPr marL="465138" indent="-7938" algn="l" defTabSz="931863" rtl="0" fontAlgn="base">
                  <a:spcBef>
                    <a:spcPct val="0"/>
                  </a:spcBef>
                  <a:spcAft>
                    <a:spcPct val="0"/>
                  </a:spcAft>
                  <a:defRPr sz="2400" kern="1200">
                    <a:solidFill>
                      <a:schemeClr val="lt1"/>
                    </a:solidFill>
                    <a:latin typeface="+mn-lt"/>
                    <a:ea typeface="+mn-ea"/>
                    <a:cs typeface="+mn-cs"/>
                  </a:defRPr>
                </a:lvl2pPr>
                <a:lvl3pPr marL="931863" indent="-17463" algn="l" defTabSz="931863" rtl="0" fontAlgn="base">
                  <a:spcBef>
                    <a:spcPct val="0"/>
                  </a:spcBef>
                  <a:spcAft>
                    <a:spcPct val="0"/>
                  </a:spcAft>
                  <a:defRPr sz="2400" kern="1200">
                    <a:solidFill>
                      <a:schemeClr val="lt1"/>
                    </a:solidFill>
                    <a:latin typeface="+mn-lt"/>
                    <a:ea typeface="+mn-ea"/>
                    <a:cs typeface="+mn-cs"/>
                  </a:defRPr>
                </a:lvl3pPr>
                <a:lvl4pPr marL="1398588" indent="-26988" algn="l" defTabSz="931863" rtl="0" fontAlgn="base">
                  <a:spcBef>
                    <a:spcPct val="0"/>
                  </a:spcBef>
                  <a:spcAft>
                    <a:spcPct val="0"/>
                  </a:spcAft>
                  <a:defRPr sz="2400" kern="1200">
                    <a:solidFill>
                      <a:schemeClr val="lt1"/>
                    </a:solidFill>
                    <a:latin typeface="+mn-lt"/>
                    <a:ea typeface="+mn-ea"/>
                    <a:cs typeface="+mn-cs"/>
                  </a:defRPr>
                </a:lvl4pPr>
                <a:lvl5pPr marL="1865313" indent="-36513" algn="l" defTabSz="931863"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marL="342900" indent="-342900" algn="ctr" defTabSz="932472" fontAlgn="base">
                  <a:lnSpc>
                    <a:spcPct val="90000"/>
                  </a:lnSpc>
                  <a:spcBef>
                    <a:spcPct val="0"/>
                  </a:spcBef>
                  <a:spcAft>
                    <a:spcPct val="0"/>
                  </a:spcAft>
                  <a:buFont typeface="Wingdings 3" panose="05040102010807070707" pitchFamily="18" charset="2"/>
                  <a:buChar char="Æ"/>
                </a:pPr>
                <a:endParaRPr lang="en-US" sz="2000" b="1" dirty="0" err="1" smtClean="0">
                  <a:solidFill>
                    <a:schemeClr val="bg1"/>
                  </a:solidFill>
                  <a:latin typeface="+mj-lt"/>
                  <a:ea typeface="Segoe UI" pitchFamily="34" charset="0"/>
                  <a:cs typeface="Segoe UI" pitchFamily="34" charset="0"/>
                </a:endParaRPr>
              </a:p>
            </p:txBody>
          </p:sp>
          <p:sp>
            <p:nvSpPr>
              <p:cNvPr id="13" name="Oval 12"/>
              <p:cNvSpPr/>
              <p:nvPr/>
            </p:nvSpPr>
            <p:spPr bwMode="auto">
              <a:xfrm>
                <a:off x="4439889" y="5927284"/>
                <a:ext cx="156831" cy="156831"/>
              </a:xfrm>
              <a:prstGeom prst="ellipse">
                <a:avLst/>
              </a:prstGeom>
              <a:grp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defTabSz="931863" rtl="0" fontAlgn="base">
                  <a:spcBef>
                    <a:spcPct val="0"/>
                  </a:spcBef>
                  <a:spcAft>
                    <a:spcPct val="0"/>
                  </a:spcAft>
                  <a:defRPr sz="2400" kern="1200">
                    <a:solidFill>
                      <a:schemeClr val="lt1"/>
                    </a:solidFill>
                    <a:latin typeface="+mn-lt"/>
                    <a:ea typeface="+mn-ea"/>
                    <a:cs typeface="+mn-cs"/>
                  </a:defRPr>
                </a:lvl1pPr>
                <a:lvl2pPr marL="465138" indent="-7938" algn="l" defTabSz="931863" rtl="0" fontAlgn="base">
                  <a:spcBef>
                    <a:spcPct val="0"/>
                  </a:spcBef>
                  <a:spcAft>
                    <a:spcPct val="0"/>
                  </a:spcAft>
                  <a:defRPr sz="2400" kern="1200">
                    <a:solidFill>
                      <a:schemeClr val="lt1"/>
                    </a:solidFill>
                    <a:latin typeface="+mn-lt"/>
                    <a:ea typeface="+mn-ea"/>
                    <a:cs typeface="+mn-cs"/>
                  </a:defRPr>
                </a:lvl2pPr>
                <a:lvl3pPr marL="931863" indent="-17463" algn="l" defTabSz="931863" rtl="0" fontAlgn="base">
                  <a:spcBef>
                    <a:spcPct val="0"/>
                  </a:spcBef>
                  <a:spcAft>
                    <a:spcPct val="0"/>
                  </a:spcAft>
                  <a:defRPr sz="2400" kern="1200">
                    <a:solidFill>
                      <a:schemeClr val="lt1"/>
                    </a:solidFill>
                    <a:latin typeface="+mn-lt"/>
                    <a:ea typeface="+mn-ea"/>
                    <a:cs typeface="+mn-cs"/>
                  </a:defRPr>
                </a:lvl3pPr>
                <a:lvl4pPr marL="1398588" indent="-26988" algn="l" defTabSz="931863" rtl="0" fontAlgn="base">
                  <a:spcBef>
                    <a:spcPct val="0"/>
                  </a:spcBef>
                  <a:spcAft>
                    <a:spcPct val="0"/>
                  </a:spcAft>
                  <a:defRPr sz="2400" kern="1200">
                    <a:solidFill>
                      <a:schemeClr val="lt1"/>
                    </a:solidFill>
                    <a:latin typeface="+mn-lt"/>
                    <a:ea typeface="+mn-ea"/>
                    <a:cs typeface="+mn-cs"/>
                  </a:defRPr>
                </a:lvl4pPr>
                <a:lvl5pPr marL="1865313" indent="-36513" algn="l" defTabSz="931863"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marL="342900" indent="-342900" algn="ctr" defTabSz="932472" fontAlgn="base">
                  <a:lnSpc>
                    <a:spcPct val="90000"/>
                  </a:lnSpc>
                  <a:spcBef>
                    <a:spcPct val="0"/>
                  </a:spcBef>
                  <a:spcAft>
                    <a:spcPct val="0"/>
                  </a:spcAft>
                  <a:buFont typeface="Wingdings 3" panose="05040102010807070707" pitchFamily="18" charset="2"/>
                  <a:buChar char="Æ"/>
                </a:pPr>
                <a:endParaRPr lang="en-US" sz="2000" b="1" dirty="0" err="1" smtClean="0">
                  <a:solidFill>
                    <a:schemeClr val="bg1"/>
                  </a:solidFill>
                  <a:latin typeface="+mj-lt"/>
                  <a:ea typeface="Segoe UI" pitchFamily="34" charset="0"/>
                  <a:cs typeface="Segoe UI" pitchFamily="34" charset="0"/>
                </a:endParaRPr>
              </a:p>
            </p:txBody>
          </p:sp>
          <p:sp>
            <p:nvSpPr>
              <p:cNvPr id="14" name="Oval 13"/>
              <p:cNvSpPr/>
              <p:nvPr/>
            </p:nvSpPr>
            <p:spPr bwMode="auto">
              <a:xfrm>
                <a:off x="4705516" y="5857390"/>
                <a:ext cx="102818" cy="102818"/>
              </a:xfrm>
              <a:prstGeom prst="ellipse">
                <a:avLst/>
              </a:prstGeom>
              <a:grp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defTabSz="931863" rtl="0" fontAlgn="base">
                  <a:spcBef>
                    <a:spcPct val="0"/>
                  </a:spcBef>
                  <a:spcAft>
                    <a:spcPct val="0"/>
                  </a:spcAft>
                  <a:defRPr sz="2400" kern="1200">
                    <a:solidFill>
                      <a:schemeClr val="lt1"/>
                    </a:solidFill>
                    <a:latin typeface="+mn-lt"/>
                    <a:ea typeface="+mn-ea"/>
                    <a:cs typeface="+mn-cs"/>
                  </a:defRPr>
                </a:lvl1pPr>
                <a:lvl2pPr marL="465138" indent="-7938" algn="l" defTabSz="931863" rtl="0" fontAlgn="base">
                  <a:spcBef>
                    <a:spcPct val="0"/>
                  </a:spcBef>
                  <a:spcAft>
                    <a:spcPct val="0"/>
                  </a:spcAft>
                  <a:defRPr sz="2400" kern="1200">
                    <a:solidFill>
                      <a:schemeClr val="lt1"/>
                    </a:solidFill>
                    <a:latin typeface="+mn-lt"/>
                    <a:ea typeface="+mn-ea"/>
                    <a:cs typeface="+mn-cs"/>
                  </a:defRPr>
                </a:lvl2pPr>
                <a:lvl3pPr marL="931863" indent="-17463" algn="l" defTabSz="931863" rtl="0" fontAlgn="base">
                  <a:spcBef>
                    <a:spcPct val="0"/>
                  </a:spcBef>
                  <a:spcAft>
                    <a:spcPct val="0"/>
                  </a:spcAft>
                  <a:defRPr sz="2400" kern="1200">
                    <a:solidFill>
                      <a:schemeClr val="lt1"/>
                    </a:solidFill>
                    <a:latin typeface="+mn-lt"/>
                    <a:ea typeface="+mn-ea"/>
                    <a:cs typeface="+mn-cs"/>
                  </a:defRPr>
                </a:lvl3pPr>
                <a:lvl4pPr marL="1398588" indent="-26988" algn="l" defTabSz="931863" rtl="0" fontAlgn="base">
                  <a:spcBef>
                    <a:spcPct val="0"/>
                  </a:spcBef>
                  <a:spcAft>
                    <a:spcPct val="0"/>
                  </a:spcAft>
                  <a:defRPr sz="2400" kern="1200">
                    <a:solidFill>
                      <a:schemeClr val="lt1"/>
                    </a:solidFill>
                    <a:latin typeface="+mn-lt"/>
                    <a:ea typeface="+mn-ea"/>
                    <a:cs typeface="+mn-cs"/>
                  </a:defRPr>
                </a:lvl4pPr>
                <a:lvl5pPr marL="1865313" indent="-36513" algn="l" defTabSz="931863"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marL="342900" indent="-342900" algn="ctr" defTabSz="932472" fontAlgn="base">
                  <a:lnSpc>
                    <a:spcPct val="90000"/>
                  </a:lnSpc>
                  <a:spcBef>
                    <a:spcPct val="0"/>
                  </a:spcBef>
                  <a:spcAft>
                    <a:spcPct val="0"/>
                  </a:spcAft>
                  <a:buFont typeface="Wingdings 3" panose="05040102010807070707" pitchFamily="18" charset="2"/>
                  <a:buChar char="Æ"/>
                </a:pPr>
                <a:endParaRPr lang="en-US" sz="2000" b="1" dirty="0" err="1" smtClean="0">
                  <a:solidFill>
                    <a:schemeClr val="bg1"/>
                  </a:solidFill>
                  <a:latin typeface="+mj-lt"/>
                  <a:ea typeface="Segoe UI" pitchFamily="34" charset="0"/>
                  <a:cs typeface="Segoe UI" pitchFamily="34" charset="0"/>
                </a:endParaRPr>
              </a:p>
            </p:txBody>
          </p:sp>
        </p:grpSp>
      </p:grpSp>
    </p:spTree>
    <p:extLst>
      <p:ext uri="{BB962C8B-B14F-4D97-AF65-F5344CB8AC3E}">
        <p14:creationId xmlns:p14="http://schemas.microsoft.com/office/powerpoint/2010/main" val="37624282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fade">
                                      <p:cBhvr>
                                        <p:cTn id="20" dur="500"/>
                                        <p:tgtEl>
                                          <p:spTgt spid="8">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fade">
                                      <p:cBhvr>
                                        <p:cTn id="23" dur="500"/>
                                        <p:tgtEl>
                                          <p:spTgt spid="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fade">
                                      <p:cBhvr>
                                        <p:cTn id="28" dur="500"/>
                                        <p:tgtEl>
                                          <p:spTgt spid="8">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xEl>
                                              <p:pRg st="6" end="6"/>
                                            </p:txEl>
                                          </p:spTgt>
                                        </p:tgtEl>
                                        <p:attrNameLst>
                                          <p:attrName>style.visibility</p:attrName>
                                        </p:attrNameLst>
                                      </p:cBhvr>
                                      <p:to>
                                        <p:strVal val="visible"/>
                                      </p:to>
                                    </p:set>
                                    <p:animEffect transition="in" filter="fade">
                                      <p:cBhvr>
                                        <p:cTn id="33" dur="500"/>
                                        <p:tgtEl>
                                          <p:spTgt spid="8">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xEl>
                                              <p:pRg st="7" end="7"/>
                                            </p:txEl>
                                          </p:spTgt>
                                        </p:tgtEl>
                                        <p:attrNameLst>
                                          <p:attrName>style.visibility</p:attrName>
                                        </p:attrNameLst>
                                      </p:cBhvr>
                                      <p:to>
                                        <p:strVal val="visible"/>
                                      </p:to>
                                    </p:set>
                                    <p:animEffect transition="in" filter="fade">
                                      <p:cBhvr>
                                        <p:cTn id="36" dur="500"/>
                                        <p:tgtEl>
                                          <p:spTgt spid="8">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
                                            <p:txEl>
                                              <p:pRg st="8" end="8"/>
                                            </p:txEl>
                                          </p:spTgt>
                                        </p:tgtEl>
                                        <p:attrNameLst>
                                          <p:attrName>style.visibility</p:attrName>
                                        </p:attrNameLst>
                                      </p:cBhvr>
                                      <p:to>
                                        <p:strVal val="visible"/>
                                      </p:to>
                                    </p:set>
                                    <p:animEffect transition="in" filter="fade">
                                      <p:cBhvr>
                                        <p:cTn id="41" dur="500"/>
                                        <p:tgtEl>
                                          <p:spTgt spid="8">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8">
                                            <p:txEl>
                                              <p:pRg st="9" end="9"/>
                                            </p:txEl>
                                          </p:spTgt>
                                        </p:tgtEl>
                                        <p:attrNameLst>
                                          <p:attrName>style.visibility</p:attrName>
                                        </p:attrNameLst>
                                      </p:cBhvr>
                                      <p:to>
                                        <p:strVal val="visible"/>
                                      </p:to>
                                    </p:set>
                                    <p:animEffect transition="in" filter="fade">
                                      <p:cBhvr>
                                        <p:cTn id="44" dur="500"/>
                                        <p:tgtEl>
                                          <p:spTgt spid="8">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500"/>
                                        <p:tgtEl>
                                          <p:spTgt spid="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500"/>
                                        <p:tgtEl>
                                          <p:spTgt spid="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a:solidFill>
                  <a:schemeClr val="accent1"/>
                </a:solidFill>
                <a:cs typeface="Segoe UI Light" panose="020B0502040204020203" pitchFamily="34" charset="0"/>
              </a:rPr>
              <a:t>FOR JSON PATH</a:t>
            </a:r>
          </a:p>
        </p:txBody>
      </p:sp>
      <p:sp>
        <p:nvSpPr>
          <p:cNvPr id="8" name="Text Placeholder 7"/>
          <p:cNvSpPr>
            <a:spLocks noGrp="1"/>
          </p:cNvSpPr>
          <p:nvPr>
            <p:ph sz="quarter" idx="10"/>
          </p:nvPr>
        </p:nvSpPr>
        <p:spPr>
          <a:xfrm>
            <a:off x="316771" y="1363288"/>
            <a:ext cx="8652143" cy="3870539"/>
          </a:xfrm>
        </p:spPr>
        <p:txBody>
          <a:bodyPr>
            <a:noAutofit/>
          </a:bodyPr>
          <a:lstStyle/>
          <a:p>
            <a:pPr marL="0" indent="0">
              <a:buNone/>
            </a:pPr>
            <a:r>
              <a:rPr lang="en-US" sz="3200" dirty="0" err="1" smtClean="0"/>
              <a:t>Risultati</a:t>
            </a:r>
            <a:endParaRPr lang="en-US" sz="1800" dirty="0"/>
          </a:p>
          <a:p>
            <a:pPr marL="347755" lvl="1" indent="0">
              <a:buNone/>
            </a:pPr>
            <a:r>
              <a:rPr lang="en-US" sz="2400" dirty="0" err="1"/>
              <a:t>Senza</a:t>
            </a:r>
            <a:r>
              <a:rPr lang="en-US" sz="2400" dirty="0"/>
              <a:t> FROM: </a:t>
            </a:r>
            <a:r>
              <a:rPr lang="en-US" sz="2400" dirty="0" err="1"/>
              <a:t>singoli</a:t>
            </a:r>
            <a:r>
              <a:rPr lang="en-US" sz="2400" dirty="0"/>
              <a:t> </a:t>
            </a:r>
            <a:r>
              <a:rPr lang="en-US" sz="2400" dirty="0" err="1"/>
              <a:t>oggetti</a:t>
            </a:r>
            <a:r>
              <a:rPr lang="en-US" sz="2400" dirty="0"/>
              <a:t> JSON</a:t>
            </a:r>
          </a:p>
          <a:p>
            <a:pPr marL="347755" lvl="1" indent="0">
              <a:buNone/>
            </a:pPr>
            <a:r>
              <a:rPr lang="en-US" sz="2400" dirty="0"/>
              <a:t>Con FROM: array di </a:t>
            </a:r>
            <a:r>
              <a:rPr lang="en-US" sz="2400" dirty="0" err="1"/>
              <a:t>oggetti</a:t>
            </a:r>
            <a:r>
              <a:rPr lang="en-US" sz="2400" dirty="0"/>
              <a:t> JSON</a:t>
            </a:r>
          </a:p>
          <a:p>
            <a:pPr marL="347755" lvl="1" indent="0">
              <a:buNone/>
            </a:pPr>
            <a:r>
              <a:rPr lang="en-US" sz="2400" dirty="0" err="1"/>
              <a:t>Ogni</a:t>
            </a:r>
            <a:r>
              <a:rPr lang="en-US" sz="2400" dirty="0"/>
              <a:t> </a:t>
            </a:r>
            <a:r>
              <a:rPr lang="en-US" sz="2400" dirty="0" err="1"/>
              <a:t>colonna</a:t>
            </a:r>
            <a:r>
              <a:rPr lang="en-US" sz="2400" dirty="0"/>
              <a:t> di un record è </a:t>
            </a:r>
            <a:r>
              <a:rPr lang="en-US" sz="2400" dirty="0" err="1"/>
              <a:t>una</a:t>
            </a:r>
            <a:r>
              <a:rPr lang="en-US" sz="2400" dirty="0"/>
              <a:t> </a:t>
            </a:r>
            <a:r>
              <a:rPr lang="en-US" sz="2400" dirty="0" err="1"/>
              <a:t>proprietà</a:t>
            </a:r>
            <a:r>
              <a:rPr lang="en-US" sz="2400" dirty="0"/>
              <a:t> </a:t>
            </a:r>
            <a:r>
              <a:rPr lang="en-US" sz="2400" dirty="0" err="1"/>
              <a:t>sul</a:t>
            </a:r>
            <a:r>
              <a:rPr lang="en-US" sz="2400" dirty="0"/>
              <a:t> JSON</a:t>
            </a:r>
          </a:p>
          <a:p>
            <a:pPr marL="0" indent="0">
              <a:buNone/>
            </a:pPr>
            <a:r>
              <a:rPr lang="en-US" sz="3200" dirty="0" smtClean="0"/>
              <a:t>Nesting</a:t>
            </a:r>
          </a:p>
          <a:p>
            <a:pPr marL="347755" lvl="1" indent="0">
              <a:buNone/>
            </a:pPr>
            <a:r>
              <a:rPr lang="en-US" sz="2400" dirty="0"/>
              <a:t>Alias con “.” come </a:t>
            </a:r>
            <a:r>
              <a:rPr lang="en-US" sz="2400" dirty="0" err="1"/>
              <a:t>separatore</a:t>
            </a:r>
            <a:r>
              <a:rPr lang="en-US" sz="2400" dirty="0"/>
              <a:t> per </a:t>
            </a:r>
            <a:r>
              <a:rPr lang="en-US" sz="2400" dirty="0" err="1"/>
              <a:t>profondità</a:t>
            </a:r>
            <a:endParaRPr lang="en-US" sz="2400" dirty="0"/>
          </a:p>
          <a:p>
            <a:pPr marL="347755" lvl="1" indent="0">
              <a:buNone/>
            </a:pPr>
            <a:r>
              <a:rPr lang="en-US" sz="2400" dirty="0"/>
              <a:t>Subquery per sotto-</a:t>
            </a:r>
            <a:r>
              <a:rPr lang="en-US" sz="2400" dirty="0" err="1"/>
              <a:t>oggetti</a:t>
            </a:r>
            <a:r>
              <a:rPr lang="en-US" sz="2400" dirty="0"/>
              <a:t> </a:t>
            </a:r>
            <a:r>
              <a:rPr lang="en-US" sz="2400" dirty="0" smtClean="0"/>
              <a:t>JSON</a:t>
            </a:r>
            <a:endParaRPr lang="en-US" sz="2400" dirty="0"/>
          </a:p>
        </p:txBody>
      </p:sp>
    </p:spTree>
    <p:extLst>
      <p:ext uri="{BB962C8B-B14F-4D97-AF65-F5344CB8AC3E}">
        <p14:creationId xmlns:p14="http://schemas.microsoft.com/office/powerpoint/2010/main" val="37610811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fade">
                                      <p:cBhvr>
                                        <p:cTn id="24" dur="500"/>
                                        <p:tgtEl>
                                          <p:spTgt spid="8">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fade">
                                      <p:cBhvr>
                                        <p:cTn id="2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a:solidFill>
                  <a:schemeClr val="accent1"/>
                </a:solidFill>
                <a:cs typeface="Segoe UI Light" panose="020B0502040204020203" pitchFamily="34" charset="0"/>
              </a:rPr>
              <a:t>FOR JSON AUTO</a:t>
            </a:r>
          </a:p>
        </p:txBody>
      </p:sp>
      <p:sp>
        <p:nvSpPr>
          <p:cNvPr id="8" name="Text Placeholder 7"/>
          <p:cNvSpPr>
            <a:spLocks noGrp="1"/>
          </p:cNvSpPr>
          <p:nvPr>
            <p:ph sz="quarter" idx="10"/>
          </p:nvPr>
        </p:nvSpPr>
        <p:spPr>
          <a:xfrm>
            <a:off x="245691" y="1360534"/>
            <a:ext cx="8652143" cy="3870539"/>
          </a:xfrm>
        </p:spPr>
        <p:txBody>
          <a:bodyPr>
            <a:noAutofit/>
          </a:bodyPr>
          <a:lstStyle/>
          <a:p>
            <a:pPr marL="0" indent="0">
              <a:buNone/>
            </a:pPr>
            <a:r>
              <a:rPr lang="en-US" sz="3200" dirty="0" err="1" smtClean="0"/>
              <a:t>Risultati</a:t>
            </a:r>
            <a:endParaRPr lang="en-US" sz="1800" dirty="0"/>
          </a:p>
          <a:p>
            <a:pPr marL="347755" lvl="1" indent="0">
              <a:buNone/>
            </a:pPr>
            <a:r>
              <a:rPr lang="en-US" sz="2400" dirty="0"/>
              <a:t>Render </a:t>
            </a:r>
            <a:r>
              <a:rPr lang="en-US" sz="2400" dirty="0" err="1"/>
              <a:t>basato</a:t>
            </a:r>
            <a:r>
              <a:rPr lang="en-US" sz="2400" dirty="0"/>
              <a:t> </a:t>
            </a:r>
            <a:r>
              <a:rPr lang="en-US" sz="2400" dirty="0" err="1"/>
              <a:t>su</a:t>
            </a:r>
            <a:r>
              <a:rPr lang="en-US" sz="2400" dirty="0"/>
              <a:t> </a:t>
            </a:r>
            <a:r>
              <a:rPr lang="en-US" sz="2400" dirty="0" err="1"/>
              <a:t>ordine</a:t>
            </a:r>
            <a:r>
              <a:rPr lang="en-US" sz="2400" dirty="0"/>
              <a:t> di </a:t>
            </a:r>
            <a:r>
              <a:rPr lang="en-US" sz="2400" dirty="0" err="1" smtClean="0"/>
              <a:t>colonne</a:t>
            </a:r>
            <a:r>
              <a:rPr lang="en-US" sz="2400" dirty="0" smtClean="0"/>
              <a:t>/</a:t>
            </a:r>
            <a:r>
              <a:rPr lang="en-US" sz="2400" dirty="0" err="1" smtClean="0"/>
              <a:t>tabelle</a:t>
            </a:r>
            <a:endParaRPr lang="en-US" dirty="0"/>
          </a:p>
          <a:p>
            <a:pPr marL="641918" lvl="2" indent="0">
              <a:buNone/>
            </a:pPr>
            <a:r>
              <a:rPr lang="en-US" sz="2000" dirty="0" err="1" smtClean="0"/>
              <a:t>Disponibile</a:t>
            </a:r>
            <a:r>
              <a:rPr lang="en-US" sz="2000" dirty="0" smtClean="0"/>
              <a:t> </a:t>
            </a:r>
            <a:r>
              <a:rPr lang="en-US" sz="2000" dirty="0"/>
              <a:t>solo con </a:t>
            </a:r>
            <a:r>
              <a:rPr lang="en-US" sz="2000" dirty="0" smtClean="0"/>
              <a:t>FROM</a:t>
            </a:r>
          </a:p>
          <a:p>
            <a:pPr marL="347755" lvl="1" indent="0">
              <a:buNone/>
            </a:pPr>
            <a:r>
              <a:rPr lang="en-US" sz="2400" dirty="0" smtClean="0"/>
              <a:t>Render </a:t>
            </a:r>
            <a:r>
              <a:rPr lang="en-US" sz="2400" dirty="0" err="1" smtClean="0"/>
              <a:t>immodificabile</a:t>
            </a:r>
            <a:r>
              <a:rPr lang="en-US" sz="2400" dirty="0" smtClean="0"/>
              <a:t> </a:t>
            </a:r>
          </a:p>
          <a:p>
            <a:pPr marL="347755" lvl="1" indent="0">
              <a:buNone/>
            </a:pPr>
            <a:r>
              <a:rPr lang="en-US" sz="2400" dirty="0" err="1" smtClean="0"/>
              <a:t>Ogni</a:t>
            </a:r>
            <a:r>
              <a:rPr lang="en-US" sz="2400" dirty="0" smtClean="0"/>
              <a:t> </a:t>
            </a:r>
            <a:r>
              <a:rPr lang="en-US" sz="2400" dirty="0" err="1"/>
              <a:t>colonna</a:t>
            </a:r>
            <a:r>
              <a:rPr lang="en-US" sz="2400" dirty="0"/>
              <a:t> è </a:t>
            </a:r>
            <a:r>
              <a:rPr lang="en-US" sz="2400" dirty="0" err="1"/>
              <a:t>una</a:t>
            </a:r>
            <a:r>
              <a:rPr lang="en-US" sz="2400" dirty="0"/>
              <a:t> </a:t>
            </a:r>
            <a:r>
              <a:rPr lang="en-US" sz="2400" dirty="0" err="1"/>
              <a:t>proprietà</a:t>
            </a:r>
            <a:r>
              <a:rPr lang="en-US" sz="2400" dirty="0"/>
              <a:t> </a:t>
            </a:r>
            <a:r>
              <a:rPr lang="en-US" sz="2400" dirty="0" err="1"/>
              <a:t>sul</a:t>
            </a:r>
            <a:r>
              <a:rPr lang="en-US" sz="2400" dirty="0"/>
              <a:t> JSON</a:t>
            </a:r>
          </a:p>
          <a:p>
            <a:pPr marL="0" indent="0">
              <a:buNone/>
            </a:pPr>
            <a:r>
              <a:rPr lang="en-US" sz="3200" dirty="0" smtClean="0"/>
              <a:t>Nesting</a:t>
            </a:r>
          </a:p>
          <a:p>
            <a:pPr marL="347755" lvl="1" indent="0">
              <a:buNone/>
            </a:pPr>
            <a:r>
              <a:rPr lang="en-US" sz="2400" dirty="0"/>
              <a:t>In </a:t>
            </a:r>
            <a:r>
              <a:rPr lang="en-US" sz="2400" dirty="0" err="1"/>
              <a:t>caso</a:t>
            </a:r>
            <a:r>
              <a:rPr lang="en-US" sz="2400" dirty="0"/>
              <a:t> di JOIN, la prima </a:t>
            </a:r>
            <a:r>
              <a:rPr lang="en-US" sz="2400" dirty="0" err="1"/>
              <a:t>tabella</a:t>
            </a:r>
            <a:r>
              <a:rPr lang="en-US" sz="2400" dirty="0"/>
              <a:t> è root, la </a:t>
            </a:r>
            <a:r>
              <a:rPr lang="en-US" sz="2400" dirty="0" err="1"/>
              <a:t>seconda</a:t>
            </a:r>
            <a:r>
              <a:rPr lang="en-US" sz="2400" dirty="0"/>
              <a:t> è nested</a:t>
            </a:r>
          </a:p>
          <a:p>
            <a:pPr marL="347755" lvl="1" indent="0">
              <a:buNone/>
            </a:pPr>
            <a:r>
              <a:rPr lang="en-US" sz="2400" dirty="0" smtClean="0"/>
              <a:t>Subquery</a:t>
            </a:r>
            <a:endParaRPr lang="en-US" sz="2400" dirty="0"/>
          </a:p>
        </p:txBody>
      </p:sp>
    </p:spTree>
    <p:extLst>
      <p:ext uri="{BB962C8B-B14F-4D97-AF65-F5344CB8AC3E}">
        <p14:creationId xmlns:p14="http://schemas.microsoft.com/office/powerpoint/2010/main" val="439287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500"/>
                                        <p:tgtEl>
                                          <p:spTgt spid="8">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fade">
                                      <p:cBhvr>
                                        <p:cTn id="24" dur="500"/>
                                        <p:tgtEl>
                                          <p:spTgt spid="8">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fade">
                                      <p:cBhvr>
                                        <p:cTn id="27" dur="500"/>
                                        <p:tgtEl>
                                          <p:spTgt spid="8">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xEl>
                                              <p:pRg st="7" end="7"/>
                                            </p:txEl>
                                          </p:spTgt>
                                        </p:tgtEl>
                                        <p:attrNameLst>
                                          <p:attrName>style.visibility</p:attrName>
                                        </p:attrNameLst>
                                      </p:cBhvr>
                                      <p:to>
                                        <p:strVal val="visible"/>
                                      </p:to>
                                    </p:set>
                                    <p:animEffect transition="in" filter="fade">
                                      <p:cBhvr>
                                        <p:cTn id="30"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Come </a:t>
            </a:r>
            <a:r>
              <a:rPr lang="en-US" dirty="0" err="1" smtClean="0"/>
              <a:t>usare</a:t>
            </a:r>
            <a:r>
              <a:rPr lang="en-US" dirty="0" smtClean="0"/>
              <a:t> JSON output in </a:t>
            </a:r>
            <a:r>
              <a:rPr lang="en-US" dirty="0" err="1" smtClean="0"/>
              <a:t>.net</a:t>
            </a:r>
            <a:endParaRPr lang="en-US" dirty="0"/>
          </a:p>
        </p:txBody>
      </p:sp>
      <p:sp>
        <p:nvSpPr>
          <p:cNvPr id="8" name="Text Placeholder 7"/>
          <p:cNvSpPr>
            <a:spLocks noGrp="1"/>
          </p:cNvSpPr>
          <p:nvPr>
            <p:ph sz="quarter" idx="10"/>
          </p:nvPr>
        </p:nvSpPr>
        <p:spPr>
          <a:xfrm>
            <a:off x="316772" y="1369412"/>
            <a:ext cx="8652143" cy="3870539"/>
          </a:xfrm>
        </p:spPr>
        <p:txBody>
          <a:bodyPr>
            <a:normAutofit fontScale="92500" lnSpcReduction="20000"/>
          </a:bodyPr>
          <a:lstStyle/>
          <a:p>
            <a:pPr marL="0" indent="0">
              <a:buNone/>
            </a:pPr>
            <a:r>
              <a:rPr lang="en-US" sz="3000" dirty="0" smtClean="0"/>
              <a:t>Si </a:t>
            </a:r>
            <a:r>
              <a:rPr lang="en-US" sz="3000" dirty="0" err="1" smtClean="0"/>
              <a:t>usa</a:t>
            </a:r>
            <a:r>
              <a:rPr lang="en-US" sz="3000" dirty="0" smtClean="0"/>
              <a:t> </a:t>
            </a:r>
            <a:r>
              <a:rPr lang="en-US" sz="3000" dirty="0" err="1" smtClean="0"/>
              <a:t>StringBuilder</a:t>
            </a:r>
            <a:r>
              <a:rPr lang="en-US" sz="3000" dirty="0" smtClean="0"/>
              <a:t>()</a:t>
            </a:r>
          </a:p>
          <a:p>
            <a:pPr marL="347755" lvl="1" indent="0">
              <a:buNone/>
            </a:pPr>
            <a:r>
              <a:rPr lang="en-US" sz="1600" b="1" dirty="0">
                <a:solidFill>
                  <a:schemeClr val="accent1">
                    <a:lumMod val="75000"/>
                    <a:alpha val="99000"/>
                  </a:schemeClr>
                </a:solidFill>
                <a:latin typeface="Courier New" panose="02070309020205020404" pitchFamily="49" charset="0"/>
                <a:cs typeface="Courier New" panose="02070309020205020404" pitchFamily="49" charset="0"/>
              </a:rPr>
              <a:t>var</a:t>
            </a:r>
            <a:r>
              <a:rPr lang="en-US" sz="1600" dirty="0">
                <a:solidFill>
                  <a:schemeClr val="accent1">
                    <a:lumMod val="75000"/>
                    <a:alpha val="99000"/>
                  </a:schemeClr>
                </a:solidFill>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cmd</a:t>
            </a:r>
            <a:r>
              <a:rPr lang="en-US" sz="1600" dirty="0">
                <a:latin typeface="Courier New" panose="02070309020205020404" pitchFamily="49" charset="0"/>
                <a:cs typeface="Courier New" panose="02070309020205020404" pitchFamily="49" charset="0"/>
              </a:rPr>
              <a:t> = </a:t>
            </a:r>
            <a:r>
              <a:rPr lang="en-US" sz="1600" b="1" dirty="0">
                <a:solidFill>
                  <a:schemeClr val="accent1">
                    <a:lumMod val="75000"/>
                    <a:alpha val="99000"/>
                  </a:schemeClr>
                </a:solidFill>
                <a:latin typeface="Courier New" panose="02070309020205020404" pitchFamily="49" charset="0"/>
                <a:cs typeface="Courier New" panose="02070309020205020404" pitchFamily="49" charset="0"/>
              </a:rPr>
              <a:t>new</a:t>
            </a:r>
            <a:r>
              <a:rPr lang="en-US" sz="1600" dirty="0">
                <a:latin typeface="Courier New" panose="02070309020205020404" pitchFamily="49" charset="0"/>
                <a:cs typeface="Courier New" panose="02070309020205020404" pitchFamily="49" charset="0"/>
              </a:rPr>
              <a:t> </a:t>
            </a:r>
            <a:r>
              <a:rPr lang="en-US" sz="1600" b="1" dirty="0" err="1">
                <a:solidFill>
                  <a:srgbClr val="00B0F0">
                    <a:alpha val="99000"/>
                  </a:srgbClr>
                </a:solidFill>
                <a:latin typeface="Courier New" panose="02070309020205020404" pitchFamily="49" charset="0"/>
                <a:cs typeface="Courier New" panose="02070309020205020404" pitchFamily="49" charset="0"/>
              </a:rPr>
              <a:t>SqlCommand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queryWithForJson</a:t>
            </a:r>
            <a:r>
              <a:rPr lang="en-US" sz="1600" dirty="0">
                <a:latin typeface="Courier New" panose="02070309020205020404" pitchFamily="49" charset="0"/>
                <a:cs typeface="Courier New" panose="02070309020205020404" pitchFamily="49" charset="0"/>
              </a:rPr>
              <a:t>, conn);</a:t>
            </a:r>
          </a:p>
          <a:p>
            <a:pPr marL="347755" lvl="1" indent="0">
              <a:buNone/>
            </a:pPr>
            <a:r>
              <a:rPr lang="en-US" sz="1600" dirty="0" err="1">
                <a:latin typeface="Courier New" panose="02070309020205020404" pitchFamily="49" charset="0"/>
                <a:cs typeface="Courier New" panose="02070309020205020404" pitchFamily="49" charset="0"/>
              </a:rPr>
              <a:t>conn.Open</a:t>
            </a:r>
            <a:r>
              <a:rPr lang="en-US" sz="1600" dirty="0">
                <a:latin typeface="Courier New" panose="02070309020205020404" pitchFamily="49" charset="0"/>
                <a:cs typeface="Courier New" panose="02070309020205020404" pitchFamily="49" charset="0"/>
              </a:rPr>
              <a:t>();</a:t>
            </a:r>
          </a:p>
          <a:p>
            <a:pPr marL="347755" lvl="1" indent="0">
              <a:buNone/>
            </a:pPr>
            <a:r>
              <a:rPr lang="en-US" sz="1600" b="1" dirty="0">
                <a:solidFill>
                  <a:schemeClr val="accent1">
                    <a:lumMod val="75000"/>
                    <a:alpha val="99000"/>
                  </a:schemeClr>
                </a:solidFill>
                <a:latin typeface="Courier New" panose="02070309020205020404" pitchFamily="49" charset="0"/>
                <a:cs typeface="Courier New" panose="02070309020205020404" pitchFamily="49" charset="0"/>
              </a:rPr>
              <a:t>var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jsonResult</a:t>
            </a:r>
            <a:r>
              <a:rPr lang="en-US" sz="1600" dirty="0">
                <a:latin typeface="Courier New" panose="02070309020205020404" pitchFamily="49" charset="0"/>
                <a:cs typeface="Courier New" panose="02070309020205020404" pitchFamily="49" charset="0"/>
              </a:rPr>
              <a:t> = </a:t>
            </a:r>
            <a:r>
              <a:rPr lang="en-US" sz="1600" b="1" dirty="0">
                <a:solidFill>
                  <a:schemeClr val="accent1">
                    <a:lumMod val="75000"/>
                    <a:alpha val="99000"/>
                  </a:schemeClr>
                </a:solidFill>
                <a:latin typeface="Courier New" panose="02070309020205020404" pitchFamily="49" charset="0"/>
                <a:cs typeface="Courier New" panose="02070309020205020404" pitchFamily="49" charset="0"/>
              </a:rPr>
              <a:t>new</a:t>
            </a:r>
            <a:r>
              <a:rPr lang="en-US" sz="1600" dirty="0">
                <a:latin typeface="Courier New" panose="02070309020205020404" pitchFamily="49" charset="0"/>
                <a:cs typeface="Courier New" panose="02070309020205020404" pitchFamily="49" charset="0"/>
              </a:rPr>
              <a:t> </a:t>
            </a:r>
            <a:r>
              <a:rPr lang="en-US" sz="1600" b="1" dirty="0" err="1">
                <a:solidFill>
                  <a:srgbClr val="00B0F0">
                    <a:alpha val="99000"/>
                  </a:srgbClr>
                </a:solidFill>
                <a:latin typeface="Courier New" panose="02070309020205020404" pitchFamily="49" charset="0"/>
                <a:cs typeface="Courier New" panose="02070309020205020404" pitchFamily="49" charset="0"/>
              </a:rPr>
              <a:t>StringBuilder</a:t>
            </a:r>
            <a:r>
              <a:rPr lang="en-US" sz="1600" dirty="0">
                <a:latin typeface="Courier New" panose="02070309020205020404" pitchFamily="49" charset="0"/>
                <a:cs typeface="Courier New" panose="02070309020205020404" pitchFamily="49" charset="0"/>
              </a:rPr>
              <a:t>();</a:t>
            </a:r>
          </a:p>
          <a:p>
            <a:pPr marL="347755" lvl="1" indent="0">
              <a:buNone/>
            </a:pPr>
            <a:r>
              <a:rPr lang="en-US" sz="1600" b="1" dirty="0">
                <a:solidFill>
                  <a:schemeClr val="accent1">
                    <a:lumMod val="75000"/>
                    <a:alpha val="99000"/>
                  </a:schemeClr>
                </a:solidFill>
                <a:latin typeface="Courier New" panose="02070309020205020404" pitchFamily="49" charset="0"/>
                <a:cs typeface="Courier New" panose="02070309020205020404" pitchFamily="49" charset="0"/>
              </a:rPr>
              <a:t>var</a:t>
            </a:r>
            <a:r>
              <a:rPr lang="en-US" sz="1600" dirty="0">
                <a:latin typeface="Courier New" panose="02070309020205020404" pitchFamily="49" charset="0"/>
                <a:cs typeface="Courier New" panose="02070309020205020404" pitchFamily="49" charset="0"/>
              </a:rPr>
              <a:t> reader = </a:t>
            </a:r>
            <a:r>
              <a:rPr lang="en-US" sz="1600" dirty="0" err="1">
                <a:latin typeface="Courier New" panose="02070309020205020404" pitchFamily="49" charset="0"/>
                <a:cs typeface="Courier New" panose="02070309020205020404" pitchFamily="49" charset="0"/>
              </a:rPr>
              <a:t>cmd.ExecuteReader</a:t>
            </a:r>
            <a:r>
              <a:rPr lang="en-US" sz="1600" dirty="0">
                <a:latin typeface="Courier New" panose="02070309020205020404" pitchFamily="49" charset="0"/>
                <a:cs typeface="Courier New" panose="02070309020205020404" pitchFamily="49" charset="0"/>
              </a:rPr>
              <a:t>();</a:t>
            </a:r>
          </a:p>
          <a:p>
            <a:pPr marL="347755" lvl="1" indent="0">
              <a:buNone/>
            </a:pPr>
            <a:r>
              <a:rPr lang="en-US" sz="1600" b="1" dirty="0">
                <a:solidFill>
                  <a:schemeClr val="accent1">
                    <a:lumMod val="75000"/>
                    <a:alpha val="99000"/>
                  </a:schemeClr>
                </a:solidFill>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reader.HasRows</a:t>
            </a:r>
            <a:r>
              <a:rPr lang="en-US" sz="1600" dirty="0">
                <a:latin typeface="Courier New" panose="02070309020205020404" pitchFamily="49" charset="0"/>
                <a:cs typeface="Courier New" panose="02070309020205020404" pitchFamily="49" charset="0"/>
              </a:rPr>
              <a:t>())</a:t>
            </a:r>
          </a:p>
          <a:p>
            <a:pPr marL="347755" lvl="1"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jsonResult.Append</a:t>
            </a:r>
            <a:r>
              <a:rPr lang="en-US" sz="1600" dirty="0">
                <a:latin typeface="Courier New" panose="02070309020205020404" pitchFamily="49" charset="0"/>
                <a:cs typeface="Courier New" panose="02070309020205020404" pitchFamily="49" charset="0"/>
              </a:rPr>
              <a:t>(</a:t>
            </a:r>
            <a:r>
              <a:rPr lang="en-US" sz="1600" dirty="0">
                <a:solidFill>
                  <a:srgbClr val="C00000">
                    <a:alpha val="99000"/>
                  </a:srgbClr>
                </a:solidFill>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a:t>
            </a:r>
          </a:p>
          <a:p>
            <a:pPr marL="347755" lvl="1" indent="0">
              <a:buNone/>
            </a:pPr>
            <a:r>
              <a:rPr lang="en-US" sz="1600" b="1" dirty="0">
                <a:solidFill>
                  <a:schemeClr val="accent1">
                    <a:lumMod val="75000"/>
                    <a:alpha val="99000"/>
                  </a:schemeClr>
                </a:solidFill>
                <a:latin typeface="Courier New" panose="02070309020205020404" pitchFamily="49" charset="0"/>
                <a:cs typeface="Courier New" panose="02070309020205020404" pitchFamily="49" charset="0"/>
              </a:rPr>
              <a:t>else</a:t>
            </a:r>
          </a:p>
          <a:p>
            <a:pPr marL="347755" lvl="1" indent="0">
              <a:buNone/>
            </a:pPr>
            <a:r>
              <a:rPr lang="en-US" sz="1600" dirty="0">
                <a:latin typeface="Courier New" panose="02070309020205020404" pitchFamily="49" charset="0"/>
                <a:cs typeface="Courier New" panose="02070309020205020404" pitchFamily="49" charset="0"/>
              </a:rPr>
              <a:t>{</a:t>
            </a:r>
          </a:p>
          <a:p>
            <a:pPr marL="347755" lvl="1" indent="0">
              <a:buNone/>
            </a:pPr>
            <a:r>
              <a:rPr lang="en-US" sz="1600" dirty="0">
                <a:latin typeface="Courier New" panose="02070309020205020404" pitchFamily="49" charset="0"/>
                <a:cs typeface="Courier New" panose="02070309020205020404" pitchFamily="49" charset="0"/>
              </a:rPr>
              <a:t>    </a:t>
            </a:r>
            <a:r>
              <a:rPr lang="en-US" sz="1600" b="1" dirty="0">
                <a:solidFill>
                  <a:schemeClr val="accent1">
                    <a:lumMod val="75000"/>
                    <a:alpha val="99000"/>
                  </a:schemeClr>
                </a:solidFill>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reader.Read</a:t>
            </a:r>
            <a:r>
              <a:rPr lang="en-US" sz="1600" dirty="0">
                <a:latin typeface="Courier New" panose="02070309020205020404" pitchFamily="49" charset="0"/>
                <a:cs typeface="Courier New" panose="02070309020205020404" pitchFamily="49" charset="0"/>
              </a:rPr>
              <a:t>()</a:t>
            </a:r>
          </a:p>
          <a:p>
            <a:pPr marL="347755" lvl="1" indent="0">
              <a:buNone/>
            </a:pPr>
            <a:r>
              <a:rPr lang="en-US" sz="1600" dirty="0">
                <a:latin typeface="Courier New" panose="02070309020205020404" pitchFamily="49" charset="0"/>
                <a:cs typeface="Courier New" panose="02070309020205020404" pitchFamily="49" charset="0"/>
              </a:rPr>
              <a:t>    {</a:t>
            </a:r>
          </a:p>
          <a:p>
            <a:pPr marL="347755" lvl="1"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jsonResult.Append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reader.GetValue</a:t>
            </a:r>
            <a:r>
              <a:rPr lang="en-US" sz="1600" dirty="0">
                <a:latin typeface="Courier New" panose="02070309020205020404" pitchFamily="49" charset="0"/>
                <a:cs typeface="Courier New" panose="02070309020205020404" pitchFamily="49" charset="0"/>
              </a:rPr>
              <a:t>(0).</a:t>
            </a:r>
            <a:r>
              <a:rPr lang="en-US" sz="1600" dirty="0" err="1">
                <a:latin typeface="Courier New" panose="02070309020205020404" pitchFamily="49" charset="0"/>
                <a:cs typeface="Courier New" panose="02070309020205020404" pitchFamily="49" charset="0"/>
              </a:rPr>
              <a:t>ToString</a:t>
            </a:r>
            <a:r>
              <a:rPr lang="en-US" sz="1600" dirty="0">
                <a:latin typeface="Courier New" panose="02070309020205020404" pitchFamily="49" charset="0"/>
                <a:cs typeface="Courier New" panose="02070309020205020404" pitchFamily="49" charset="0"/>
              </a:rPr>
              <a:t>());</a:t>
            </a:r>
          </a:p>
          <a:p>
            <a:pPr marL="347755" lvl="1" indent="0">
              <a:buNone/>
            </a:pPr>
            <a:r>
              <a:rPr lang="en-US" sz="1600" dirty="0">
                <a:latin typeface="Courier New" panose="02070309020205020404" pitchFamily="49" charset="0"/>
                <a:cs typeface="Courier New" panose="02070309020205020404" pitchFamily="49" charset="0"/>
              </a:rPr>
              <a:t>    }</a:t>
            </a:r>
          </a:p>
          <a:p>
            <a:pPr marL="347755" lvl="1" indent="0">
              <a:buNone/>
            </a:pPr>
            <a:r>
              <a:rPr lang="en-US" sz="1600" dirty="0">
                <a:latin typeface="Courier New" panose="02070309020205020404" pitchFamily="49" charset="0"/>
                <a:cs typeface="Courier New" panose="02070309020205020404" pitchFamily="49" charset="0"/>
              </a:rPr>
              <a:t>}</a:t>
            </a:r>
          </a:p>
        </p:txBody>
      </p:sp>
      <p:sp>
        <p:nvSpPr>
          <p:cNvPr id="2" name="Rectangular Callout 1"/>
          <p:cNvSpPr/>
          <p:nvPr/>
        </p:nvSpPr>
        <p:spPr bwMode="auto">
          <a:xfrm>
            <a:off x="4506707" y="2512012"/>
            <a:ext cx="1933213" cy="548783"/>
          </a:xfrm>
          <a:prstGeom prst="wedgeRectCallout">
            <a:avLst>
              <a:gd name="adj1" fmla="val -91801"/>
              <a:gd name="adj2" fmla="val 78977"/>
            </a:avLst>
          </a:prstGeom>
          <a:solidFill>
            <a:schemeClr val="accent1"/>
          </a:solidFill>
          <a:ln>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a:r>
              <a:rPr lang="en-US" sz="1650" dirty="0">
                <a:solidFill>
                  <a:schemeClr val="bg1"/>
                </a:solidFill>
              </a:rPr>
              <a:t>Empty JSON</a:t>
            </a:r>
            <a:endParaRPr lang="it-IT" sz="1650" dirty="0">
              <a:solidFill>
                <a:schemeClr val="bg1"/>
              </a:solidFill>
            </a:endParaRPr>
          </a:p>
        </p:txBody>
      </p:sp>
      <p:sp>
        <p:nvSpPr>
          <p:cNvPr id="5" name="Rectangular Callout 4"/>
          <p:cNvSpPr/>
          <p:nvPr/>
        </p:nvSpPr>
        <p:spPr bwMode="auto">
          <a:xfrm>
            <a:off x="6774777" y="4691168"/>
            <a:ext cx="1933213" cy="548783"/>
          </a:xfrm>
          <a:prstGeom prst="wedgeRectCallout">
            <a:avLst>
              <a:gd name="adj1" fmla="val -230944"/>
              <a:gd name="adj2" fmla="val -71469"/>
            </a:avLst>
          </a:prstGeom>
          <a:solidFill>
            <a:schemeClr val="accent1"/>
          </a:solidFill>
          <a:ln>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a:r>
              <a:rPr lang="en-US" sz="1650" dirty="0">
                <a:solidFill>
                  <a:schemeClr val="bg1"/>
                </a:solidFill>
              </a:rPr>
              <a:t>Append rows</a:t>
            </a:r>
            <a:endParaRPr lang="it-IT" sz="1650" dirty="0">
              <a:solidFill>
                <a:schemeClr val="bg1"/>
              </a:solidFill>
            </a:endParaRPr>
          </a:p>
        </p:txBody>
      </p:sp>
    </p:spTree>
    <p:extLst>
      <p:ext uri="{BB962C8B-B14F-4D97-AF65-F5344CB8AC3E}">
        <p14:creationId xmlns:p14="http://schemas.microsoft.com/office/powerpoint/2010/main" val="3445955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500"/>
                                        <p:tgtEl>
                                          <p:spTgt spid="8">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500"/>
                                        <p:tgtEl>
                                          <p:spTgt spid="8">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Effect transition="in" filter="fade">
                                      <p:cBhvr>
                                        <p:cTn id="25" dur="500"/>
                                        <p:tgtEl>
                                          <p:spTgt spid="8">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xEl>
                                              <p:pRg st="7" end="7"/>
                                            </p:txEl>
                                          </p:spTgt>
                                        </p:tgtEl>
                                        <p:attrNameLst>
                                          <p:attrName>style.visibility</p:attrName>
                                        </p:attrNameLst>
                                      </p:cBhvr>
                                      <p:to>
                                        <p:strVal val="visible"/>
                                      </p:to>
                                    </p:set>
                                    <p:animEffect transition="in" filter="fade">
                                      <p:cBhvr>
                                        <p:cTn id="28" dur="500"/>
                                        <p:tgtEl>
                                          <p:spTgt spid="8">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Effect transition="in" filter="fade">
                                      <p:cBhvr>
                                        <p:cTn id="31" dur="500"/>
                                        <p:tgtEl>
                                          <p:spTgt spid="8">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xEl>
                                              <p:pRg st="9" end="9"/>
                                            </p:txEl>
                                          </p:spTgt>
                                        </p:tgtEl>
                                        <p:attrNameLst>
                                          <p:attrName>style.visibility</p:attrName>
                                        </p:attrNameLst>
                                      </p:cBhvr>
                                      <p:to>
                                        <p:strVal val="visible"/>
                                      </p:to>
                                    </p:set>
                                    <p:animEffect transition="in" filter="fade">
                                      <p:cBhvr>
                                        <p:cTn id="34" dur="500"/>
                                        <p:tgtEl>
                                          <p:spTgt spid="8">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animEffect transition="in" filter="fade">
                                      <p:cBhvr>
                                        <p:cTn id="37" dur="500"/>
                                        <p:tgtEl>
                                          <p:spTgt spid="8">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xEl>
                                              <p:pRg st="11" end="11"/>
                                            </p:txEl>
                                          </p:spTgt>
                                        </p:tgtEl>
                                        <p:attrNameLst>
                                          <p:attrName>style.visibility</p:attrName>
                                        </p:attrNameLst>
                                      </p:cBhvr>
                                      <p:to>
                                        <p:strVal val="visible"/>
                                      </p:to>
                                    </p:set>
                                    <p:animEffect transition="in" filter="fade">
                                      <p:cBhvr>
                                        <p:cTn id="40" dur="500"/>
                                        <p:tgtEl>
                                          <p:spTgt spid="8">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animEffect transition="in" filter="fade">
                                      <p:cBhvr>
                                        <p:cTn id="43" dur="500"/>
                                        <p:tgtEl>
                                          <p:spTgt spid="8">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
                                            <p:txEl>
                                              <p:pRg st="13" end="13"/>
                                            </p:txEl>
                                          </p:spTgt>
                                        </p:tgtEl>
                                        <p:attrNameLst>
                                          <p:attrName>style.visibility</p:attrName>
                                        </p:attrNameLst>
                                      </p:cBhvr>
                                      <p:to>
                                        <p:strVal val="visible"/>
                                      </p:to>
                                    </p:set>
                                    <p:animEffect transition="in" filter="fade">
                                      <p:cBhvr>
                                        <p:cTn id="46" dur="500"/>
                                        <p:tgtEl>
                                          <p:spTgt spid="8">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fade">
                                      <p:cBhvr>
                                        <p:cTn id="51" dur="500"/>
                                        <p:tgtEl>
                                          <p:spTgt spid="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2"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olo 1"/>
          <p:cNvSpPr>
            <a:spLocks noGrp="1"/>
          </p:cNvSpPr>
          <p:nvPr>
            <p:ph type="title"/>
          </p:nvPr>
        </p:nvSpPr>
        <p:spPr>
          <a:xfrm>
            <a:off x="457200" y="274638"/>
            <a:ext cx="8229600" cy="1143000"/>
          </a:xfrm>
        </p:spPr>
        <p:txBody>
          <a:bodyPr/>
          <a:lstStyle/>
          <a:p>
            <a:r>
              <a:rPr lang="it-IT" dirty="0" err="1" smtClean="0"/>
              <a:t>Sponsors</a:t>
            </a:r>
            <a:endParaRPr lang="it-IT" dirty="0"/>
          </a:p>
        </p:txBody>
      </p:sp>
      <p:pic>
        <p:nvPicPr>
          <p:cNvPr id="12" name="Picture 1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51347" y="3138735"/>
            <a:ext cx="2580445" cy="966573"/>
          </a:xfrm>
          <a:prstGeom prst="rect">
            <a:avLst/>
          </a:prstGeom>
        </p:spPr>
      </p:pic>
      <p:pic>
        <p:nvPicPr>
          <p:cNvPr id="16" name="Picture 1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22037" y="1629642"/>
            <a:ext cx="3625524" cy="891978"/>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6016216" y="3138735"/>
            <a:ext cx="2093660" cy="1040328"/>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091335" y="4962731"/>
            <a:ext cx="2953886" cy="619078"/>
          </a:xfrm>
          <a:prstGeom prst="rect">
            <a:avLst/>
          </a:prstGeom>
        </p:spPr>
      </p:pic>
      <p:pic>
        <p:nvPicPr>
          <p:cNvPr id="19" name="Picture 18"/>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648130" y="1684222"/>
            <a:ext cx="2461746" cy="837398"/>
          </a:xfrm>
          <a:prstGeom prst="rect">
            <a:avLst/>
          </a:prstGeom>
        </p:spPr>
      </p:pic>
      <p:pic>
        <p:nvPicPr>
          <p:cNvPr id="20" name="Picture 19"/>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3842062" y="3167482"/>
            <a:ext cx="1663883" cy="937826"/>
          </a:xfrm>
          <a:prstGeom prst="rect">
            <a:avLst/>
          </a:prstGeom>
        </p:spPr>
      </p:pic>
      <p:pic>
        <p:nvPicPr>
          <p:cNvPr id="21" name="Picture 20"/>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22037" y="4570897"/>
            <a:ext cx="3312210" cy="1146816"/>
          </a:xfrm>
          <a:prstGeom prst="rect">
            <a:avLst/>
          </a:prstGeom>
        </p:spPr>
      </p:pic>
    </p:spTree>
    <p:extLst>
      <p:ext uri="{BB962C8B-B14F-4D97-AF65-F5344CB8AC3E}">
        <p14:creationId xmlns:p14="http://schemas.microsoft.com/office/powerpoint/2010/main" val="35203969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err="1" smtClean="0"/>
              <a:t>Formattare</a:t>
            </a:r>
            <a:r>
              <a:rPr lang="en-US" b="0" dirty="0" smtClean="0"/>
              <a:t> </a:t>
            </a:r>
            <a:r>
              <a:rPr lang="en-US" b="0" dirty="0" err="1" smtClean="0"/>
              <a:t>ed</a:t>
            </a:r>
            <a:r>
              <a:rPr lang="en-US" b="0" dirty="0" smtClean="0"/>
              <a:t> </a:t>
            </a:r>
            <a:r>
              <a:rPr lang="en-US" b="0" dirty="0" err="1" smtClean="0"/>
              <a:t>esportare</a:t>
            </a:r>
            <a:r>
              <a:rPr lang="en-US" b="0" dirty="0" smtClean="0"/>
              <a:t> JSON da SQL Server</a:t>
            </a:r>
            <a:endParaRPr lang="en-US" dirty="0"/>
          </a:p>
        </p:txBody>
      </p:sp>
      <p:sp>
        <p:nvSpPr>
          <p:cNvPr id="5" name="Title 6"/>
          <p:cNvSpPr>
            <a:spLocks noGrp="1"/>
          </p:cNvSpPr>
          <p:nvPr>
            <p:ph type="title"/>
          </p:nvPr>
        </p:nvSpPr>
        <p:spPr>
          <a:xfrm>
            <a:off x="174612" y="157943"/>
            <a:ext cx="8794302" cy="1205345"/>
          </a:xfrm>
        </p:spPr>
        <p:txBody>
          <a:bodyPr>
            <a:normAutofit/>
          </a:bodyPr>
          <a:lstStyle/>
          <a:p>
            <a:r>
              <a:rPr lang="en-US" sz="3600" dirty="0" smtClean="0">
                <a:solidFill>
                  <a:schemeClr val="accent1"/>
                </a:solidFill>
                <a:cs typeface="Segoe UI Light" panose="020B0502040204020203" pitchFamily="34" charset="0"/>
              </a:rPr>
              <a:t>DEMO</a:t>
            </a:r>
            <a:endParaRPr lang="en-US" sz="3600" dirty="0">
              <a:solidFill>
                <a:schemeClr val="accent1"/>
              </a:solidFill>
              <a:cs typeface="Segoe UI Light" panose="020B0502040204020203" pitchFamily="34" charset="0"/>
            </a:endParaRPr>
          </a:p>
        </p:txBody>
      </p:sp>
      <p:sp>
        <p:nvSpPr>
          <p:cNvPr id="6" name="Text Placeholder 7"/>
          <p:cNvSpPr txBox="1">
            <a:spLocks/>
          </p:cNvSpPr>
          <p:nvPr/>
        </p:nvSpPr>
        <p:spPr>
          <a:xfrm>
            <a:off x="245691" y="1363288"/>
            <a:ext cx="8652143" cy="3870539"/>
          </a:xfrm>
          <a:prstGeom prst="rect">
            <a:avLst/>
          </a:prstGeom>
        </p:spPr>
        <p:txBody>
          <a:bodyPr>
            <a:noAutofit/>
          </a:bodyPr>
          <a:lst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charset="2"/>
              <a:buNone/>
            </a:pPr>
            <a:endParaRPr lang="en-US" sz="2400" dirty="0" smtClean="0"/>
          </a:p>
        </p:txBody>
      </p:sp>
      <p:sp>
        <p:nvSpPr>
          <p:cNvPr id="7" name="Text Placeholder 7"/>
          <p:cNvSpPr txBox="1">
            <a:spLocks/>
          </p:cNvSpPr>
          <p:nvPr/>
        </p:nvSpPr>
        <p:spPr>
          <a:xfrm>
            <a:off x="398091" y="1515688"/>
            <a:ext cx="8652143" cy="3870539"/>
          </a:xfrm>
          <a:prstGeom prst="rect">
            <a:avLst/>
          </a:prstGeom>
        </p:spPr>
        <p:txBody>
          <a:bodyPr vert="horz" lIns="91440" tIns="45720" rIns="91440" bIns="45720" rtlCol="0">
            <a:noAutofit/>
          </a:bodyPr>
          <a:lstStyle>
            <a:lvl1pPr indent="0">
              <a:lnSpc>
                <a:spcPct val="100000"/>
              </a:lnSpc>
              <a:spcBef>
                <a:spcPts val="1350"/>
              </a:spcBef>
              <a:buClr>
                <a:schemeClr val="accent1"/>
              </a:buClr>
              <a:buSzPct val="100000"/>
              <a:buFont typeface="Arial" pitchFamily="34" charset="0"/>
              <a:buNone/>
              <a:defRPr sz="2800">
                <a:solidFill>
                  <a:schemeClr val="accent1">
                    <a:alpha val="99000"/>
                  </a:schemeClr>
                </a:solidFill>
                <a:latin typeface="Segoe UI Light" panose="020B0502040204020203" pitchFamily="34" charset="0"/>
                <a:cs typeface="Segoe UI Light" panose="020B0502040204020203" pitchFamily="34" charset="0"/>
              </a:defRPr>
            </a:lvl1pPr>
            <a:lvl2pPr marL="606190" lvl="1" indent="-258435">
              <a:lnSpc>
                <a:spcPct val="100000"/>
              </a:lnSpc>
              <a:spcBef>
                <a:spcPts val="300"/>
              </a:spcBef>
              <a:spcAft>
                <a:spcPts val="300"/>
              </a:spcAft>
              <a:buClr>
                <a:schemeClr val="tx1">
                  <a:lumMod val="75000"/>
                  <a:lumOff val="25000"/>
                </a:schemeClr>
              </a:buClr>
              <a:buSzPct val="85000"/>
              <a:buFont typeface="Segoe UI" pitchFamily="34" charset="0"/>
              <a:buChar char="–"/>
              <a:defRPr sz="2400">
                <a:solidFill>
                  <a:schemeClr val="tx2"/>
                </a:solidFill>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solidFill>
                  <a:schemeClr val="tx2"/>
                </a:solidFill>
                <a:latin typeface="Segoe UI Light" panose="020B0502040204020203" pitchFamily="34" charset="0"/>
                <a:cs typeface="Segoe UI Light" panose="020B0502040204020203" pitchFamily="34" charset="0"/>
              </a:defRPr>
            </a:lvl3pPr>
            <a:lvl4pPr marL="1600200" indent="-228600">
              <a:spcBef>
                <a:spcPct val="20000"/>
              </a:spcBef>
              <a:buFont typeface="Wingdings" charset="2"/>
              <a:buChar char="§"/>
              <a:defRPr sz="1500">
                <a:solidFill>
                  <a:schemeClr val="tx2"/>
                </a:solidFill>
              </a:defRPr>
            </a:lvl4pPr>
            <a:lvl5pPr marL="2057400" indent="-228600">
              <a:spcBef>
                <a:spcPct val="20000"/>
              </a:spcBef>
              <a:buFont typeface="Wingdings" charset="2"/>
              <a:buChar char="§"/>
              <a:defRPr sz="1500">
                <a:solidFill>
                  <a:schemeClr val="tx2"/>
                </a:solidFill>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dirty="0" err="1" smtClean="0"/>
              <a:t>Utilizzo</a:t>
            </a:r>
            <a:r>
              <a:rPr lang="en-US" dirty="0" smtClean="0"/>
              <a:t> </a:t>
            </a:r>
            <a:r>
              <a:rPr lang="en-US" dirty="0" err="1" smtClean="0"/>
              <a:t>delle</a:t>
            </a:r>
            <a:r>
              <a:rPr lang="en-US" dirty="0" smtClean="0"/>
              <a:t> </a:t>
            </a:r>
            <a:r>
              <a:rPr lang="en-US" dirty="0" err="1" smtClean="0"/>
              <a:t>funzionalità</a:t>
            </a:r>
            <a:r>
              <a:rPr lang="en-US" dirty="0" smtClean="0"/>
              <a:t> di export</a:t>
            </a:r>
            <a:endParaRPr lang="en-US" dirty="0"/>
          </a:p>
        </p:txBody>
      </p:sp>
    </p:spTree>
    <p:extLst>
      <p:ext uri="{BB962C8B-B14F-4D97-AF65-F5344CB8AC3E}">
        <p14:creationId xmlns:p14="http://schemas.microsoft.com/office/powerpoint/2010/main" val="292168121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err="1">
                <a:solidFill>
                  <a:schemeClr val="accent1"/>
                </a:solidFill>
                <a:cs typeface="Segoe UI Light" panose="020B0502040204020203" pitchFamily="34" charset="0"/>
              </a:rPr>
              <a:t>Funzionalità</a:t>
            </a:r>
            <a:r>
              <a:rPr lang="en-US" sz="3600" dirty="0">
                <a:solidFill>
                  <a:schemeClr val="accent1"/>
                </a:solidFill>
                <a:cs typeface="Segoe UI Light" panose="020B0502040204020203" pitchFamily="34" charset="0"/>
              </a:rPr>
              <a:t> di import</a:t>
            </a:r>
          </a:p>
        </p:txBody>
      </p:sp>
      <p:sp>
        <p:nvSpPr>
          <p:cNvPr id="8" name="Text Placeholder 7"/>
          <p:cNvSpPr>
            <a:spLocks noGrp="1"/>
          </p:cNvSpPr>
          <p:nvPr>
            <p:ph sz="quarter" idx="10"/>
          </p:nvPr>
        </p:nvSpPr>
        <p:spPr>
          <a:xfrm>
            <a:off x="174612" y="1363288"/>
            <a:ext cx="8652143" cy="3870539"/>
          </a:xfrm>
        </p:spPr>
        <p:txBody>
          <a:bodyPr>
            <a:noAutofit/>
          </a:bodyPr>
          <a:lstStyle/>
          <a:p>
            <a:pPr marL="0" indent="0">
              <a:buNone/>
            </a:pPr>
            <a:r>
              <a:rPr lang="en-US" sz="2800" dirty="0" err="1" smtClean="0"/>
              <a:t>Trasformare</a:t>
            </a:r>
            <a:r>
              <a:rPr lang="en-US" sz="2800" dirty="0" smtClean="0"/>
              <a:t> </a:t>
            </a:r>
            <a:r>
              <a:rPr lang="en-US" sz="2800" dirty="0" err="1" smtClean="0"/>
              <a:t>ed</a:t>
            </a:r>
            <a:r>
              <a:rPr lang="en-US" sz="2800" dirty="0" smtClean="0"/>
              <a:t> </a:t>
            </a:r>
            <a:r>
              <a:rPr lang="en-US" sz="2800" dirty="0" err="1" smtClean="0"/>
              <a:t>importare</a:t>
            </a:r>
            <a:endParaRPr lang="en-US" sz="2800" dirty="0" smtClean="0"/>
          </a:p>
          <a:p>
            <a:pPr marL="347755" lvl="1" indent="0">
              <a:buNone/>
            </a:pPr>
            <a:r>
              <a:rPr lang="en-US" sz="2400" dirty="0" smtClean="0"/>
              <a:t>TVF OPENJSON()</a:t>
            </a:r>
          </a:p>
          <a:p>
            <a:pPr marL="641918" lvl="2" indent="0">
              <a:buNone/>
            </a:pPr>
            <a:r>
              <a:rPr lang="en-US" sz="2000" dirty="0" err="1"/>
              <a:t>Consente</a:t>
            </a:r>
            <a:r>
              <a:rPr lang="en-US" sz="2000" dirty="0"/>
              <a:t> un </a:t>
            </a:r>
            <a:r>
              <a:rPr lang="en-US" sz="2000" dirty="0" err="1"/>
              <a:t>filtro</a:t>
            </a:r>
            <a:endParaRPr lang="en-US" sz="2000" dirty="0"/>
          </a:p>
          <a:p>
            <a:pPr marL="641918" lvl="2" indent="0">
              <a:buNone/>
            </a:pPr>
            <a:r>
              <a:rPr lang="en-US" sz="2000" dirty="0" err="1"/>
              <a:t>Sintassi</a:t>
            </a:r>
            <a:r>
              <a:rPr lang="en-US" sz="2000" dirty="0"/>
              <a:t> JS ($.</a:t>
            </a:r>
            <a:r>
              <a:rPr lang="en-US" sz="2000" dirty="0" err="1"/>
              <a:t>Collezione.Proprietà</a:t>
            </a:r>
            <a:r>
              <a:rPr lang="en-US" sz="2000" dirty="0"/>
              <a:t>)</a:t>
            </a:r>
          </a:p>
          <a:p>
            <a:pPr marL="641918" lvl="2" indent="0">
              <a:buNone/>
            </a:pPr>
            <a:r>
              <a:rPr lang="en-US" sz="2000" b="1" dirty="0">
                <a:latin typeface="Courier New" panose="02070309020205020404" pitchFamily="49" charset="0"/>
                <a:cs typeface="Courier New" panose="02070309020205020404" pitchFamily="49" charset="0"/>
              </a:rPr>
              <a:t>… FROM OPENJSON (@</a:t>
            </a:r>
            <a:r>
              <a:rPr lang="en-US" sz="2000" b="1" dirty="0" err="1">
                <a:latin typeface="Courier New" panose="02070309020205020404" pitchFamily="49" charset="0"/>
                <a:cs typeface="Courier New" panose="02070309020205020404" pitchFamily="49" charset="0"/>
              </a:rPr>
              <a:t>JSalestOrderDetails</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OrdersArray</a:t>
            </a:r>
            <a:r>
              <a:rPr lang="en-US" sz="2000" b="1" dirty="0">
                <a:latin typeface="Courier New" panose="02070309020205020404" pitchFamily="49" charset="0"/>
                <a:cs typeface="Courier New" panose="02070309020205020404" pitchFamily="49" charset="0"/>
              </a:rPr>
              <a:t>') WITH (definition</a:t>
            </a:r>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a:p>
            <a:pPr marL="0" indent="0">
              <a:buNone/>
            </a:pPr>
            <a:r>
              <a:rPr lang="en-US" sz="2800" dirty="0" err="1" smtClean="0"/>
              <a:t>Perchè</a:t>
            </a:r>
            <a:r>
              <a:rPr lang="en-US" sz="2800" dirty="0" smtClean="0"/>
              <a:t> </a:t>
            </a:r>
            <a:r>
              <a:rPr lang="en-US" sz="2800" dirty="0" err="1" smtClean="0"/>
              <a:t>usarla</a:t>
            </a:r>
            <a:r>
              <a:rPr lang="en-US" sz="2800" dirty="0" smtClean="0"/>
              <a:t>?</a:t>
            </a:r>
          </a:p>
          <a:p>
            <a:pPr marL="347755" lvl="1" indent="0">
              <a:buNone/>
            </a:pPr>
            <a:r>
              <a:rPr lang="en-US" sz="2400" dirty="0" err="1" smtClean="0"/>
              <a:t>Caricare</a:t>
            </a:r>
            <a:r>
              <a:rPr lang="en-US" sz="2400" dirty="0" smtClean="0"/>
              <a:t> </a:t>
            </a:r>
            <a:r>
              <a:rPr lang="en-US" sz="2400" dirty="0"/>
              <a:t>in </a:t>
            </a:r>
            <a:r>
              <a:rPr lang="en-US" sz="2400" dirty="0" err="1" smtClean="0"/>
              <a:t>tabella</a:t>
            </a:r>
            <a:endParaRPr lang="en-US" sz="2400" dirty="0" smtClean="0"/>
          </a:p>
          <a:p>
            <a:pPr marL="347755" lvl="1" indent="0">
              <a:buNone/>
            </a:pPr>
            <a:r>
              <a:rPr lang="en-US" sz="2400" dirty="0" err="1" smtClean="0">
                <a:solidFill>
                  <a:schemeClr val="tx2"/>
                </a:solidFill>
              </a:rPr>
              <a:t>Analizzare</a:t>
            </a:r>
            <a:r>
              <a:rPr lang="en-US" sz="2400" dirty="0" smtClean="0">
                <a:solidFill>
                  <a:schemeClr val="tx2"/>
                </a:solidFill>
              </a:rPr>
              <a:t> </a:t>
            </a:r>
            <a:r>
              <a:rPr lang="en-US" sz="2400" dirty="0" err="1" smtClean="0">
                <a:solidFill>
                  <a:schemeClr val="tx2"/>
                </a:solidFill>
              </a:rPr>
              <a:t>colonne</a:t>
            </a:r>
            <a:endParaRPr lang="en-US" sz="2400" dirty="0">
              <a:solidFill>
                <a:schemeClr val="tx2"/>
              </a:solidFill>
            </a:endParaRPr>
          </a:p>
        </p:txBody>
      </p:sp>
      <p:sp>
        <p:nvSpPr>
          <p:cNvPr id="4" name="Bent Arrow 3"/>
          <p:cNvSpPr/>
          <p:nvPr/>
        </p:nvSpPr>
        <p:spPr>
          <a:xfrm rot="10800000">
            <a:off x="7844182" y="2070852"/>
            <a:ext cx="997841" cy="3342385"/>
          </a:xfrm>
          <a:prstGeom prst="bentArrow">
            <a:avLst>
              <a:gd name="adj1" fmla="val 24434"/>
              <a:gd name="adj2" fmla="val 24697"/>
              <a:gd name="adj3" fmla="val 29754"/>
              <a:gd name="adj4" fmla="val 41605"/>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63" fontAlgn="base">
              <a:spcBef>
                <a:spcPct val="0"/>
              </a:spcBef>
              <a:spcAft>
                <a:spcPct val="0"/>
              </a:spcAft>
            </a:pPr>
            <a:endParaRPr lang="sr-Latn-RS" sz="1836">
              <a:solidFill>
                <a:schemeClr val="tx1"/>
              </a:solidFill>
            </a:endParaRPr>
          </a:p>
        </p:txBody>
      </p:sp>
      <p:pic>
        <p:nvPicPr>
          <p:cNvPr id="5" name="table"/>
          <p:cNvPicPr>
            <a:picLocks noChangeAspect="1"/>
          </p:cNvPicPr>
          <p:nvPr/>
        </p:nvPicPr>
        <p:blipFill>
          <a:blip r:embed="rId3"/>
          <a:stretch>
            <a:fillRect/>
          </a:stretch>
        </p:blipFill>
        <p:spPr>
          <a:xfrm>
            <a:off x="3454985" y="4672983"/>
            <a:ext cx="4389197" cy="1058481"/>
          </a:xfrm>
          <a:prstGeom prst="rect">
            <a:avLst/>
          </a:prstGeom>
        </p:spPr>
      </p:pic>
      <p:grpSp>
        <p:nvGrpSpPr>
          <p:cNvPr id="6" name="Group 5"/>
          <p:cNvGrpSpPr/>
          <p:nvPr/>
        </p:nvGrpSpPr>
        <p:grpSpPr>
          <a:xfrm>
            <a:off x="6089396" y="3298557"/>
            <a:ext cx="2606296" cy="1068729"/>
            <a:chOff x="1184789" y="4536124"/>
            <a:chExt cx="3587881" cy="1627517"/>
          </a:xfrm>
          <a:solidFill>
            <a:schemeClr val="accent1">
              <a:lumMod val="50000"/>
            </a:schemeClr>
          </a:solidFill>
        </p:grpSpPr>
        <p:sp>
          <p:nvSpPr>
            <p:cNvPr id="9" name="Freeform 8"/>
            <p:cNvSpPr>
              <a:spLocks/>
            </p:cNvSpPr>
            <p:nvPr/>
          </p:nvSpPr>
          <p:spPr bwMode="auto">
            <a:xfrm>
              <a:off x="1184789" y="4536124"/>
              <a:ext cx="2864429" cy="1627517"/>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grpFill/>
            <a:ln>
              <a:solidFill>
                <a:schemeClr val="accent1">
                  <a:lumMod val="75000"/>
                </a:schemeClr>
              </a:solidFill>
            </a:ln>
          </p:spPr>
          <p:txBody>
            <a:bodyPr vert="horz" wrap="square" lIns="0" tIns="0" rIns="0" bIns="91440" numCol="1" anchor="b" anchorCtr="0" compatLnSpc="1">
              <a:prstTxWarp prst="textNoShape">
                <a:avLst/>
              </a:prstTxWarp>
            </a:bodyPr>
            <a:lstStyle>
              <a:defPPr>
                <a:defRPr lang="en-US"/>
              </a:defPPr>
              <a:lvl1pPr algn="l" defTabSz="931863" rtl="0" fontAlgn="base">
                <a:spcBef>
                  <a:spcPct val="0"/>
                </a:spcBef>
                <a:spcAft>
                  <a:spcPct val="0"/>
                </a:spcAft>
                <a:defRPr sz="2400" kern="1200">
                  <a:solidFill>
                    <a:schemeClr val="tx1"/>
                  </a:solidFill>
                  <a:latin typeface="Segoe UI" charset="0"/>
                  <a:ea typeface="MS PGothic" charset="0"/>
                  <a:cs typeface="MS PGothic" charset="0"/>
                </a:defRPr>
              </a:lvl1pPr>
              <a:lvl2pPr marL="465138" indent="-7938" algn="l" defTabSz="931863" rtl="0" fontAlgn="base">
                <a:spcBef>
                  <a:spcPct val="0"/>
                </a:spcBef>
                <a:spcAft>
                  <a:spcPct val="0"/>
                </a:spcAft>
                <a:defRPr sz="2400" kern="1200">
                  <a:solidFill>
                    <a:schemeClr val="tx1"/>
                  </a:solidFill>
                  <a:latin typeface="Segoe UI" charset="0"/>
                  <a:ea typeface="MS PGothic" charset="0"/>
                  <a:cs typeface="MS PGothic" charset="0"/>
                </a:defRPr>
              </a:lvl2pPr>
              <a:lvl3pPr marL="931863" indent="-17463" algn="l" defTabSz="931863" rtl="0" fontAlgn="base">
                <a:spcBef>
                  <a:spcPct val="0"/>
                </a:spcBef>
                <a:spcAft>
                  <a:spcPct val="0"/>
                </a:spcAft>
                <a:defRPr sz="2400" kern="1200">
                  <a:solidFill>
                    <a:schemeClr val="tx1"/>
                  </a:solidFill>
                  <a:latin typeface="Segoe UI" charset="0"/>
                  <a:ea typeface="MS PGothic" charset="0"/>
                  <a:cs typeface="MS PGothic" charset="0"/>
                </a:defRPr>
              </a:lvl3pPr>
              <a:lvl4pPr marL="1398588" indent="-26988" algn="l" defTabSz="931863" rtl="0" fontAlgn="base">
                <a:spcBef>
                  <a:spcPct val="0"/>
                </a:spcBef>
                <a:spcAft>
                  <a:spcPct val="0"/>
                </a:spcAft>
                <a:defRPr sz="2400" kern="1200">
                  <a:solidFill>
                    <a:schemeClr val="tx1"/>
                  </a:solidFill>
                  <a:latin typeface="Segoe UI" charset="0"/>
                  <a:ea typeface="MS PGothic" charset="0"/>
                  <a:cs typeface="MS PGothic" charset="0"/>
                </a:defRPr>
              </a:lvl4pPr>
              <a:lvl5pPr marL="1865313" indent="-36513" algn="l" defTabSz="931863" rtl="0" fontAlgn="base">
                <a:spcBef>
                  <a:spcPct val="0"/>
                </a:spcBef>
                <a:spcAft>
                  <a:spcPct val="0"/>
                </a:spcAft>
                <a:defRPr sz="2400" kern="1200">
                  <a:solidFill>
                    <a:schemeClr val="tx1"/>
                  </a:solidFill>
                  <a:latin typeface="Segoe UI" charset="0"/>
                  <a:ea typeface="MS PGothic" charset="0"/>
                  <a:cs typeface="MS PGothic" charset="0"/>
                </a:defRPr>
              </a:lvl5pPr>
              <a:lvl6pPr marL="2286000" algn="l" defTabSz="457200" rtl="0" eaLnBrk="1" latinLnBrk="0" hangingPunct="1">
                <a:defRPr sz="2400" kern="1200">
                  <a:solidFill>
                    <a:schemeClr val="tx1"/>
                  </a:solidFill>
                  <a:latin typeface="Segoe UI" charset="0"/>
                  <a:ea typeface="MS PGothic" charset="0"/>
                  <a:cs typeface="MS PGothic" charset="0"/>
                </a:defRPr>
              </a:lvl6pPr>
              <a:lvl7pPr marL="2743200" algn="l" defTabSz="457200" rtl="0" eaLnBrk="1" latinLnBrk="0" hangingPunct="1">
                <a:defRPr sz="2400" kern="1200">
                  <a:solidFill>
                    <a:schemeClr val="tx1"/>
                  </a:solidFill>
                  <a:latin typeface="Segoe UI" charset="0"/>
                  <a:ea typeface="MS PGothic" charset="0"/>
                  <a:cs typeface="MS PGothic" charset="0"/>
                </a:defRPr>
              </a:lvl7pPr>
              <a:lvl8pPr marL="3200400" algn="l" defTabSz="457200" rtl="0" eaLnBrk="1" latinLnBrk="0" hangingPunct="1">
                <a:defRPr sz="2400" kern="1200">
                  <a:solidFill>
                    <a:schemeClr val="tx1"/>
                  </a:solidFill>
                  <a:latin typeface="Segoe UI" charset="0"/>
                  <a:ea typeface="MS PGothic" charset="0"/>
                  <a:cs typeface="MS PGothic" charset="0"/>
                </a:defRPr>
              </a:lvl8pPr>
              <a:lvl9pPr marL="3657600" algn="l" defTabSz="457200" rtl="0" eaLnBrk="1" latinLnBrk="0" hangingPunct="1">
                <a:defRPr sz="2400" kern="1200">
                  <a:solidFill>
                    <a:schemeClr val="tx1"/>
                  </a:solidFill>
                  <a:latin typeface="Segoe UI" charset="0"/>
                  <a:ea typeface="MS PGothic" charset="0"/>
                  <a:cs typeface="MS PGothic" charset="0"/>
                </a:defRPr>
              </a:lvl9pPr>
            </a:lstStyle>
            <a:p>
              <a:pPr algn="ctr"/>
              <a:r>
                <a:rPr lang="en-US" sz="1600" dirty="0" smtClean="0">
                  <a:solidFill>
                    <a:schemeClr val="bg1"/>
                  </a:solidFill>
                </a:rPr>
                <a:t>SELECT * FROM </a:t>
              </a:r>
              <a:r>
                <a:rPr lang="en-US" sz="1600" b="1" dirty="0">
                  <a:solidFill>
                    <a:schemeClr val="bg1"/>
                  </a:solidFill>
                </a:rPr>
                <a:t>OPENJSON</a:t>
              </a:r>
              <a:r>
                <a:rPr lang="en-US" sz="1600" dirty="0">
                  <a:solidFill>
                    <a:schemeClr val="bg1"/>
                  </a:solidFill>
                </a:rPr>
                <a:t>(@</a:t>
              </a:r>
              <a:r>
                <a:rPr lang="en-US" sz="1600" dirty="0" err="1">
                  <a:solidFill>
                    <a:schemeClr val="bg1"/>
                  </a:solidFill>
                </a:rPr>
                <a:t>json</a:t>
              </a:r>
              <a:r>
                <a:rPr lang="en-US" sz="1600" dirty="0">
                  <a:solidFill>
                    <a:schemeClr val="bg1"/>
                  </a:solidFill>
                </a:rPr>
                <a:t>)</a:t>
              </a:r>
              <a:endParaRPr lang="sr-Latn-RS" sz="1600" b="1" dirty="0">
                <a:solidFill>
                  <a:schemeClr val="bg1"/>
                </a:solidFill>
              </a:endParaRPr>
            </a:p>
          </p:txBody>
        </p:sp>
        <p:grpSp>
          <p:nvGrpSpPr>
            <p:cNvPr id="10" name="Group 9"/>
            <p:cNvGrpSpPr/>
            <p:nvPr/>
          </p:nvGrpSpPr>
          <p:grpSpPr>
            <a:xfrm flipV="1">
              <a:off x="4150436" y="5228384"/>
              <a:ext cx="622234" cy="644734"/>
              <a:chOff x="4314451" y="1889186"/>
              <a:chExt cx="622234" cy="644734"/>
            </a:xfrm>
            <a:grpFill/>
          </p:grpSpPr>
          <p:sp>
            <p:nvSpPr>
              <p:cNvPr id="11" name="Oval 10"/>
              <p:cNvSpPr/>
              <p:nvPr/>
            </p:nvSpPr>
            <p:spPr bwMode="auto">
              <a:xfrm rot="21294263" flipV="1">
                <a:off x="4314451" y="1889186"/>
                <a:ext cx="273706" cy="273707"/>
              </a:xfrm>
              <a:prstGeom prst="ellipse">
                <a:avLst/>
              </a:prstGeom>
              <a:grpFill/>
              <a:ln>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defTabSz="931863" rtl="0" fontAlgn="base">
                  <a:spcBef>
                    <a:spcPct val="0"/>
                  </a:spcBef>
                  <a:spcAft>
                    <a:spcPct val="0"/>
                  </a:spcAft>
                  <a:defRPr sz="2400" kern="1200">
                    <a:solidFill>
                      <a:schemeClr val="lt1"/>
                    </a:solidFill>
                    <a:latin typeface="+mn-lt"/>
                    <a:ea typeface="+mn-ea"/>
                    <a:cs typeface="+mn-cs"/>
                  </a:defRPr>
                </a:lvl1pPr>
                <a:lvl2pPr marL="465138" indent="-7938" algn="l" defTabSz="931863" rtl="0" fontAlgn="base">
                  <a:spcBef>
                    <a:spcPct val="0"/>
                  </a:spcBef>
                  <a:spcAft>
                    <a:spcPct val="0"/>
                  </a:spcAft>
                  <a:defRPr sz="2400" kern="1200">
                    <a:solidFill>
                      <a:schemeClr val="lt1"/>
                    </a:solidFill>
                    <a:latin typeface="+mn-lt"/>
                    <a:ea typeface="+mn-ea"/>
                    <a:cs typeface="+mn-cs"/>
                  </a:defRPr>
                </a:lvl2pPr>
                <a:lvl3pPr marL="931863" indent="-17463" algn="l" defTabSz="931863" rtl="0" fontAlgn="base">
                  <a:spcBef>
                    <a:spcPct val="0"/>
                  </a:spcBef>
                  <a:spcAft>
                    <a:spcPct val="0"/>
                  </a:spcAft>
                  <a:defRPr sz="2400" kern="1200">
                    <a:solidFill>
                      <a:schemeClr val="lt1"/>
                    </a:solidFill>
                    <a:latin typeface="+mn-lt"/>
                    <a:ea typeface="+mn-ea"/>
                    <a:cs typeface="+mn-cs"/>
                  </a:defRPr>
                </a:lvl3pPr>
                <a:lvl4pPr marL="1398588" indent="-26988" algn="l" defTabSz="931863" rtl="0" fontAlgn="base">
                  <a:spcBef>
                    <a:spcPct val="0"/>
                  </a:spcBef>
                  <a:spcAft>
                    <a:spcPct val="0"/>
                  </a:spcAft>
                  <a:defRPr sz="2400" kern="1200">
                    <a:solidFill>
                      <a:schemeClr val="lt1"/>
                    </a:solidFill>
                    <a:latin typeface="+mn-lt"/>
                    <a:ea typeface="+mn-ea"/>
                    <a:cs typeface="+mn-cs"/>
                  </a:defRPr>
                </a:lvl4pPr>
                <a:lvl5pPr marL="1865313" indent="-36513" algn="l" defTabSz="931863"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marL="342900" indent="-342900" algn="ctr" defTabSz="932472" fontAlgn="base">
                  <a:lnSpc>
                    <a:spcPct val="90000"/>
                  </a:lnSpc>
                  <a:spcBef>
                    <a:spcPct val="0"/>
                  </a:spcBef>
                  <a:spcAft>
                    <a:spcPct val="0"/>
                  </a:spcAft>
                  <a:buFont typeface="Wingdings 3" panose="05040102010807070707" pitchFamily="18" charset="2"/>
                  <a:buChar char="Æ"/>
                </a:pPr>
                <a:endParaRPr lang="en-US" sz="2000" b="1" dirty="0" err="1" smtClean="0">
                  <a:solidFill>
                    <a:schemeClr val="bg1"/>
                  </a:solidFill>
                  <a:latin typeface="+mj-lt"/>
                  <a:ea typeface="Segoe UI" pitchFamily="34" charset="0"/>
                  <a:cs typeface="Segoe UI" pitchFamily="34" charset="0"/>
                </a:endParaRPr>
              </a:p>
            </p:txBody>
          </p:sp>
          <p:sp>
            <p:nvSpPr>
              <p:cNvPr id="12" name="Oval 11"/>
              <p:cNvSpPr/>
              <p:nvPr/>
            </p:nvSpPr>
            <p:spPr bwMode="auto">
              <a:xfrm rot="21294263" flipV="1">
                <a:off x="4625184" y="2157203"/>
                <a:ext cx="177717" cy="177718"/>
              </a:xfrm>
              <a:prstGeom prst="ellipse">
                <a:avLst/>
              </a:prstGeom>
              <a:grpFill/>
              <a:ln>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defTabSz="931863" rtl="0" fontAlgn="base">
                  <a:spcBef>
                    <a:spcPct val="0"/>
                  </a:spcBef>
                  <a:spcAft>
                    <a:spcPct val="0"/>
                  </a:spcAft>
                  <a:defRPr sz="2400" kern="1200">
                    <a:solidFill>
                      <a:schemeClr val="lt1"/>
                    </a:solidFill>
                    <a:latin typeface="+mn-lt"/>
                    <a:ea typeface="+mn-ea"/>
                    <a:cs typeface="+mn-cs"/>
                  </a:defRPr>
                </a:lvl1pPr>
                <a:lvl2pPr marL="465138" indent="-7938" algn="l" defTabSz="931863" rtl="0" fontAlgn="base">
                  <a:spcBef>
                    <a:spcPct val="0"/>
                  </a:spcBef>
                  <a:spcAft>
                    <a:spcPct val="0"/>
                  </a:spcAft>
                  <a:defRPr sz="2400" kern="1200">
                    <a:solidFill>
                      <a:schemeClr val="lt1"/>
                    </a:solidFill>
                    <a:latin typeface="+mn-lt"/>
                    <a:ea typeface="+mn-ea"/>
                    <a:cs typeface="+mn-cs"/>
                  </a:defRPr>
                </a:lvl2pPr>
                <a:lvl3pPr marL="931863" indent="-17463" algn="l" defTabSz="931863" rtl="0" fontAlgn="base">
                  <a:spcBef>
                    <a:spcPct val="0"/>
                  </a:spcBef>
                  <a:spcAft>
                    <a:spcPct val="0"/>
                  </a:spcAft>
                  <a:defRPr sz="2400" kern="1200">
                    <a:solidFill>
                      <a:schemeClr val="lt1"/>
                    </a:solidFill>
                    <a:latin typeface="+mn-lt"/>
                    <a:ea typeface="+mn-ea"/>
                    <a:cs typeface="+mn-cs"/>
                  </a:defRPr>
                </a:lvl3pPr>
                <a:lvl4pPr marL="1398588" indent="-26988" algn="l" defTabSz="931863" rtl="0" fontAlgn="base">
                  <a:spcBef>
                    <a:spcPct val="0"/>
                  </a:spcBef>
                  <a:spcAft>
                    <a:spcPct val="0"/>
                  </a:spcAft>
                  <a:defRPr sz="2400" kern="1200">
                    <a:solidFill>
                      <a:schemeClr val="lt1"/>
                    </a:solidFill>
                    <a:latin typeface="+mn-lt"/>
                    <a:ea typeface="+mn-ea"/>
                    <a:cs typeface="+mn-cs"/>
                  </a:defRPr>
                </a:lvl4pPr>
                <a:lvl5pPr marL="1865313" indent="-36513" algn="l" defTabSz="931863"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marL="342900" indent="-342900" algn="ctr" defTabSz="932472" fontAlgn="base">
                  <a:lnSpc>
                    <a:spcPct val="90000"/>
                  </a:lnSpc>
                  <a:spcBef>
                    <a:spcPct val="0"/>
                  </a:spcBef>
                  <a:spcAft>
                    <a:spcPct val="0"/>
                  </a:spcAft>
                  <a:buFont typeface="Wingdings 3" panose="05040102010807070707" pitchFamily="18" charset="2"/>
                  <a:buChar char="Æ"/>
                </a:pPr>
                <a:endParaRPr lang="en-US" sz="2000" b="1" dirty="0" err="1" smtClean="0">
                  <a:solidFill>
                    <a:schemeClr val="bg1"/>
                  </a:solidFill>
                  <a:latin typeface="+mj-lt"/>
                  <a:ea typeface="Segoe UI" pitchFamily="34" charset="0"/>
                  <a:cs typeface="Segoe UI" pitchFamily="34" charset="0"/>
                </a:endParaRPr>
              </a:p>
            </p:txBody>
          </p:sp>
          <p:sp>
            <p:nvSpPr>
              <p:cNvPr id="13" name="Oval 12"/>
              <p:cNvSpPr/>
              <p:nvPr/>
            </p:nvSpPr>
            <p:spPr bwMode="auto">
              <a:xfrm rot="21294263" flipV="1">
                <a:off x="4820174" y="2417409"/>
                <a:ext cx="116511" cy="116511"/>
              </a:xfrm>
              <a:prstGeom prst="ellipse">
                <a:avLst/>
              </a:prstGeom>
              <a:grpFill/>
              <a:ln>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defTabSz="931863" rtl="0" fontAlgn="base">
                  <a:spcBef>
                    <a:spcPct val="0"/>
                  </a:spcBef>
                  <a:spcAft>
                    <a:spcPct val="0"/>
                  </a:spcAft>
                  <a:defRPr sz="2400" kern="1200">
                    <a:solidFill>
                      <a:schemeClr val="lt1"/>
                    </a:solidFill>
                    <a:latin typeface="+mn-lt"/>
                    <a:ea typeface="+mn-ea"/>
                    <a:cs typeface="+mn-cs"/>
                  </a:defRPr>
                </a:lvl1pPr>
                <a:lvl2pPr marL="465138" indent="-7938" algn="l" defTabSz="931863" rtl="0" fontAlgn="base">
                  <a:spcBef>
                    <a:spcPct val="0"/>
                  </a:spcBef>
                  <a:spcAft>
                    <a:spcPct val="0"/>
                  </a:spcAft>
                  <a:defRPr sz="2400" kern="1200">
                    <a:solidFill>
                      <a:schemeClr val="lt1"/>
                    </a:solidFill>
                    <a:latin typeface="+mn-lt"/>
                    <a:ea typeface="+mn-ea"/>
                    <a:cs typeface="+mn-cs"/>
                  </a:defRPr>
                </a:lvl2pPr>
                <a:lvl3pPr marL="931863" indent="-17463" algn="l" defTabSz="931863" rtl="0" fontAlgn="base">
                  <a:spcBef>
                    <a:spcPct val="0"/>
                  </a:spcBef>
                  <a:spcAft>
                    <a:spcPct val="0"/>
                  </a:spcAft>
                  <a:defRPr sz="2400" kern="1200">
                    <a:solidFill>
                      <a:schemeClr val="lt1"/>
                    </a:solidFill>
                    <a:latin typeface="+mn-lt"/>
                    <a:ea typeface="+mn-ea"/>
                    <a:cs typeface="+mn-cs"/>
                  </a:defRPr>
                </a:lvl3pPr>
                <a:lvl4pPr marL="1398588" indent="-26988" algn="l" defTabSz="931863" rtl="0" fontAlgn="base">
                  <a:spcBef>
                    <a:spcPct val="0"/>
                  </a:spcBef>
                  <a:spcAft>
                    <a:spcPct val="0"/>
                  </a:spcAft>
                  <a:defRPr sz="2400" kern="1200">
                    <a:solidFill>
                      <a:schemeClr val="lt1"/>
                    </a:solidFill>
                    <a:latin typeface="+mn-lt"/>
                    <a:ea typeface="+mn-ea"/>
                    <a:cs typeface="+mn-cs"/>
                  </a:defRPr>
                </a:lvl4pPr>
                <a:lvl5pPr marL="1865313" indent="-36513" algn="l" defTabSz="931863"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marL="342900" indent="-342900" algn="ctr" defTabSz="932472" fontAlgn="base">
                  <a:lnSpc>
                    <a:spcPct val="90000"/>
                  </a:lnSpc>
                  <a:spcBef>
                    <a:spcPct val="0"/>
                  </a:spcBef>
                  <a:spcAft>
                    <a:spcPct val="0"/>
                  </a:spcAft>
                  <a:buFont typeface="Wingdings 3" panose="05040102010807070707" pitchFamily="18" charset="2"/>
                  <a:buChar char="Æ"/>
                </a:pPr>
                <a:endParaRPr lang="en-US" sz="2000" b="1" dirty="0" err="1" smtClean="0">
                  <a:solidFill>
                    <a:schemeClr val="bg1"/>
                  </a:solidFill>
                  <a:latin typeface="+mj-lt"/>
                  <a:ea typeface="Segoe UI" pitchFamily="34" charset="0"/>
                  <a:cs typeface="Segoe UI" pitchFamily="34" charset="0"/>
                </a:endParaRPr>
              </a:p>
            </p:txBody>
          </p:sp>
        </p:grpSp>
      </p:grpSp>
      <p:sp>
        <p:nvSpPr>
          <p:cNvPr id="14" name="Content Placeholder 2"/>
          <p:cNvSpPr>
            <a:spLocks noGrp="1"/>
          </p:cNvSpPr>
          <p:nvPr/>
        </p:nvSpPr>
        <p:spPr bwMode="auto">
          <a:xfrm>
            <a:off x="5107379" y="1152354"/>
            <a:ext cx="3790456" cy="1595280"/>
          </a:xfrm>
          <a:prstGeom prst="rect">
            <a:avLst/>
          </a:prstGeom>
          <a:solidFill>
            <a:schemeClr val="bg2"/>
          </a:solidFill>
          <a:ln w="6350">
            <a:solidFill>
              <a:schemeClr val="accent1">
                <a:lumMod val="40000"/>
                <a:lumOff val="60000"/>
              </a:schemeClr>
            </a:solidFill>
            <a:miter lim="800000"/>
          </a:ln>
          <a:extLst>
            <a:ext uri="{909E8E84-426E-40dd-AFC4-6F175D3DCCD1}">
              <a14:hiddenFill xmlns:lc="http://schemas.openxmlformats.org/drawingml/2006/lockedCanvas" xmlns:mc="http://schemas.openxmlformats.org/markup-compatibility/2006" xmlns:mv="urn:schemas-microsoft-com:mac:vml" xmlns:a14="http://schemas.microsoft.com/office/drawing/2010/main" xmlns="">
                <a:solidFill>
                  <a:srgbClr val="FFFFFF"/>
                </a:solidFill>
              </a14:hiddenFill>
            </a:ext>
            <a:ext uri="{91240B29-F687-4f45-9708-019B960494DF}">
              <a14:hiddenLine xmlns:lc="http://schemas.openxmlformats.org/drawingml/2006/lockedCanvas" xmlns:mc="http://schemas.openxmlformats.org/markup-compatibility/2006" xmlns:mv="urn:schemas-microsoft-com:mac:vml" xmlns:a14="http://schemas.microsoft.com/office/drawing/2010/main" xmlns="" w="9525">
                <a:solidFill>
                  <a:srgbClr val="000000"/>
                </a:solidFill>
                <a:miter lim="800000"/>
                <a:headEnd/>
                <a:tailEnd/>
              </a14:hiddenLine>
            </a:ext>
            <a:ext uri="{FAA26D3D-D897-4be2-8F04-BA451C77F1D7}">
              <ma14:placeholderFlag xmlns:lc="http://schemas.openxmlformats.org/drawingml/2006/lockedCanvas" xmlns:mc="http://schemas.openxmlformats.org/markup-compatibility/2006" xmlns:mv="urn:schemas-microsoft-com:mac:vml" xmlns:ma14="http://schemas.microsoft.com/office/mac/drawingml/2011/main" xmlns="" val="1"/>
            </a:ext>
          </a:extLst>
        </p:spPr>
        <p:style>
          <a:lnRef idx="2">
            <a:schemeClr val="accent1"/>
          </a:lnRef>
          <a:fillRef idx="1">
            <a:schemeClr val="lt1"/>
          </a:fillRef>
          <a:effectRef idx="0">
            <a:schemeClr val="accent1"/>
          </a:effectRef>
          <a:fontRef idx="minor">
            <a:schemeClr val="dk1"/>
          </a:fontRef>
        </p:style>
        <p:txBody>
          <a:bodyPr vert="horz" wrap="square" lIns="182880" tIns="146304" rIns="182880" bIns="146304" numCol="1" anchor="ctr" anchorCtr="0" compatLnSpc="1">
            <a:prstTxWarp prst="textNoShape">
              <a:avLst/>
            </a:prstTxWarp>
            <a:noAutofit/>
          </a:bodyPr>
          <a:lstStyle>
            <a:lvl1pPr marL="0" indent="0" algn="l" defTabSz="373039" rtl="0" fontAlgn="base">
              <a:lnSpc>
                <a:spcPct val="100000"/>
              </a:lnSpc>
              <a:spcBef>
                <a:spcPts val="0"/>
              </a:spcBef>
              <a:spcAft>
                <a:spcPct val="0"/>
              </a:spcAft>
              <a:buClr>
                <a:schemeClr val="tx1"/>
              </a:buClr>
              <a:buSzPct val="90000"/>
              <a:buFont typeface="Wingdings" pitchFamily="2" charset="2"/>
              <a:buNone/>
              <a:defRPr sz="1836" kern="1200" baseline="0">
                <a:solidFill>
                  <a:schemeClr val="tx1"/>
                </a:solidFill>
                <a:latin typeface="Consolas" panose="020B0609020204030204" pitchFamily="49" charset="0"/>
                <a:ea typeface="+mn-ea"/>
                <a:cs typeface="Consolas" panose="020B0609020204030204" pitchFamily="49" charset="0"/>
              </a:defRPr>
            </a:lvl1pPr>
            <a:lvl2pPr marL="373039" indent="0" algn="l" defTabSz="373039" rtl="0" fontAlgn="base">
              <a:lnSpc>
                <a:spcPct val="100000"/>
              </a:lnSpc>
              <a:spcBef>
                <a:spcPts val="0"/>
              </a:spcBef>
              <a:spcAft>
                <a:spcPct val="0"/>
              </a:spcAft>
              <a:buSzPct val="90000"/>
              <a:buFont typeface="Arial" charset="0"/>
              <a:buNone/>
              <a:defRPr sz="1836" kern="1200">
                <a:solidFill>
                  <a:schemeClr val="dk1"/>
                </a:solidFill>
                <a:latin typeface="Consolas" panose="020B0609020204030204" pitchFamily="49" charset="0"/>
                <a:ea typeface="+mn-ea"/>
                <a:cs typeface="Consolas" panose="020B0609020204030204" pitchFamily="49" charset="0"/>
              </a:defRPr>
            </a:lvl2pPr>
            <a:lvl3pPr marL="746077" indent="0" algn="l" defTabSz="373039" rtl="0" fontAlgn="base">
              <a:lnSpc>
                <a:spcPct val="100000"/>
              </a:lnSpc>
              <a:spcBef>
                <a:spcPts val="0"/>
              </a:spcBef>
              <a:spcAft>
                <a:spcPct val="0"/>
              </a:spcAft>
              <a:buSzPct val="90000"/>
              <a:buFont typeface="Arial" charset="0"/>
              <a:buNone/>
              <a:tabLst/>
              <a:defRPr sz="1836" kern="1200">
                <a:solidFill>
                  <a:schemeClr val="dk1"/>
                </a:solidFill>
                <a:latin typeface="Consolas" panose="020B0609020204030204" pitchFamily="49" charset="0"/>
                <a:ea typeface="+mn-ea"/>
                <a:cs typeface="Consolas" panose="020B0609020204030204" pitchFamily="49" charset="0"/>
              </a:defRPr>
            </a:lvl3pPr>
            <a:lvl4pPr marL="1119116" indent="0" algn="l" defTabSz="373039" rtl="0" fontAlgn="base">
              <a:lnSpc>
                <a:spcPct val="100000"/>
              </a:lnSpc>
              <a:spcBef>
                <a:spcPts val="0"/>
              </a:spcBef>
              <a:spcAft>
                <a:spcPct val="0"/>
              </a:spcAft>
              <a:buSzPct val="90000"/>
              <a:buFont typeface="Arial" charset="0"/>
              <a:buNone/>
              <a:defRPr sz="1836" kern="1200">
                <a:solidFill>
                  <a:schemeClr val="dk1"/>
                </a:solidFill>
                <a:latin typeface="Consolas" panose="020B0609020204030204" pitchFamily="49" charset="0"/>
                <a:ea typeface="+mn-ea"/>
                <a:cs typeface="Consolas" panose="020B0609020204030204" pitchFamily="49" charset="0"/>
              </a:defRPr>
            </a:lvl4pPr>
            <a:lvl5pPr marL="1492154" indent="0" algn="l" defTabSz="373039" rtl="0" fontAlgn="base">
              <a:lnSpc>
                <a:spcPct val="100000"/>
              </a:lnSpc>
              <a:spcBef>
                <a:spcPts val="0"/>
              </a:spcBef>
              <a:spcAft>
                <a:spcPct val="0"/>
              </a:spcAft>
              <a:buSzPct val="90000"/>
              <a:buFont typeface="Arial" charset="0"/>
              <a:buNone/>
              <a:tabLst/>
              <a:defRPr sz="1836" kern="1200">
                <a:solidFill>
                  <a:schemeClr val="dk1"/>
                </a:soli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None/>
            </a:pPr>
            <a:r>
              <a:rPr lang="en-US" sz="1200" dirty="0" smtClean="0"/>
              <a:t>[</a:t>
            </a:r>
            <a:r>
              <a:rPr lang="en-US" sz="1200" dirty="0"/>
              <a:t/>
            </a:r>
            <a:br>
              <a:rPr lang="en-US" sz="1200" dirty="0"/>
            </a:br>
            <a:r>
              <a:rPr lang="en-US" sz="1200" dirty="0"/>
              <a:t>   {</a:t>
            </a:r>
            <a:br>
              <a:rPr lang="en-US" sz="1200" dirty="0"/>
            </a:br>
            <a:r>
              <a:rPr lang="en-US" sz="1200" dirty="0"/>
              <a:t>       "Number":"SO43659",</a:t>
            </a:r>
            <a:br>
              <a:rPr lang="en-US" sz="1200" dirty="0"/>
            </a:br>
            <a:r>
              <a:rPr lang="en-US" sz="1200" dirty="0"/>
              <a:t>       "Date":"2011-05-31T00:00:00"</a:t>
            </a:r>
            <a:br>
              <a:rPr lang="en-US" sz="1200" dirty="0"/>
            </a:br>
            <a:r>
              <a:rPr lang="en-US" sz="1200" dirty="0"/>
              <a:t>       "AccountNumber":"AW29825",</a:t>
            </a:r>
            <a:br>
              <a:rPr lang="en-US" sz="1200" dirty="0"/>
            </a:br>
            <a:r>
              <a:rPr lang="en-US" sz="1200" dirty="0"/>
              <a:t>       "Price":59.99,</a:t>
            </a:r>
            <a:br>
              <a:rPr lang="en-US" sz="1200" dirty="0"/>
            </a:br>
            <a:r>
              <a:rPr lang="en-US" sz="1200" dirty="0"/>
              <a:t>       "Quantity":1</a:t>
            </a:r>
            <a:br>
              <a:rPr lang="en-US" sz="1200" dirty="0"/>
            </a:br>
            <a:r>
              <a:rPr lang="en-US" sz="1200" dirty="0"/>
              <a:t>     </a:t>
            </a:r>
            <a:r>
              <a:rPr lang="en-US" sz="1200" dirty="0" smtClean="0"/>
              <a:t>},…]</a:t>
            </a:r>
            <a:endParaRPr lang="en-US" sz="2400" dirty="0"/>
          </a:p>
        </p:txBody>
      </p:sp>
    </p:spTree>
    <p:extLst>
      <p:ext uri="{BB962C8B-B14F-4D97-AF65-F5344CB8AC3E}">
        <p14:creationId xmlns:p14="http://schemas.microsoft.com/office/powerpoint/2010/main" val="28732954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fade">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fade">
                                      <p:cBhvr>
                                        <p:cTn id="42" dur="5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500"/>
                                        <p:tgtEl>
                                          <p:spTgt spid="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fade">
                                      <p:cBhvr>
                                        <p:cTn id="6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4"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err="1">
                <a:solidFill>
                  <a:schemeClr val="accent1"/>
                </a:solidFill>
                <a:cs typeface="Segoe UI Light" panose="020B0502040204020203" pitchFamily="34" charset="0"/>
              </a:rPr>
              <a:t>Funzionalità</a:t>
            </a:r>
            <a:r>
              <a:rPr lang="en-US" sz="3600" dirty="0">
                <a:solidFill>
                  <a:schemeClr val="accent1"/>
                </a:solidFill>
                <a:cs typeface="Segoe UI Light" panose="020B0502040204020203" pitchFamily="34" charset="0"/>
              </a:rPr>
              <a:t> di import</a:t>
            </a:r>
          </a:p>
        </p:txBody>
      </p:sp>
      <p:sp>
        <p:nvSpPr>
          <p:cNvPr id="8" name="Text Placeholder 7"/>
          <p:cNvSpPr>
            <a:spLocks noGrp="1"/>
          </p:cNvSpPr>
          <p:nvPr>
            <p:ph sz="quarter" idx="10"/>
          </p:nvPr>
        </p:nvSpPr>
        <p:spPr>
          <a:xfrm>
            <a:off x="245691" y="1363288"/>
            <a:ext cx="8652143" cy="4464857"/>
          </a:xfrm>
        </p:spPr>
        <p:txBody>
          <a:bodyPr>
            <a:normAutofit/>
          </a:bodyPr>
          <a:lstStyle/>
          <a:p>
            <a:pPr marL="0" indent="0">
              <a:buNone/>
            </a:pPr>
            <a:r>
              <a:rPr lang="en-US" sz="2800" dirty="0" err="1" smtClean="0"/>
              <a:t>Altre</a:t>
            </a:r>
            <a:r>
              <a:rPr lang="en-US" sz="2800" dirty="0" smtClean="0"/>
              <a:t> </a:t>
            </a:r>
            <a:r>
              <a:rPr lang="en-US" sz="2800" dirty="0" err="1" smtClean="0"/>
              <a:t>funzioni</a:t>
            </a:r>
            <a:endParaRPr lang="en-US" sz="2800" dirty="0" smtClean="0"/>
          </a:p>
          <a:p>
            <a:pPr marL="347755" lvl="1" indent="0">
              <a:buNone/>
            </a:pPr>
            <a:r>
              <a:rPr lang="en-US" sz="2000" dirty="0" smtClean="0"/>
              <a:t>Validation: ISJSON( </a:t>
            </a:r>
            <a:r>
              <a:rPr lang="en-US" sz="2000" dirty="0" err="1" smtClean="0"/>
              <a:t>json_text</a:t>
            </a:r>
            <a:r>
              <a:rPr lang="en-US" sz="2000" dirty="0" smtClean="0"/>
              <a:t> ) </a:t>
            </a:r>
          </a:p>
          <a:p>
            <a:pPr marL="641918" lvl="2" indent="0">
              <a:buNone/>
            </a:pPr>
            <a:r>
              <a:rPr lang="en-US" sz="1800" dirty="0" err="1"/>
              <a:t>Importante</a:t>
            </a:r>
            <a:r>
              <a:rPr lang="en-US" sz="1800" dirty="0"/>
              <a:t> per </a:t>
            </a:r>
            <a:r>
              <a:rPr lang="en-US" sz="1800" b="1" dirty="0"/>
              <a:t>CHECK CONSTRAINT</a:t>
            </a:r>
          </a:p>
          <a:p>
            <a:pPr marL="641918" lvl="2" indent="0">
              <a:buNone/>
            </a:pPr>
            <a:r>
              <a:rPr lang="en-US" sz="1800" b="1" dirty="0">
                <a:latin typeface="Courier New" panose="02070309020205020404" pitchFamily="49" charset="0"/>
                <a:cs typeface="Courier New" panose="02070309020205020404" pitchFamily="49" charset="0"/>
              </a:rPr>
              <a:t>… WHERE </a:t>
            </a:r>
            <a:r>
              <a:rPr lang="en-US" sz="1800" b="1" dirty="0">
                <a:solidFill>
                  <a:srgbClr val="0070C0">
                    <a:alpha val="99000"/>
                  </a:srgbClr>
                </a:solidFill>
                <a:latin typeface="Courier New" panose="02070309020205020404" pitchFamily="49" charset="0"/>
                <a:cs typeface="Courier New" panose="02070309020205020404" pitchFamily="49" charset="0"/>
              </a:rPr>
              <a:t>ISJSON</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tab.JCol</a:t>
            </a:r>
            <a:r>
              <a:rPr lang="en-US" sz="1800" b="1" dirty="0">
                <a:latin typeface="Courier New" panose="02070309020205020404" pitchFamily="49" charset="0"/>
                <a:cs typeface="Courier New" panose="02070309020205020404" pitchFamily="49" charset="0"/>
              </a:rPr>
              <a:t>) &gt; </a:t>
            </a:r>
            <a:r>
              <a:rPr lang="en-US" sz="1800" b="1" dirty="0" smtClean="0">
                <a:latin typeface="Courier New" panose="02070309020205020404" pitchFamily="49" charset="0"/>
                <a:cs typeface="Courier New" panose="02070309020205020404" pitchFamily="49" charset="0"/>
              </a:rPr>
              <a:t>0</a:t>
            </a:r>
          </a:p>
          <a:p>
            <a:pPr lvl="2"/>
            <a:endParaRPr lang="en-US" sz="1800" b="1" dirty="0">
              <a:latin typeface="Courier New" panose="02070309020205020404" pitchFamily="49" charset="0"/>
              <a:cs typeface="Courier New" panose="02070309020205020404" pitchFamily="49" charset="0"/>
            </a:endParaRPr>
          </a:p>
          <a:p>
            <a:pPr marL="347755" lvl="1" indent="0">
              <a:buNone/>
            </a:pPr>
            <a:r>
              <a:rPr lang="en-US" sz="2000" dirty="0" smtClean="0"/>
              <a:t>Querying: JSON_VALUE( </a:t>
            </a:r>
            <a:r>
              <a:rPr lang="en-US" sz="2000" dirty="0" err="1" smtClean="0"/>
              <a:t>json_text</a:t>
            </a:r>
            <a:r>
              <a:rPr lang="en-US" sz="2000" dirty="0" smtClean="0"/>
              <a:t>, path )</a:t>
            </a:r>
          </a:p>
          <a:p>
            <a:pPr marL="641918" lvl="2" indent="0">
              <a:buNone/>
            </a:pPr>
            <a:r>
              <a:rPr lang="en-US" sz="1800" dirty="0" err="1"/>
              <a:t>Estrae</a:t>
            </a:r>
            <a:r>
              <a:rPr lang="en-US" sz="1800" dirty="0"/>
              <a:t> </a:t>
            </a:r>
            <a:r>
              <a:rPr lang="en-US" sz="1800" dirty="0" err="1"/>
              <a:t>uno</a:t>
            </a:r>
            <a:r>
              <a:rPr lang="en-US" sz="1800" dirty="0"/>
              <a:t> </a:t>
            </a:r>
            <a:r>
              <a:rPr lang="en-US" sz="1800" b="1" dirty="0" err="1"/>
              <a:t>scalare</a:t>
            </a:r>
            <a:r>
              <a:rPr lang="en-US" sz="1800" dirty="0"/>
              <a:t> dal </a:t>
            </a:r>
            <a:r>
              <a:rPr lang="en-US" sz="1800" dirty="0" err="1"/>
              <a:t>json</a:t>
            </a:r>
            <a:r>
              <a:rPr lang="en-US" sz="1800" dirty="0"/>
              <a:t> </a:t>
            </a:r>
            <a:r>
              <a:rPr lang="en-US" sz="1800" dirty="0" err="1"/>
              <a:t>letto</a:t>
            </a:r>
            <a:r>
              <a:rPr lang="en-US" sz="1800" dirty="0"/>
              <a:t> e </a:t>
            </a:r>
            <a:r>
              <a:rPr lang="en-US" sz="1800" dirty="0" err="1"/>
              <a:t>può</a:t>
            </a:r>
            <a:r>
              <a:rPr lang="en-US" sz="1800" dirty="0"/>
              <a:t> </a:t>
            </a:r>
            <a:r>
              <a:rPr lang="en-US" sz="1800" dirty="0" err="1"/>
              <a:t>filtrare</a:t>
            </a:r>
            <a:r>
              <a:rPr lang="en-US" sz="1800" dirty="0"/>
              <a:t> per </a:t>
            </a:r>
            <a:r>
              <a:rPr lang="en-US" sz="1800" b="1" dirty="0"/>
              <a:t>path</a:t>
            </a:r>
          </a:p>
          <a:p>
            <a:pPr marL="641918" lvl="2" indent="0">
              <a:buNone/>
            </a:pPr>
            <a:r>
              <a:rPr lang="en-US" sz="1800" b="1" dirty="0">
                <a:latin typeface="Courier New" panose="02070309020205020404" pitchFamily="49" charset="0"/>
                <a:cs typeface="Courier New" panose="02070309020205020404" pitchFamily="49" charset="0"/>
              </a:rPr>
              <a:t>… AND </a:t>
            </a:r>
            <a:r>
              <a:rPr lang="en-US" sz="1800" b="1" dirty="0">
                <a:solidFill>
                  <a:srgbClr val="0070C0">
                    <a:alpha val="99000"/>
                  </a:srgbClr>
                </a:solidFill>
                <a:latin typeface="Courier New" panose="02070309020205020404" pitchFamily="49" charset="0"/>
                <a:cs typeface="Courier New" panose="02070309020205020404" pitchFamily="49" charset="0"/>
              </a:rPr>
              <a:t>JSON_VALUE</a:t>
            </a:r>
            <a:r>
              <a:rPr lang="en-US" sz="1800" b="1" dirty="0">
                <a:latin typeface="Courier New" panose="02070309020205020404" pitchFamily="49" charset="0"/>
                <a:cs typeface="Courier New" panose="02070309020205020404" pitchFamily="49" charset="0"/>
              </a:rPr>
              <a:t>(tab.</a:t>
            </a:r>
            <a:r>
              <a:rPr lang="en-US" sz="1800" b="1" dirty="0" err="1">
                <a:latin typeface="Courier New" panose="02070309020205020404" pitchFamily="49" charset="0"/>
                <a:cs typeface="Courier New" panose="02070309020205020404" pitchFamily="49" charset="0"/>
              </a:rPr>
              <a:t>JCol</a:t>
            </a:r>
            <a:r>
              <a:rPr lang="en-US" sz="1800" b="1" dirty="0">
                <a:latin typeface="Courier New" panose="02070309020205020404" pitchFamily="49" charset="0"/>
                <a:cs typeface="Courier New" panose="02070309020205020404" pitchFamily="49" charset="0"/>
              </a:rPr>
              <a:t>,'</a:t>
            </a:r>
            <a:r>
              <a:rPr lang="en-US" sz="1800" b="1" dirty="0">
                <a:solidFill>
                  <a:srgbClr val="C00000">
                    <a:alpha val="99000"/>
                  </a:srgbClr>
                </a:solidFill>
                <a:latin typeface="Courier New" panose="02070309020205020404" pitchFamily="49" charset="0"/>
                <a:cs typeface="Courier New" panose="02070309020205020404" pitchFamily="49" charset="0"/>
              </a:rPr>
              <a:t>$.</a:t>
            </a:r>
            <a:r>
              <a:rPr lang="en-US" sz="1800" b="1" dirty="0" err="1">
                <a:solidFill>
                  <a:srgbClr val="C00000">
                    <a:alpha val="99000"/>
                  </a:srgbClr>
                </a:solidFill>
                <a:latin typeface="Courier New" panose="02070309020205020404" pitchFamily="49" charset="0"/>
                <a:cs typeface="Courier New" panose="02070309020205020404" pitchFamily="49" charset="0"/>
              </a:rPr>
              <a:t>Order.Type</a:t>
            </a:r>
            <a:r>
              <a:rPr lang="en-US" sz="1800" b="1" dirty="0">
                <a:latin typeface="Courier New" panose="02070309020205020404" pitchFamily="49" charset="0"/>
                <a:cs typeface="Courier New" panose="02070309020205020404" pitchFamily="49" charset="0"/>
              </a:rPr>
              <a:t>') = </a:t>
            </a:r>
            <a:r>
              <a:rPr lang="en-US" sz="1800" b="1" dirty="0" smtClean="0">
                <a:solidFill>
                  <a:srgbClr val="C00000"/>
                </a:solidFill>
                <a:latin typeface="Courier New" panose="02070309020205020404" pitchFamily="49" charset="0"/>
                <a:cs typeface="Courier New" panose="02070309020205020404" pitchFamily="49" charset="0"/>
              </a:rPr>
              <a:t>'C‘</a:t>
            </a:r>
          </a:p>
          <a:p>
            <a:pPr lvl="2"/>
            <a:endParaRPr lang="en-US" sz="1800" b="1" dirty="0" smtClean="0">
              <a:solidFill>
                <a:srgbClr val="C00000"/>
              </a:solidFill>
              <a:latin typeface="Courier New" panose="02070309020205020404" pitchFamily="49" charset="0"/>
              <a:cs typeface="Courier New" panose="02070309020205020404" pitchFamily="49" charset="0"/>
            </a:endParaRPr>
          </a:p>
          <a:p>
            <a:pPr marL="347755" lvl="1" indent="0">
              <a:buNone/>
            </a:pPr>
            <a:r>
              <a:rPr lang="en-US" sz="2000" dirty="0"/>
              <a:t>Querying: </a:t>
            </a:r>
            <a:r>
              <a:rPr lang="en-US" sz="2000" dirty="0" smtClean="0"/>
              <a:t>JSON_QUERY( </a:t>
            </a:r>
            <a:r>
              <a:rPr lang="en-US" sz="2000" dirty="0" err="1"/>
              <a:t>json_text</a:t>
            </a:r>
            <a:r>
              <a:rPr lang="en-US" sz="2000" dirty="0"/>
              <a:t>, path )</a:t>
            </a:r>
          </a:p>
          <a:p>
            <a:pPr marL="641918" lvl="2" indent="0">
              <a:buNone/>
            </a:pPr>
            <a:r>
              <a:rPr lang="en-US" sz="1800" dirty="0" err="1"/>
              <a:t>Estrae</a:t>
            </a:r>
            <a:r>
              <a:rPr lang="en-US" sz="1800" dirty="0"/>
              <a:t> </a:t>
            </a:r>
            <a:r>
              <a:rPr lang="en-US" sz="1800" dirty="0" smtClean="0"/>
              <a:t>un </a:t>
            </a:r>
            <a:r>
              <a:rPr lang="en-US" sz="1800" b="1" dirty="0" err="1" smtClean="0"/>
              <a:t>oggetto</a:t>
            </a:r>
            <a:r>
              <a:rPr lang="en-US" sz="1800" dirty="0" smtClean="0"/>
              <a:t> dal </a:t>
            </a:r>
            <a:r>
              <a:rPr lang="en-US" sz="1800" dirty="0"/>
              <a:t>json </a:t>
            </a:r>
            <a:r>
              <a:rPr lang="en-US" sz="1800" dirty="0" err="1"/>
              <a:t>letto</a:t>
            </a:r>
            <a:r>
              <a:rPr lang="en-US" sz="1800" dirty="0"/>
              <a:t> e </a:t>
            </a:r>
            <a:r>
              <a:rPr lang="en-US" sz="1800" dirty="0" err="1"/>
              <a:t>può</a:t>
            </a:r>
            <a:r>
              <a:rPr lang="en-US" sz="1800" dirty="0"/>
              <a:t> </a:t>
            </a:r>
            <a:r>
              <a:rPr lang="en-US" sz="1800" dirty="0" err="1"/>
              <a:t>filtrare</a:t>
            </a:r>
            <a:r>
              <a:rPr lang="en-US" sz="1800" dirty="0"/>
              <a:t> per </a:t>
            </a:r>
            <a:r>
              <a:rPr lang="en-US" sz="1800" b="1" dirty="0"/>
              <a:t>path</a:t>
            </a:r>
          </a:p>
          <a:p>
            <a:pPr marL="641918" lvl="2" indent="0">
              <a:buNone/>
            </a:pPr>
            <a:r>
              <a:rPr lang="en-US" sz="1800" b="1" dirty="0">
                <a:latin typeface="Courier New" panose="02070309020205020404" pitchFamily="49" charset="0"/>
                <a:cs typeface="Courier New" panose="02070309020205020404" pitchFamily="49" charset="0"/>
              </a:rPr>
              <a:t>… AND </a:t>
            </a:r>
            <a:r>
              <a:rPr lang="en-US" sz="1800" b="1" dirty="0" smtClean="0">
                <a:solidFill>
                  <a:srgbClr val="0070C0">
                    <a:alpha val="99000"/>
                  </a:srgbClr>
                </a:solidFill>
                <a:latin typeface="Courier New" panose="02070309020205020404" pitchFamily="49" charset="0"/>
                <a:cs typeface="Courier New" panose="02070309020205020404" pitchFamily="49" charset="0"/>
              </a:rPr>
              <a:t>JSON_QUERY</a:t>
            </a:r>
            <a:r>
              <a:rPr lang="en-US" sz="1800" b="1" dirty="0" smtClean="0">
                <a:latin typeface="Courier New" panose="02070309020205020404" pitchFamily="49" charset="0"/>
                <a:cs typeface="Courier New" panose="02070309020205020404" pitchFamily="49" charset="0"/>
              </a:rPr>
              <a:t>(</a:t>
            </a:r>
            <a:r>
              <a:rPr lang="en-US" sz="1800" b="1" dirty="0" err="1" smtClean="0">
                <a:latin typeface="Courier New" panose="02070309020205020404" pitchFamily="49" charset="0"/>
                <a:cs typeface="Courier New" panose="02070309020205020404" pitchFamily="49" charset="0"/>
              </a:rPr>
              <a:t>tab.JCol</a:t>
            </a:r>
            <a:r>
              <a:rPr lang="en-US" sz="1800" b="1" dirty="0" smtClean="0">
                <a:latin typeface="Courier New" panose="02070309020205020404" pitchFamily="49" charset="0"/>
                <a:cs typeface="Courier New" panose="02070309020205020404" pitchFamily="49" charset="0"/>
              </a:rPr>
              <a:t>,'</a:t>
            </a:r>
            <a:r>
              <a:rPr lang="en-US" sz="1800" b="1" dirty="0" smtClean="0">
                <a:solidFill>
                  <a:srgbClr val="C00000">
                    <a:alpha val="99000"/>
                  </a:srgbClr>
                </a:solidFill>
                <a:latin typeface="Courier New" panose="02070309020205020404" pitchFamily="49" charset="0"/>
                <a:cs typeface="Courier New" panose="02070309020205020404" pitchFamily="49" charset="0"/>
              </a:rPr>
              <a:t>$</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a:t>
            </a:r>
            <a:r>
              <a:rPr lang="en-US" sz="1800" b="1" dirty="0" smtClean="0">
                <a:solidFill>
                  <a:srgbClr val="C00000"/>
                </a:solidFill>
                <a:latin typeface="Courier New" panose="02070309020205020404" pitchFamily="49" charset="0"/>
                <a:cs typeface="Courier New" panose="02070309020205020404" pitchFamily="49" charset="0"/>
              </a:rPr>
              <a:t>'{…}‘ </a:t>
            </a:r>
            <a:r>
              <a:rPr lang="en-US" sz="1800" i="1" dirty="0" smtClean="0">
                <a:solidFill>
                  <a:schemeClr val="tx1"/>
                </a:solidFill>
              </a:rPr>
              <a:t>(</a:t>
            </a:r>
            <a:r>
              <a:rPr lang="en-US" sz="1800" i="1" dirty="0" err="1" smtClean="0">
                <a:solidFill>
                  <a:schemeClr val="tx1"/>
                </a:solidFill>
              </a:rPr>
              <a:t>intero</a:t>
            </a:r>
            <a:r>
              <a:rPr lang="en-US" sz="1800" i="1" dirty="0" smtClean="0">
                <a:solidFill>
                  <a:schemeClr val="tx1"/>
                </a:solidFill>
              </a:rPr>
              <a:t> JSON)</a:t>
            </a:r>
            <a:endParaRPr lang="en-US" sz="1800" i="1" dirty="0">
              <a:solidFill>
                <a:schemeClr val="tx1"/>
              </a:solidFill>
            </a:endParaRPr>
          </a:p>
          <a:p>
            <a:pPr lvl="2"/>
            <a:endParaRPr lang="en-US" sz="2000" b="1" dirty="0">
              <a:solidFill>
                <a:srgbClr val="C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312068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animEffect transition="in" filter="fade">
                                      <p:cBhvr>
                                        <p:cTn id="19" dur="500"/>
                                        <p:tgtEl>
                                          <p:spTgt spid="8">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fade">
                                      <p:cBhvr>
                                        <p:cTn id="22" dur="500"/>
                                        <p:tgtEl>
                                          <p:spTgt spid="8">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animEffect transition="in" filter="fade">
                                      <p:cBhvr>
                                        <p:cTn id="25" dur="500"/>
                                        <p:tgtEl>
                                          <p:spTgt spid="8">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xEl>
                                              <p:pRg st="9" end="9"/>
                                            </p:txEl>
                                          </p:spTgt>
                                        </p:tgtEl>
                                        <p:attrNameLst>
                                          <p:attrName>style.visibility</p:attrName>
                                        </p:attrNameLst>
                                      </p:cBhvr>
                                      <p:to>
                                        <p:strVal val="visible"/>
                                      </p:to>
                                    </p:set>
                                    <p:animEffect transition="in" filter="fade">
                                      <p:cBhvr>
                                        <p:cTn id="28" dur="500"/>
                                        <p:tgtEl>
                                          <p:spTgt spid="8">
                                            <p:txEl>
                                              <p:pRg st="9" end="9"/>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xEl>
                                              <p:pRg st="10" end="10"/>
                                            </p:txEl>
                                          </p:spTgt>
                                        </p:tgtEl>
                                        <p:attrNameLst>
                                          <p:attrName>style.visibility</p:attrName>
                                        </p:attrNameLst>
                                      </p:cBhvr>
                                      <p:to>
                                        <p:strVal val="visible"/>
                                      </p:to>
                                    </p:set>
                                    <p:animEffect transition="in" filter="fade">
                                      <p:cBhvr>
                                        <p:cTn id="31" dur="500"/>
                                        <p:tgtEl>
                                          <p:spTgt spid="8">
                                            <p:txEl>
                                              <p:pRg st="10" end="1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xEl>
                                              <p:pRg st="11" end="11"/>
                                            </p:txEl>
                                          </p:spTgt>
                                        </p:tgtEl>
                                        <p:attrNameLst>
                                          <p:attrName>style.visibility</p:attrName>
                                        </p:attrNameLst>
                                      </p:cBhvr>
                                      <p:to>
                                        <p:strVal val="visible"/>
                                      </p:to>
                                    </p:set>
                                    <p:animEffect transition="in" filter="fade">
                                      <p:cBhvr>
                                        <p:cTn id="34"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err="1">
                <a:solidFill>
                  <a:schemeClr val="accent1"/>
                </a:solidFill>
                <a:cs typeface="Segoe UI Light" panose="020B0502040204020203" pitchFamily="34" charset="0"/>
              </a:rPr>
              <a:t>Sintassi</a:t>
            </a:r>
            <a:r>
              <a:rPr lang="en-US" sz="3600" dirty="0">
                <a:solidFill>
                  <a:schemeClr val="accent1"/>
                </a:solidFill>
                <a:cs typeface="Segoe UI Light" panose="020B0502040204020203" pitchFamily="34" charset="0"/>
              </a:rPr>
              <a:t> path</a:t>
            </a:r>
          </a:p>
        </p:txBody>
      </p:sp>
      <p:sp>
        <p:nvSpPr>
          <p:cNvPr id="8" name="Text Placeholder 7"/>
          <p:cNvSpPr>
            <a:spLocks noGrp="1"/>
          </p:cNvSpPr>
          <p:nvPr>
            <p:ph sz="quarter" idx="10"/>
          </p:nvPr>
        </p:nvSpPr>
        <p:spPr>
          <a:xfrm>
            <a:off x="316771" y="1382688"/>
            <a:ext cx="8652143" cy="4463930"/>
          </a:xfrm>
        </p:spPr>
        <p:txBody>
          <a:bodyPr>
            <a:normAutofit/>
          </a:bodyPr>
          <a:lstStyle/>
          <a:p>
            <a:pPr marL="0" indent="0">
              <a:buNone/>
            </a:pPr>
            <a:r>
              <a:rPr lang="en-US" sz="3200" dirty="0" err="1" smtClean="0"/>
              <a:t>Espressioni</a:t>
            </a:r>
            <a:r>
              <a:rPr lang="en-US" sz="3200" dirty="0" smtClean="0"/>
              <a:t> di path</a:t>
            </a:r>
          </a:p>
          <a:p>
            <a:pPr marL="347755" lvl="1" indent="0">
              <a:buNone/>
            </a:pPr>
            <a:r>
              <a:rPr lang="en-US" sz="2400" dirty="0" smtClean="0"/>
              <a:t>$ (</a:t>
            </a:r>
            <a:r>
              <a:rPr lang="en-US" sz="2400" dirty="0" err="1"/>
              <a:t>intero</a:t>
            </a:r>
            <a:r>
              <a:rPr lang="en-US" sz="2400" dirty="0" smtClean="0"/>
              <a:t> JSON text), è </a:t>
            </a:r>
            <a:r>
              <a:rPr lang="en-US" sz="2400" dirty="0" err="1" smtClean="0"/>
              <a:t>il</a:t>
            </a:r>
            <a:r>
              <a:rPr lang="en-US" sz="2400" dirty="0" smtClean="0"/>
              <a:t> primo </a:t>
            </a:r>
            <a:r>
              <a:rPr lang="en-US" sz="2400" dirty="0" err="1" smtClean="0"/>
              <a:t>carattere</a:t>
            </a:r>
            <a:r>
              <a:rPr lang="en-US" sz="2400" dirty="0" smtClean="0"/>
              <a:t> di </a:t>
            </a:r>
            <a:r>
              <a:rPr lang="en-US" sz="2400" dirty="0" err="1" smtClean="0"/>
              <a:t>ricerca</a:t>
            </a:r>
            <a:endParaRPr lang="en-US" sz="2400" dirty="0" smtClean="0"/>
          </a:p>
          <a:p>
            <a:pPr marL="347755" lvl="1" indent="0">
              <a:buNone/>
            </a:pPr>
            <a:r>
              <a:rPr lang="en-US" sz="2400" dirty="0" smtClean="0"/>
              <a:t>$.prop1 (</a:t>
            </a:r>
            <a:r>
              <a:rPr lang="en-US" sz="2400" dirty="0" err="1" smtClean="0"/>
              <a:t>proprietà</a:t>
            </a:r>
            <a:r>
              <a:rPr lang="en-US" sz="2400" dirty="0" smtClean="0"/>
              <a:t> del JSON)</a:t>
            </a:r>
          </a:p>
          <a:p>
            <a:pPr marL="347755" lvl="1" indent="0">
              <a:buNone/>
            </a:pPr>
            <a:r>
              <a:rPr lang="en-US" sz="2400" dirty="0" smtClean="0"/>
              <a:t>$[n] (</a:t>
            </a:r>
            <a:r>
              <a:rPr lang="en-US" sz="2400" dirty="0" err="1" smtClean="0"/>
              <a:t>ennesimo</a:t>
            </a:r>
            <a:r>
              <a:rPr lang="en-US" sz="2400" dirty="0" smtClean="0"/>
              <a:t> </a:t>
            </a:r>
            <a:r>
              <a:rPr lang="en-US" sz="2400" dirty="0" err="1" smtClean="0"/>
              <a:t>elemento</a:t>
            </a:r>
            <a:r>
              <a:rPr lang="en-US" sz="2400" dirty="0" smtClean="0"/>
              <a:t> </a:t>
            </a:r>
            <a:r>
              <a:rPr lang="en-US" sz="2400" dirty="0" err="1" smtClean="0"/>
              <a:t>nell’array</a:t>
            </a:r>
            <a:r>
              <a:rPr lang="en-US" sz="2400" dirty="0" smtClean="0"/>
              <a:t> JSON)</a:t>
            </a:r>
          </a:p>
          <a:p>
            <a:pPr marL="347755" lvl="1" indent="0">
              <a:buNone/>
            </a:pPr>
            <a:r>
              <a:rPr lang="en-US" sz="2400" dirty="0" smtClean="0"/>
              <a:t>$.prop1.prop2.array1[n].prop3.array[2].prop4 (traversing)</a:t>
            </a:r>
          </a:p>
          <a:p>
            <a:pPr marL="347755" lvl="1" indent="0">
              <a:buNone/>
            </a:pPr>
            <a:r>
              <a:rPr lang="en-US" sz="2400" dirty="0" smtClean="0"/>
              <a:t>Lax (default) e strict mode </a:t>
            </a:r>
            <a:r>
              <a:rPr lang="en-US" sz="2400" dirty="0" err="1" smtClean="0"/>
              <a:t>supportati</a:t>
            </a:r>
            <a:endParaRPr lang="en-US" sz="2400" dirty="0" smtClean="0"/>
          </a:p>
          <a:p>
            <a:pPr marL="641918" lvl="2" indent="0">
              <a:buNone/>
            </a:pPr>
            <a:r>
              <a:rPr lang="en-US" sz="2000" dirty="0" err="1" smtClean="0"/>
              <a:t>Differenza</a:t>
            </a:r>
            <a:r>
              <a:rPr lang="en-US" sz="2000" dirty="0" smtClean="0"/>
              <a:t> di </a:t>
            </a:r>
            <a:r>
              <a:rPr lang="en-US" sz="2000" dirty="0" err="1" smtClean="0"/>
              <a:t>gestione</a:t>
            </a:r>
            <a:r>
              <a:rPr lang="en-US" sz="2000" dirty="0" smtClean="0"/>
              <a:t> </a:t>
            </a:r>
            <a:r>
              <a:rPr lang="en-US" sz="2000" dirty="0" err="1" smtClean="0"/>
              <a:t>dei</a:t>
            </a:r>
            <a:r>
              <a:rPr lang="en-US" sz="2000" dirty="0" smtClean="0"/>
              <a:t> path non </a:t>
            </a:r>
            <a:r>
              <a:rPr lang="en-US" sz="2000" dirty="0" err="1" smtClean="0"/>
              <a:t>trovati</a:t>
            </a:r>
            <a:r>
              <a:rPr lang="en-US" sz="2000" dirty="0" smtClean="0"/>
              <a:t> (null vs error)</a:t>
            </a:r>
          </a:p>
          <a:p>
            <a:pPr marL="347755" lvl="1" indent="0">
              <a:buNone/>
            </a:pPr>
            <a:r>
              <a:rPr lang="en-US" sz="2400" dirty="0" smtClean="0"/>
              <a:t>In </a:t>
            </a:r>
            <a:r>
              <a:rPr lang="en-US" sz="2400" dirty="0" err="1" smtClean="0"/>
              <a:t>caso</a:t>
            </a:r>
            <a:r>
              <a:rPr lang="en-US" sz="2400" dirty="0" smtClean="0"/>
              <a:t> di </a:t>
            </a:r>
            <a:r>
              <a:rPr lang="en-US" sz="2400" dirty="0" err="1" smtClean="0"/>
              <a:t>duplicati</a:t>
            </a:r>
            <a:r>
              <a:rPr lang="en-US" sz="2400" dirty="0" smtClean="0"/>
              <a:t>, </a:t>
            </a:r>
            <a:r>
              <a:rPr lang="en-US" sz="2400" dirty="0" err="1" smtClean="0"/>
              <a:t>viene</a:t>
            </a:r>
            <a:r>
              <a:rPr lang="en-US" sz="2400" dirty="0" smtClean="0"/>
              <a:t> </a:t>
            </a:r>
            <a:r>
              <a:rPr lang="en-US" sz="2400" dirty="0" err="1" smtClean="0"/>
              <a:t>tornata</a:t>
            </a:r>
            <a:r>
              <a:rPr lang="en-US" sz="2400" dirty="0" smtClean="0"/>
              <a:t> la prima </a:t>
            </a:r>
            <a:r>
              <a:rPr lang="en-US" sz="2400" dirty="0" err="1" smtClean="0"/>
              <a:t>occorrenza</a:t>
            </a:r>
            <a:endParaRPr lang="en-US" sz="2400" dirty="0" smtClean="0"/>
          </a:p>
          <a:p>
            <a:pPr lvl="1"/>
            <a:endParaRPr lang="en-US" sz="2800" dirty="0" smtClean="0"/>
          </a:p>
        </p:txBody>
      </p:sp>
    </p:spTree>
    <p:extLst>
      <p:ext uri="{BB962C8B-B14F-4D97-AF65-F5344CB8AC3E}">
        <p14:creationId xmlns:p14="http://schemas.microsoft.com/office/powerpoint/2010/main" val="246823525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500"/>
                                        <p:tgtEl>
                                          <p:spTgt spid="8">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500"/>
                                        <p:tgtEl>
                                          <p:spTgt spid="8">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Effect transition="in" filter="fade">
                                      <p:cBhvr>
                                        <p:cTn id="25" dur="500"/>
                                        <p:tgtEl>
                                          <p:spTgt spid="8">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xEl>
                                              <p:pRg st="7" end="7"/>
                                            </p:txEl>
                                          </p:spTgt>
                                        </p:tgtEl>
                                        <p:attrNameLst>
                                          <p:attrName>style.visibility</p:attrName>
                                        </p:attrNameLst>
                                      </p:cBhvr>
                                      <p:to>
                                        <p:strVal val="visible"/>
                                      </p:to>
                                    </p:set>
                                    <p:animEffect transition="in" filter="fade">
                                      <p:cBhvr>
                                        <p:cTn id="28"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err="1" smtClean="0"/>
              <a:t>Formattare</a:t>
            </a:r>
            <a:r>
              <a:rPr lang="en-US" b="0" dirty="0" smtClean="0"/>
              <a:t> </a:t>
            </a:r>
            <a:r>
              <a:rPr lang="en-US" b="0" dirty="0" err="1" smtClean="0"/>
              <a:t>ed</a:t>
            </a:r>
            <a:r>
              <a:rPr lang="en-US" b="0" dirty="0" smtClean="0"/>
              <a:t> </a:t>
            </a:r>
            <a:r>
              <a:rPr lang="en-US" b="0" dirty="0" err="1" smtClean="0"/>
              <a:t>esportare</a:t>
            </a:r>
            <a:r>
              <a:rPr lang="en-US" b="0" dirty="0" smtClean="0"/>
              <a:t> JSON da SQL Server</a:t>
            </a:r>
            <a:endParaRPr lang="en-US" dirty="0"/>
          </a:p>
        </p:txBody>
      </p:sp>
      <p:sp>
        <p:nvSpPr>
          <p:cNvPr id="5" name="Title 6"/>
          <p:cNvSpPr>
            <a:spLocks noGrp="1"/>
          </p:cNvSpPr>
          <p:nvPr>
            <p:ph type="title"/>
          </p:nvPr>
        </p:nvSpPr>
        <p:spPr>
          <a:xfrm>
            <a:off x="174612" y="157943"/>
            <a:ext cx="8794302" cy="1205345"/>
          </a:xfrm>
        </p:spPr>
        <p:txBody>
          <a:bodyPr>
            <a:normAutofit/>
          </a:bodyPr>
          <a:lstStyle/>
          <a:p>
            <a:r>
              <a:rPr lang="en-US" sz="3600" dirty="0" smtClean="0">
                <a:solidFill>
                  <a:schemeClr val="accent1"/>
                </a:solidFill>
                <a:cs typeface="Segoe UI Light" panose="020B0502040204020203" pitchFamily="34" charset="0"/>
              </a:rPr>
              <a:t>DEMO</a:t>
            </a:r>
            <a:endParaRPr lang="en-US" sz="3600" dirty="0">
              <a:solidFill>
                <a:schemeClr val="accent1"/>
              </a:solidFill>
              <a:cs typeface="Segoe UI Light" panose="020B0502040204020203" pitchFamily="34" charset="0"/>
            </a:endParaRPr>
          </a:p>
        </p:txBody>
      </p:sp>
      <p:sp>
        <p:nvSpPr>
          <p:cNvPr id="6" name="Text Placeholder 7"/>
          <p:cNvSpPr txBox="1">
            <a:spLocks/>
          </p:cNvSpPr>
          <p:nvPr/>
        </p:nvSpPr>
        <p:spPr>
          <a:xfrm>
            <a:off x="245691" y="1363288"/>
            <a:ext cx="8652143" cy="3870539"/>
          </a:xfrm>
          <a:prstGeom prst="rect">
            <a:avLst/>
          </a:prstGeom>
        </p:spPr>
        <p:txBody>
          <a:bodyPr>
            <a:noAutofit/>
          </a:bodyPr>
          <a:lst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charset="2"/>
              <a:buNone/>
            </a:pPr>
            <a:endParaRPr lang="en-US" sz="2400" dirty="0" smtClean="0"/>
          </a:p>
        </p:txBody>
      </p:sp>
      <p:sp>
        <p:nvSpPr>
          <p:cNvPr id="7" name="Text Placeholder 7"/>
          <p:cNvSpPr txBox="1">
            <a:spLocks/>
          </p:cNvSpPr>
          <p:nvPr/>
        </p:nvSpPr>
        <p:spPr>
          <a:xfrm>
            <a:off x="398091" y="1515688"/>
            <a:ext cx="8652143" cy="3870539"/>
          </a:xfrm>
          <a:prstGeom prst="rect">
            <a:avLst/>
          </a:prstGeom>
        </p:spPr>
        <p:txBody>
          <a:bodyPr vert="horz" lIns="91440" tIns="45720" rIns="91440" bIns="45720" rtlCol="0">
            <a:noAutofit/>
          </a:bodyPr>
          <a:lstStyle>
            <a:lvl1pPr indent="0">
              <a:lnSpc>
                <a:spcPct val="100000"/>
              </a:lnSpc>
              <a:spcBef>
                <a:spcPts val="1350"/>
              </a:spcBef>
              <a:buClr>
                <a:schemeClr val="accent1"/>
              </a:buClr>
              <a:buSzPct val="100000"/>
              <a:buFont typeface="Arial" pitchFamily="34" charset="0"/>
              <a:buNone/>
              <a:defRPr sz="2800">
                <a:solidFill>
                  <a:schemeClr val="accent1">
                    <a:alpha val="99000"/>
                  </a:schemeClr>
                </a:solidFill>
                <a:latin typeface="Segoe UI Light" panose="020B0502040204020203" pitchFamily="34" charset="0"/>
                <a:cs typeface="Segoe UI Light" panose="020B0502040204020203" pitchFamily="34" charset="0"/>
              </a:defRPr>
            </a:lvl1pPr>
            <a:lvl2pPr marL="606190" lvl="1" indent="-258435">
              <a:lnSpc>
                <a:spcPct val="100000"/>
              </a:lnSpc>
              <a:spcBef>
                <a:spcPts val="300"/>
              </a:spcBef>
              <a:spcAft>
                <a:spcPts val="300"/>
              </a:spcAft>
              <a:buClr>
                <a:schemeClr val="tx1">
                  <a:lumMod val="75000"/>
                  <a:lumOff val="25000"/>
                </a:schemeClr>
              </a:buClr>
              <a:buSzPct val="85000"/>
              <a:buFont typeface="Segoe UI" pitchFamily="34" charset="0"/>
              <a:buChar char="–"/>
              <a:defRPr sz="2400">
                <a:solidFill>
                  <a:schemeClr val="tx2"/>
                </a:solidFill>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solidFill>
                  <a:schemeClr val="tx2"/>
                </a:solidFill>
                <a:latin typeface="Segoe UI Light" panose="020B0502040204020203" pitchFamily="34" charset="0"/>
                <a:cs typeface="Segoe UI Light" panose="020B0502040204020203" pitchFamily="34" charset="0"/>
              </a:defRPr>
            </a:lvl3pPr>
            <a:lvl4pPr marL="1600200" indent="-228600">
              <a:spcBef>
                <a:spcPct val="20000"/>
              </a:spcBef>
              <a:buFont typeface="Wingdings" charset="2"/>
              <a:buChar char="§"/>
              <a:defRPr sz="1500">
                <a:solidFill>
                  <a:schemeClr val="tx2"/>
                </a:solidFill>
              </a:defRPr>
            </a:lvl4pPr>
            <a:lvl5pPr marL="2057400" indent="-228600">
              <a:spcBef>
                <a:spcPct val="20000"/>
              </a:spcBef>
              <a:buFont typeface="Wingdings" charset="2"/>
              <a:buChar char="§"/>
              <a:defRPr sz="1500">
                <a:solidFill>
                  <a:schemeClr val="tx2"/>
                </a:solidFill>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dirty="0" err="1" smtClean="0"/>
              <a:t>Utilizzo</a:t>
            </a:r>
            <a:r>
              <a:rPr lang="en-US" dirty="0" smtClean="0"/>
              <a:t> </a:t>
            </a:r>
            <a:r>
              <a:rPr lang="en-US" dirty="0" err="1" smtClean="0"/>
              <a:t>delle</a:t>
            </a:r>
            <a:r>
              <a:rPr lang="en-US" dirty="0" smtClean="0"/>
              <a:t> </a:t>
            </a:r>
            <a:r>
              <a:rPr lang="en-US" dirty="0" err="1" smtClean="0"/>
              <a:t>funzionalità</a:t>
            </a:r>
            <a:r>
              <a:rPr lang="en-US" dirty="0" smtClean="0"/>
              <a:t> di import</a:t>
            </a:r>
            <a:endParaRPr lang="en-US" dirty="0"/>
          </a:p>
        </p:txBody>
      </p:sp>
    </p:spTree>
    <p:extLst>
      <p:ext uri="{BB962C8B-B14F-4D97-AF65-F5344CB8AC3E}">
        <p14:creationId xmlns:p14="http://schemas.microsoft.com/office/powerpoint/2010/main" val="3054176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err="1">
                <a:solidFill>
                  <a:schemeClr val="accent1"/>
                </a:solidFill>
                <a:cs typeface="Segoe UI Light" panose="020B0502040204020203" pitchFamily="34" charset="0"/>
              </a:rPr>
              <a:t>Impieghi</a:t>
            </a:r>
            <a:r>
              <a:rPr lang="en-US" sz="3600" dirty="0">
                <a:solidFill>
                  <a:schemeClr val="accent1"/>
                </a:solidFill>
                <a:cs typeface="Segoe UI Light" panose="020B0502040204020203" pitchFamily="34" charset="0"/>
              </a:rPr>
              <a:t> </a:t>
            </a:r>
            <a:r>
              <a:rPr lang="en-US" sz="3600" dirty="0" err="1">
                <a:solidFill>
                  <a:schemeClr val="accent1"/>
                </a:solidFill>
                <a:cs typeface="Segoe UI Light" panose="020B0502040204020203" pitchFamily="34" charset="0"/>
              </a:rPr>
              <a:t>possibili</a:t>
            </a:r>
            <a:endParaRPr lang="en-US" sz="3600" dirty="0">
              <a:solidFill>
                <a:schemeClr val="accent1"/>
              </a:solidFill>
              <a:cs typeface="Segoe UI Light" panose="020B0502040204020203" pitchFamily="34" charset="0"/>
            </a:endParaRPr>
          </a:p>
        </p:txBody>
      </p:sp>
      <p:sp>
        <p:nvSpPr>
          <p:cNvPr id="8" name="Text Placeholder 7"/>
          <p:cNvSpPr>
            <a:spLocks noGrp="1"/>
          </p:cNvSpPr>
          <p:nvPr>
            <p:ph sz="quarter" idx="10"/>
          </p:nvPr>
        </p:nvSpPr>
        <p:spPr>
          <a:xfrm>
            <a:off x="316771" y="1363288"/>
            <a:ext cx="8652143" cy="3870539"/>
          </a:xfrm>
        </p:spPr>
        <p:txBody>
          <a:bodyPr>
            <a:normAutofit/>
          </a:bodyPr>
          <a:lstStyle/>
          <a:p>
            <a:pPr marL="0" indent="0">
              <a:buNone/>
            </a:pPr>
            <a:r>
              <a:rPr lang="en-US" sz="2800" dirty="0" err="1" smtClean="0"/>
              <a:t>Estensioni</a:t>
            </a:r>
            <a:r>
              <a:rPr lang="en-US" sz="2800" dirty="0" smtClean="0"/>
              <a:t> di record</a:t>
            </a:r>
          </a:p>
          <a:p>
            <a:pPr marL="347755" lvl="1" indent="0">
              <a:buNone/>
            </a:pPr>
            <a:r>
              <a:rPr lang="en-US" sz="2400" dirty="0" err="1" smtClean="0"/>
              <a:t>Tabella</a:t>
            </a:r>
            <a:r>
              <a:rPr lang="en-US" sz="2400" dirty="0" smtClean="0"/>
              <a:t> con </a:t>
            </a:r>
            <a:r>
              <a:rPr lang="en-US" sz="2400" dirty="0" err="1" smtClean="0"/>
              <a:t>campi</a:t>
            </a:r>
            <a:r>
              <a:rPr lang="en-US" sz="2400" dirty="0" smtClean="0"/>
              <a:t> </a:t>
            </a:r>
            <a:r>
              <a:rPr lang="en-US" sz="2400" dirty="0" err="1" smtClean="0"/>
              <a:t>comuni</a:t>
            </a:r>
            <a:r>
              <a:rPr lang="en-US" sz="2400" dirty="0" smtClean="0"/>
              <a:t> + </a:t>
            </a:r>
            <a:r>
              <a:rPr lang="en-US" sz="2400" dirty="0" err="1" smtClean="0"/>
              <a:t>estensione</a:t>
            </a:r>
            <a:r>
              <a:rPr lang="en-US" sz="2400" dirty="0" smtClean="0"/>
              <a:t> </a:t>
            </a:r>
            <a:r>
              <a:rPr lang="en-US" sz="2400" dirty="0" smtClean="0"/>
              <a:t>JSON</a:t>
            </a:r>
          </a:p>
          <a:p>
            <a:pPr marL="0" indent="-1191">
              <a:buNone/>
            </a:pPr>
            <a:r>
              <a:rPr lang="en-US" sz="2700" dirty="0" err="1" smtClean="0"/>
              <a:t>Trasformazioni</a:t>
            </a:r>
            <a:endParaRPr lang="en-US" sz="2700" dirty="0" smtClean="0"/>
          </a:p>
          <a:p>
            <a:pPr marL="347755" lvl="1" indent="0">
              <a:buNone/>
            </a:pPr>
            <a:r>
              <a:rPr lang="en-US" sz="2400" dirty="0" err="1" smtClean="0"/>
              <a:t>Lettura</a:t>
            </a:r>
            <a:r>
              <a:rPr lang="en-US" sz="2400" dirty="0" smtClean="0"/>
              <a:t> </a:t>
            </a:r>
            <a:r>
              <a:rPr lang="en-US" sz="2400" dirty="0" err="1" smtClean="0"/>
              <a:t>informazioni</a:t>
            </a:r>
            <a:r>
              <a:rPr lang="en-US" sz="2400" dirty="0" smtClean="0"/>
              <a:t> </a:t>
            </a:r>
            <a:r>
              <a:rPr lang="en-US" sz="2400" dirty="0" smtClean="0"/>
              <a:t>di “log”</a:t>
            </a:r>
          </a:p>
          <a:p>
            <a:pPr marL="0" indent="0">
              <a:buNone/>
            </a:pPr>
            <a:r>
              <a:rPr lang="en-US" sz="2800" dirty="0" err="1" smtClean="0"/>
              <a:t>Serializzazione</a:t>
            </a:r>
            <a:endParaRPr lang="en-US" sz="2800" dirty="0" smtClean="0"/>
          </a:p>
          <a:p>
            <a:pPr marL="347755" lvl="1" indent="0">
              <a:buNone/>
            </a:pPr>
            <a:r>
              <a:rPr lang="en-US" sz="2400" dirty="0" err="1" smtClean="0"/>
              <a:t>Fornitura</a:t>
            </a:r>
            <a:r>
              <a:rPr lang="en-US" sz="2400" dirty="0" smtClean="0"/>
              <a:t> di un </a:t>
            </a:r>
            <a:r>
              <a:rPr lang="en-US" sz="2400" dirty="0" err="1" smtClean="0"/>
              <a:t>formato</a:t>
            </a:r>
            <a:r>
              <a:rPr lang="en-US" sz="2400" dirty="0" smtClean="0"/>
              <a:t> </a:t>
            </a:r>
            <a:r>
              <a:rPr lang="en-US" sz="2400" dirty="0" err="1" smtClean="0"/>
              <a:t>altamente</a:t>
            </a:r>
            <a:r>
              <a:rPr lang="en-US" sz="2400" dirty="0" smtClean="0"/>
              <a:t> “</a:t>
            </a:r>
            <a:r>
              <a:rPr lang="en-US" sz="2400" dirty="0" err="1" smtClean="0"/>
              <a:t>digeribile</a:t>
            </a:r>
            <a:r>
              <a:rPr lang="en-US" sz="2400" dirty="0" smtClean="0"/>
              <a:t>” </a:t>
            </a:r>
            <a:r>
              <a:rPr lang="en-US" sz="2400" dirty="0" err="1" smtClean="0"/>
              <a:t>dalle</a:t>
            </a:r>
            <a:r>
              <a:rPr lang="en-US" sz="2400" dirty="0" smtClean="0"/>
              <a:t> </a:t>
            </a:r>
            <a:r>
              <a:rPr lang="en-US" sz="2400" dirty="0" err="1" smtClean="0"/>
              <a:t>piattaforme</a:t>
            </a:r>
            <a:endParaRPr lang="en-US" sz="2400" dirty="0" smtClean="0"/>
          </a:p>
          <a:p>
            <a:pPr marL="347755" lvl="1" indent="0">
              <a:buNone/>
            </a:pPr>
            <a:r>
              <a:rPr lang="en-US" sz="2400" dirty="0" err="1" smtClean="0"/>
              <a:t>Passaggio</a:t>
            </a:r>
            <a:r>
              <a:rPr lang="en-US" sz="2400" dirty="0" smtClean="0"/>
              <a:t> </a:t>
            </a:r>
            <a:r>
              <a:rPr lang="en-US" sz="2400" dirty="0" err="1"/>
              <a:t>dati</a:t>
            </a:r>
            <a:r>
              <a:rPr lang="en-US" sz="2400" dirty="0"/>
              <a:t> a Integration Services</a:t>
            </a:r>
          </a:p>
          <a:p>
            <a:pPr lvl="1"/>
            <a:endParaRPr lang="en-US" dirty="0" smtClean="0"/>
          </a:p>
        </p:txBody>
      </p:sp>
    </p:spTree>
    <p:extLst>
      <p:ext uri="{BB962C8B-B14F-4D97-AF65-F5344CB8AC3E}">
        <p14:creationId xmlns:p14="http://schemas.microsoft.com/office/powerpoint/2010/main" val="35213328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fade">
                                      <p:cBhvr>
                                        <p:cTn id="20" dur="500"/>
                                        <p:tgtEl>
                                          <p:spTgt spid="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fade">
                                      <p:cBhvr>
                                        <p:cTn id="25" dur="500"/>
                                        <p:tgtEl>
                                          <p:spTgt spid="8">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xEl>
                                              <p:pRg st="5" end="5"/>
                                            </p:txEl>
                                          </p:spTgt>
                                        </p:tgtEl>
                                        <p:attrNameLst>
                                          <p:attrName>style.visibility</p:attrName>
                                        </p:attrNameLst>
                                      </p:cBhvr>
                                      <p:to>
                                        <p:strVal val="visible"/>
                                      </p:to>
                                    </p:set>
                                    <p:animEffect transition="in" filter="fade">
                                      <p:cBhvr>
                                        <p:cTn id="30" dur="500"/>
                                        <p:tgtEl>
                                          <p:spTgt spid="8">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animEffect transition="in" filter="fade">
                                      <p:cBhvr>
                                        <p:cTn id="35"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err="1">
                <a:solidFill>
                  <a:schemeClr val="accent1"/>
                </a:solidFill>
                <a:cs typeface="Segoe UI Light" panose="020B0502040204020203" pitchFamily="34" charset="0"/>
              </a:rPr>
              <a:t>Operazioni</a:t>
            </a:r>
            <a:r>
              <a:rPr lang="en-US" sz="3600" dirty="0">
                <a:solidFill>
                  <a:schemeClr val="accent1"/>
                </a:solidFill>
                <a:cs typeface="Segoe UI Light" panose="020B0502040204020203" pitchFamily="34" charset="0"/>
              </a:rPr>
              <a:t> non </a:t>
            </a:r>
            <a:r>
              <a:rPr lang="en-US" sz="3600" dirty="0" err="1">
                <a:solidFill>
                  <a:schemeClr val="accent1"/>
                </a:solidFill>
                <a:cs typeface="Segoe UI Light" panose="020B0502040204020203" pitchFamily="34" charset="0"/>
              </a:rPr>
              <a:t>consigliate</a:t>
            </a:r>
            <a:endParaRPr lang="en-US" sz="3600" dirty="0">
              <a:solidFill>
                <a:schemeClr val="accent1"/>
              </a:solidFill>
              <a:cs typeface="Segoe UI Light" panose="020B0502040204020203" pitchFamily="34" charset="0"/>
            </a:endParaRPr>
          </a:p>
        </p:txBody>
      </p:sp>
      <p:sp>
        <p:nvSpPr>
          <p:cNvPr id="8" name="Text Placeholder 7"/>
          <p:cNvSpPr>
            <a:spLocks noGrp="1"/>
          </p:cNvSpPr>
          <p:nvPr>
            <p:ph sz="quarter" idx="10"/>
          </p:nvPr>
        </p:nvSpPr>
        <p:spPr>
          <a:xfrm>
            <a:off x="245691" y="1363288"/>
            <a:ext cx="8652143" cy="3870539"/>
          </a:xfrm>
        </p:spPr>
        <p:txBody>
          <a:bodyPr>
            <a:normAutofit/>
          </a:bodyPr>
          <a:lstStyle/>
          <a:p>
            <a:pPr marL="0" indent="0">
              <a:buNone/>
            </a:pPr>
            <a:r>
              <a:rPr lang="en-US" sz="3200" dirty="0" smtClean="0"/>
              <a:t>JSON </a:t>
            </a:r>
            <a:r>
              <a:rPr lang="en-US" sz="3200" dirty="0" err="1" smtClean="0"/>
              <a:t>su</a:t>
            </a:r>
            <a:r>
              <a:rPr lang="en-US" sz="3200" dirty="0" smtClean="0"/>
              <a:t> </a:t>
            </a:r>
            <a:r>
              <a:rPr lang="en-US" sz="3200" dirty="0" err="1" smtClean="0"/>
              <a:t>tutto</a:t>
            </a:r>
            <a:endParaRPr lang="en-US" sz="3200" dirty="0" smtClean="0"/>
          </a:p>
          <a:p>
            <a:pPr marL="347755" lvl="1" indent="0">
              <a:buNone/>
            </a:pPr>
            <a:r>
              <a:rPr lang="en-US" sz="2800" dirty="0" smtClean="0"/>
              <a:t>Fare </a:t>
            </a:r>
            <a:r>
              <a:rPr lang="en-US" sz="2800" dirty="0" err="1" smtClean="0"/>
              <a:t>troppi</a:t>
            </a:r>
            <a:r>
              <a:rPr lang="en-US" sz="2800" dirty="0" smtClean="0"/>
              <a:t>/solo </a:t>
            </a:r>
            <a:r>
              <a:rPr lang="en-US" sz="2800" dirty="0" err="1" smtClean="0"/>
              <a:t>oggetti</a:t>
            </a:r>
            <a:r>
              <a:rPr lang="en-US" sz="2800" dirty="0" smtClean="0"/>
              <a:t> </a:t>
            </a:r>
            <a:r>
              <a:rPr lang="en-US" sz="2800" dirty="0" err="1" smtClean="0"/>
              <a:t>contenenti</a:t>
            </a:r>
            <a:r>
              <a:rPr lang="en-US" sz="2800" dirty="0" smtClean="0"/>
              <a:t> </a:t>
            </a:r>
            <a:r>
              <a:rPr lang="en-US" sz="2800" dirty="0" err="1" smtClean="0"/>
              <a:t>chiavi</a:t>
            </a:r>
            <a:r>
              <a:rPr lang="en-US" sz="2800" dirty="0" smtClean="0"/>
              <a:t> e </a:t>
            </a:r>
            <a:r>
              <a:rPr lang="en-US" sz="2800" dirty="0" err="1" smtClean="0"/>
              <a:t>oggetti</a:t>
            </a:r>
            <a:endParaRPr lang="en-US" sz="2800" dirty="0" smtClean="0"/>
          </a:p>
          <a:p>
            <a:pPr marL="641918" lvl="2" indent="0">
              <a:buNone/>
            </a:pPr>
            <a:r>
              <a:rPr lang="en-US" sz="1800" dirty="0"/>
              <a:t>SQL Server è RDBMS, non Key Value Store (</a:t>
            </a:r>
            <a:r>
              <a:rPr lang="en-US" sz="1800" dirty="0" err="1"/>
              <a:t>es</a:t>
            </a:r>
            <a:r>
              <a:rPr lang="en-US" sz="1800" dirty="0"/>
              <a:t>: </a:t>
            </a:r>
            <a:r>
              <a:rPr lang="en-US" sz="1800" dirty="0" err="1"/>
              <a:t>Redis</a:t>
            </a:r>
            <a:r>
              <a:rPr lang="en-US" sz="1800" dirty="0"/>
              <a:t>)</a:t>
            </a:r>
            <a:endParaRPr lang="en-US" sz="1600" dirty="0" smtClean="0"/>
          </a:p>
          <a:p>
            <a:pPr marL="347755" lvl="1" indent="0">
              <a:buNone/>
            </a:pPr>
            <a:r>
              <a:rPr lang="en-US" sz="2800" dirty="0" err="1" smtClean="0"/>
              <a:t>Salvare</a:t>
            </a:r>
            <a:r>
              <a:rPr lang="en-US" sz="2800" dirty="0" smtClean="0"/>
              <a:t> le </a:t>
            </a:r>
            <a:r>
              <a:rPr lang="en-US" sz="2800" dirty="0" err="1" smtClean="0"/>
              <a:t>informazioni</a:t>
            </a:r>
            <a:r>
              <a:rPr lang="en-US" sz="2800" dirty="0" smtClean="0"/>
              <a:t> di continuo come JSON</a:t>
            </a:r>
          </a:p>
          <a:p>
            <a:pPr marL="641918" lvl="2" indent="0">
              <a:buNone/>
            </a:pPr>
            <a:r>
              <a:rPr lang="en-US" sz="1800" dirty="0"/>
              <a:t>Costa in termini di CPU, </a:t>
            </a:r>
            <a:r>
              <a:rPr lang="en-US" sz="1800" dirty="0" err="1"/>
              <a:t>seppure</a:t>
            </a:r>
            <a:r>
              <a:rPr lang="en-US" sz="1800" dirty="0"/>
              <a:t> </a:t>
            </a:r>
            <a:r>
              <a:rPr lang="en-US" sz="1800" dirty="0" err="1"/>
              <a:t>poco</a:t>
            </a:r>
            <a:r>
              <a:rPr lang="en-US" sz="1800" dirty="0"/>
              <a:t> (</a:t>
            </a:r>
            <a:r>
              <a:rPr lang="en-US" sz="1800" dirty="0" err="1"/>
              <a:t>singolarmente</a:t>
            </a:r>
            <a:r>
              <a:rPr lang="en-US" sz="1800" dirty="0"/>
              <a:t>) </a:t>
            </a:r>
            <a:r>
              <a:rPr lang="en-US" sz="1800" dirty="0" err="1"/>
              <a:t>andare</a:t>
            </a:r>
            <a:r>
              <a:rPr lang="en-US" sz="1800" dirty="0"/>
              <a:t> ad </a:t>
            </a:r>
            <a:r>
              <a:rPr lang="en-US" sz="1800" dirty="0" err="1"/>
              <a:t>interpretarlo</a:t>
            </a:r>
            <a:endParaRPr lang="en-US" sz="1800" dirty="0"/>
          </a:p>
          <a:p>
            <a:pPr marL="347755" lvl="1" indent="0">
              <a:buNone/>
            </a:pPr>
            <a:r>
              <a:rPr lang="en-US" sz="2800" dirty="0" err="1" smtClean="0"/>
              <a:t>Tutte</a:t>
            </a:r>
            <a:r>
              <a:rPr lang="en-US" sz="2800" dirty="0" smtClean="0"/>
              <a:t> le query con FOR JSON</a:t>
            </a:r>
          </a:p>
          <a:p>
            <a:pPr marL="641918" lvl="2" indent="0">
              <a:buNone/>
            </a:pPr>
            <a:r>
              <a:rPr lang="en-US" sz="1800" dirty="0"/>
              <a:t>JSON </a:t>
            </a:r>
            <a:r>
              <a:rPr lang="en-US" sz="1800" dirty="0" err="1"/>
              <a:t>dovrebbe</a:t>
            </a:r>
            <a:r>
              <a:rPr lang="en-US" sz="1800" dirty="0"/>
              <a:t> </a:t>
            </a:r>
            <a:r>
              <a:rPr lang="en-US" sz="1800" dirty="0" err="1"/>
              <a:t>essere</a:t>
            </a:r>
            <a:r>
              <a:rPr lang="en-US" sz="1800" dirty="0"/>
              <a:t> </a:t>
            </a:r>
            <a:r>
              <a:rPr lang="en-US" sz="1800" dirty="0" err="1"/>
              <a:t>una</a:t>
            </a:r>
            <a:r>
              <a:rPr lang="en-US" sz="1800" dirty="0"/>
              <a:t> </a:t>
            </a:r>
            <a:r>
              <a:rPr lang="en-US" sz="1800" dirty="0" err="1"/>
              <a:t>utilità</a:t>
            </a:r>
            <a:r>
              <a:rPr lang="en-US" sz="1800" dirty="0"/>
              <a:t>, non </a:t>
            </a:r>
            <a:r>
              <a:rPr lang="en-US" sz="1800" dirty="0" err="1"/>
              <a:t>una</a:t>
            </a:r>
            <a:r>
              <a:rPr lang="en-US" sz="1800" dirty="0"/>
              <a:t> </a:t>
            </a:r>
            <a:r>
              <a:rPr lang="en-US" sz="1800" dirty="0" err="1"/>
              <a:t>regola</a:t>
            </a:r>
            <a:endParaRPr lang="en-US" sz="1800" dirty="0"/>
          </a:p>
          <a:p>
            <a:pPr marL="641918" lvl="2" indent="0">
              <a:buNone/>
            </a:pPr>
            <a:r>
              <a:rPr lang="en-US" sz="1800" dirty="0"/>
              <a:t>SQL non è un server </a:t>
            </a:r>
            <a:r>
              <a:rPr lang="en-US" sz="1800" dirty="0" err="1"/>
              <a:t>creato</a:t>
            </a:r>
            <a:r>
              <a:rPr lang="en-US" sz="1800" dirty="0"/>
              <a:t> per </a:t>
            </a:r>
            <a:r>
              <a:rPr lang="en-US" sz="1800" dirty="0" err="1"/>
              <a:t>serializzare</a:t>
            </a:r>
            <a:r>
              <a:rPr lang="en-US" sz="1800" dirty="0"/>
              <a:t> JSON</a:t>
            </a:r>
          </a:p>
          <a:p>
            <a:pPr lvl="2"/>
            <a:endParaRPr lang="en-US" sz="2400" dirty="0"/>
          </a:p>
        </p:txBody>
      </p:sp>
    </p:spTree>
    <p:extLst>
      <p:ext uri="{BB962C8B-B14F-4D97-AF65-F5344CB8AC3E}">
        <p14:creationId xmlns:p14="http://schemas.microsoft.com/office/powerpoint/2010/main" val="16827168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fade">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fade">
                                      <p:cBhvr>
                                        <p:cTn id="42"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600" dirty="0" err="1">
                <a:solidFill>
                  <a:schemeClr val="accent1"/>
                </a:solidFill>
                <a:cs typeface="Segoe UI Light" panose="020B0502040204020203" pitchFamily="34" charset="0"/>
              </a:rPr>
              <a:t>Indicizzazione</a:t>
            </a:r>
            <a:endParaRPr lang="en-US" sz="3600" dirty="0">
              <a:solidFill>
                <a:schemeClr val="accent1"/>
              </a:solidFill>
              <a:cs typeface="Segoe UI Light" panose="020B0502040204020203" pitchFamily="34" charset="0"/>
            </a:endParaRPr>
          </a:p>
        </p:txBody>
      </p:sp>
      <p:sp>
        <p:nvSpPr>
          <p:cNvPr id="8" name="Text Placeholder 7"/>
          <p:cNvSpPr>
            <a:spLocks noGrp="1"/>
          </p:cNvSpPr>
          <p:nvPr>
            <p:ph sz="quarter" idx="10"/>
          </p:nvPr>
        </p:nvSpPr>
        <p:spPr>
          <a:xfrm>
            <a:off x="327508" y="1382688"/>
            <a:ext cx="8652143" cy="3870539"/>
          </a:xfrm>
        </p:spPr>
        <p:txBody>
          <a:bodyPr>
            <a:normAutofit fontScale="92500"/>
          </a:bodyPr>
          <a:lstStyle/>
          <a:p>
            <a:pPr marL="0" indent="0">
              <a:buNone/>
            </a:pPr>
            <a:r>
              <a:rPr lang="en-US" sz="2800" dirty="0" err="1" smtClean="0"/>
              <a:t>Nessuna</a:t>
            </a:r>
            <a:r>
              <a:rPr lang="en-US" sz="2800" dirty="0" smtClean="0"/>
              <a:t> </a:t>
            </a:r>
            <a:r>
              <a:rPr lang="en-US" sz="2800" dirty="0" err="1" smtClean="0"/>
              <a:t>modifica</a:t>
            </a:r>
            <a:r>
              <a:rPr lang="en-US" sz="2800" dirty="0" smtClean="0"/>
              <a:t> </a:t>
            </a:r>
            <a:r>
              <a:rPr lang="en-US" sz="2800" dirty="0" err="1" smtClean="0"/>
              <a:t>allo</a:t>
            </a:r>
            <a:r>
              <a:rPr lang="en-US" sz="2800" dirty="0" smtClean="0"/>
              <a:t> storage</a:t>
            </a:r>
          </a:p>
          <a:p>
            <a:pPr marL="347755" lvl="1" indent="0">
              <a:buNone/>
            </a:pPr>
            <a:r>
              <a:rPr lang="en-US" sz="2400" dirty="0" smtClean="0"/>
              <a:t>Non è un </a:t>
            </a:r>
            <a:r>
              <a:rPr lang="en-US" sz="2400" dirty="0" err="1" smtClean="0"/>
              <a:t>tipo</a:t>
            </a:r>
            <a:r>
              <a:rPr lang="en-US" sz="2400" dirty="0" smtClean="0"/>
              <a:t>, è solo </a:t>
            </a:r>
            <a:r>
              <a:rPr lang="en-US" sz="2400" dirty="0" err="1" smtClean="0"/>
              <a:t>una</a:t>
            </a:r>
            <a:r>
              <a:rPr lang="en-US" sz="2400" dirty="0" smtClean="0"/>
              <a:t> </a:t>
            </a:r>
            <a:r>
              <a:rPr lang="en-US" sz="2400" dirty="0" err="1" smtClean="0"/>
              <a:t>stringa</a:t>
            </a:r>
            <a:endParaRPr lang="en-US" sz="2400" dirty="0" smtClean="0"/>
          </a:p>
          <a:p>
            <a:pPr marL="347755" lvl="1" indent="0">
              <a:buNone/>
            </a:pPr>
            <a:r>
              <a:rPr lang="en-US" sz="2400" dirty="0" err="1" smtClean="0"/>
              <a:t>L’indicizzazione</a:t>
            </a:r>
            <a:r>
              <a:rPr lang="en-US" sz="2400" dirty="0" smtClean="0"/>
              <a:t> è </a:t>
            </a:r>
            <a:r>
              <a:rPr lang="en-US" sz="2400" dirty="0" err="1" smtClean="0"/>
              <a:t>quella</a:t>
            </a:r>
            <a:r>
              <a:rPr lang="en-US" sz="2400" dirty="0" smtClean="0"/>
              <a:t> </a:t>
            </a:r>
            <a:r>
              <a:rPr lang="en-US" sz="2400" dirty="0" err="1" smtClean="0"/>
              <a:t>che</a:t>
            </a:r>
            <a:r>
              <a:rPr lang="en-US" sz="2400" dirty="0" smtClean="0"/>
              <a:t> </a:t>
            </a:r>
            <a:r>
              <a:rPr lang="en-US" sz="2400" dirty="0" err="1" smtClean="0"/>
              <a:t>si</a:t>
            </a:r>
            <a:r>
              <a:rPr lang="en-US" sz="2400" dirty="0" smtClean="0"/>
              <a:t> </a:t>
            </a:r>
            <a:r>
              <a:rPr lang="en-US" sz="2400" dirty="0" err="1" smtClean="0"/>
              <a:t>farebbe</a:t>
            </a:r>
            <a:r>
              <a:rPr lang="en-US" sz="2400" dirty="0" smtClean="0"/>
              <a:t> </a:t>
            </a:r>
            <a:r>
              <a:rPr lang="en-US" sz="2400" dirty="0" err="1" smtClean="0"/>
              <a:t>su</a:t>
            </a:r>
            <a:r>
              <a:rPr lang="en-US" sz="2400" dirty="0" smtClean="0"/>
              <a:t> </a:t>
            </a:r>
            <a:r>
              <a:rPr lang="en-US" sz="2400" dirty="0" err="1" smtClean="0"/>
              <a:t>campi</a:t>
            </a:r>
            <a:r>
              <a:rPr lang="en-US" sz="2400" dirty="0" smtClean="0"/>
              <a:t> (n)(var)char</a:t>
            </a:r>
          </a:p>
          <a:p>
            <a:pPr marL="347755" lvl="1" indent="0">
              <a:buNone/>
            </a:pPr>
            <a:r>
              <a:rPr lang="en-US" sz="2400" dirty="0" err="1" smtClean="0"/>
              <a:t>Anche</a:t>
            </a:r>
            <a:r>
              <a:rPr lang="en-US" sz="2400" dirty="0" smtClean="0"/>
              <a:t> full-text</a:t>
            </a:r>
          </a:p>
          <a:p>
            <a:pPr marL="0" indent="0">
              <a:buNone/>
            </a:pPr>
            <a:r>
              <a:rPr lang="en-US" sz="2800" dirty="0" err="1" smtClean="0"/>
              <a:t>Tecniche</a:t>
            </a:r>
            <a:r>
              <a:rPr lang="en-US" sz="2800" dirty="0" smtClean="0"/>
              <a:t> di </a:t>
            </a:r>
            <a:r>
              <a:rPr lang="en-US" sz="2800" dirty="0" err="1" smtClean="0"/>
              <a:t>indicizzazione</a:t>
            </a:r>
            <a:endParaRPr lang="en-US" sz="2800" dirty="0" smtClean="0"/>
          </a:p>
          <a:p>
            <a:pPr marL="347755" lvl="1" indent="0">
              <a:buNone/>
            </a:pPr>
            <a:r>
              <a:rPr lang="en-US" sz="2400" dirty="0" smtClean="0"/>
              <a:t>JSON_VALUE </a:t>
            </a:r>
            <a:r>
              <a:rPr lang="en-US" sz="2400" dirty="0" err="1" smtClean="0"/>
              <a:t>può</a:t>
            </a:r>
            <a:r>
              <a:rPr lang="en-US" sz="2400" dirty="0" smtClean="0"/>
              <a:t> </a:t>
            </a:r>
            <a:r>
              <a:rPr lang="en-US" sz="2400" dirty="0" err="1" smtClean="0"/>
              <a:t>essere</a:t>
            </a:r>
            <a:r>
              <a:rPr lang="en-US" sz="2400" dirty="0" smtClean="0"/>
              <a:t> </a:t>
            </a:r>
            <a:r>
              <a:rPr lang="en-US" sz="2400" dirty="0" err="1" smtClean="0"/>
              <a:t>usata</a:t>
            </a:r>
            <a:r>
              <a:rPr lang="en-US" sz="2400" dirty="0" smtClean="0"/>
              <a:t> per </a:t>
            </a:r>
            <a:r>
              <a:rPr lang="en-US" sz="2400" dirty="0" err="1" smtClean="0"/>
              <a:t>una</a:t>
            </a:r>
            <a:r>
              <a:rPr lang="en-US" sz="2400" dirty="0" smtClean="0"/>
              <a:t> </a:t>
            </a:r>
            <a:r>
              <a:rPr lang="en-US" sz="2400" dirty="0" err="1" smtClean="0"/>
              <a:t>colonna</a:t>
            </a:r>
            <a:r>
              <a:rPr lang="en-US" sz="2400" dirty="0" smtClean="0"/>
              <a:t> </a:t>
            </a:r>
            <a:r>
              <a:rPr lang="en-US" sz="2400" dirty="0" err="1" smtClean="0"/>
              <a:t>calcolata</a:t>
            </a:r>
            <a:r>
              <a:rPr lang="en-US" sz="2400" dirty="0" smtClean="0"/>
              <a:t> (+ </a:t>
            </a:r>
            <a:r>
              <a:rPr lang="en-US" sz="2400" dirty="0" err="1" smtClean="0"/>
              <a:t>indice</a:t>
            </a:r>
            <a:r>
              <a:rPr lang="en-US" sz="2400" dirty="0" smtClean="0"/>
              <a:t>)</a:t>
            </a:r>
          </a:p>
          <a:p>
            <a:pPr marL="347755" lvl="1" indent="0">
              <a:buNone/>
            </a:pPr>
            <a:r>
              <a:rPr lang="en-US" sz="2400" dirty="0" err="1" smtClean="0"/>
              <a:t>Colonne</a:t>
            </a:r>
            <a:r>
              <a:rPr lang="en-US" sz="2400" dirty="0" smtClean="0"/>
              <a:t> </a:t>
            </a:r>
            <a:r>
              <a:rPr lang="en-US" sz="2400" dirty="0" err="1" smtClean="0"/>
              <a:t>calcolate</a:t>
            </a:r>
            <a:r>
              <a:rPr lang="en-US" sz="2400" dirty="0" smtClean="0"/>
              <a:t> con JSON_VALUE </a:t>
            </a:r>
            <a:r>
              <a:rPr lang="en-US" sz="2400" dirty="0" err="1" smtClean="0"/>
              <a:t>possono</a:t>
            </a:r>
            <a:r>
              <a:rPr lang="en-US" sz="2400" dirty="0" smtClean="0"/>
              <a:t>:</a:t>
            </a:r>
          </a:p>
          <a:p>
            <a:pPr marL="641918" lvl="2" indent="0">
              <a:buNone/>
            </a:pPr>
            <a:r>
              <a:rPr lang="en-US" sz="2000" dirty="0" err="1"/>
              <a:t>Essere</a:t>
            </a:r>
            <a:r>
              <a:rPr lang="en-US" sz="2000" dirty="0"/>
              <a:t> </a:t>
            </a:r>
            <a:r>
              <a:rPr lang="en-US" sz="2000" dirty="0" err="1"/>
              <a:t>nella</a:t>
            </a:r>
            <a:r>
              <a:rPr lang="en-US" sz="2000" dirty="0"/>
              <a:t> </a:t>
            </a:r>
            <a:r>
              <a:rPr lang="en-US" sz="2000" dirty="0" err="1"/>
              <a:t>chiave</a:t>
            </a:r>
            <a:endParaRPr lang="en-US" sz="2000" dirty="0"/>
          </a:p>
          <a:p>
            <a:pPr marL="641918" lvl="2" indent="0">
              <a:buNone/>
            </a:pPr>
            <a:r>
              <a:rPr lang="en-US" sz="2000" dirty="0" err="1"/>
              <a:t>Essere</a:t>
            </a:r>
            <a:r>
              <a:rPr lang="en-US" sz="2000" dirty="0"/>
              <a:t> </a:t>
            </a:r>
            <a:r>
              <a:rPr lang="en-US" sz="2000" dirty="0" err="1" smtClean="0"/>
              <a:t>nell’INCLUDE</a:t>
            </a:r>
            <a:endParaRPr lang="en-US" sz="2000" dirty="0"/>
          </a:p>
          <a:p>
            <a:pPr lvl="2"/>
            <a:endParaRPr lang="en-US" sz="2000" dirty="0"/>
          </a:p>
          <a:p>
            <a:pPr lvl="1"/>
            <a:endParaRPr lang="en-US" dirty="0" smtClean="0"/>
          </a:p>
        </p:txBody>
      </p:sp>
    </p:spTree>
    <p:extLst>
      <p:ext uri="{BB962C8B-B14F-4D97-AF65-F5344CB8AC3E}">
        <p14:creationId xmlns:p14="http://schemas.microsoft.com/office/powerpoint/2010/main" val="1714966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fade">
                                      <p:cBhvr>
                                        <p:cTn id="24" dur="500"/>
                                        <p:tgtEl>
                                          <p:spTgt spid="8">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fade">
                                      <p:cBhvr>
                                        <p:cTn id="27" dur="500"/>
                                        <p:tgtEl>
                                          <p:spTgt spid="8">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xEl>
                                              <p:pRg st="7" end="7"/>
                                            </p:txEl>
                                          </p:spTgt>
                                        </p:tgtEl>
                                        <p:attrNameLst>
                                          <p:attrName>style.visibility</p:attrName>
                                        </p:attrNameLst>
                                      </p:cBhvr>
                                      <p:to>
                                        <p:strVal val="visible"/>
                                      </p:to>
                                    </p:set>
                                    <p:animEffect transition="in" filter="fade">
                                      <p:cBhvr>
                                        <p:cTn id="30" dur="500"/>
                                        <p:tgtEl>
                                          <p:spTgt spid="8">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xEl>
                                              <p:pRg st="8" end="8"/>
                                            </p:txEl>
                                          </p:spTgt>
                                        </p:tgtEl>
                                        <p:attrNameLst>
                                          <p:attrName>style.visibility</p:attrName>
                                        </p:attrNameLst>
                                      </p:cBhvr>
                                      <p:to>
                                        <p:strVal val="visible"/>
                                      </p:to>
                                    </p:set>
                                    <p:animEffect transition="in" filter="fade">
                                      <p:cBhvr>
                                        <p:cTn id="33"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200" dirty="0" err="1" smtClean="0">
                <a:solidFill>
                  <a:schemeClr val="accent1"/>
                </a:solidFill>
                <a:cs typeface="Segoe UI Light" panose="020B0502040204020203" pitchFamily="34" charset="0"/>
              </a:rPr>
              <a:t>Indicizzazione</a:t>
            </a:r>
            <a:r>
              <a:rPr lang="en-US" sz="3200" dirty="0" smtClean="0">
                <a:solidFill>
                  <a:schemeClr val="accent1"/>
                </a:solidFill>
                <a:cs typeface="Segoe UI Light" panose="020B0502040204020203" pitchFamily="34" charset="0"/>
              </a:rPr>
              <a:t> </a:t>
            </a:r>
            <a:r>
              <a:rPr lang="en-US" sz="3200" dirty="0">
                <a:solidFill>
                  <a:schemeClr val="accent1"/>
                </a:solidFill>
                <a:cs typeface="Segoe UI Light" panose="020B0502040204020203" pitchFamily="34" charset="0"/>
              </a:rPr>
              <a:t>– </a:t>
            </a:r>
            <a:r>
              <a:rPr lang="en-US" sz="3200" dirty="0" err="1" smtClean="0">
                <a:solidFill>
                  <a:schemeClr val="accent1"/>
                </a:solidFill>
                <a:cs typeface="Segoe UI Light" panose="020B0502040204020203" pitchFamily="34" charset="0"/>
              </a:rPr>
              <a:t>esempio</a:t>
            </a:r>
            <a:endParaRPr lang="en-US" dirty="0"/>
          </a:p>
        </p:txBody>
      </p:sp>
      <p:sp>
        <p:nvSpPr>
          <p:cNvPr id="8" name="Text Placeholder 7"/>
          <p:cNvSpPr>
            <a:spLocks noGrp="1"/>
          </p:cNvSpPr>
          <p:nvPr>
            <p:ph sz="quarter" idx="10"/>
          </p:nvPr>
        </p:nvSpPr>
        <p:spPr>
          <a:xfrm>
            <a:off x="245691" y="1363288"/>
            <a:ext cx="8652143" cy="3870539"/>
          </a:xfrm>
        </p:spPr>
        <p:txBody>
          <a:bodyPr>
            <a:normAutofit/>
          </a:bodyPr>
          <a:lstStyle/>
          <a:p>
            <a:pPr marL="0" indent="0">
              <a:buNone/>
            </a:pPr>
            <a:r>
              <a:rPr lang="en-US" dirty="0" smtClean="0"/>
              <a:t>JSON_VALUE + </a:t>
            </a:r>
            <a:r>
              <a:rPr lang="en-US" dirty="0" err="1" smtClean="0"/>
              <a:t>Colonne</a:t>
            </a:r>
            <a:r>
              <a:rPr lang="en-US" dirty="0" smtClean="0"/>
              <a:t> </a:t>
            </a:r>
            <a:r>
              <a:rPr lang="en-US" dirty="0" err="1" smtClean="0"/>
              <a:t>calcolate</a:t>
            </a:r>
            <a:endParaRPr lang="en-US" dirty="0" smtClean="0"/>
          </a:p>
          <a:p>
            <a:pPr marL="0" indent="0">
              <a:spcBef>
                <a:spcPts val="0"/>
              </a:spcBef>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650" b="1" dirty="0">
                <a:solidFill>
                  <a:srgbClr val="0070C0">
                    <a:alpha val="99000"/>
                  </a:srgbClr>
                </a:solidFill>
                <a:latin typeface="Courier New" panose="02070309020205020404" pitchFamily="49" charset="0"/>
                <a:cs typeface="Courier New" panose="02070309020205020404" pitchFamily="49" charset="0"/>
              </a:rPr>
              <a:t>CREATE TABLE</a:t>
            </a:r>
            <a:r>
              <a:rPr lang="en-US" sz="1650" dirty="0">
                <a:solidFill>
                  <a:srgbClr val="0070C0">
                    <a:alpha val="99000"/>
                  </a:srgbClr>
                </a:solidFill>
                <a:latin typeface="Courier New" panose="02070309020205020404" pitchFamily="49" charset="0"/>
                <a:cs typeface="Courier New" panose="02070309020205020404" pitchFamily="49" charset="0"/>
              </a:rPr>
              <a:t> </a:t>
            </a:r>
            <a:r>
              <a:rPr lang="en-US" sz="1650" dirty="0" err="1">
                <a:solidFill>
                  <a:schemeClr val="bg2">
                    <a:lumMod val="10000"/>
                    <a:alpha val="99000"/>
                  </a:schemeClr>
                </a:solidFill>
                <a:latin typeface="Courier New" panose="02070309020205020404" pitchFamily="49" charset="0"/>
                <a:cs typeface="Courier New" panose="02070309020205020404" pitchFamily="49" charset="0"/>
              </a:rPr>
              <a:t>SalesOrderRecord</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p>
          <a:p>
            <a:pPr marL="0" indent="0">
              <a:spcBef>
                <a:spcPts val="0"/>
              </a:spcBef>
              <a:buNone/>
            </a:pP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a:solidFill>
                  <a:schemeClr val="bg2">
                    <a:lumMod val="10000"/>
                    <a:alpha val="99000"/>
                  </a:schemeClr>
                </a:solidFill>
                <a:latin typeface="Courier New" panose="02070309020205020404" pitchFamily="49" charset="0"/>
                <a:cs typeface="Courier New" panose="02070309020205020404" pitchFamily="49" charset="0"/>
              </a:rPr>
              <a:t>Id</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err="1">
                <a:solidFill>
                  <a:srgbClr val="0070C0">
                    <a:alpha val="99000"/>
                  </a:srgbClr>
                </a:solidFill>
                <a:latin typeface="Courier New" panose="02070309020205020404" pitchFamily="49" charset="0"/>
                <a:cs typeface="Courier New" panose="02070309020205020404" pitchFamily="49" charset="0"/>
              </a:rPr>
              <a:t>int</a:t>
            </a:r>
            <a:r>
              <a:rPr lang="en-US" sz="1650" dirty="0">
                <a:solidFill>
                  <a:srgbClr val="0070C0">
                    <a:alpha val="99000"/>
                  </a:srgbClr>
                </a:solidFill>
                <a:latin typeface="Courier New" panose="02070309020205020404" pitchFamily="49" charset="0"/>
                <a:cs typeface="Courier New" panose="02070309020205020404" pitchFamily="49" charset="0"/>
              </a:rPr>
              <a:t> PRIMARY KEY IDENTITY</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a:t>
            </a:r>
          </a:p>
          <a:p>
            <a:pPr marL="0" indent="0">
              <a:spcBef>
                <a:spcPts val="0"/>
              </a:spcBef>
              <a:buNone/>
            </a:pP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err="1">
                <a:solidFill>
                  <a:schemeClr val="bg2">
                    <a:lumMod val="10000"/>
                    <a:alpha val="99000"/>
                  </a:schemeClr>
                </a:solidFill>
                <a:latin typeface="Courier New" panose="02070309020205020404" pitchFamily="49" charset="0"/>
                <a:cs typeface="Courier New" panose="02070309020205020404" pitchFamily="49" charset="0"/>
              </a:rPr>
              <a:t>OrderNumber</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a:solidFill>
                  <a:srgbClr val="0070C0">
                    <a:alpha val="99000"/>
                  </a:srgbClr>
                </a:solidFill>
                <a:latin typeface="Courier New" panose="02070309020205020404" pitchFamily="49" charset="0"/>
                <a:cs typeface="Courier New" panose="02070309020205020404" pitchFamily="49" charset="0"/>
              </a:rPr>
              <a:t>NVARCHAR(25</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NOT NULL,</a:t>
            </a:r>
          </a:p>
          <a:p>
            <a:pPr marL="0" indent="0">
              <a:spcBef>
                <a:spcPts val="0"/>
              </a:spcBef>
              <a:buNone/>
            </a:pP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a:solidFill>
                  <a:schemeClr val="bg2">
                    <a:lumMod val="10000"/>
                    <a:alpha val="99000"/>
                  </a:schemeClr>
                </a:solidFill>
                <a:latin typeface="Courier New" panose="02070309020205020404" pitchFamily="49" charset="0"/>
                <a:cs typeface="Courier New" panose="02070309020205020404" pitchFamily="49" charset="0"/>
              </a:rPr>
              <a:t>OrderDate</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a:solidFill>
                  <a:srgbClr val="0070C0">
                    <a:alpha val="99000"/>
                  </a:srgbClr>
                </a:solidFill>
                <a:latin typeface="Courier New" panose="02070309020205020404" pitchFamily="49" charset="0"/>
                <a:cs typeface="Courier New" panose="02070309020205020404" pitchFamily="49" charset="0"/>
              </a:rPr>
              <a:t>DATETIME</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NOT NULL,</a:t>
            </a:r>
          </a:p>
          <a:p>
            <a:pPr marL="0" indent="0">
              <a:spcBef>
                <a:spcPts val="0"/>
              </a:spcBef>
              <a:buNone/>
            </a:pP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err="1">
                <a:solidFill>
                  <a:schemeClr val="bg2">
                    <a:lumMod val="10000"/>
                    <a:alpha val="99000"/>
                  </a:schemeClr>
                </a:solidFill>
                <a:latin typeface="Courier New" panose="02070309020205020404" pitchFamily="49" charset="0"/>
                <a:cs typeface="Courier New" panose="02070309020205020404" pitchFamily="49" charset="0"/>
              </a:rPr>
              <a:t>JOrderDetails</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a:solidFill>
                  <a:srgbClr val="0070C0">
                    <a:alpha val="99000"/>
                  </a:srgbClr>
                </a:solidFill>
                <a:latin typeface="Courier New" panose="02070309020205020404" pitchFamily="49" charset="0"/>
                <a:cs typeface="Courier New" panose="02070309020205020404" pitchFamily="49" charset="0"/>
              </a:rPr>
              <a:t>NVARCHAR(4000</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a:t>
            </a:r>
          </a:p>
          <a:p>
            <a:pPr marL="0" indent="0">
              <a:spcBef>
                <a:spcPts val="0"/>
              </a:spcBef>
              <a:buNone/>
            </a:pP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a:solidFill>
                  <a:schemeClr val="bg2">
                    <a:lumMod val="10000"/>
                    <a:alpha val="99000"/>
                  </a:schemeClr>
                </a:solidFill>
                <a:latin typeface="Courier New" panose="02070309020205020404" pitchFamily="49" charset="0"/>
                <a:cs typeface="Courier New" panose="02070309020205020404" pitchFamily="49" charset="0"/>
              </a:rPr>
              <a:t>Quantity</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a:solidFill>
                  <a:srgbClr val="0070C0">
                    <a:alpha val="99000"/>
                  </a:srgbClr>
                </a:solidFill>
                <a:latin typeface="Courier New" panose="02070309020205020404" pitchFamily="49" charset="0"/>
                <a:cs typeface="Courier New" panose="02070309020205020404" pitchFamily="49" charset="0"/>
              </a:rPr>
              <a:t>AS</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a:solidFill>
                  <a:schemeClr val="bg2">
                    <a:lumMod val="10000"/>
                    <a:alpha val="99000"/>
                  </a:schemeClr>
                </a:solidFill>
                <a:latin typeface="Courier New" panose="02070309020205020404" pitchFamily="49" charset="0"/>
                <a:cs typeface="Courier New" panose="02070309020205020404" pitchFamily="49" charset="0"/>
              </a:rPr>
              <a:t>CAST(</a:t>
            </a:r>
            <a:r>
              <a:rPr lang="en-US" sz="1650" dirty="0">
                <a:solidFill>
                  <a:srgbClr val="A7159D"/>
                </a:solidFill>
                <a:latin typeface="Courier New" panose="02070309020205020404" pitchFamily="49" charset="0"/>
                <a:cs typeface="Courier New" panose="02070309020205020404" pitchFamily="49" charset="0"/>
              </a:rPr>
              <a:t>JSON_VALUE</a:t>
            </a:r>
            <a:r>
              <a:rPr lang="en-US" sz="1650" dirty="0">
                <a:solidFill>
                  <a:schemeClr val="bg2">
                    <a:lumMod val="10000"/>
                    <a:alpha val="99000"/>
                  </a:schemeClr>
                </a:solidFill>
                <a:latin typeface="Courier New" panose="02070309020205020404" pitchFamily="49" charset="0"/>
                <a:cs typeface="Courier New" panose="02070309020205020404" pitchFamily="49" charset="0"/>
              </a:rPr>
              <a:t>(</a:t>
            </a:r>
            <a:r>
              <a:rPr lang="en-US" sz="1650" dirty="0" err="1">
                <a:solidFill>
                  <a:schemeClr val="bg2">
                    <a:lumMod val="10000"/>
                    <a:alpha val="99000"/>
                  </a:schemeClr>
                </a:solidFill>
                <a:latin typeface="Courier New" panose="02070309020205020404" pitchFamily="49" charset="0"/>
                <a:cs typeface="Courier New" panose="02070309020205020404" pitchFamily="49" charset="0"/>
              </a:rPr>
              <a:t>JOrderDetails</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a:solidFill>
                  <a:srgbClr val="C00000">
                    <a:alpha val="99000"/>
                  </a:srgbClr>
                </a:solidFill>
                <a:latin typeface="Courier New" panose="02070309020205020404" pitchFamily="49" charset="0"/>
                <a:cs typeface="Courier New" panose="02070309020205020404" pitchFamily="49" charset="0"/>
              </a:rPr>
              <a:t>'$.</a:t>
            </a:r>
            <a:r>
              <a:rPr lang="en-US" sz="1650" dirty="0" err="1">
                <a:solidFill>
                  <a:srgbClr val="C00000">
                    <a:alpha val="99000"/>
                  </a:srgbClr>
                </a:solidFill>
                <a:latin typeface="Courier New" panose="02070309020205020404" pitchFamily="49" charset="0"/>
                <a:cs typeface="Courier New" panose="02070309020205020404" pitchFamily="49" charset="0"/>
              </a:rPr>
              <a:t>Order.Qty</a:t>
            </a:r>
            <a:r>
              <a:rPr lang="en-US" sz="1650" dirty="0">
                <a:solidFill>
                  <a:srgbClr val="C00000">
                    <a:alpha val="99000"/>
                  </a:srgbClr>
                </a:solidFill>
                <a:latin typeface="Courier New" panose="02070309020205020404" pitchFamily="49" charset="0"/>
                <a:cs typeface="Courier New" panose="02070309020205020404" pitchFamily="49" charset="0"/>
              </a:rPr>
              <a:t>'</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a:solidFill>
                  <a:srgbClr val="0070C0">
                    <a:alpha val="99000"/>
                  </a:srgbClr>
                </a:solidFill>
                <a:latin typeface="Courier New" panose="02070309020205020404" pitchFamily="49" charset="0"/>
                <a:cs typeface="Courier New" panose="02070309020205020404" pitchFamily="49" charset="0"/>
              </a:rPr>
              <a:t>AS</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err="1">
                <a:solidFill>
                  <a:srgbClr val="0070C0">
                    <a:alpha val="99000"/>
                  </a:srgbClr>
                </a:solidFill>
                <a:latin typeface="Courier New" panose="02070309020205020404" pitchFamily="49" charset="0"/>
                <a:cs typeface="Courier New" panose="02070309020205020404" pitchFamily="49" charset="0"/>
              </a:rPr>
              <a:t>int</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a:t>
            </a:r>
          </a:p>
          <a:p>
            <a:pPr marL="0" indent="0">
              <a:spcBef>
                <a:spcPts val="0"/>
              </a:spcBef>
              <a:buNone/>
            </a:pP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a:solidFill>
                  <a:schemeClr val="bg2">
                    <a:lumMod val="10000"/>
                    <a:alpha val="99000"/>
                  </a:schemeClr>
                </a:solidFill>
                <a:latin typeface="Courier New" panose="02070309020205020404" pitchFamily="49" charset="0"/>
                <a:cs typeface="Courier New" panose="02070309020205020404" pitchFamily="49" charset="0"/>
              </a:rPr>
              <a:t>Price</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a:solidFill>
                  <a:srgbClr val="0070C0">
                    <a:alpha val="99000"/>
                  </a:srgbClr>
                </a:solidFill>
                <a:latin typeface="Courier New" panose="02070309020205020404" pitchFamily="49" charset="0"/>
                <a:cs typeface="Courier New" panose="02070309020205020404" pitchFamily="49" charset="0"/>
              </a:rPr>
              <a:t>AS</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a:solidFill>
                  <a:srgbClr val="A7159D"/>
                </a:solidFill>
                <a:latin typeface="Courier New" panose="02070309020205020404" pitchFamily="49" charset="0"/>
                <a:cs typeface="Courier New" panose="02070309020205020404" pitchFamily="49" charset="0"/>
              </a:rPr>
              <a:t>JSON_VALUE</a:t>
            </a:r>
            <a:r>
              <a:rPr lang="en-US" sz="1650" dirty="0">
                <a:solidFill>
                  <a:schemeClr val="bg2">
                    <a:lumMod val="10000"/>
                    <a:alpha val="99000"/>
                  </a:schemeClr>
                </a:solidFill>
                <a:latin typeface="Courier New" panose="02070309020205020404" pitchFamily="49" charset="0"/>
                <a:cs typeface="Courier New" panose="02070309020205020404" pitchFamily="49" charset="0"/>
              </a:rPr>
              <a:t>(</a:t>
            </a:r>
            <a:r>
              <a:rPr lang="en-US" sz="1650" dirty="0" err="1">
                <a:solidFill>
                  <a:schemeClr val="bg2">
                    <a:lumMod val="10000"/>
                    <a:alpha val="99000"/>
                  </a:schemeClr>
                </a:solidFill>
                <a:latin typeface="Courier New" panose="02070309020205020404" pitchFamily="49" charset="0"/>
                <a:cs typeface="Courier New" panose="02070309020205020404" pitchFamily="49" charset="0"/>
              </a:rPr>
              <a:t>JOrderDetails</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a:solidFill>
                  <a:srgbClr val="C00000">
                    <a:alpha val="99000"/>
                  </a:srgbClr>
                </a:solidFill>
                <a:latin typeface="Courier New" panose="02070309020205020404" pitchFamily="49" charset="0"/>
                <a:cs typeface="Courier New" panose="02070309020205020404" pitchFamily="49" charset="0"/>
              </a:rPr>
              <a:t>'$.</a:t>
            </a:r>
            <a:r>
              <a:rPr lang="en-US" sz="1650" dirty="0" err="1">
                <a:solidFill>
                  <a:srgbClr val="C00000">
                    <a:alpha val="99000"/>
                  </a:srgbClr>
                </a:solidFill>
                <a:latin typeface="Courier New" panose="02070309020205020404" pitchFamily="49" charset="0"/>
                <a:cs typeface="Courier New" panose="02070309020205020404" pitchFamily="49" charset="0"/>
              </a:rPr>
              <a:t>Order.Price</a:t>
            </a:r>
            <a:r>
              <a:rPr lang="en-US" sz="1650" dirty="0">
                <a:solidFill>
                  <a:srgbClr val="C00000">
                    <a:alpha val="99000"/>
                  </a:srgbClr>
                </a:solidFill>
                <a:latin typeface="Courier New" panose="02070309020205020404" pitchFamily="49" charset="0"/>
                <a:cs typeface="Courier New" panose="02070309020205020404" pitchFamily="49" charset="0"/>
              </a:rPr>
              <a:t>'</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a:t>
            </a:r>
          </a:p>
          <a:p>
            <a:pPr marL="0" indent="0">
              <a:spcBef>
                <a:spcPts val="0"/>
              </a:spcBef>
              <a:buNone/>
            </a:pPr>
            <a:r>
              <a:rPr lang="en-US" sz="1650" dirty="0" smtClean="0">
                <a:solidFill>
                  <a:schemeClr val="tx1">
                    <a:lumMod val="75000"/>
                    <a:lumOff val="25000"/>
                    <a:alpha val="99000"/>
                  </a:schemeClr>
                </a:solidFill>
                <a:latin typeface="Courier New" panose="02070309020205020404" pitchFamily="49" charset="0"/>
                <a:cs typeface="Courier New" panose="02070309020205020404" pitchFamily="49" charset="0"/>
              </a:rPr>
              <a:t>)</a:t>
            </a:r>
            <a:endPar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endParaRPr>
          </a:p>
          <a:p>
            <a:pPr marL="0" indent="0">
              <a:spcBef>
                <a:spcPts val="0"/>
              </a:spcBef>
              <a:buNone/>
            </a:pPr>
            <a:endPar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endParaRPr>
          </a:p>
          <a:p>
            <a:pPr marL="0" indent="0">
              <a:spcBef>
                <a:spcPts val="0"/>
              </a:spcBef>
              <a:buNone/>
            </a:pPr>
            <a:r>
              <a:rPr lang="en-US" sz="1650" b="1" dirty="0">
                <a:solidFill>
                  <a:srgbClr val="0070C0">
                    <a:alpha val="99000"/>
                  </a:srgbClr>
                </a:solidFill>
                <a:latin typeface="Courier New" panose="02070309020205020404" pitchFamily="49" charset="0"/>
                <a:cs typeface="Courier New" panose="02070309020205020404" pitchFamily="49" charset="0"/>
              </a:rPr>
              <a:t>CREATE INDEX </a:t>
            </a:r>
            <a:r>
              <a:rPr lang="en-US" sz="1650" dirty="0" err="1">
                <a:solidFill>
                  <a:schemeClr val="bg2">
                    <a:lumMod val="10000"/>
                    <a:alpha val="99000"/>
                  </a:schemeClr>
                </a:solidFill>
                <a:latin typeface="Courier New" panose="02070309020205020404" pitchFamily="49" charset="0"/>
                <a:cs typeface="Courier New" panose="02070309020205020404" pitchFamily="49" charset="0"/>
              </a:rPr>
              <a:t>idxJson</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a:solidFill>
                  <a:srgbClr val="0070C0">
                    <a:alpha val="99000"/>
                  </a:srgbClr>
                </a:solidFill>
                <a:latin typeface="Courier New" panose="02070309020205020404" pitchFamily="49" charset="0"/>
                <a:cs typeface="Courier New" panose="02070309020205020404" pitchFamily="49" charset="0"/>
              </a:rPr>
              <a:t>ON</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err="1">
                <a:solidFill>
                  <a:schemeClr val="bg2">
                    <a:lumMod val="10000"/>
                    <a:alpha val="99000"/>
                  </a:schemeClr>
                </a:solidFill>
                <a:latin typeface="Courier New" panose="02070309020205020404" pitchFamily="49" charset="0"/>
                <a:cs typeface="Courier New" panose="02070309020205020404" pitchFamily="49" charset="0"/>
              </a:rPr>
              <a:t>SalesOrderRecord</a:t>
            </a:r>
            <a:r>
              <a:rPr lang="en-US" sz="1650" dirty="0">
                <a:solidFill>
                  <a:schemeClr val="bg2">
                    <a:lumMod val="10000"/>
                    <a:alpha val="99000"/>
                  </a:schemeClr>
                </a:solidFill>
                <a:latin typeface="Courier New" panose="02070309020205020404" pitchFamily="49" charset="0"/>
                <a:cs typeface="Courier New" panose="02070309020205020404" pitchFamily="49" charset="0"/>
              </a:rPr>
              <a:t>(Quantity</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a:solidFill>
                  <a:srgbClr val="0070C0">
                    <a:alpha val="99000"/>
                  </a:srgbClr>
                </a:solidFill>
                <a:latin typeface="Courier New" panose="02070309020205020404" pitchFamily="49" charset="0"/>
                <a:cs typeface="Courier New" panose="02070309020205020404" pitchFamily="49" charset="0"/>
              </a:rPr>
              <a:t>INCLUDE</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 (</a:t>
            </a:r>
            <a:r>
              <a:rPr lang="en-US" sz="1650" dirty="0">
                <a:solidFill>
                  <a:schemeClr val="bg2">
                    <a:lumMod val="10000"/>
                    <a:alpha val="99000"/>
                  </a:schemeClr>
                </a:solidFill>
                <a:latin typeface="Courier New" panose="02070309020205020404" pitchFamily="49" charset="0"/>
                <a:cs typeface="Courier New" panose="02070309020205020404" pitchFamily="49" charset="0"/>
              </a:rPr>
              <a:t>Price</a:t>
            </a:r>
            <a:r>
              <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rPr>
              <a:t>)</a:t>
            </a:r>
            <a:r>
              <a:rPr lang="en-US" sz="1650" dirty="0">
                <a:latin typeface="Courier New" panose="02070309020205020404" pitchFamily="49" charset="0"/>
                <a:cs typeface="Courier New" panose="02070309020205020404" pitchFamily="49" charset="0"/>
              </a:rPr>
              <a:t>;</a:t>
            </a:r>
            <a:endPar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endParaRPr>
          </a:p>
          <a:p>
            <a:pPr marL="0" indent="0">
              <a:spcBef>
                <a:spcPts val="0"/>
              </a:spcBef>
              <a:buNone/>
            </a:pPr>
            <a:endParaRPr lang="en-US" sz="1650" dirty="0">
              <a:solidFill>
                <a:schemeClr val="tx1">
                  <a:lumMod val="75000"/>
                  <a:lumOff val="25000"/>
                  <a:alpha val="99000"/>
                </a:schemeClr>
              </a:solidFill>
              <a:latin typeface="Courier New" panose="02070309020205020404" pitchFamily="49" charset="0"/>
              <a:cs typeface="Courier New" panose="02070309020205020404" pitchFamily="49" charset="0"/>
            </a:endParaRPr>
          </a:p>
          <a:p>
            <a:pPr marL="0" indent="0">
              <a:buNone/>
            </a:pPr>
            <a:endParaRPr lang="en-US"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250425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500"/>
                                        <p:tgtEl>
                                          <p:spTgt spid="8">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Effect transition="in" filter="fade">
                                      <p:cBhvr>
                                        <p:cTn id="13" dur="500"/>
                                        <p:tgtEl>
                                          <p:spTgt spid="8">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4" end="4"/>
                                            </p:txEl>
                                          </p:spTgt>
                                        </p:tgtEl>
                                        <p:attrNameLst>
                                          <p:attrName>style.visibility</p:attrName>
                                        </p:attrNameLst>
                                      </p:cBhvr>
                                      <p:to>
                                        <p:strVal val="visible"/>
                                      </p:to>
                                    </p:set>
                                    <p:animEffect transition="in" filter="fade">
                                      <p:cBhvr>
                                        <p:cTn id="16" dur="500"/>
                                        <p:tgtEl>
                                          <p:spTgt spid="8">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animEffect transition="in" filter="fade">
                                      <p:cBhvr>
                                        <p:cTn id="19" dur="500"/>
                                        <p:tgtEl>
                                          <p:spTgt spid="8">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fade">
                                      <p:cBhvr>
                                        <p:cTn id="22" dur="500"/>
                                        <p:tgtEl>
                                          <p:spTgt spid="8">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animEffect transition="in" filter="fade">
                                      <p:cBhvr>
                                        <p:cTn id="25" dur="500"/>
                                        <p:tgtEl>
                                          <p:spTgt spid="8">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xEl>
                                              <p:pRg st="8" end="8"/>
                                            </p:txEl>
                                          </p:spTgt>
                                        </p:tgtEl>
                                        <p:attrNameLst>
                                          <p:attrName>style.visibility</p:attrName>
                                        </p:attrNameLst>
                                      </p:cBhvr>
                                      <p:to>
                                        <p:strVal val="visible"/>
                                      </p:to>
                                    </p:set>
                                    <p:animEffect transition="in" filter="fade">
                                      <p:cBhvr>
                                        <p:cTn id="28" dur="500"/>
                                        <p:tgtEl>
                                          <p:spTgt spid="8">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animEffect transition="in" filter="fade">
                                      <p:cBhvr>
                                        <p:cTn id="31" dur="500"/>
                                        <p:tgtEl>
                                          <p:spTgt spid="8">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xEl>
                                              <p:pRg st="11" end="11"/>
                                            </p:txEl>
                                          </p:spTgt>
                                        </p:tgtEl>
                                        <p:attrNameLst>
                                          <p:attrName>style.visibility</p:attrName>
                                        </p:attrNameLst>
                                      </p:cBhvr>
                                      <p:to>
                                        <p:strVal val="visible"/>
                                      </p:to>
                                    </p:set>
                                    <p:animEffect transition="in" filter="fade">
                                      <p:cBhvr>
                                        <p:cTn id="36"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600" dirty="0" err="1" smtClean="0">
                <a:solidFill>
                  <a:schemeClr val="accent1"/>
                </a:solidFill>
                <a:cs typeface="Segoe UI Light" panose="020B0502040204020203" pitchFamily="34" charset="0"/>
              </a:rPr>
              <a:t>Limitazioni</a:t>
            </a:r>
            <a:r>
              <a:rPr lang="en-US" sz="3600" dirty="0" smtClean="0">
                <a:solidFill>
                  <a:schemeClr val="accent1"/>
                </a:solidFill>
                <a:cs typeface="Segoe UI Light" panose="020B0502040204020203" pitchFamily="34" charset="0"/>
              </a:rPr>
              <a:t> FOR JSON</a:t>
            </a:r>
            <a:endParaRPr lang="en-US" sz="3600" dirty="0">
              <a:solidFill>
                <a:schemeClr val="accent1"/>
              </a:solidFill>
              <a:cs typeface="Segoe UI Light" panose="020B0502040204020203" pitchFamily="34" charset="0"/>
            </a:endParaRPr>
          </a:p>
        </p:txBody>
      </p:sp>
      <p:sp>
        <p:nvSpPr>
          <p:cNvPr id="8" name="Text Placeholder 7"/>
          <p:cNvSpPr>
            <a:spLocks noGrp="1"/>
          </p:cNvSpPr>
          <p:nvPr>
            <p:ph sz="quarter" idx="10"/>
          </p:nvPr>
        </p:nvSpPr>
        <p:spPr>
          <a:xfrm>
            <a:off x="245691" y="1363288"/>
            <a:ext cx="8652143" cy="3870539"/>
          </a:xfrm>
        </p:spPr>
        <p:txBody>
          <a:bodyPr>
            <a:noAutofit/>
          </a:bodyPr>
          <a:lstStyle/>
          <a:p>
            <a:pPr marL="0" indent="0">
              <a:buNone/>
            </a:pPr>
            <a:r>
              <a:rPr lang="en-US" sz="2800" dirty="0" err="1" smtClean="0"/>
              <a:t>Supporto</a:t>
            </a:r>
            <a:r>
              <a:rPr lang="en-US" sz="2800" dirty="0" smtClean="0"/>
              <a:t> tipi</a:t>
            </a:r>
          </a:p>
          <a:p>
            <a:pPr marL="347755" lvl="1" indent="0">
              <a:buNone/>
            </a:pPr>
            <a:r>
              <a:rPr lang="en-US" sz="2400" dirty="0" smtClean="0"/>
              <a:t>No CLR (</a:t>
            </a:r>
            <a:r>
              <a:rPr lang="en-US" sz="2400" dirty="0" err="1" smtClean="0"/>
              <a:t>Tranne</a:t>
            </a:r>
            <a:r>
              <a:rPr lang="en-US" sz="2400" dirty="0" smtClean="0"/>
              <a:t> </a:t>
            </a:r>
            <a:r>
              <a:rPr lang="en-US" sz="2400" dirty="0" err="1" smtClean="0"/>
              <a:t>alcuni</a:t>
            </a:r>
            <a:r>
              <a:rPr lang="en-US" sz="2400" dirty="0" smtClean="0"/>
              <a:t> come HIERARCHYID)</a:t>
            </a:r>
          </a:p>
          <a:p>
            <a:pPr marL="347755" lvl="1" indent="0">
              <a:buNone/>
            </a:pPr>
            <a:r>
              <a:rPr lang="en-US" sz="2400" dirty="0" err="1" smtClean="0"/>
              <a:t>Conversione</a:t>
            </a:r>
            <a:r>
              <a:rPr lang="en-US" sz="2400" dirty="0" smtClean="0"/>
              <a:t> con Parser </a:t>
            </a:r>
            <a:r>
              <a:rPr lang="en-US" sz="2400" dirty="0" err="1" smtClean="0"/>
              <a:t>integrato</a:t>
            </a:r>
            <a:endParaRPr lang="en-US" sz="2400" dirty="0" smtClean="0"/>
          </a:p>
          <a:p>
            <a:pPr marL="0" indent="0">
              <a:buNone/>
            </a:pPr>
            <a:r>
              <a:rPr lang="en-US" sz="2800" dirty="0" err="1" smtClean="0"/>
              <a:t>Istruzioni</a:t>
            </a:r>
            <a:endParaRPr lang="en-US" sz="2800" dirty="0" smtClean="0"/>
          </a:p>
          <a:p>
            <a:pPr marL="347755" lvl="1" indent="0">
              <a:buNone/>
            </a:pPr>
            <a:r>
              <a:rPr lang="en-US" sz="2400" dirty="0" smtClean="0"/>
              <a:t>No SELECT INTO</a:t>
            </a:r>
          </a:p>
          <a:p>
            <a:pPr marL="0" indent="0">
              <a:buNone/>
            </a:pPr>
            <a:r>
              <a:rPr lang="en-US" sz="2800" dirty="0" err="1" smtClean="0"/>
              <a:t>Generali</a:t>
            </a:r>
            <a:endParaRPr lang="en-US" sz="2800" dirty="0" smtClean="0"/>
          </a:p>
          <a:p>
            <a:pPr marL="347755" lvl="1" indent="0">
              <a:buNone/>
            </a:pPr>
            <a:r>
              <a:rPr lang="en-US" sz="2400" dirty="0" err="1" smtClean="0"/>
              <a:t>Servono</a:t>
            </a:r>
            <a:r>
              <a:rPr lang="en-US" sz="2400" dirty="0" smtClean="0"/>
              <a:t> alias </a:t>
            </a:r>
            <a:r>
              <a:rPr lang="en-US" sz="2400" dirty="0" err="1" smtClean="0"/>
              <a:t>sempre</a:t>
            </a:r>
            <a:r>
              <a:rPr lang="en-US" sz="2400" dirty="0" smtClean="0"/>
              <a:t> per </a:t>
            </a:r>
            <a:r>
              <a:rPr lang="en-US" sz="2400" dirty="0" err="1" smtClean="0"/>
              <a:t>valori</a:t>
            </a:r>
            <a:r>
              <a:rPr lang="en-US" sz="2400" dirty="0" smtClean="0"/>
              <a:t> </a:t>
            </a:r>
            <a:r>
              <a:rPr lang="en-US" sz="2400" dirty="0" err="1" smtClean="0"/>
              <a:t>senza</a:t>
            </a:r>
            <a:r>
              <a:rPr lang="en-US" sz="2400" dirty="0" smtClean="0"/>
              <a:t> </a:t>
            </a:r>
            <a:r>
              <a:rPr lang="en-US" sz="2400" dirty="0" err="1" smtClean="0"/>
              <a:t>nome</a:t>
            </a:r>
            <a:endParaRPr lang="en-US" sz="2400" dirty="0" smtClean="0"/>
          </a:p>
          <a:p>
            <a:pPr marL="347755" lvl="1" indent="0">
              <a:buNone/>
            </a:pPr>
            <a:r>
              <a:rPr lang="en-US" sz="2400" dirty="0" err="1" smtClean="0"/>
              <a:t>Tabella</a:t>
            </a:r>
            <a:r>
              <a:rPr lang="en-US" sz="2400" dirty="0" smtClean="0"/>
              <a:t> </a:t>
            </a:r>
            <a:r>
              <a:rPr lang="en-US" sz="2400" dirty="0"/>
              <a:t>per parsing </a:t>
            </a:r>
            <a:r>
              <a:rPr lang="en-US" sz="2400" dirty="0" err="1"/>
              <a:t>corretto</a:t>
            </a:r>
            <a:r>
              <a:rPr lang="en-US" sz="2400" dirty="0"/>
              <a:t>  (FOR JSON AUTO)</a:t>
            </a:r>
            <a:endParaRPr lang="en-US" sz="2400" dirty="0" smtClean="0"/>
          </a:p>
          <a:p>
            <a:pPr lvl="1"/>
            <a:endParaRPr lang="en-US" sz="2400" dirty="0" smtClean="0"/>
          </a:p>
          <a:p>
            <a:pPr lvl="1"/>
            <a:endParaRPr lang="en-US" sz="2400" dirty="0" smtClean="0"/>
          </a:p>
        </p:txBody>
      </p:sp>
    </p:spTree>
    <p:extLst>
      <p:ext uri="{BB962C8B-B14F-4D97-AF65-F5344CB8AC3E}">
        <p14:creationId xmlns:p14="http://schemas.microsoft.com/office/powerpoint/2010/main" val="35938134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animEffect transition="in" filter="fade">
                                      <p:cBhvr>
                                        <p:cTn id="26" dur="500"/>
                                        <p:tgtEl>
                                          <p:spTgt spid="8">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animEffect transition="in" filter="fade">
                                      <p:cBhvr>
                                        <p:cTn id="29" dur="500"/>
                                        <p:tgtEl>
                                          <p:spTgt spid="8">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xEl>
                                              <p:pRg st="7" end="7"/>
                                            </p:txEl>
                                          </p:spTgt>
                                        </p:tgtEl>
                                        <p:attrNameLst>
                                          <p:attrName>style.visibility</p:attrName>
                                        </p:attrNameLst>
                                      </p:cBhvr>
                                      <p:to>
                                        <p:strVal val="visible"/>
                                      </p:to>
                                    </p:set>
                                    <p:animEffect transition="in" filter="fade">
                                      <p:cBhvr>
                                        <p:cTn id="32"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Organizers</a:t>
            </a:r>
            <a:endParaRPr lang="en-US" dirty="0"/>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31542" y="1655368"/>
            <a:ext cx="4094005" cy="871673"/>
          </a:xfrm>
          <a:prstGeom prst="rect">
            <a:avLst/>
          </a:prstGeom>
        </p:spPr>
      </p:pic>
      <p:pic>
        <p:nvPicPr>
          <p:cNvPr id="15" name="Picture 1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54183" y="2877618"/>
            <a:ext cx="2028467" cy="1480780"/>
          </a:xfrm>
          <a:prstGeom prst="rect">
            <a:avLst/>
          </a:prstGeom>
        </p:spPr>
      </p:pic>
      <p:pic>
        <p:nvPicPr>
          <p:cNvPr id="16" name="Picture 1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869500" y="1655368"/>
            <a:ext cx="2397834" cy="898171"/>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753916" y="4358398"/>
            <a:ext cx="3814329" cy="1144298"/>
          </a:xfrm>
          <a:prstGeom prst="rect">
            <a:avLst/>
          </a:prstGeom>
        </p:spPr>
      </p:pic>
      <p:grpSp>
        <p:nvGrpSpPr>
          <p:cNvPr id="18" name="Group 17"/>
          <p:cNvGrpSpPr/>
          <p:nvPr/>
        </p:nvGrpSpPr>
        <p:grpSpPr>
          <a:xfrm>
            <a:off x="753916" y="2655993"/>
            <a:ext cx="3590638" cy="1573453"/>
            <a:chOff x="1238832" y="4464625"/>
            <a:chExt cx="3590638" cy="1573453"/>
          </a:xfrm>
        </p:grpSpPr>
        <p:pic>
          <p:nvPicPr>
            <p:cNvPr id="19" name="Picture 1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256017" y="4464625"/>
              <a:ext cx="1573453" cy="1573453"/>
            </a:xfrm>
            <a:prstGeom prst="rect">
              <a:avLst/>
            </a:prstGeom>
          </p:spPr>
        </p:pic>
        <p:sp>
          <p:nvSpPr>
            <p:cNvPr id="20" name="TextBox 19"/>
            <p:cNvSpPr txBox="1"/>
            <p:nvPr/>
          </p:nvSpPr>
          <p:spPr>
            <a:xfrm>
              <a:off x="1238832" y="5383619"/>
              <a:ext cx="2983347" cy="523220"/>
            </a:xfrm>
            <a:prstGeom prst="rect">
              <a:avLst/>
            </a:prstGeom>
            <a:noFill/>
          </p:spPr>
          <p:txBody>
            <a:bodyPr wrap="square" rtlCol="0">
              <a:spAutoFit/>
            </a:bodyPr>
            <a:lstStyle/>
            <a:p>
              <a:r>
                <a:rPr lang="en-US" sz="2800" dirty="0" smtClean="0">
                  <a:latin typeface="Segoe UI" panose="020B0502040204020203" pitchFamily="34" charset="0"/>
                  <a:cs typeface="Segoe UI" panose="020B0502040204020203" pitchFamily="34" charset="0"/>
                </a:rPr>
                <a:t>getlatestversion.it</a:t>
              </a:r>
              <a:endParaRPr lang="en-US" sz="2800" dirty="0">
                <a:latin typeface="Segoe UI" panose="020B0502040204020203" pitchFamily="34" charset="0"/>
                <a:cs typeface="Segoe UI" panose="020B0502040204020203" pitchFamily="34" charset="0"/>
              </a:endParaRPr>
            </a:p>
          </p:txBody>
        </p:sp>
      </p:grp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0747" y="4682477"/>
            <a:ext cx="2825170" cy="1032091"/>
          </a:xfrm>
          <a:prstGeom prst="rect">
            <a:avLst/>
          </a:prstGeom>
        </p:spPr>
      </p:pic>
    </p:spTree>
    <p:extLst>
      <p:ext uri="{BB962C8B-B14F-4D97-AF65-F5344CB8AC3E}">
        <p14:creationId xmlns:p14="http://schemas.microsoft.com/office/powerpoint/2010/main" val="40765897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err="1" smtClean="0"/>
              <a:t>Formattare</a:t>
            </a:r>
            <a:r>
              <a:rPr lang="en-US" b="0" dirty="0" smtClean="0"/>
              <a:t> </a:t>
            </a:r>
            <a:r>
              <a:rPr lang="en-US" b="0" dirty="0" err="1" smtClean="0"/>
              <a:t>ed</a:t>
            </a:r>
            <a:r>
              <a:rPr lang="en-US" b="0" dirty="0" smtClean="0"/>
              <a:t> </a:t>
            </a:r>
            <a:r>
              <a:rPr lang="en-US" b="0" dirty="0" err="1" smtClean="0"/>
              <a:t>esportare</a:t>
            </a:r>
            <a:r>
              <a:rPr lang="en-US" b="0" dirty="0" smtClean="0"/>
              <a:t> JSON da SQL Server</a:t>
            </a:r>
            <a:endParaRPr lang="en-US" dirty="0"/>
          </a:p>
        </p:txBody>
      </p:sp>
      <p:sp>
        <p:nvSpPr>
          <p:cNvPr id="5" name="Title 6"/>
          <p:cNvSpPr>
            <a:spLocks noGrp="1"/>
          </p:cNvSpPr>
          <p:nvPr>
            <p:ph type="title"/>
          </p:nvPr>
        </p:nvSpPr>
        <p:spPr>
          <a:xfrm>
            <a:off x="174612" y="157943"/>
            <a:ext cx="8794302" cy="1205345"/>
          </a:xfrm>
        </p:spPr>
        <p:txBody>
          <a:bodyPr>
            <a:normAutofit/>
          </a:bodyPr>
          <a:lstStyle/>
          <a:p>
            <a:r>
              <a:rPr lang="en-US" sz="3600" dirty="0" smtClean="0">
                <a:solidFill>
                  <a:schemeClr val="accent1"/>
                </a:solidFill>
                <a:cs typeface="Segoe UI Light" panose="020B0502040204020203" pitchFamily="34" charset="0"/>
              </a:rPr>
              <a:t>DEMO</a:t>
            </a:r>
            <a:endParaRPr lang="en-US" sz="3600" dirty="0">
              <a:solidFill>
                <a:schemeClr val="accent1"/>
              </a:solidFill>
              <a:cs typeface="Segoe UI Light" panose="020B0502040204020203" pitchFamily="34" charset="0"/>
            </a:endParaRPr>
          </a:p>
        </p:txBody>
      </p:sp>
      <p:sp>
        <p:nvSpPr>
          <p:cNvPr id="6" name="Text Placeholder 7"/>
          <p:cNvSpPr txBox="1">
            <a:spLocks/>
          </p:cNvSpPr>
          <p:nvPr/>
        </p:nvSpPr>
        <p:spPr>
          <a:xfrm>
            <a:off x="245691" y="1363288"/>
            <a:ext cx="8652143" cy="3870539"/>
          </a:xfrm>
          <a:prstGeom prst="rect">
            <a:avLst/>
          </a:prstGeom>
        </p:spPr>
        <p:txBody>
          <a:bodyPr>
            <a:noAutofit/>
          </a:bodyPr>
          <a:lst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charset="2"/>
              <a:buNone/>
            </a:pPr>
            <a:endParaRPr lang="en-US" sz="2400" dirty="0" smtClean="0"/>
          </a:p>
        </p:txBody>
      </p:sp>
      <p:sp>
        <p:nvSpPr>
          <p:cNvPr id="7" name="Text Placeholder 7"/>
          <p:cNvSpPr txBox="1">
            <a:spLocks/>
          </p:cNvSpPr>
          <p:nvPr/>
        </p:nvSpPr>
        <p:spPr>
          <a:xfrm>
            <a:off x="398091" y="1515688"/>
            <a:ext cx="8652143" cy="3870539"/>
          </a:xfrm>
          <a:prstGeom prst="rect">
            <a:avLst/>
          </a:prstGeom>
        </p:spPr>
        <p:txBody>
          <a:bodyPr vert="horz" lIns="91440" tIns="45720" rIns="91440" bIns="45720" rtlCol="0">
            <a:noAutofit/>
          </a:bodyPr>
          <a:lstStyle>
            <a:lvl1pPr indent="0">
              <a:lnSpc>
                <a:spcPct val="100000"/>
              </a:lnSpc>
              <a:spcBef>
                <a:spcPts val="1350"/>
              </a:spcBef>
              <a:buClr>
                <a:schemeClr val="accent1"/>
              </a:buClr>
              <a:buSzPct val="100000"/>
              <a:buFont typeface="Arial" pitchFamily="34" charset="0"/>
              <a:buNone/>
              <a:defRPr sz="2800">
                <a:solidFill>
                  <a:schemeClr val="accent1">
                    <a:alpha val="99000"/>
                  </a:schemeClr>
                </a:solidFill>
                <a:latin typeface="Segoe UI Light" panose="020B0502040204020203" pitchFamily="34" charset="0"/>
                <a:cs typeface="Segoe UI Light" panose="020B0502040204020203" pitchFamily="34" charset="0"/>
              </a:defRPr>
            </a:lvl1pPr>
            <a:lvl2pPr marL="606190" lvl="1" indent="-258435">
              <a:lnSpc>
                <a:spcPct val="100000"/>
              </a:lnSpc>
              <a:spcBef>
                <a:spcPts val="300"/>
              </a:spcBef>
              <a:spcAft>
                <a:spcPts val="300"/>
              </a:spcAft>
              <a:buClr>
                <a:schemeClr val="tx1">
                  <a:lumMod val="75000"/>
                  <a:lumOff val="25000"/>
                </a:schemeClr>
              </a:buClr>
              <a:buSzPct val="85000"/>
              <a:buFont typeface="Segoe UI" pitchFamily="34" charset="0"/>
              <a:buChar char="–"/>
              <a:defRPr sz="2400">
                <a:solidFill>
                  <a:schemeClr val="tx2"/>
                </a:solidFill>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solidFill>
                  <a:schemeClr val="tx2"/>
                </a:solidFill>
                <a:latin typeface="Segoe UI Light" panose="020B0502040204020203" pitchFamily="34" charset="0"/>
                <a:cs typeface="Segoe UI Light" panose="020B0502040204020203" pitchFamily="34" charset="0"/>
              </a:defRPr>
            </a:lvl3pPr>
            <a:lvl4pPr marL="1600200" indent="-228600">
              <a:spcBef>
                <a:spcPct val="20000"/>
              </a:spcBef>
              <a:buFont typeface="Wingdings" charset="2"/>
              <a:buChar char="§"/>
              <a:defRPr sz="1500">
                <a:solidFill>
                  <a:schemeClr val="tx2"/>
                </a:solidFill>
              </a:defRPr>
            </a:lvl4pPr>
            <a:lvl5pPr marL="2057400" indent="-228600">
              <a:spcBef>
                <a:spcPct val="20000"/>
              </a:spcBef>
              <a:buFont typeface="Wingdings" charset="2"/>
              <a:buChar char="§"/>
              <a:defRPr sz="1500">
                <a:solidFill>
                  <a:schemeClr val="tx2"/>
                </a:solidFill>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dirty="0" err="1" smtClean="0"/>
              <a:t>Operazioni</a:t>
            </a:r>
            <a:r>
              <a:rPr lang="en-US" dirty="0" smtClean="0"/>
              <a:t> non </a:t>
            </a:r>
            <a:r>
              <a:rPr lang="en-US" dirty="0" err="1" smtClean="0"/>
              <a:t>consentite</a:t>
            </a:r>
            <a:endParaRPr lang="en-US" dirty="0"/>
          </a:p>
        </p:txBody>
      </p:sp>
    </p:spTree>
    <p:extLst>
      <p:ext uri="{BB962C8B-B14F-4D97-AF65-F5344CB8AC3E}">
        <p14:creationId xmlns:p14="http://schemas.microsoft.com/office/powerpoint/2010/main" val="11292190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err="1" smtClean="0">
                <a:solidFill>
                  <a:schemeClr val="accent1"/>
                </a:solidFill>
                <a:cs typeface="Segoe UI Light" panose="020B0502040204020203" pitchFamily="34" charset="0"/>
              </a:rPr>
              <a:t>Conclusioni</a:t>
            </a:r>
            <a:endParaRPr lang="en-US" sz="3600" dirty="0">
              <a:solidFill>
                <a:schemeClr val="accent1"/>
              </a:solidFill>
              <a:cs typeface="Segoe UI Light" panose="020B0502040204020203" pitchFamily="34" charset="0"/>
            </a:endParaRPr>
          </a:p>
        </p:txBody>
      </p:sp>
      <p:sp>
        <p:nvSpPr>
          <p:cNvPr id="8" name="Text Placeholder 7"/>
          <p:cNvSpPr>
            <a:spLocks noGrp="1"/>
          </p:cNvSpPr>
          <p:nvPr>
            <p:ph sz="quarter" idx="10"/>
          </p:nvPr>
        </p:nvSpPr>
        <p:spPr/>
        <p:txBody>
          <a:bodyPr/>
          <a:lstStyle/>
          <a:p>
            <a:pPr marL="0" indent="0">
              <a:spcBef>
                <a:spcPct val="20000"/>
              </a:spcBef>
              <a:buNone/>
            </a:pPr>
            <a:r>
              <a:rPr lang="en-US" sz="2800" dirty="0" err="1">
                <a:solidFill>
                  <a:schemeClr val="tx2"/>
                </a:solidFill>
              </a:rPr>
              <a:t>Riduzione</a:t>
            </a:r>
            <a:r>
              <a:rPr lang="en-US" sz="2800" dirty="0">
                <a:solidFill>
                  <a:schemeClr val="tx2"/>
                </a:solidFill>
              </a:rPr>
              <a:t> </a:t>
            </a:r>
            <a:r>
              <a:rPr lang="en-US" sz="2800" dirty="0" smtClean="0">
                <a:solidFill>
                  <a:schemeClr val="tx2"/>
                </a:solidFill>
              </a:rPr>
              <a:t>gap </a:t>
            </a:r>
            <a:r>
              <a:rPr lang="en-US" sz="2800" dirty="0" err="1">
                <a:solidFill>
                  <a:schemeClr val="tx2"/>
                </a:solidFill>
              </a:rPr>
              <a:t>nei</a:t>
            </a:r>
            <a:r>
              <a:rPr lang="en-US" sz="2800" dirty="0">
                <a:solidFill>
                  <a:schemeClr val="tx2"/>
                </a:solidFill>
              </a:rPr>
              <a:t> </a:t>
            </a:r>
            <a:r>
              <a:rPr lang="en-US" sz="2800" dirty="0" err="1">
                <a:solidFill>
                  <a:schemeClr val="tx2"/>
                </a:solidFill>
              </a:rPr>
              <a:t>confronti</a:t>
            </a:r>
            <a:r>
              <a:rPr lang="en-US" sz="2800" dirty="0">
                <a:solidFill>
                  <a:schemeClr val="tx2"/>
                </a:solidFill>
              </a:rPr>
              <a:t> di competitor (PostgreSQL)</a:t>
            </a:r>
          </a:p>
          <a:p>
            <a:pPr marL="0" indent="0">
              <a:spcBef>
                <a:spcPct val="20000"/>
              </a:spcBef>
              <a:buNone/>
            </a:pPr>
            <a:r>
              <a:rPr lang="en-US" sz="2800" dirty="0">
                <a:solidFill>
                  <a:schemeClr val="tx2"/>
                </a:solidFill>
              </a:rPr>
              <a:t>Parser </a:t>
            </a:r>
            <a:r>
              <a:rPr lang="en-US" sz="2800" dirty="0" err="1">
                <a:solidFill>
                  <a:schemeClr val="tx2"/>
                </a:solidFill>
              </a:rPr>
              <a:t>integrato</a:t>
            </a:r>
            <a:r>
              <a:rPr lang="en-US" sz="2800" dirty="0">
                <a:solidFill>
                  <a:schemeClr val="tx2"/>
                </a:solidFill>
              </a:rPr>
              <a:t> </a:t>
            </a:r>
            <a:r>
              <a:rPr lang="en-US" sz="2800" dirty="0" err="1">
                <a:solidFill>
                  <a:schemeClr val="tx2"/>
                </a:solidFill>
              </a:rPr>
              <a:t>ottimizzato</a:t>
            </a:r>
            <a:r>
              <a:rPr lang="en-US" sz="2800" dirty="0">
                <a:solidFill>
                  <a:schemeClr val="tx2"/>
                </a:solidFill>
              </a:rPr>
              <a:t> (non </a:t>
            </a:r>
            <a:r>
              <a:rPr lang="en-US" sz="2800" dirty="0" err="1">
                <a:solidFill>
                  <a:schemeClr val="tx2"/>
                </a:solidFill>
              </a:rPr>
              <a:t>preferire</a:t>
            </a:r>
            <a:r>
              <a:rPr lang="en-US" sz="2800" dirty="0">
                <a:solidFill>
                  <a:schemeClr val="tx2"/>
                </a:solidFill>
              </a:rPr>
              <a:t> CLR custom)</a:t>
            </a:r>
          </a:p>
          <a:p>
            <a:pPr marL="0" indent="0">
              <a:spcBef>
                <a:spcPct val="20000"/>
              </a:spcBef>
              <a:buNone/>
            </a:pPr>
            <a:r>
              <a:rPr lang="en-US" sz="2800" dirty="0" err="1">
                <a:solidFill>
                  <a:schemeClr val="tx2"/>
                </a:solidFill>
              </a:rPr>
              <a:t>Pochissimo</a:t>
            </a:r>
            <a:r>
              <a:rPr lang="en-US" sz="2800" dirty="0">
                <a:solidFill>
                  <a:schemeClr val="tx2"/>
                </a:solidFill>
              </a:rPr>
              <a:t> t-sql </a:t>
            </a:r>
            <a:r>
              <a:rPr lang="en-US" sz="2800" dirty="0" err="1">
                <a:solidFill>
                  <a:schemeClr val="tx2"/>
                </a:solidFill>
              </a:rPr>
              <a:t>aggiuntivo</a:t>
            </a:r>
            <a:r>
              <a:rPr lang="en-US" sz="2800" dirty="0">
                <a:solidFill>
                  <a:schemeClr val="tx2"/>
                </a:solidFill>
              </a:rPr>
              <a:t> (</a:t>
            </a:r>
            <a:r>
              <a:rPr lang="en-US" sz="2800" dirty="0" err="1">
                <a:solidFill>
                  <a:schemeClr val="tx2"/>
                </a:solidFill>
              </a:rPr>
              <a:t>parametri</a:t>
            </a:r>
            <a:r>
              <a:rPr lang="en-US" sz="2800" dirty="0">
                <a:solidFill>
                  <a:schemeClr val="tx2"/>
                </a:solidFill>
              </a:rPr>
              <a:t> </a:t>
            </a:r>
            <a:r>
              <a:rPr lang="en-US" sz="2800" dirty="0" err="1">
                <a:solidFill>
                  <a:schemeClr val="tx2"/>
                </a:solidFill>
              </a:rPr>
              <a:t>su</a:t>
            </a:r>
            <a:r>
              <a:rPr lang="en-US" sz="2800" dirty="0">
                <a:solidFill>
                  <a:schemeClr val="tx2"/>
                </a:solidFill>
              </a:rPr>
              <a:t> </a:t>
            </a:r>
            <a:r>
              <a:rPr lang="en-US" sz="2800" dirty="0" err="1">
                <a:solidFill>
                  <a:schemeClr val="tx2"/>
                </a:solidFill>
              </a:rPr>
              <a:t>funzioni</a:t>
            </a:r>
            <a:r>
              <a:rPr lang="en-US" sz="2800" dirty="0">
                <a:solidFill>
                  <a:schemeClr val="tx2"/>
                </a:solidFill>
              </a:rPr>
              <a:t>)</a:t>
            </a:r>
          </a:p>
          <a:p>
            <a:pPr marL="0" indent="0">
              <a:spcBef>
                <a:spcPct val="20000"/>
              </a:spcBef>
              <a:buNone/>
            </a:pPr>
            <a:r>
              <a:rPr lang="en-US" sz="2800" dirty="0" err="1">
                <a:solidFill>
                  <a:schemeClr val="tx2"/>
                </a:solidFill>
              </a:rPr>
              <a:t>Funzionalità</a:t>
            </a:r>
            <a:r>
              <a:rPr lang="en-US" sz="2800" dirty="0">
                <a:solidFill>
                  <a:schemeClr val="tx2"/>
                </a:solidFill>
              </a:rPr>
              <a:t> in V1, molto </a:t>
            </a:r>
            <a:r>
              <a:rPr lang="en-US" sz="2800" dirty="0" err="1">
                <a:solidFill>
                  <a:schemeClr val="tx2"/>
                </a:solidFill>
              </a:rPr>
              <a:t>giovane</a:t>
            </a:r>
            <a:endParaRPr lang="en-US" sz="2800" dirty="0">
              <a:solidFill>
                <a:schemeClr val="tx2"/>
              </a:solidFill>
            </a:endParaRPr>
          </a:p>
          <a:p>
            <a:pPr marL="0" indent="0">
              <a:spcBef>
                <a:spcPct val="20000"/>
              </a:spcBef>
              <a:buNone/>
            </a:pPr>
            <a:r>
              <a:rPr lang="en-US" sz="2800" dirty="0" err="1">
                <a:solidFill>
                  <a:schemeClr val="tx2"/>
                </a:solidFill>
              </a:rPr>
              <a:t>Indicizzazione</a:t>
            </a:r>
            <a:r>
              <a:rPr lang="en-US" sz="2800" dirty="0">
                <a:solidFill>
                  <a:schemeClr val="tx2"/>
                </a:solidFill>
              </a:rPr>
              <a:t> </a:t>
            </a:r>
            <a:r>
              <a:rPr lang="en-US" sz="2800" dirty="0" err="1">
                <a:solidFill>
                  <a:schemeClr val="tx2"/>
                </a:solidFill>
              </a:rPr>
              <a:t>futura</a:t>
            </a:r>
            <a:r>
              <a:rPr lang="en-US" sz="2800" dirty="0">
                <a:solidFill>
                  <a:schemeClr val="tx2"/>
                </a:solidFill>
              </a:rPr>
              <a:t>? </a:t>
            </a:r>
            <a:r>
              <a:rPr lang="en-US" sz="2800" dirty="0" err="1">
                <a:solidFill>
                  <a:schemeClr val="tx2"/>
                </a:solidFill>
              </a:rPr>
              <a:t>Struttura</a:t>
            </a:r>
            <a:r>
              <a:rPr lang="en-US" sz="2800" dirty="0">
                <a:solidFill>
                  <a:schemeClr val="tx2"/>
                </a:solidFill>
              </a:rPr>
              <a:t> </a:t>
            </a:r>
            <a:r>
              <a:rPr lang="en-US" sz="2800" dirty="0" err="1">
                <a:solidFill>
                  <a:schemeClr val="tx2"/>
                </a:solidFill>
              </a:rPr>
              <a:t>dedicata</a:t>
            </a:r>
            <a:r>
              <a:rPr lang="en-US" sz="2800" dirty="0">
                <a:solidFill>
                  <a:schemeClr val="tx2"/>
                </a:solidFill>
              </a:rPr>
              <a:t> </a:t>
            </a:r>
            <a:r>
              <a:rPr lang="en-US" sz="2800" dirty="0" err="1">
                <a:solidFill>
                  <a:schemeClr val="tx2"/>
                </a:solidFill>
              </a:rPr>
              <a:t>su</a:t>
            </a:r>
            <a:r>
              <a:rPr lang="en-US" sz="2800" dirty="0">
                <a:solidFill>
                  <a:schemeClr val="tx2"/>
                </a:solidFill>
              </a:rPr>
              <a:t> storage?</a:t>
            </a:r>
          </a:p>
          <a:p>
            <a:pPr marL="0" indent="0">
              <a:spcBef>
                <a:spcPct val="20000"/>
              </a:spcBef>
              <a:buNone/>
            </a:pPr>
            <a:r>
              <a:rPr lang="en-US" sz="2800" dirty="0" err="1">
                <a:solidFill>
                  <a:schemeClr val="tx2"/>
                </a:solidFill>
              </a:rPr>
              <a:t>Preferire</a:t>
            </a:r>
            <a:r>
              <a:rPr lang="en-US" sz="2800" dirty="0">
                <a:solidFill>
                  <a:schemeClr val="tx2"/>
                </a:solidFill>
              </a:rPr>
              <a:t> </a:t>
            </a:r>
            <a:r>
              <a:rPr lang="en-US" sz="2800" dirty="0" err="1">
                <a:solidFill>
                  <a:schemeClr val="tx2"/>
                </a:solidFill>
              </a:rPr>
              <a:t>comunque</a:t>
            </a:r>
            <a:r>
              <a:rPr lang="en-US" sz="2800" dirty="0">
                <a:solidFill>
                  <a:schemeClr val="tx2"/>
                </a:solidFill>
              </a:rPr>
              <a:t>, per le </a:t>
            </a:r>
            <a:r>
              <a:rPr lang="en-US" sz="2800" dirty="0" err="1">
                <a:solidFill>
                  <a:schemeClr val="tx2"/>
                </a:solidFill>
              </a:rPr>
              <a:t>logiche</a:t>
            </a:r>
            <a:r>
              <a:rPr lang="en-US" sz="2800" dirty="0">
                <a:solidFill>
                  <a:schemeClr val="tx2"/>
                </a:solidFill>
              </a:rPr>
              <a:t>, </a:t>
            </a:r>
            <a:r>
              <a:rPr lang="en-US" sz="2800" dirty="0" err="1">
                <a:solidFill>
                  <a:schemeClr val="tx2"/>
                </a:solidFill>
              </a:rPr>
              <a:t>l’applicazione</a:t>
            </a:r>
            <a:endParaRPr lang="en-US" sz="2800" dirty="0">
              <a:solidFill>
                <a:schemeClr val="tx2"/>
              </a:solidFill>
            </a:endParaRPr>
          </a:p>
          <a:p>
            <a:endParaRPr lang="en-US" dirty="0"/>
          </a:p>
        </p:txBody>
      </p:sp>
    </p:spTree>
    <p:extLst>
      <p:ext uri="{BB962C8B-B14F-4D97-AF65-F5344CB8AC3E}">
        <p14:creationId xmlns:p14="http://schemas.microsoft.com/office/powerpoint/2010/main" val="13965255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Risorse</a:t>
            </a:r>
            <a:endParaRPr lang="en-US" dirty="0"/>
          </a:p>
        </p:txBody>
      </p:sp>
      <p:sp>
        <p:nvSpPr>
          <p:cNvPr id="3" name="Content Placeholder 2"/>
          <p:cNvSpPr>
            <a:spLocks noGrp="1"/>
          </p:cNvSpPr>
          <p:nvPr>
            <p:ph idx="4294967295"/>
          </p:nvPr>
        </p:nvSpPr>
        <p:spPr>
          <a:xfrm>
            <a:off x="452438" y="1423988"/>
            <a:ext cx="8242300" cy="4695825"/>
          </a:xfrm>
          <a:prstGeom prst="rect">
            <a:avLst/>
          </a:prstGeom>
        </p:spPr>
        <p:txBody>
          <a:bodyPr>
            <a:normAutofit/>
          </a:bodyPr>
          <a:lstStyle/>
          <a:p>
            <a:pPr marL="0" indent="0">
              <a:buNone/>
            </a:pPr>
            <a:r>
              <a:rPr lang="it-IT" sz="2000" dirty="0">
                <a:latin typeface="Segoe UI Light" panose="020B0502040204020203" pitchFamily="34" charset="0"/>
                <a:cs typeface="Segoe UI Light" panose="020B0502040204020203" pitchFamily="34" charset="0"/>
              </a:rPr>
              <a:t>FOR JSON PATH: </a:t>
            </a:r>
            <a:r>
              <a:rPr lang="it-IT" sz="2000" dirty="0">
                <a:latin typeface="Segoe UI Light" panose="020B0502040204020203" pitchFamily="34" charset="0"/>
                <a:cs typeface="Segoe UI Light" panose="020B0502040204020203" pitchFamily="34" charset="0"/>
                <a:hlinkClick r:id="rId2"/>
              </a:rPr>
              <a:t>https://</a:t>
            </a:r>
            <a:r>
              <a:rPr lang="it-IT" sz="2000" dirty="0" smtClean="0">
                <a:latin typeface="Segoe UI Light" panose="020B0502040204020203" pitchFamily="34" charset="0"/>
                <a:cs typeface="Segoe UI Light" panose="020B0502040204020203" pitchFamily="34" charset="0"/>
                <a:hlinkClick r:id="rId2"/>
              </a:rPr>
              <a:t>msdn.microsoft.com/en-us/library/dn921877.aspx</a:t>
            </a:r>
            <a:endParaRPr lang="it-IT" sz="2000" dirty="0" smtClean="0">
              <a:latin typeface="Segoe UI Light" panose="020B0502040204020203" pitchFamily="34" charset="0"/>
              <a:cs typeface="Segoe UI Light" panose="020B0502040204020203" pitchFamily="34" charset="0"/>
            </a:endParaRPr>
          </a:p>
          <a:p>
            <a:pPr marL="0" indent="0">
              <a:buNone/>
            </a:pPr>
            <a:r>
              <a:rPr lang="en-US" sz="2000" dirty="0">
                <a:latin typeface="Segoe UI Light" panose="020B0502040204020203" pitchFamily="34" charset="0"/>
                <a:cs typeface="Segoe UI Light" panose="020B0502040204020203" pitchFamily="34" charset="0"/>
              </a:rPr>
              <a:t>FOR JSON AUTO: </a:t>
            </a:r>
            <a:r>
              <a:rPr lang="en-US" sz="2000" dirty="0">
                <a:latin typeface="Segoe UI Light" panose="020B0502040204020203" pitchFamily="34" charset="0"/>
                <a:cs typeface="Segoe UI Light" panose="020B0502040204020203" pitchFamily="34" charset="0"/>
                <a:hlinkClick r:id="rId3"/>
              </a:rPr>
              <a:t>https://</a:t>
            </a:r>
            <a:r>
              <a:rPr lang="en-US" sz="2000" dirty="0" smtClean="0">
                <a:latin typeface="Segoe UI Light" panose="020B0502040204020203" pitchFamily="34" charset="0"/>
                <a:cs typeface="Segoe UI Light" panose="020B0502040204020203" pitchFamily="34" charset="0"/>
                <a:hlinkClick r:id="rId3"/>
              </a:rPr>
              <a:t>msdn.microsoft.com/en-us/library/dn921883.aspx</a:t>
            </a:r>
            <a:endParaRPr lang="en-US" sz="2000" dirty="0" smtClean="0">
              <a:latin typeface="Segoe UI Light" panose="020B0502040204020203" pitchFamily="34" charset="0"/>
              <a:cs typeface="Segoe UI Light" panose="020B0502040204020203" pitchFamily="34" charset="0"/>
            </a:endParaRPr>
          </a:p>
          <a:p>
            <a:pPr marL="0" indent="0">
              <a:buNone/>
            </a:pPr>
            <a:r>
              <a:rPr lang="en-US" sz="2000" dirty="0">
                <a:latin typeface="Segoe UI Light" panose="020B0502040204020203" pitchFamily="34" charset="0"/>
                <a:cs typeface="Segoe UI Light" panose="020B0502040204020203" pitchFamily="34" charset="0"/>
              </a:rPr>
              <a:t>INCLUDE_NULL_VALUES: </a:t>
            </a:r>
            <a:r>
              <a:rPr lang="en-US" sz="2000" dirty="0">
                <a:latin typeface="Segoe UI Light" panose="020B0502040204020203" pitchFamily="34" charset="0"/>
                <a:cs typeface="Segoe UI Light" panose="020B0502040204020203" pitchFamily="34" charset="0"/>
                <a:hlinkClick r:id="rId4"/>
              </a:rPr>
              <a:t>https://</a:t>
            </a:r>
            <a:r>
              <a:rPr lang="en-US" sz="2000" dirty="0" smtClean="0">
                <a:latin typeface="Segoe UI Light" panose="020B0502040204020203" pitchFamily="34" charset="0"/>
                <a:cs typeface="Segoe UI Light" panose="020B0502040204020203" pitchFamily="34" charset="0"/>
                <a:hlinkClick r:id="rId4"/>
              </a:rPr>
              <a:t>msdn.microsoft.com/en-us/library/dn921878.aspx</a:t>
            </a:r>
            <a:endParaRPr lang="en-US" sz="2000" dirty="0" smtClean="0">
              <a:latin typeface="Segoe UI Light" panose="020B0502040204020203" pitchFamily="34" charset="0"/>
              <a:cs typeface="Segoe UI Light" panose="020B0502040204020203" pitchFamily="34" charset="0"/>
            </a:endParaRPr>
          </a:p>
          <a:p>
            <a:pPr marL="0" indent="0">
              <a:buNone/>
            </a:pPr>
            <a:r>
              <a:rPr lang="en-US" sz="2000" dirty="0">
                <a:latin typeface="Segoe UI Light" panose="020B0502040204020203" pitchFamily="34" charset="0"/>
                <a:cs typeface="Segoe UI Light" panose="020B0502040204020203" pitchFamily="34" charset="0"/>
              </a:rPr>
              <a:t>ROOT: </a:t>
            </a:r>
            <a:r>
              <a:rPr lang="en-US" sz="2000" dirty="0">
                <a:latin typeface="Segoe UI Light" panose="020B0502040204020203" pitchFamily="34" charset="0"/>
                <a:cs typeface="Segoe UI Light" panose="020B0502040204020203" pitchFamily="34" charset="0"/>
                <a:hlinkClick r:id="rId5"/>
              </a:rPr>
              <a:t>https://</a:t>
            </a:r>
            <a:r>
              <a:rPr lang="en-US" sz="2000" dirty="0" smtClean="0">
                <a:latin typeface="Segoe UI Light" panose="020B0502040204020203" pitchFamily="34" charset="0"/>
                <a:cs typeface="Segoe UI Light" panose="020B0502040204020203" pitchFamily="34" charset="0"/>
                <a:hlinkClick r:id="rId5"/>
              </a:rPr>
              <a:t>msdn.microsoft.com/en-us/library/dn921894.aspx</a:t>
            </a:r>
            <a:endParaRPr lang="en-US" sz="2000" dirty="0" smtClean="0">
              <a:latin typeface="Segoe UI Light" panose="020B0502040204020203" pitchFamily="34" charset="0"/>
              <a:cs typeface="Segoe UI Light" panose="020B0502040204020203" pitchFamily="34" charset="0"/>
            </a:endParaRPr>
          </a:p>
          <a:p>
            <a:pPr marL="0" indent="0">
              <a:buNone/>
            </a:pPr>
            <a:r>
              <a:rPr lang="en-US" sz="2000" dirty="0" smtClean="0">
                <a:latin typeface="Segoe UI Light" panose="020B0502040204020203" pitchFamily="34" charset="0"/>
                <a:cs typeface="Segoe UI Light" panose="020B0502040204020203" pitchFamily="34" charset="0"/>
              </a:rPr>
              <a:t>POST Jovan </a:t>
            </a:r>
            <a:r>
              <a:rPr lang="en-US" sz="2000" dirty="0" err="1" smtClean="0">
                <a:latin typeface="Segoe UI Light" panose="020B0502040204020203" pitchFamily="34" charset="0"/>
                <a:cs typeface="Segoe UI Light" panose="020B0502040204020203" pitchFamily="34" charset="0"/>
              </a:rPr>
              <a:t>Popovic</a:t>
            </a:r>
            <a:r>
              <a:rPr lang="en-US" sz="2000" dirty="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hlinkClick r:id="rId6"/>
              </a:rPr>
              <a:t>http://</a:t>
            </a:r>
            <a:r>
              <a:rPr lang="en-US" sz="2000" dirty="0" smtClean="0">
                <a:latin typeface="Segoe UI Light" panose="020B0502040204020203" pitchFamily="34" charset="0"/>
                <a:cs typeface="Segoe UI Light" panose="020B0502040204020203" pitchFamily="34" charset="0"/>
                <a:hlinkClick r:id="rId6"/>
              </a:rPr>
              <a:t>blogs.msdn.com/b/jocapc/archive/2015/05/16/json-support-in-sql-server-2016.aspx</a:t>
            </a:r>
            <a:endParaRPr lang="en-US" sz="2000" dirty="0" smtClean="0">
              <a:latin typeface="Segoe UI Light" panose="020B0502040204020203" pitchFamily="34" charset="0"/>
              <a:cs typeface="Segoe UI Light" panose="020B0502040204020203" pitchFamily="34" charset="0"/>
            </a:endParaRPr>
          </a:p>
          <a:p>
            <a:pPr marL="0" indent="0">
              <a:buNone/>
            </a:pPr>
            <a:r>
              <a:rPr lang="en-US" sz="2000" dirty="0" smtClean="0">
                <a:latin typeface="Segoe UI Light" panose="020B0502040204020203" pitchFamily="34" charset="0"/>
                <a:cs typeface="Segoe UI Light" panose="020B0502040204020203" pitchFamily="34" charset="0"/>
              </a:rPr>
              <a:t>POST </a:t>
            </a:r>
            <a:r>
              <a:rPr lang="en-US" sz="2000" dirty="0">
                <a:latin typeface="Segoe UI Light" panose="020B0502040204020203" pitchFamily="34" charset="0"/>
                <a:cs typeface="Segoe UI Light" panose="020B0502040204020203" pitchFamily="34" charset="0"/>
              </a:rPr>
              <a:t>Aaron Bertrand: </a:t>
            </a:r>
            <a:r>
              <a:rPr lang="en-US" sz="2000" dirty="0">
                <a:latin typeface="Segoe UI Light" panose="020B0502040204020203" pitchFamily="34" charset="0"/>
                <a:cs typeface="Segoe UI Light" panose="020B0502040204020203" pitchFamily="34" charset="0"/>
                <a:hlinkClick r:id="rId7"/>
              </a:rPr>
              <a:t>http://blogs.sqlsentry.com/aaronbertrand/sql-server-2016-json-support</a:t>
            </a:r>
            <a:r>
              <a:rPr lang="en-US" sz="2000" dirty="0" smtClean="0">
                <a:latin typeface="Segoe UI Light" panose="020B0502040204020203" pitchFamily="34" charset="0"/>
                <a:cs typeface="Segoe UI Light" panose="020B0502040204020203" pitchFamily="34" charset="0"/>
                <a:hlinkClick r:id="rId7"/>
              </a:rPr>
              <a:t>/</a:t>
            </a:r>
            <a:endParaRPr lang="en-US" sz="2000" dirty="0" smtClean="0">
              <a:latin typeface="Segoe UI Light" panose="020B0502040204020203" pitchFamily="34" charset="0"/>
              <a:cs typeface="Segoe UI Light" panose="020B0502040204020203" pitchFamily="34" charset="0"/>
            </a:endParaRPr>
          </a:p>
          <a:p>
            <a:pPr marL="0" indent="0">
              <a:buNone/>
            </a:pPr>
            <a:r>
              <a:rPr lang="en-US" sz="2000" dirty="0" smtClean="0">
                <a:latin typeface="Segoe UI Light" panose="020B0502040204020203" pitchFamily="34" charset="0"/>
                <a:cs typeface="Segoe UI Light" panose="020B0502040204020203" pitchFamily="34" charset="0"/>
              </a:rPr>
              <a:t>JSON Online </a:t>
            </a:r>
            <a:r>
              <a:rPr lang="en-US" sz="2000" dirty="0">
                <a:latin typeface="Segoe UI Light" panose="020B0502040204020203" pitchFamily="34" charset="0"/>
                <a:cs typeface="Segoe UI Light" panose="020B0502040204020203" pitchFamily="34" charset="0"/>
              </a:rPr>
              <a:t>Viewer: </a:t>
            </a:r>
            <a:r>
              <a:rPr lang="en-US" sz="2000" dirty="0">
                <a:latin typeface="Segoe UI Light" panose="020B0502040204020203" pitchFamily="34" charset="0"/>
                <a:cs typeface="Segoe UI Light" panose="020B0502040204020203" pitchFamily="34" charset="0"/>
                <a:hlinkClick r:id="rId8"/>
              </a:rPr>
              <a:t>http://jsonviewer.stack.hu</a:t>
            </a:r>
            <a:r>
              <a:rPr lang="en-US" sz="2000" dirty="0" smtClean="0">
                <a:latin typeface="Segoe UI Light" panose="020B0502040204020203" pitchFamily="34" charset="0"/>
                <a:cs typeface="Segoe UI Light" panose="020B0502040204020203" pitchFamily="34" charset="0"/>
                <a:hlinkClick r:id="rId8"/>
              </a:rPr>
              <a:t>/</a:t>
            </a:r>
            <a:endParaRPr lang="en-US" sz="2000" dirty="0" smtClean="0">
              <a:latin typeface="Segoe UI Light" panose="020B0502040204020203" pitchFamily="34" charset="0"/>
              <a:cs typeface="Segoe UI Light" panose="020B0502040204020203" pitchFamily="34" charset="0"/>
            </a:endParaRPr>
          </a:p>
          <a:p>
            <a:pPr marL="0" indent="0">
              <a:buNone/>
            </a:pPr>
            <a:r>
              <a:rPr lang="en-US" sz="2000" dirty="0" smtClean="0">
                <a:latin typeface="Segoe UI Light" panose="020B0502040204020203" pitchFamily="34" charset="0"/>
                <a:cs typeface="Segoe UI Light" panose="020B0502040204020203" pitchFamily="34" charset="0"/>
              </a:rPr>
              <a:t>JSON </a:t>
            </a:r>
            <a:r>
              <a:rPr lang="en-US" sz="2000" dirty="0">
                <a:latin typeface="Segoe UI Light" panose="020B0502040204020203" pitchFamily="34" charset="0"/>
                <a:cs typeface="Segoe UI Light" panose="020B0502040204020203" pitchFamily="34" charset="0"/>
              </a:rPr>
              <a:t>Online Query Tool: </a:t>
            </a:r>
            <a:r>
              <a:rPr lang="en-US" sz="2000" dirty="0">
                <a:latin typeface="Segoe UI Light" panose="020B0502040204020203" pitchFamily="34" charset="0"/>
                <a:cs typeface="Segoe UI Light" panose="020B0502040204020203" pitchFamily="34" charset="0"/>
                <a:hlinkClick r:id="rId9"/>
              </a:rPr>
              <a:t>http://www.jsonquerytool.com</a:t>
            </a:r>
            <a:r>
              <a:rPr lang="en-US" sz="2000" dirty="0" smtClean="0">
                <a:latin typeface="Segoe UI Light" panose="020B0502040204020203" pitchFamily="34" charset="0"/>
                <a:cs typeface="Segoe UI Light" panose="020B0502040204020203" pitchFamily="34" charset="0"/>
                <a:hlinkClick r:id="rId9"/>
              </a:rPr>
              <a:t>/</a:t>
            </a:r>
            <a:endParaRPr lang="en-US" sz="2000" dirty="0" smtClean="0">
              <a:latin typeface="Segoe UI Light" panose="020B0502040204020203" pitchFamily="34" charset="0"/>
              <a:cs typeface="Segoe UI Light" panose="020B0502040204020203" pitchFamily="34" charset="0"/>
            </a:endParaRPr>
          </a:p>
          <a:p>
            <a:pPr marL="0" indent="0">
              <a:buNone/>
            </a:pPr>
            <a:r>
              <a:rPr lang="en-US" sz="2000">
                <a:latin typeface="Segoe UI Light" panose="020B0502040204020203" pitchFamily="34" charset="0"/>
                <a:cs typeface="Segoe UI Light" panose="020B0502040204020203" pitchFamily="34" charset="0"/>
              </a:rPr>
              <a:t>JSON Online Tool: </a:t>
            </a:r>
            <a:r>
              <a:rPr lang="en-US" sz="2000">
                <a:latin typeface="Segoe UI Light" panose="020B0502040204020203" pitchFamily="34" charset="0"/>
                <a:cs typeface="Segoe UI Light" panose="020B0502040204020203" pitchFamily="34" charset="0"/>
                <a:hlinkClick r:id="rId10"/>
              </a:rPr>
              <a:t>https://www.jsonselect.com/</a:t>
            </a:r>
            <a:endParaRPr lang="en-US" sz="2000">
              <a:latin typeface="Segoe UI Light" panose="020B0502040204020203" pitchFamily="34" charset="0"/>
              <a:cs typeface="Segoe UI Light" panose="020B0502040204020203" pitchFamily="34" charset="0"/>
            </a:endParaRPr>
          </a:p>
          <a:p>
            <a:pPr marL="0" indent="0">
              <a:buNone/>
            </a:pPr>
            <a:endParaRPr lang="it-IT" sz="2000" dirty="0">
              <a:latin typeface="Segoe UI Light" panose="020B0502040204020203" pitchFamily="34" charset="0"/>
              <a:cs typeface="Segoe UI Light" panose="020B0502040204020203" pitchFamily="34" charset="0"/>
            </a:endParaRPr>
          </a:p>
          <a:p>
            <a:endParaRPr lang="en-US" sz="2000" dirty="0"/>
          </a:p>
        </p:txBody>
      </p:sp>
    </p:spTree>
    <p:extLst>
      <p:ext uri="{BB962C8B-B14F-4D97-AF65-F5344CB8AC3E}">
        <p14:creationId xmlns:p14="http://schemas.microsoft.com/office/powerpoint/2010/main" val="19872107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3" name="Content Placeholder 2"/>
          <p:cNvSpPr>
            <a:spLocks noGrp="1"/>
          </p:cNvSpPr>
          <p:nvPr>
            <p:ph idx="4294967295"/>
          </p:nvPr>
        </p:nvSpPr>
        <p:spPr>
          <a:xfrm>
            <a:off x="452438" y="1423988"/>
            <a:ext cx="8242300" cy="4695825"/>
          </a:xfrm>
          <a:prstGeom prst="rect">
            <a:avLst/>
          </a:prstGeom>
        </p:spPr>
        <p:txBody>
          <a:bodyPr/>
          <a:lstStyle/>
          <a:p>
            <a:pPr marL="0" indent="0">
              <a:buNone/>
            </a:pPr>
            <a:r>
              <a:rPr lang="it-IT" sz="3600" dirty="0">
                <a:latin typeface="Segoe UI Light" panose="020B0502040204020203" pitchFamily="34" charset="0"/>
                <a:cs typeface="Segoe UI Light" panose="020B0502040204020203" pitchFamily="34" charset="0"/>
              </a:rPr>
              <a:t>Domande?</a:t>
            </a:r>
          </a:p>
          <a:p>
            <a:endParaRPr lang="en-US" sz="2400" dirty="0"/>
          </a:p>
        </p:txBody>
      </p:sp>
    </p:spTree>
    <p:extLst>
      <p:ext uri="{BB962C8B-B14F-4D97-AF65-F5344CB8AC3E}">
        <p14:creationId xmlns:p14="http://schemas.microsoft.com/office/powerpoint/2010/main" val="1330910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it-IT" sz="3600" dirty="0" err="1">
                <a:latin typeface="Segoe UI Light" pitchFamily="34" charset="0"/>
                <a:cs typeface="Segoe UI Light" panose="020B0502040204020203" pitchFamily="34" charset="0"/>
              </a:rPr>
              <a:t>Thanks</a:t>
            </a:r>
            <a:r>
              <a:rPr lang="it-IT" sz="3600" dirty="0">
                <a:latin typeface="Segoe UI Light" pitchFamily="34" charset="0"/>
                <a:cs typeface="Segoe UI Light" panose="020B0502040204020203" pitchFamily="34" charset="0"/>
              </a:rPr>
              <a:t>!</a:t>
            </a:r>
            <a:endParaRPr lang="en-US" sz="3600" dirty="0">
              <a:latin typeface="Segoe UI Light" pitchFamily="34" charset="0"/>
              <a:cs typeface="Segoe UI Light" panose="020B0502040204020203" pitchFamily="34" charset="0"/>
            </a:endParaRPr>
          </a:p>
        </p:txBody>
      </p:sp>
      <p:sp>
        <p:nvSpPr>
          <p:cNvPr id="8" name="Text Placeholder 7"/>
          <p:cNvSpPr>
            <a:spLocks noGrp="1"/>
          </p:cNvSpPr>
          <p:nvPr>
            <p:ph type="body" idx="1"/>
          </p:nvPr>
        </p:nvSpPr>
        <p:spPr>
          <a:xfrm>
            <a:off x="722313" y="3311371"/>
            <a:ext cx="7772400" cy="1095529"/>
          </a:xfrm>
        </p:spPr>
        <p:txBody>
          <a:bodyPr>
            <a:normAutofit/>
          </a:bodyPr>
          <a:lstStyle/>
          <a:p>
            <a:pPr algn="ctr"/>
            <a:endParaRPr lang="it-IT" dirty="0" smtClean="0"/>
          </a:p>
          <a:p>
            <a:pPr algn="ctr"/>
            <a:r>
              <a:rPr lang="it-IT" dirty="0"/>
              <a:t>http://speakerscore.com/SQL16JSON</a:t>
            </a:r>
            <a:endParaRPr lang="it-IT" dirty="0" smtClean="0"/>
          </a:p>
          <a:p>
            <a:pPr algn="ctr"/>
            <a:endParaRPr lang="it-IT" dirty="0"/>
          </a:p>
          <a:p>
            <a:endParaRPr lang="en-US" dirty="0"/>
          </a:p>
        </p:txBody>
      </p:sp>
      <p:pic>
        <p:nvPicPr>
          <p:cNvPr id="1026" name="Picture 2" descr="https://si0.twimg.com/profile_images/2284174758/v65oai7fxn47qv9nectx.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323386" y="510988"/>
            <a:ext cx="2533838" cy="2533838"/>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p:cNvSpPr txBox="1"/>
          <p:nvPr/>
        </p:nvSpPr>
        <p:spPr>
          <a:xfrm>
            <a:off x="0" y="2603485"/>
            <a:ext cx="9144000" cy="707886"/>
          </a:xfrm>
          <a:prstGeom prst="rect">
            <a:avLst/>
          </a:prstGeom>
          <a:noFill/>
        </p:spPr>
        <p:txBody>
          <a:bodyPr wrap="square" rtlCol="0">
            <a:spAutoFit/>
          </a:bodyPr>
          <a:lstStyle/>
          <a:p>
            <a:pPr algn="ctr"/>
            <a:r>
              <a:rPr lang="en-US" sz="2000" b="1" dirty="0">
                <a:solidFill>
                  <a:srgbClr val="1AB2E8"/>
                </a:solidFill>
              </a:rPr>
              <a:t>#</a:t>
            </a:r>
            <a:r>
              <a:rPr lang="en-US" sz="2000" b="1" dirty="0" err="1" smtClean="0">
                <a:solidFill>
                  <a:srgbClr val="1AB2E8"/>
                </a:solidFill>
              </a:rPr>
              <a:t>sqlsatParma</a:t>
            </a:r>
            <a:endParaRPr lang="en-US" sz="2000" b="1" dirty="0">
              <a:solidFill>
                <a:srgbClr val="1AB2E8"/>
              </a:solidFill>
            </a:endParaRPr>
          </a:p>
          <a:p>
            <a:pPr algn="ctr"/>
            <a:r>
              <a:rPr lang="en-US" sz="2000" b="1" dirty="0" smtClean="0">
                <a:solidFill>
                  <a:srgbClr val="1AB2E8"/>
                </a:solidFill>
              </a:rPr>
              <a:t>#sqlsat462</a:t>
            </a:r>
            <a:endParaRPr lang="en-US" sz="2000" b="1" dirty="0">
              <a:solidFill>
                <a:srgbClr val="1AB2E8"/>
              </a:solidFill>
            </a:endParaRPr>
          </a:p>
        </p:txBody>
      </p:sp>
    </p:spTree>
    <p:extLst>
      <p:ext uri="{BB962C8B-B14F-4D97-AF65-F5344CB8AC3E}">
        <p14:creationId xmlns:p14="http://schemas.microsoft.com/office/powerpoint/2010/main" val="1458396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accent1"/>
                </a:solidFill>
                <a:cs typeface="Segoe UI Light" panose="020B0502040204020203" pitchFamily="34" charset="0"/>
              </a:rPr>
              <a:t>Alessandro</a:t>
            </a:r>
            <a:r>
              <a:rPr lang="en-US" dirty="0" smtClean="0">
                <a:cs typeface="Segoe UI Light" panose="020B0502040204020203" pitchFamily="34" charset="0"/>
              </a:rPr>
              <a:t> </a:t>
            </a:r>
            <a:r>
              <a:rPr lang="en-US" sz="3600" dirty="0">
                <a:solidFill>
                  <a:schemeClr val="accent1"/>
                </a:solidFill>
                <a:cs typeface="Segoe UI Light" panose="020B0502040204020203" pitchFamily="34" charset="0"/>
              </a:rPr>
              <a:t>Alpi | @</a:t>
            </a:r>
            <a:r>
              <a:rPr lang="en-US" sz="3600" dirty="0" err="1">
                <a:solidFill>
                  <a:schemeClr val="accent1"/>
                </a:solidFill>
                <a:cs typeface="Segoe UI Light" panose="020B0502040204020203" pitchFamily="34" charset="0"/>
              </a:rPr>
              <a:t>suxstellino</a:t>
            </a:r>
            <a:endParaRPr lang="en-US" sz="3600" dirty="0">
              <a:solidFill>
                <a:schemeClr val="accent1"/>
              </a:solidFill>
              <a:cs typeface="Segoe UI Light" panose="020B0502040204020203" pitchFamily="34" charset="0"/>
            </a:endParaRPr>
          </a:p>
        </p:txBody>
      </p:sp>
      <p:sp>
        <p:nvSpPr>
          <p:cNvPr id="7" name="Content Placeholder 6"/>
          <p:cNvSpPr>
            <a:spLocks noGrp="1"/>
          </p:cNvSpPr>
          <p:nvPr>
            <p:ph sz="quarter" idx="10"/>
          </p:nvPr>
        </p:nvSpPr>
        <p:spPr/>
        <p:txBody>
          <a:bodyPr/>
          <a:lstStyle/>
          <a:p>
            <a:pPr marL="0" indent="0">
              <a:buNone/>
            </a:pPr>
            <a:r>
              <a:rPr lang="en-US" dirty="0"/>
              <a:t>Microsoft </a:t>
            </a:r>
            <a:r>
              <a:rPr lang="en-US" dirty="0" smtClean="0"/>
              <a:t>MVP – SQL Server dal 2008</a:t>
            </a:r>
          </a:p>
          <a:p>
            <a:pPr marL="347755" lvl="1" indent="0">
              <a:buNone/>
            </a:pPr>
            <a:r>
              <a:rPr lang="en-US" dirty="0" smtClean="0"/>
              <a:t>Blog ITA: </a:t>
            </a:r>
            <a:r>
              <a:rPr lang="it-IT" dirty="0">
                <a:hlinkClick r:id="rId3"/>
              </a:rPr>
              <a:t>http://</a:t>
            </a:r>
            <a:r>
              <a:rPr lang="it-IT" dirty="0" smtClean="0">
                <a:hlinkClick r:id="rId3"/>
              </a:rPr>
              <a:t>blogs.dotnethell.it/suxstellino</a:t>
            </a:r>
            <a:endParaRPr lang="it-IT" dirty="0" smtClean="0"/>
          </a:p>
          <a:p>
            <a:pPr marL="347755" lvl="1" indent="0">
              <a:buNone/>
            </a:pPr>
            <a:r>
              <a:rPr lang="it-IT" dirty="0" smtClean="0"/>
              <a:t>Blog ENG: </a:t>
            </a:r>
            <a:r>
              <a:rPr lang="en-US" dirty="0">
                <a:hlinkClick r:id="rId4"/>
              </a:rPr>
              <a:t>http://suxstellino.wordpress.com</a:t>
            </a:r>
            <a:r>
              <a:rPr lang="en-US" dirty="0" smtClean="0">
                <a:hlinkClick r:id="rId4"/>
              </a:rPr>
              <a:t>/</a:t>
            </a:r>
            <a:endParaRPr lang="en-US" dirty="0" smtClean="0"/>
          </a:p>
          <a:p>
            <a:pPr marL="347755" lvl="1" indent="0">
              <a:buNone/>
            </a:pPr>
            <a:r>
              <a:rPr lang="en-US" dirty="0" smtClean="0"/>
              <a:t>Website: </a:t>
            </a:r>
            <a:r>
              <a:rPr lang="it-IT" dirty="0">
                <a:hlinkClick r:id="rId5"/>
              </a:rPr>
              <a:t>http://www.alessandroalpi.net</a:t>
            </a:r>
            <a:endParaRPr lang="en-US" dirty="0">
              <a:hlinkClick r:id="rId5"/>
            </a:endParaRPr>
          </a:p>
          <a:p>
            <a:pPr marL="0" indent="0">
              <a:buNone/>
            </a:pPr>
            <a:r>
              <a:rPr lang="en-US" dirty="0" smtClean="0"/>
              <a:t>CTO Engage IT Services </a:t>
            </a:r>
            <a:r>
              <a:rPr lang="en-US" dirty="0" err="1" smtClean="0"/>
              <a:t>S.r.l</a:t>
            </a:r>
            <a:r>
              <a:rPr lang="en-US" dirty="0" smtClean="0"/>
              <a:t>.</a:t>
            </a:r>
          </a:p>
          <a:p>
            <a:pPr marL="347755" lvl="1" indent="0">
              <a:buNone/>
            </a:pPr>
            <a:r>
              <a:rPr lang="en-US" dirty="0" smtClean="0">
                <a:hlinkClick r:id="rId6"/>
              </a:rPr>
              <a:t>www.engageitservices.it</a:t>
            </a:r>
            <a:endParaRPr lang="en-US" dirty="0" smtClean="0"/>
          </a:p>
          <a:p>
            <a:pPr marL="347755" lvl="1" indent="0">
              <a:buNone/>
            </a:pPr>
            <a:r>
              <a:rPr lang="en-US" dirty="0" smtClean="0"/>
              <a:t>Team leader (SCRUM)</a:t>
            </a:r>
          </a:p>
          <a:p>
            <a:pPr marL="0" indent="0">
              <a:buNone/>
            </a:pPr>
            <a:r>
              <a:rPr lang="en-US" dirty="0" smtClean="0"/>
              <a:t>Communities</a:t>
            </a:r>
          </a:p>
          <a:p>
            <a:pPr marL="347755" lvl="1" indent="0">
              <a:buNone/>
            </a:pPr>
            <a:r>
              <a:rPr lang="en-US" dirty="0" smtClean="0"/>
              <a:t>Getlatestversion.it</a:t>
            </a:r>
          </a:p>
          <a:p>
            <a:pPr marL="347755" lvl="1" indent="0">
              <a:buNone/>
            </a:pPr>
            <a:endParaRPr lang="en-US" dirty="0" smtClean="0"/>
          </a:p>
        </p:txBody>
      </p:sp>
      <p:pic>
        <p:nvPicPr>
          <p:cNvPr id="5" name="Picture 4"/>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6629823" y="1438014"/>
            <a:ext cx="2244511" cy="912603"/>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7385930" y="2474818"/>
            <a:ext cx="1396825" cy="1001265"/>
          </a:xfrm>
          <a:prstGeom prst="rect">
            <a:avLst/>
          </a:prstGeom>
        </p:spPr>
      </p:pic>
      <p:pic>
        <p:nvPicPr>
          <p:cNvPr id="8" name="Picture 7"/>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7294350" y="3539767"/>
            <a:ext cx="1579984" cy="737326"/>
          </a:xfrm>
          <a:prstGeom prst="rect">
            <a:avLst/>
          </a:prstGeom>
        </p:spPr>
      </p:pic>
    </p:spTree>
    <p:extLst>
      <p:ext uri="{BB962C8B-B14F-4D97-AF65-F5344CB8AC3E}">
        <p14:creationId xmlns:p14="http://schemas.microsoft.com/office/powerpoint/2010/main" val="336407230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600" dirty="0" err="1">
                <a:solidFill>
                  <a:schemeClr val="accent1"/>
                </a:solidFill>
                <a:cs typeface="Segoe UI Light" panose="020B0502040204020203" pitchFamily="34" charset="0"/>
              </a:rPr>
              <a:t>Premessa</a:t>
            </a:r>
            <a:endParaRPr lang="en-US" sz="3600" dirty="0">
              <a:solidFill>
                <a:schemeClr val="accent1"/>
              </a:solidFill>
              <a:cs typeface="Segoe UI Light" panose="020B0502040204020203" pitchFamily="34" charset="0"/>
            </a:endParaRPr>
          </a:p>
        </p:txBody>
      </p:sp>
      <p:sp>
        <p:nvSpPr>
          <p:cNvPr id="8" name="Text Placeholder 7"/>
          <p:cNvSpPr>
            <a:spLocks noGrp="1"/>
          </p:cNvSpPr>
          <p:nvPr>
            <p:ph sz="quarter" idx="10"/>
          </p:nvPr>
        </p:nvSpPr>
        <p:spPr/>
        <p:txBody>
          <a:bodyPr/>
          <a:lstStyle/>
          <a:p>
            <a:pPr marL="0" indent="0">
              <a:buNone/>
            </a:pPr>
            <a:r>
              <a:rPr lang="en-US" dirty="0" smtClean="0"/>
              <a:t>SOLO SQL Server 2016</a:t>
            </a:r>
          </a:p>
          <a:p>
            <a:pPr marL="347755" lvl="1" indent="0">
              <a:buNone/>
            </a:pPr>
            <a:r>
              <a:rPr lang="en-US" dirty="0" smtClean="0"/>
              <a:t>Da CTP 2, </a:t>
            </a:r>
            <a:r>
              <a:rPr lang="en-US" dirty="0" err="1" smtClean="0"/>
              <a:t>ora</a:t>
            </a:r>
            <a:r>
              <a:rPr lang="en-US" dirty="0" smtClean="0"/>
              <a:t> CTP 3 </a:t>
            </a:r>
          </a:p>
          <a:p>
            <a:pPr marL="347755" lvl="1" indent="0">
              <a:buNone/>
            </a:pPr>
            <a:r>
              <a:rPr lang="en-US" dirty="0" err="1" smtClean="0"/>
              <a:t>Soggetto</a:t>
            </a:r>
            <a:r>
              <a:rPr lang="en-US" dirty="0" smtClean="0"/>
              <a:t> a </a:t>
            </a:r>
            <a:r>
              <a:rPr lang="en-US" dirty="0" err="1" smtClean="0"/>
              <a:t>cambiamenti</a:t>
            </a:r>
            <a:endParaRPr lang="en-US" dirty="0" smtClean="0"/>
          </a:p>
          <a:p>
            <a:pPr marL="347755" lvl="1" indent="0">
              <a:buNone/>
            </a:pPr>
            <a:r>
              <a:rPr lang="en-US" dirty="0" smtClean="0"/>
              <a:t>Feature </a:t>
            </a:r>
            <a:r>
              <a:rPr lang="en-US" dirty="0" err="1" smtClean="0"/>
              <a:t>che</a:t>
            </a:r>
            <a:r>
              <a:rPr lang="en-US" dirty="0" smtClean="0"/>
              <a:t> </a:t>
            </a:r>
            <a:r>
              <a:rPr lang="en-US" dirty="0" err="1" smtClean="0"/>
              <a:t>devono</a:t>
            </a:r>
            <a:r>
              <a:rPr lang="en-US" dirty="0" smtClean="0"/>
              <a:t> “</a:t>
            </a:r>
            <a:r>
              <a:rPr lang="en-US" dirty="0" err="1" smtClean="0"/>
              <a:t>maturare</a:t>
            </a:r>
            <a:r>
              <a:rPr lang="en-US" dirty="0" smtClean="0"/>
              <a:t>”</a:t>
            </a:r>
            <a:r>
              <a:rPr lang="en-US" dirty="0"/>
              <a:t> </a:t>
            </a:r>
            <a:r>
              <a:rPr lang="en-US" dirty="0" smtClean="0"/>
              <a:t>(V1)</a:t>
            </a:r>
          </a:p>
        </p:txBody>
      </p:sp>
    </p:spTree>
    <p:extLst>
      <p:ext uri="{BB962C8B-B14F-4D97-AF65-F5344CB8AC3E}">
        <p14:creationId xmlns:p14="http://schemas.microsoft.com/office/powerpoint/2010/main" val="16865604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600" dirty="0">
                <a:solidFill>
                  <a:schemeClr val="accent1"/>
                </a:solidFill>
                <a:cs typeface="Segoe UI Light" panose="020B0502040204020203" pitchFamily="34" charset="0"/>
              </a:rPr>
              <a:t>Agenda</a:t>
            </a:r>
          </a:p>
        </p:txBody>
      </p:sp>
      <p:sp>
        <p:nvSpPr>
          <p:cNvPr id="8" name="Text Placeholder 7"/>
          <p:cNvSpPr>
            <a:spLocks noGrp="1"/>
          </p:cNvSpPr>
          <p:nvPr>
            <p:ph sz="quarter" idx="10"/>
          </p:nvPr>
        </p:nvSpPr>
        <p:spPr/>
        <p:txBody>
          <a:bodyPr>
            <a:normAutofit/>
          </a:bodyPr>
          <a:lstStyle/>
          <a:p>
            <a:pPr marL="0" indent="0">
              <a:buNone/>
            </a:pPr>
            <a:r>
              <a:rPr lang="en-US" sz="2800" dirty="0" err="1" smtClean="0"/>
              <a:t>Introduzione</a:t>
            </a:r>
            <a:r>
              <a:rPr lang="en-US" sz="2800" dirty="0" smtClean="0"/>
              <a:t> al </a:t>
            </a:r>
            <a:r>
              <a:rPr lang="en-US" sz="2800" dirty="0" err="1" smtClean="0"/>
              <a:t>formato</a:t>
            </a:r>
            <a:r>
              <a:rPr lang="en-US" sz="2800" dirty="0" smtClean="0"/>
              <a:t> JSON</a:t>
            </a:r>
          </a:p>
          <a:p>
            <a:pPr marL="347755" lvl="1" indent="0">
              <a:buNone/>
            </a:pPr>
            <a:r>
              <a:rPr lang="it-IT" sz="2000" dirty="0" smtClean="0"/>
              <a:t>Definizioni</a:t>
            </a:r>
            <a:endParaRPr lang="en-US" sz="2000" dirty="0" smtClean="0"/>
          </a:p>
          <a:p>
            <a:pPr marL="347755" lvl="1" indent="0">
              <a:buNone/>
            </a:pPr>
            <a:r>
              <a:rPr lang="en-US" sz="2000" dirty="0" smtClean="0"/>
              <a:t>JSON vs XML</a:t>
            </a:r>
          </a:p>
          <a:p>
            <a:pPr marL="0" indent="0">
              <a:buNone/>
            </a:pPr>
            <a:r>
              <a:rPr lang="en-US" sz="2800" dirty="0" smtClean="0"/>
              <a:t>JSON dal </a:t>
            </a:r>
            <a:r>
              <a:rPr lang="en-US" sz="2800" dirty="0" err="1" smtClean="0"/>
              <a:t>punto</a:t>
            </a:r>
            <a:r>
              <a:rPr lang="en-US" sz="2800" dirty="0" smtClean="0"/>
              <a:t> di vista di SQL Server</a:t>
            </a:r>
          </a:p>
          <a:p>
            <a:pPr marL="347755" lvl="1" indent="0">
              <a:buNone/>
            </a:pPr>
            <a:r>
              <a:rPr lang="en-US" sz="2000" dirty="0" err="1" smtClean="0"/>
              <a:t>Caratteristiche</a:t>
            </a:r>
            <a:endParaRPr lang="en-US" sz="2000" dirty="0" smtClean="0"/>
          </a:p>
          <a:p>
            <a:pPr marL="347755" lvl="1" indent="0">
              <a:buNone/>
            </a:pPr>
            <a:r>
              <a:rPr lang="en-US" sz="2000" dirty="0" err="1" smtClean="0"/>
              <a:t>Funzionalità</a:t>
            </a:r>
            <a:r>
              <a:rPr lang="en-US" sz="2000" dirty="0" smtClean="0"/>
              <a:t> di export </a:t>
            </a:r>
          </a:p>
          <a:p>
            <a:pPr marL="347755" lvl="1" indent="0">
              <a:buNone/>
            </a:pPr>
            <a:r>
              <a:rPr lang="en-US" sz="2000" dirty="0" err="1" smtClean="0"/>
              <a:t>Funzionalità</a:t>
            </a:r>
            <a:r>
              <a:rPr lang="en-US" sz="2000" dirty="0" smtClean="0"/>
              <a:t> di import</a:t>
            </a:r>
          </a:p>
          <a:p>
            <a:pPr marL="0" indent="0">
              <a:buNone/>
            </a:pPr>
            <a:r>
              <a:rPr lang="en-US" sz="2800" dirty="0" err="1" smtClean="0"/>
              <a:t>Considerazioni</a:t>
            </a:r>
            <a:r>
              <a:rPr lang="en-US" sz="2800" dirty="0" smtClean="0"/>
              <a:t> </a:t>
            </a:r>
            <a:r>
              <a:rPr lang="en-US" sz="2800" dirty="0" err="1" smtClean="0"/>
              <a:t>generali</a:t>
            </a:r>
            <a:endParaRPr lang="en-US" sz="2800" dirty="0" smtClean="0"/>
          </a:p>
          <a:p>
            <a:pPr marL="347755" lvl="1" indent="0">
              <a:buNone/>
            </a:pPr>
            <a:r>
              <a:rPr lang="en-US" sz="2000" dirty="0" err="1" smtClean="0"/>
              <a:t>Indicizzazione</a:t>
            </a:r>
            <a:endParaRPr lang="en-US" sz="2000" dirty="0" smtClean="0"/>
          </a:p>
          <a:p>
            <a:pPr marL="347755" lvl="1" indent="0">
              <a:buNone/>
            </a:pPr>
            <a:r>
              <a:rPr lang="en-US" sz="2000" dirty="0" err="1" smtClean="0"/>
              <a:t>Limitazioni</a:t>
            </a:r>
            <a:endParaRPr lang="en-US" sz="2000" dirty="0"/>
          </a:p>
        </p:txBody>
      </p:sp>
    </p:spTree>
    <p:extLst>
      <p:ext uri="{BB962C8B-B14F-4D97-AF65-F5344CB8AC3E}">
        <p14:creationId xmlns:p14="http://schemas.microsoft.com/office/powerpoint/2010/main" val="30425610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fade">
                                      <p:cBhvr>
                                        <p:cTn id="24" dur="500"/>
                                        <p:tgtEl>
                                          <p:spTgt spid="8">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fade">
                                      <p:cBhvr>
                                        <p:cTn id="27" dur="500"/>
                                        <p:tgtEl>
                                          <p:spTgt spid="8">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7" end="7"/>
                                            </p:txEl>
                                          </p:spTgt>
                                        </p:tgtEl>
                                        <p:attrNameLst>
                                          <p:attrName>style.visibility</p:attrName>
                                        </p:attrNameLst>
                                      </p:cBhvr>
                                      <p:to>
                                        <p:strVal val="visible"/>
                                      </p:to>
                                    </p:set>
                                    <p:animEffect transition="in" filter="fade">
                                      <p:cBhvr>
                                        <p:cTn id="32" dur="500"/>
                                        <p:tgtEl>
                                          <p:spTgt spid="8">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animEffect transition="in" filter="fade">
                                      <p:cBhvr>
                                        <p:cTn id="35" dur="500"/>
                                        <p:tgtEl>
                                          <p:spTgt spid="8">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xEl>
                                              <p:pRg st="9" end="9"/>
                                            </p:txEl>
                                          </p:spTgt>
                                        </p:tgtEl>
                                        <p:attrNameLst>
                                          <p:attrName>style.visibility</p:attrName>
                                        </p:attrNameLst>
                                      </p:cBhvr>
                                      <p:to>
                                        <p:strVal val="visible"/>
                                      </p:to>
                                    </p:set>
                                    <p:animEffect transition="in" filter="fade">
                                      <p:cBhvr>
                                        <p:cTn id="38"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err="1">
                <a:solidFill>
                  <a:schemeClr val="accent1"/>
                </a:solidFill>
                <a:cs typeface="Segoe UI Light" panose="020B0502040204020203" pitchFamily="34" charset="0"/>
              </a:rPr>
              <a:t>Supporto</a:t>
            </a:r>
            <a:r>
              <a:rPr lang="en-US" sz="3600" dirty="0">
                <a:solidFill>
                  <a:schemeClr val="accent1"/>
                </a:solidFill>
                <a:cs typeface="Segoe UI Light" panose="020B0502040204020203" pitchFamily="34" charset="0"/>
              </a:rPr>
              <a:t> per </a:t>
            </a:r>
            <a:r>
              <a:rPr lang="en-US" sz="3600" dirty="0" err="1">
                <a:solidFill>
                  <a:schemeClr val="accent1"/>
                </a:solidFill>
                <a:cs typeface="Segoe UI Light" panose="020B0502040204020203" pitchFamily="34" charset="0"/>
              </a:rPr>
              <a:t>il</a:t>
            </a:r>
            <a:r>
              <a:rPr lang="en-US" sz="3600" dirty="0">
                <a:solidFill>
                  <a:schemeClr val="accent1"/>
                </a:solidFill>
                <a:cs typeface="Segoe UI Light" panose="020B0502040204020203" pitchFamily="34" charset="0"/>
              </a:rPr>
              <a:t> </a:t>
            </a:r>
            <a:r>
              <a:rPr lang="en-US" sz="3600" smtClean="0">
                <a:solidFill>
                  <a:schemeClr val="accent1"/>
                </a:solidFill>
                <a:cs typeface="Segoe UI Light" panose="020B0502040204020203" pitchFamily="34" charset="0"/>
              </a:rPr>
              <a:t>formato </a:t>
            </a:r>
            <a:r>
              <a:rPr lang="en-US" sz="3600" dirty="0">
                <a:solidFill>
                  <a:schemeClr val="accent1"/>
                </a:solidFill>
                <a:cs typeface="Segoe UI Light" panose="020B0502040204020203" pitchFamily="34" charset="0"/>
              </a:rPr>
              <a:t>JSON </a:t>
            </a:r>
            <a:r>
              <a:rPr lang="en-US" sz="3600" dirty="0" err="1">
                <a:solidFill>
                  <a:schemeClr val="accent1"/>
                </a:solidFill>
                <a:cs typeface="Segoe UI Light" panose="020B0502040204020203" pitchFamily="34" charset="0"/>
              </a:rPr>
              <a:t>nativo</a:t>
            </a:r>
            <a:endParaRPr lang="en-US" sz="3600" dirty="0">
              <a:solidFill>
                <a:schemeClr val="accent1"/>
              </a:solidFill>
              <a:cs typeface="Segoe UI Light" panose="020B0502040204020203" pitchFamily="34" charset="0"/>
            </a:endParaRPr>
          </a:p>
        </p:txBody>
      </p:sp>
      <p:sp>
        <p:nvSpPr>
          <p:cNvPr id="8" name="Text Placeholder 7"/>
          <p:cNvSpPr>
            <a:spLocks noGrp="1"/>
          </p:cNvSpPr>
          <p:nvPr>
            <p:ph sz="quarter" idx="10"/>
          </p:nvPr>
        </p:nvSpPr>
        <p:spPr>
          <a:xfrm>
            <a:off x="245691" y="1459227"/>
            <a:ext cx="8652143" cy="4258082"/>
          </a:xfrm>
        </p:spPr>
        <p:txBody>
          <a:bodyPr>
            <a:noAutofit/>
          </a:bodyPr>
          <a:lstStyle/>
          <a:p>
            <a:pPr marL="0" indent="0">
              <a:buNone/>
            </a:pPr>
            <a:r>
              <a:rPr lang="en-US" sz="2800" dirty="0" smtClean="0"/>
              <a:t>A </a:t>
            </a:r>
            <a:r>
              <a:rPr lang="en-US" sz="2800" dirty="0" err="1" smtClean="0"/>
              <a:t>partire</a:t>
            </a:r>
            <a:r>
              <a:rPr lang="en-US" sz="2800" dirty="0" smtClean="0"/>
              <a:t> da SQL Server 2016</a:t>
            </a:r>
          </a:p>
          <a:p>
            <a:pPr marL="347755" lvl="1" indent="0">
              <a:buNone/>
            </a:pPr>
            <a:r>
              <a:rPr lang="en-US" sz="2400" dirty="0" err="1" smtClean="0"/>
              <a:t>Dalla</a:t>
            </a:r>
            <a:r>
              <a:rPr lang="en-US" sz="2400" dirty="0" smtClean="0"/>
              <a:t> CTP 2</a:t>
            </a:r>
          </a:p>
          <a:p>
            <a:pPr marL="347755" lvl="1" indent="0">
              <a:buNone/>
            </a:pPr>
            <a:r>
              <a:rPr lang="en-US" sz="2400" dirty="0" smtClean="0"/>
              <a:t>Prima di 2016, T-SQL </a:t>
            </a:r>
            <a:r>
              <a:rPr lang="en-US" sz="2400" dirty="0" err="1" smtClean="0"/>
              <a:t>complesso</a:t>
            </a:r>
            <a:r>
              <a:rPr lang="en-US" sz="2400" dirty="0" smtClean="0"/>
              <a:t> e CPU intensive</a:t>
            </a:r>
          </a:p>
          <a:p>
            <a:pPr marL="347755" lvl="1" indent="0">
              <a:buNone/>
            </a:pPr>
            <a:r>
              <a:rPr lang="en-US" sz="2400" dirty="0" err="1" smtClean="0"/>
              <a:t>Anche</a:t>
            </a:r>
            <a:r>
              <a:rPr lang="en-US" sz="2400" dirty="0" smtClean="0"/>
              <a:t> in </a:t>
            </a:r>
            <a:r>
              <a:rPr lang="en-US" sz="2400" dirty="0" err="1" smtClean="0"/>
              <a:t>tabelle</a:t>
            </a:r>
            <a:r>
              <a:rPr lang="en-US" sz="2400" dirty="0" smtClean="0"/>
              <a:t> In-Memory OLTP</a:t>
            </a:r>
          </a:p>
          <a:p>
            <a:pPr marL="0" indent="0">
              <a:buNone/>
            </a:pPr>
            <a:r>
              <a:rPr lang="en-US" sz="2800" dirty="0" err="1" smtClean="0"/>
              <a:t>Nessuna</a:t>
            </a:r>
            <a:r>
              <a:rPr lang="en-US" sz="2800" dirty="0" smtClean="0"/>
              <a:t> </a:t>
            </a:r>
            <a:r>
              <a:rPr lang="en-US" sz="2800" dirty="0" err="1" smtClean="0"/>
              <a:t>implementazione</a:t>
            </a:r>
            <a:r>
              <a:rPr lang="en-US" sz="2800" dirty="0"/>
              <a:t> </a:t>
            </a:r>
            <a:r>
              <a:rPr lang="en-US" sz="2800" dirty="0" err="1" smtClean="0"/>
              <a:t>sullo</a:t>
            </a:r>
            <a:r>
              <a:rPr lang="en-US" sz="2800" dirty="0" smtClean="0"/>
              <a:t> storage</a:t>
            </a:r>
          </a:p>
          <a:p>
            <a:pPr marL="347755" lvl="1" indent="0">
              <a:buNone/>
            </a:pPr>
            <a:r>
              <a:rPr lang="en-US" sz="2400" dirty="0" smtClean="0"/>
              <a:t>Non è un </a:t>
            </a:r>
            <a:r>
              <a:rPr lang="en-US" sz="2400" dirty="0" err="1" smtClean="0"/>
              <a:t>tipo</a:t>
            </a:r>
            <a:r>
              <a:rPr lang="en-US" sz="2400" dirty="0" smtClean="0"/>
              <a:t> di </a:t>
            </a:r>
            <a:r>
              <a:rPr lang="en-US" sz="2400" dirty="0" err="1" smtClean="0"/>
              <a:t>dato</a:t>
            </a:r>
            <a:r>
              <a:rPr lang="en-US" sz="2400" dirty="0" smtClean="0"/>
              <a:t> come XML</a:t>
            </a:r>
          </a:p>
          <a:p>
            <a:pPr marL="347755" lvl="1" indent="0">
              <a:buNone/>
            </a:pPr>
            <a:r>
              <a:rPr lang="en-US" sz="2400" dirty="0" smtClean="0"/>
              <a:t>È </a:t>
            </a:r>
            <a:r>
              <a:rPr lang="en-US" sz="2400" dirty="0" err="1" smtClean="0"/>
              <a:t>una</a:t>
            </a:r>
            <a:r>
              <a:rPr lang="en-US" sz="2400" dirty="0" smtClean="0"/>
              <a:t> </a:t>
            </a:r>
            <a:r>
              <a:rPr lang="en-US" sz="2400" dirty="0" err="1" smtClean="0"/>
              <a:t>stringa</a:t>
            </a:r>
            <a:r>
              <a:rPr lang="en-US" sz="2400" dirty="0" smtClean="0"/>
              <a:t>, </a:t>
            </a:r>
            <a:r>
              <a:rPr lang="en-US" sz="2400" dirty="0" err="1" smtClean="0"/>
              <a:t>si</a:t>
            </a:r>
            <a:r>
              <a:rPr lang="en-US" sz="2400" dirty="0" smtClean="0"/>
              <a:t> </a:t>
            </a:r>
            <a:r>
              <a:rPr lang="en-US" sz="2400" dirty="0" err="1" smtClean="0"/>
              <a:t>gestisce</a:t>
            </a:r>
            <a:r>
              <a:rPr lang="en-US" sz="2400" dirty="0" smtClean="0"/>
              <a:t> con (n)varchar()</a:t>
            </a:r>
          </a:p>
          <a:p>
            <a:pPr marL="347755" lvl="1" indent="0">
              <a:buNone/>
            </a:pPr>
            <a:r>
              <a:rPr lang="en-US" sz="2400" dirty="0" smtClean="0"/>
              <a:t>Parser </a:t>
            </a:r>
            <a:r>
              <a:rPr lang="en-US" sz="2400" dirty="0" err="1" smtClean="0"/>
              <a:t>nativo</a:t>
            </a:r>
            <a:r>
              <a:rPr lang="en-US" sz="2400" dirty="0" smtClean="0"/>
              <a:t> al </a:t>
            </a:r>
            <a:r>
              <a:rPr lang="en-US" sz="2400" dirty="0" err="1" smtClean="0"/>
              <a:t>momento</a:t>
            </a:r>
            <a:r>
              <a:rPr lang="en-US" sz="2400" dirty="0" smtClean="0"/>
              <a:t> </a:t>
            </a:r>
            <a:r>
              <a:rPr lang="en-US" sz="2400" dirty="0" err="1" smtClean="0"/>
              <a:t>dell’esecuzione</a:t>
            </a:r>
            <a:r>
              <a:rPr lang="en-US" sz="2400" dirty="0" smtClean="0"/>
              <a:t> </a:t>
            </a:r>
            <a:r>
              <a:rPr lang="en-US" sz="2400" dirty="0" err="1" smtClean="0"/>
              <a:t>della</a:t>
            </a:r>
            <a:r>
              <a:rPr lang="en-US" sz="2400" dirty="0" smtClean="0"/>
              <a:t> query</a:t>
            </a:r>
          </a:p>
          <a:p>
            <a:pPr marL="347755" lvl="1" indent="0">
              <a:buNone/>
            </a:pPr>
            <a:r>
              <a:rPr lang="en-US" sz="2400" dirty="0" smtClean="0"/>
              <a:t>Per </a:t>
            </a:r>
            <a:r>
              <a:rPr lang="en-US" sz="2400" dirty="0" err="1" smtClean="0"/>
              <a:t>ora</a:t>
            </a:r>
            <a:r>
              <a:rPr lang="en-US" sz="2400" dirty="0" smtClean="0"/>
              <a:t>, </a:t>
            </a:r>
            <a:r>
              <a:rPr lang="en-US" sz="2400" dirty="0" err="1" smtClean="0"/>
              <a:t>qualora</a:t>
            </a:r>
            <a:r>
              <a:rPr lang="en-US" sz="2400" dirty="0" smtClean="0"/>
              <a:t> </a:t>
            </a:r>
            <a:r>
              <a:rPr lang="en-US" sz="2400" dirty="0" err="1" smtClean="0"/>
              <a:t>richiesto</a:t>
            </a:r>
            <a:r>
              <a:rPr lang="en-US" sz="2400" dirty="0" smtClean="0"/>
              <a:t>, </a:t>
            </a:r>
            <a:r>
              <a:rPr lang="en-US" sz="2400" dirty="0" err="1" smtClean="0"/>
              <a:t>proporre</a:t>
            </a:r>
            <a:r>
              <a:rPr lang="en-US" sz="2400" dirty="0" smtClean="0"/>
              <a:t> </a:t>
            </a:r>
            <a:r>
              <a:rPr lang="en-US" sz="2400" dirty="0" err="1" smtClean="0"/>
              <a:t>su</a:t>
            </a:r>
            <a:r>
              <a:rPr lang="en-US" sz="2400" dirty="0" smtClean="0"/>
              <a:t> CONNECT </a:t>
            </a:r>
            <a:r>
              <a:rPr lang="en-US" sz="2400" dirty="0" smtClean="0">
                <a:sym typeface="Wingdings" panose="05000000000000000000" pitchFamily="2" charset="2"/>
              </a:rPr>
              <a:t></a:t>
            </a:r>
            <a:endParaRPr lang="en-US" sz="2400" dirty="0" smtClean="0"/>
          </a:p>
        </p:txBody>
      </p:sp>
    </p:spTree>
    <p:extLst>
      <p:ext uri="{BB962C8B-B14F-4D97-AF65-F5344CB8AC3E}">
        <p14:creationId xmlns:p14="http://schemas.microsoft.com/office/powerpoint/2010/main" val="21673424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fade">
                                      <p:cBhvr>
                                        <p:cTn id="24" dur="500"/>
                                        <p:tgtEl>
                                          <p:spTgt spid="8">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fade">
                                      <p:cBhvr>
                                        <p:cTn id="27" dur="500"/>
                                        <p:tgtEl>
                                          <p:spTgt spid="8">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xEl>
                                              <p:pRg st="7" end="7"/>
                                            </p:txEl>
                                          </p:spTgt>
                                        </p:tgtEl>
                                        <p:attrNameLst>
                                          <p:attrName>style.visibility</p:attrName>
                                        </p:attrNameLst>
                                      </p:cBhvr>
                                      <p:to>
                                        <p:strVal val="visible"/>
                                      </p:to>
                                    </p:set>
                                    <p:animEffect transition="in" filter="fade">
                                      <p:cBhvr>
                                        <p:cTn id="30" dur="500"/>
                                        <p:tgtEl>
                                          <p:spTgt spid="8">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xEl>
                                              <p:pRg st="8" end="8"/>
                                            </p:txEl>
                                          </p:spTgt>
                                        </p:tgtEl>
                                        <p:attrNameLst>
                                          <p:attrName>style.visibility</p:attrName>
                                        </p:attrNameLst>
                                      </p:cBhvr>
                                      <p:to>
                                        <p:strVal val="visible"/>
                                      </p:to>
                                    </p:set>
                                    <p:animEffect transition="in" filter="fade">
                                      <p:cBhvr>
                                        <p:cTn id="33"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smtClean="0">
                <a:solidFill>
                  <a:schemeClr val="accent1"/>
                </a:solidFill>
                <a:cs typeface="Segoe UI Light" panose="020B0502040204020203" pitchFamily="34" charset="0"/>
              </a:rPr>
              <a:t>JSON – </a:t>
            </a:r>
            <a:r>
              <a:rPr lang="en-US" sz="3600" dirty="0" err="1" smtClean="0">
                <a:solidFill>
                  <a:schemeClr val="accent1"/>
                </a:solidFill>
                <a:cs typeface="Segoe UI Light" panose="020B0502040204020203" pitchFamily="34" charset="0"/>
              </a:rPr>
              <a:t>Funzionalità</a:t>
            </a:r>
            <a:r>
              <a:rPr lang="en-US" sz="3600" dirty="0" smtClean="0">
                <a:solidFill>
                  <a:schemeClr val="accent1"/>
                </a:solidFill>
                <a:cs typeface="Segoe UI Light" panose="020B0502040204020203" pitchFamily="34" charset="0"/>
              </a:rPr>
              <a:t> </a:t>
            </a:r>
            <a:r>
              <a:rPr lang="en-US" sz="3600" dirty="0" err="1" smtClean="0">
                <a:solidFill>
                  <a:schemeClr val="accent1"/>
                </a:solidFill>
                <a:cs typeface="Segoe UI Light" panose="020B0502040204020203" pitchFamily="34" charset="0"/>
              </a:rPr>
              <a:t>chiave</a:t>
            </a:r>
            <a:endParaRPr lang="en-US" sz="3600" dirty="0">
              <a:solidFill>
                <a:schemeClr val="accent1"/>
              </a:solidFill>
              <a:cs typeface="Segoe UI Light" panose="020B0502040204020203" pitchFamily="34" charset="0"/>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851" y="1637146"/>
            <a:ext cx="8431823" cy="2110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55851" y="4266437"/>
            <a:ext cx="7557477" cy="1377300"/>
          </a:xfrm>
          <a:prstGeom prst="rect">
            <a:avLst/>
          </a:prstGeom>
          <a:noFill/>
        </p:spPr>
        <p:txBody>
          <a:bodyPr wrap="square" rtlCol="0">
            <a:spAutoFit/>
          </a:bodyPr>
          <a:lstStyle/>
          <a:p>
            <a:r>
              <a:rPr lang="en-US" sz="2800" dirty="0">
                <a:solidFill>
                  <a:schemeClr val="accent1">
                    <a:alpha val="99000"/>
                  </a:schemeClr>
                </a:solidFill>
                <a:latin typeface="Segoe UI Light" panose="020B0502040204020203" pitchFamily="34" charset="0"/>
                <a:cs typeface="Segoe UI Light" panose="020B0502040204020203" pitchFamily="34" charset="0"/>
              </a:rPr>
              <a:t>SQL Server </a:t>
            </a:r>
            <a:r>
              <a:rPr lang="en-US" sz="2800" dirty="0" smtClean="0">
                <a:solidFill>
                  <a:schemeClr val="accent1">
                    <a:alpha val="99000"/>
                  </a:schemeClr>
                </a:solidFill>
                <a:latin typeface="Segoe UI Light" panose="020B0502040204020203" pitchFamily="34" charset="0"/>
                <a:cs typeface="Segoe UI Light" panose="020B0502040204020203" pitchFamily="34" charset="0"/>
              </a:rPr>
              <a:t>come </a:t>
            </a:r>
            <a:r>
              <a:rPr lang="en-US" sz="2800" dirty="0">
                <a:solidFill>
                  <a:schemeClr val="accent1">
                    <a:alpha val="99000"/>
                  </a:schemeClr>
                </a:solidFill>
                <a:latin typeface="Segoe UI Light" panose="020B0502040204020203" pitchFamily="34" charset="0"/>
                <a:cs typeface="Segoe UI Light" panose="020B0502040204020203" pitchFamily="34" charset="0"/>
              </a:rPr>
              <a:t>hybrid storage engine</a:t>
            </a:r>
          </a:p>
          <a:p>
            <a:pPr marL="347755" lvl="1">
              <a:spcBef>
                <a:spcPts val="300"/>
              </a:spcBef>
              <a:spcAft>
                <a:spcPts val="300"/>
              </a:spcAft>
              <a:buClr>
                <a:schemeClr val="tx1">
                  <a:lumMod val="75000"/>
                  <a:lumOff val="25000"/>
                </a:schemeClr>
              </a:buClr>
              <a:buSzPct val="85000"/>
            </a:pPr>
            <a:r>
              <a:rPr lang="en-US" sz="2400" dirty="0">
                <a:solidFill>
                  <a:schemeClr val="tx2"/>
                </a:solidFill>
                <a:latin typeface="Segoe UI Light" panose="020B0502040204020203" pitchFamily="34" charset="0"/>
                <a:cs typeface="Segoe UI Light" panose="020B0502040204020203" pitchFamily="34" charset="0"/>
              </a:rPr>
              <a:t>Relational data – tables</a:t>
            </a:r>
          </a:p>
          <a:p>
            <a:pPr marL="347755" lvl="1">
              <a:spcBef>
                <a:spcPts val="300"/>
              </a:spcBef>
              <a:spcAft>
                <a:spcPts val="300"/>
              </a:spcAft>
              <a:buClr>
                <a:schemeClr val="tx1">
                  <a:lumMod val="75000"/>
                  <a:lumOff val="25000"/>
                </a:schemeClr>
              </a:buClr>
              <a:buSzPct val="85000"/>
            </a:pPr>
            <a:r>
              <a:rPr lang="en-US" sz="2400" dirty="0">
                <a:solidFill>
                  <a:schemeClr val="tx2"/>
                </a:solidFill>
                <a:latin typeface="Segoe UI Light" panose="020B0502040204020203" pitchFamily="34" charset="0"/>
                <a:cs typeface="Segoe UI Light" panose="020B0502040204020203" pitchFamily="34" charset="0"/>
              </a:rPr>
              <a:t>Non-relational data – JSON, XML</a:t>
            </a:r>
          </a:p>
        </p:txBody>
      </p:sp>
    </p:spTree>
    <p:extLst>
      <p:ext uri="{BB962C8B-B14F-4D97-AF65-F5344CB8AC3E}">
        <p14:creationId xmlns:p14="http://schemas.microsoft.com/office/powerpoint/2010/main" val="218940007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smtClean="0">
                <a:solidFill>
                  <a:schemeClr val="accent1"/>
                </a:solidFill>
                <a:cs typeface="Segoe UI Light" panose="020B0502040204020203" pitchFamily="34" charset="0"/>
              </a:rPr>
              <a:t>JSON – </a:t>
            </a:r>
            <a:r>
              <a:rPr lang="en-US" sz="3600" dirty="0" err="1" smtClean="0">
                <a:solidFill>
                  <a:schemeClr val="accent1"/>
                </a:solidFill>
                <a:cs typeface="Segoe UI Light" panose="020B0502040204020203" pitchFamily="34" charset="0"/>
              </a:rPr>
              <a:t>concetti</a:t>
            </a:r>
            <a:endParaRPr lang="en-US" sz="3600" dirty="0">
              <a:solidFill>
                <a:schemeClr val="accent1"/>
              </a:solidFill>
              <a:cs typeface="Segoe UI Light" panose="020B0502040204020203" pitchFamily="34" charset="0"/>
            </a:endParaRPr>
          </a:p>
        </p:txBody>
      </p:sp>
      <p:sp>
        <p:nvSpPr>
          <p:cNvPr id="8" name="Text Placeholder 7"/>
          <p:cNvSpPr>
            <a:spLocks noGrp="1"/>
          </p:cNvSpPr>
          <p:nvPr>
            <p:ph sz="quarter" idx="10"/>
          </p:nvPr>
        </p:nvSpPr>
        <p:spPr>
          <a:xfrm>
            <a:off x="316771" y="1359415"/>
            <a:ext cx="8652143" cy="4384437"/>
          </a:xfrm>
        </p:spPr>
        <p:txBody>
          <a:bodyPr>
            <a:noAutofit/>
          </a:bodyPr>
          <a:lstStyle/>
          <a:p>
            <a:pPr marL="0" indent="0">
              <a:buNone/>
            </a:pPr>
            <a:r>
              <a:rPr lang="en-US" sz="2800" dirty="0" err="1" smtClean="0"/>
              <a:t>Definizione</a:t>
            </a:r>
            <a:endParaRPr lang="en-US" sz="2800" dirty="0" smtClean="0"/>
          </a:p>
          <a:p>
            <a:pPr marL="347755" lvl="1" indent="0">
              <a:buNone/>
            </a:pPr>
            <a:r>
              <a:rPr lang="en-US" sz="2400" dirty="0" err="1" smtClean="0"/>
              <a:t>Acronimo</a:t>
            </a:r>
            <a:r>
              <a:rPr lang="en-US" sz="2400" dirty="0" smtClean="0"/>
              <a:t> di JavaScript Object Notation</a:t>
            </a:r>
          </a:p>
          <a:p>
            <a:pPr marL="347755" lvl="1" indent="0">
              <a:buNone/>
            </a:pPr>
            <a:r>
              <a:rPr lang="en-US" sz="2400" dirty="0" err="1" smtClean="0"/>
              <a:t>Basato</a:t>
            </a:r>
            <a:r>
              <a:rPr lang="en-US" sz="2400" dirty="0" smtClean="0"/>
              <a:t> </a:t>
            </a:r>
            <a:r>
              <a:rPr lang="en-US" sz="2400" dirty="0" err="1" smtClean="0"/>
              <a:t>su</a:t>
            </a:r>
            <a:r>
              <a:rPr lang="en-US" sz="2400" dirty="0" smtClean="0"/>
              <a:t> JavaScript, ma </a:t>
            </a:r>
            <a:r>
              <a:rPr lang="en-US" sz="2400" dirty="0" err="1" smtClean="0"/>
              <a:t>indipendente</a:t>
            </a:r>
            <a:endParaRPr lang="en-US" sz="2400" dirty="0" smtClean="0"/>
          </a:p>
          <a:p>
            <a:pPr marL="347755" lvl="1" indent="0">
              <a:buNone/>
            </a:pPr>
            <a:r>
              <a:rPr lang="en-US" sz="2400" dirty="0" smtClean="0"/>
              <a:t>Tipi di </a:t>
            </a:r>
            <a:r>
              <a:rPr lang="en-US" sz="2400" dirty="0" err="1" smtClean="0"/>
              <a:t>dato</a:t>
            </a:r>
            <a:r>
              <a:rPr lang="en-US" sz="2400" dirty="0" smtClean="0"/>
              <a:t> </a:t>
            </a:r>
            <a:r>
              <a:rPr lang="en-US" sz="2400" dirty="0" err="1" smtClean="0"/>
              <a:t>comuni</a:t>
            </a:r>
            <a:r>
              <a:rPr lang="en-US" sz="2400" dirty="0" smtClean="0"/>
              <a:t>: bool, </a:t>
            </a:r>
            <a:r>
              <a:rPr lang="en-US" sz="2400" dirty="0" err="1" smtClean="0"/>
              <a:t>int</a:t>
            </a:r>
            <a:r>
              <a:rPr lang="en-US" sz="2400" dirty="0" smtClean="0"/>
              <a:t>, real, string, array, null</a:t>
            </a:r>
          </a:p>
          <a:p>
            <a:pPr marL="347755" lvl="1" indent="0">
              <a:buNone/>
            </a:pPr>
            <a:r>
              <a:rPr lang="en-US" sz="2400" dirty="0" err="1" smtClean="0"/>
              <a:t>Stringa</a:t>
            </a:r>
            <a:r>
              <a:rPr lang="en-US" sz="2400" dirty="0" smtClean="0"/>
              <a:t>, non markup</a:t>
            </a:r>
          </a:p>
          <a:p>
            <a:pPr marL="347755" lvl="1" indent="0">
              <a:buNone/>
            </a:pPr>
            <a:r>
              <a:rPr lang="en-US" sz="2400" dirty="0" err="1" smtClean="0"/>
              <a:t>Esempio</a:t>
            </a:r>
            <a:r>
              <a:rPr lang="en-US" sz="2400" dirty="0" smtClean="0"/>
              <a:t>:</a:t>
            </a:r>
          </a:p>
          <a:p>
            <a:pPr marL="640727" lvl="2" indent="0">
              <a:spcBef>
                <a:spcPts val="0"/>
              </a:spcBef>
              <a:spcAft>
                <a:spcPts val="0"/>
              </a:spcAft>
              <a:buNone/>
            </a:pPr>
            <a:r>
              <a:rPr lang="en-US" sz="1200" b="1" dirty="0">
                <a:latin typeface="Courier New" panose="02070309020205020404" pitchFamily="49" charset="0"/>
                <a:cs typeface="Courier New" panose="02070309020205020404" pitchFamily="49" charset="0"/>
              </a:rPr>
              <a:t>{</a:t>
            </a:r>
          </a:p>
          <a:p>
            <a:pPr marL="640727" lvl="2" indent="0">
              <a:spcBef>
                <a:spcPts val="0"/>
              </a:spcBef>
              <a:spcAft>
                <a:spcPts val="0"/>
              </a:spcAft>
              <a:buNone/>
            </a:pPr>
            <a:r>
              <a:rPr lang="en-US" sz="1200" b="1" dirty="0">
                <a:latin typeface="Courier New" panose="02070309020205020404" pitchFamily="49" charset="0"/>
                <a:cs typeface="Courier New" panose="02070309020205020404" pitchFamily="49" charset="0"/>
              </a:rPr>
              <a:t>		“first”: “Alessandro”,</a:t>
            </a:r>
          </a:p>
          <a:p>
            <a:pPr marL="640727" lvl="2" indent="0">
              <a:spcBef>
                <a:spcPts val="0"/>
              </a:spcBef>
              <a:spcAft>
                <a:spcPts val="0"/>
              </a:spcAft>
              <a:buNone/>
            </a:pPr>
            <a:r>
              <a:rPr lang="en-US" sz="1200" b="1" dirty="0">
                <a:latin typeface="Courier New" panose="02070309020205020404" pitchFamily="49" charset="0"/>
                <a:cs typeface="Courier New" panose="02070309020205020404" pitchFamily="49" charset="0"/>
              </a:rPr>
              <a:t>		“last”: “Alpi”</a:t>
            </a:r>
          </a:p>
          <a:p>
            <a:pPr marL="640727" lvl="2" indent="0">
              <a:spcBef>
                <a:spcPts val="0"/>
              </a:spcBef>
              <a:spcAft>
                <a:spcPts val="0"/>
              </a:spcAft>
              <a:buNone/>
            </a:pPr>
            <a:r>
              <a:rPr lang="en-US" sz="1200" b="1" dirty="0">
                <a:latin typeface="Courier New" panose="02070309020205020404" pitchFamily="49" charset="0"/>
                <a:cs typeface="Courier New" panose="02070309020205020404" pitchFamily="49" charset="0"/>
              </a:rPr>
              <a:t>		“age”: “34”,</a:t>
            </a:r>
          </a:p>
          <a:p>
            <a:pPr marL="640727" lvl="2" indent="0">
              <a:spcBef>
                <a:spcPts val="0"/>
              </a:spcBef>
              <a:spcAft>
                <a:spcPts val="0"/>
              </a:spcAft>
              <a:buNone/>
            </a:pPr>
            <a:r>
              <a:rPr lang="en-US" sz="1200" b="1" dirty="0">
                <a:latin typeface="Courier New" panose="02070309020205020404" pitchFamily="49" charset="0"/>
                <a:cs typeface="Courier New" panose="02070309020205020404" pitchFamily="49" charset="0"/>
              </a:rPr>
              <a:t>		“courses”: [</a:t>
            </a:r>
          </a:p>
          <a:p>
            <a:pPr marL="640727" lvl="2" indent="0">
              <a:spcBef>
                <a:spcPts val="0"/>
              </a:spcBef>
              <a:spcAft>
                <a:spcPts val="0"/>
              </a:spcAft>
              <a:buNone/>
            </a:pPr>
            <a:r>
              <a:rPr lang="en-US" sz="1200" b="1" dirty="0">
                <a:latin typeface="Courier New" panose="02070309020205020404" pitchFamily="49" charset="0"/>
                <a:cs typeface="Courier New" panose="02070309020205020404" pitchFamily="49" charset="0"/>
              </a:rPr>
              <a:t>			{“code”: “C001”, “name”: “SQL Server Querying”},</a:t>
            </a:r>
          </a:p>
          <a:p>
            <a:pPr marL="640727" lvl="2" indent="0">
              <a:spcBef>
                <a:spcPts val="0"/>
              </a:spcBef>
              <a:spcAft>
                <a:spcPts val="0"/>
              </a:spcAft>
              <a:buNone/>
            </a:pPr>
            <a:r>
              <a:rPr lang="en-US" sz="1200" b="1" dirty="0">
                <a:latin typeface="Courier New" panose="02070309020205020404" pitchFamily="49" charset="0"/>
                <a:cs typeface="Courier New" panose="02070309020205020404" pitchFamily="49" charset="0"/>
              </a:rPr>
              <a:t>			{“code”: “C002”, “name”: “Administering SQL Server”},</a:t>
            </a:r>
          </a:p>
          <a:p>
            <a:pPr marL="640727" lvl="2" indent="0">
              <a:spcBef>
                <a:spcPts val="0"/>
              </a:spcBef>
              <a:spcAft>
                <a:spcPts val="0"/>
              </a:spcAft>
              <a:buNone/>
            </a:pPr>
            <a:r>
              <a:rPr lang="en-US" sz="1200" b="1" dirty="0">
                <a:latin typeface="Courier New" panose="02070309020205020404" pitchFamily="49" charset="0"/>
                <a:cs typeface="Courier New" panose="02070309020205020404" pitchFamily="49" charset="0"/>
              </a:rPr>
              <a:t>			{“code”: “C003”, “name”: “Troubleshooting SQL Server”},</a:t>
            </a:r>
          </a:p>
          <a:p>
            <a:pPr marL="640727" lvl="2" indent="0">
              <a:spcBef>
                <a:spcPts val="0"/>
              </a:spcBef>
              <a:spcAft>
                <a:spcPts val="0"/>
              </a:spcAft>
              <a:buNone/>
            </a:pPr>
            <a:r>
              <a:rPr lang="en-US" sz="1200" b="1" dirty="0">
                <a:latin typeface="Courier New" panose="02070309020205020404" pitchFamily="49" charset="0"/>
                <a:cs typeface="Courier New" panose="02070309020205020404" pitchFamily="49" charset="0"/>
              </a:rPr>
              <a:t>		]</a:t>
            </a:r>
          </a:p>
          <a:p>
            <a:pPr marL="640727" lvl="2" indent="0">
              <a:spcBef>
                <a:spcPts val="0"/>
              </a:spcBef>
              <a:spcAft>
                <a:spcPts val="0"/>
              </a:spcAft>
              <a:buNone/>
            </a:pPr>
            <a:r>
              <a:rPr lang="en-US" sz="12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58542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500"/>
                                        <p:tgtEl>
                                          <p:spTgt spid="8">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500"/>
                                        <p:tgtEl>
                                          <p:spTgt spid="8">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Effect transition="in" filter="fade">
                                      <p:cBhvr>
                                        <p:cTn id="25" dur="500"/>
                                        <p:tgtEl>
                                          <p:spTgt spid="8">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xEl>
                                              <p:pRg st="7" end="7"/>
                                            </p:txEl>
                                          </p:spTgt>
                                        </p:tgtEl>
                                        <p:attrNameLst>
                                          <p:attrName>style.visibility</p:attrName>
                                        </p:attrNameLst>
                                      </p:cBhvr>
                                      <p:to>
                                        <p:strVal val="visible"/>
                                      </p:to>
                                    </p:set>
                                    <p:animEffect transition="in" filter="fade">
                                      <p:cBhvr>
                                        <p:cTn id="28" dur="500"/>
                                        <p:tgtEl>
                                          <p:spTgt spid="8">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Effect transition="in" filter="fade">
                                      <p:cBhvr>
                                        <p:cTn id="31" dur="500"/>
                                        <p:tgtEl>
                                          <p:spTgt spid="8">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xEl>
                                              <p:pRg st="9" end="9"/>
                                            </p:txEl>
                                          </p:spTgt>
                                        </p:tgtEl>
                                        <p:attrNameLst>
                                          <p:attrName>style.visibility</p:attrName>
                                        </p:attrNameLst>
                                      </p:cBhvr>
                                      <p:to>
                                        <p:strVal val="visible"/>
                                      </p:to>
                                    </p:set>
                                    <p:animEffect transition="in" filter="fade">
                                      <p:cBhvr>
                                        <p:cTn id="34" dur="500"/>
                                        <p:tgtEl>
                                          <p:spTgt spid="8">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animEffect transition="in" filter="fade">
                                      <p:cBhvr>
                                        <p:cTn id="37" dur="500"/>
                                        <p:tgtEl>
                                          <p:spTgt spid="8">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xEl>
                                              <p:pRg st="11" end="11"/>
                                            </p:txEl>
                                          </p:spTgt>
                                        </p:tgtEl>
                                        <p:attrNameLst>
                                          <p:attrName>style.visibility</p:attrName>
                                        </p:attrNameLst>
                                      </p:cBhvr>
                                      <p:to>
                                        <p:strVal val="visible"/>
                                      </p:to>
                                    </p:set>
                                    <p:animEffect transition="in" filter="fade">
                                      <p:cBhvr>
                                        <p:cTn id="40" dur="500"/>
                                        <p:tgtEl>
                                          <p:spTgt spid="8">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animEffect transition="in" filter="fade">
                                      <p:cBhvr>
                                        <p:cTn id="43" dur="500"/>
                                        <p:tgtEl>
                                          <p:spTgt spid="8">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
                                            <p:txEl>
                                              <p:pRg st="13" end="13"/>
                                            </p:txEl>
                                          </p:spTgt>
                                        </p:tgtEl>
                                        <p:attrNameLst>
                                          <p:attrName>style.visibility</p:attrName>
                                        </p:attrNameLst>
                                      </p:cBhvr>
                                      <p:to>
                                        <p:strVal val="visible"/>
                                      </p:to>
                                    </p:set>
                                    <p:animEffect transition="in" filter="fade">
                                      <p:cBhvr>
                                        <p:cTn id="46" dur="500"/>
                                        <p:tgtEl>
                                          <p:spTgt spid="8">
                                            <p:txEl>
                                              <p:pRg st="13" end="1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
                                            <p:txEl>
                                              <p:pRg st="14" end="14"/>
                                            </p:txEl>
                                          </p:spTgt>
                                        </p:tgtEl>
                                        <p:attrNameLst>
                                          <p:attrName>style.visibility</p:attrName>
                                        </p:attrNameLst>
                                      </p:cBhvr>
                                      <p:to>
                                        <p:strVal val="visible"/>
                                      </p:to>
                                    </p:set>
                                    <p:animEffect transition="in" filter="fade">
                                      <p:cBhvr>
                                        <p:cTn id="49" dur="500"/>
                                        <p:tgtEl>
                                          <p:spTgt spid="8">
                                            <p:txEl>
                                              <p:pRg st="14" end="14"/>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
                                            <p:txEl>
                                              <p:pRg st="15" end="15"/>
                                            </p:txEl>
                                          </p:spTgt>
                                        </p:tgtEl>
                                        <p:attrNameLst>
                                          <p:attrName>style.visibility</p:attrName>
                                        </p:attrNameLst>
                                      </p:cBhvr>
                                      <p:to>
                                        <p:strVal val="visible"/>
                                      </p:to>
                                    </p:set>
                                    <p:animEffect transition="in" filter="fade">
                                      <p:cBhvr>
                                        <p:cTn id="52" dur="500"/>
                                        <p:tgtEl>
                                          <p:spTgt spid="8">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74947"/>
      </a:dk2>
      <a:lt2>
        <a:srgbClr val="EEECE1"/>
      </a:lt2>
      <a:accent1>
        <a:srgbClr val="163764"/>
      </a:accent1>
      <a:accent2>
        <a:srgbClr val="75982F"/>
      </a:accent2>
      <a:accent3>
        <a:srgbClr val="16223C"/>
      </a:accent3>
      <a:accent4>
        <a:srgbClr val="B18126"/>
      </a:accent4>
      <a:accent5>
        <a:srgbClr val="00517C"/>
      </a:accent5>
      <a:accent6>
        <a:srgbClr val="F79646"/>
      </a:accent6>
      <a:hlink>
        <a:srgbClr val="75982F"/>
      </a:hlink>
      <a:folHlink>
        <a:srgbClr val="7598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
    <a:dk1>
      <a:sysClr val="windowText" lastClr="000000"/>
    </a:dk1>
    <a:lt1>
      <a:sysClr val="window" lastClr="FFFFFF"/>
    </a:lt1>
    <a:dk2>
      <a:srgbClr val="474947"/>
    </a:dk2>
    <a:lt2>
      <a:srgbClr val="EEECE1"/>
    </a:lt2>
    <a:accent1>
      <a:srgbClr val="163764"/>
    </a:accent1>
    <a:accent2>
      <a:srgbClr val="75982F"/>
    </a:accent2>
    <a:accent3>
      <a:srgbClr val="16223C"/>
    </a:accent3>
    <a:accent4>
      <a:srgbClr val="B18126"/>
    </a:accent4>
    <a:accent5>
      <a:srgbClr val="00517C"/>
    </a:accent5>
    <a:accent6>
      <a:srgbClr val="F79646"/>
    </a:accent6>
    <a:hlink>
      <a:srgbClr val="75982F"/>
    </a:hlink>
    <a:folHlink>
      <a:srgbClr val="75982F"/>
    </a:folHlink>
  </a:clrScheme>
</a:themeOverride>
</file>

<file path=ppt/theme/themeOverride2.xml><?xml version="1.0" encoding="utf-8"?>
<a:themeOverride xmlns:a="http://schemas.openxmlformats.org/drawingml/2006/main">
  <a:clrScheme name="Custom 1">
    <a:dk1>
      <a:sysClr val="windowText" lastClr="000000"/>
    </a:dk1>
    <a:lt1>
      <a:sysClr val="window" lastClr="FFFFFF"/>
    </a:lt1>
    <a:dk2>
      <a:srgbClr val="474947"/>
    </a:dk2>
    <a:lt2>
      <a:srgbClr val="EEECE1"/>
    </a:lt2>
    <a:accent1>
      <a:srgbClr val="163764"/>
    </a:accent1>
    <a:accent2>
      <a:srgbClr val="75982F"/>
    </a:accent2>
    <a:accent3>
      <a:srgbClr val="16223C"/>
    </a:accent3>
    <a:accent4>
      <a:srgbClr val="B18126"/>
    </a:accent4>
    <a:accent5>
      <a:srgbClr val="00517C"/>
    </a:accent5>
    <a:accent6>
      <a:srgbClr val="F79646"/>
    </a:accent6>
    <a:hlink>
      <a:srgbClr val="75982F"/>
    </a:hlink>
    <a:folHlink>
      <a:srgbClr val="75982F"/>
    </a:folHlink>
  </a:clrScheme>
</a:themeOverride>
</file>

<file path=docProps/app.xml><?xml version="1.0" encoding="utf-8"?>
<Properties xmlns="http://schemas.openxmlformats.org/officeDocument/2006/extended-properties" xmlns:vt="http://schemas.openxmlformats.org/officeDocument/2006/docPropsVTypes">
  <Template/>
  <TotalTime>6560</TotalTime>
  <Words>1794</Words>
  <Application>Microsoft Office PowerPoint</Application>
  <PresentationFormat>On-screen Show (4:3)</PresentationFormat>
  <Paragraphs>333</Paragraphs>
  <Slides>34</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Calibri</vt:lpstr>
      <vt:lpstr>Consolas</vt:lpstr>
      <vt:lpstr>Courier New</vt:lpstr>
      <vt:lpstr>MS PGothic</vt:lpstr>
      <vt:lpstr>Segoe UI</vt:lpstr>
      <vt:lpstr>Segoe UI Light</vt:lpstr>
      <vt:lpstr>Wingdings</vt:lpstr>
      <vt:lpstr>Wingdings 3</vt:lpstr>
      <vt:lpstr>Office Theme</vt:lpstr>
      <vt:lpstr>SQL Server 2016: supporto nativo JSON</vt:lpstr>
      <vt:lpstr>Sponsors</vt:lpstr>
      <vt:lpstr>Organizers</vt:lpstr>
      <vt:lpstr>Alessandro Alpi | @suxstellino</vt:lpstr>
      <vt:lpstr>Premessa</vt:lpstr>
      <vt:lpstr>Agenda</vt:lpstr>
      <vt:lpstr>Supporto per il formato JSON nativo</vt:lpstr>
      <vt:lpstr>JSON – Funzionalità chiave</vt:lpstr>
      <vt:lpstr>JSON – concetti</vt:lpstr>
      <vt:lpstr>JSON – concetti</vt:lpstr>
      <vt:lpstr>Formato</vt:lpstr>
      <vt:lpstr>JSON vs XML</vt:lpstr>
      <vt:lpstr>SQL Server vs  DocumentDB</vt:lpstr>
      <vt:lpstr>Integrazione con servizi esterni</vt:lpstr>
      <vt:lpstr>Funzionalità</vt:lpstr>
      <vt:lpstr>Funzionalità di export</vt:lpstr>
      <vt:lpstr>FOR JSON PATH</vt:lpstr>
      <vt:lpstr>FOR JSON AUTO</vt:lpstr>
      <vt:lpstr>Come usare JSON output in .net</vt:lpstr>
      <vt:lpstr>DEMO</vt:lpstr>
      <vt:lpstr>Funzionalità di import</vt:lpstr>
      <vt:lpstr>Funzionalità di import</vt:lpstr>
      <vt:lpstr>Sintassi path</vt:lpstr>
      <vt:lpstr>DEMO</vt:lpstr>
      <vt:lpstr>Impieghi possibili</vt:lpstr>
      <vt:lpstr>Operazioni non consigliate</vt:lpstr>
      <vt:lpstr>Indicizzazione</vt:lpstr>
      <vt:lpstr>Indicizzazione – esempio</vt:lpstr>
      <vt:lpstr>Limitazioni FOR JSON</vt:lpstr>
      <vt:lpstr>DEMO</vt:lpstr>
      <vt:lpstr>Conclusioni</vt:lpstr>
      <vt:lpstr>Risorse</vt:lpstr>
      <vt:lpstr>Q&amp;A</vt:lpstr>
      <vt:lpstr>Thanks!</vt:lpstr>
    </vt:vector>
  </TitlesOfParts>
  <Company>Revealed Design,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Hamilton</dc:creator>
  <cp:lastModifiedBy>Alessandro Alpi</cp:lastModifiedBy>
  <cp:revision>284</cp:revision>
  <dcterms:created xsi:type="dcterms:W3CDTF">2011-08-19T20:30:49Z</dcterms:created>
  <dcterms:modified xsi:type="dcterms:W3CDTF">2015-11-27T23:36:33Z</dcterms:modified>
</cp:coreProperties>
</file>