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04" r:id="rId3"/>
    <p:sldId id="307" r:id="rId4"/>
    <p:sldId id="312" r:id="rId5"/>
    <p:sldId id="306" r:id="rId6"/>
    <p:sldId id="302" r:id="rId7"/>
    <p:sldId id="261" r:id="rId8"/>
    <p:sldId id="265" r:id="rId9"/>
    <p:sldId id="311" r:id="rId10"/>
    <p:sldId id="303" r:id="rId11"/>
    <p:sldId id="308" r:id="rId12"/>
    <p:sldId id="309" r:id="rId13"/>
    <p:sldId id="262" r:id="rId14"/>
    <p:sldId id="310" r:id="rId15"/>
    <p:sldId id="260" r:id="rId16"/>
    <p:sldId id="30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95A3"/>
    <a:srgbClr val="1AB2E8"/>
    <a:srgbClr val="1EAE2F"/>
    <a:srgbClr val="FA3288"/>
    <a:srgbClr val="75982F"/>
    <a:srgbClr val="696A69"/>
    <a:srgbClr val="4A5E18"/>
    <a:srgbClr val="678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2888" autoAdjust="0"/>
  </p:normalViewPr>
  <p:slideViewPr>
    <p:cSldViewPr snapToGrid="0" snapToObjects="1">
      <p:cViewPr varScale="1">
        <p:scale>
          <a:sx n="81" d="100"/>
          <a:sy n="81" d="100"/>
        </p:scale>
        <p:origin x="16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3D67C-DA02-4461-B7C0-508F5ECD6C41}" type="datetimeFigureOut">
              <a:rPr lang="en-US" smtClean="0"/>
              <a:t>28/11/15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185C3-C6A0-4FBF-9BDE-AD45F5C0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185C3-C6A0-4FBF-9BDE-AD45F5C077D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5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4" t="994" r="484" b="18198"/>
          <a:stretch/>
        </p:blipFill>
        <p:spPr>
          <a:xfrm>
            <a:off x="6670222" y="5809569"/>
            <a:ext cx="2247900" cy="88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4018" y="6072791"/>
            <a:ext cx="9037267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2" descr="https://si0.twimg.com/profile_images/2284174758/v65oai7fxn47qv9nectx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512" y="5965415"/>
            <a:ext cx="647780" cy="6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/>
          <p:cNvSpPr txBox="1"/>
          <p:nvPr userDrawn="1"/>
        </p:nvSpPr>
        <p:spPr>
          <a:xfrm>
            <a:off x="7591845" y="6438887"/>
            <a:ext cx="169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1AB2E8"/>
                </a:solidFill>
              </a:rPr>
              <a:t>#sqlsat462</a:t>
            </a:r>
            <a:endParaRPr lang="en-US" sz="1100" b="1" dirty="0">
              <a:solidFill>
                <a:srgbClr val="1AB2E8"/>
              </a:solidFill>
            </a:endParaRP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212642" y="6470480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>
                <a:solidFill>
                  <a:srgbClr val="4A5E18"/>
                </a:solidFill>
              </a:rPr>
              <a:t>November</a:t>
            </a:r>
            <a:r>
              <a:rPr lang="it-IT" b="1" dirty="0" smtClean="0">
                <a:solidFill>
                  <a:srgbClr val="4A5E18"/>
                </a:solidFill>
              </a:rPr>
              <a:t> 28</a:t>
            </a:r>
            <a:r>
              <a:rPr lang="it-IT" b="1" cap="none" baseline="30000" dirty="0" smtClean="0">
                <a:solidFill>
                  <a:srgbClr val="4A5E18"/>
                </a:solidFill>
              </a:rPr>
              <a:t>th</a:t>
            </a:r>
            <a:r>
              <a:rPr lang="it-IT" b="1" dirty="0" smtClean="0">
                <a:solidFill>
                  <a:srgbClr val="4A5E18"/>
                </a:solidFill>
              </a:rPr>
              <a:t>, 2015</a:t>
            </a:r>
            <a:endParaRPr lang="it-IT" b="1" dirty="0">
              <a:solidFill>
                <a:srgbClr val="4A5E18"/>
              </a:solidFill>
            </a:endParaRPr>
          </a:p>
        </p:txBody>
      </p:sp>
      <p:pic>
        <p:nvPicPr>
          <p:cNvPr id="10" name="Picture 9" descr="SQLSaturday_Final_Web.jp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6646" y="5913309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bingpulse.com/eventspulse/sqlsaturday46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akerscore.com/sqlsatparma201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1"/>
            <a:ext cx="8203153" cy="1251620"/>
          </a:xfrm>
        </p:spPr>
        <p:txBody>
          <a:bodyPr>
            <a:normAutofit/>
          </a:bodyPr>
          <a:lstStyle/>
          <a:p>
            <a:r>
              <a:rPr lang="en-US" dirty="0" smtClean="0"/>
              <a:t>SQL Saturday Parma 2015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8408" y="2067525"/>
            <a:ext cx="4457975" cy="1752600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Bentornati</a:t>
            </a:r>
            <a:r>
              <a:rPr lang="en-US" sz="4400" dirty="0" smtClean="0"/>
              <a:t> !! </a:t>
            </a:r>
            <a:r>
              <a:rPr lang="en-US" sz="4400" dirty="0" smtClean="0">
                <a:sym typeface="Wingdings" panose="05000000000000000000" pitchFamily="2" charset="2"/>
              </a:rPr>
              <a:t></a:t>
            </a:r>
            <a:endParaRPr lang="it-IT" sz="3200" i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it-IT" sz="4800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#SqlSat462</a:t>
            </a:r>
            <a:endParaRPr lang="en-US" sz="4800" i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58408" y="3301965"/>
            <a:ext cx="362591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3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Introducing..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482" y="1846656"/>
            <a:ext cx="7296314" cy="15534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4307" y="4025735"/>
            <a:ext cx="710466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 </a:t>
            </a:r>
            <a:r>
              <a:rPr lang="it-IT" sz="2400" dirty="0"/>
              <a:t>Prof. Stefano Cagnoni</a:t>
            </a:r>
          </a:p>
          <a:p>
            <a:pPr lvl="1"/>
            <a:r>
              <a:rPr lang="it-IT" sz="2000" dirty="0"/>
              <a:t>Università degli Studi di Parma</a:t>
            </a:r>
          </a:p>
          <a:p>
            <a:pPr lvl="1"/>
            <a:r>
              <a:rPr lang="it-IT" sz="2000" dirty="0"/>
              <a:t>Dipartimento di Ingegneria dell’Informazione</a:t>
            </a:r>
          </a:p>
          <a:p>
            <a:pPr lvl="1"/>
            <a:r>
              <a:rPr lang="it-IT" sz="2000" dirty="0"/>
              <a:t>Basi di Dati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2400" dirty="0" err="1" smtClean="0">
                <a:solidFill>
                  <a:srgbClr val="1AB2E8"/>
                </a:solidFill>
              </a:rPr>
              <a:t>Cloud</a:t>
            </a:r>
            <a:r>
              <a:rPr lang="it-IT" sz="2400" dirty="0" smtClean="0">
                <a:solidFill>
                  <a:srgbClr val="1AB2E8"/>
                </a:solidFill>
              </a:rPr>
              <a:t> </a:t>
            </a:r>
            <a:r>
              <a:rPr lang="it-IT" sz="2400" dirty="0">
                <a:solidFill>
                  <a:srgbClr val="1AB2E8"/>
                </a:solidFill>
              </a:rPr>
              <a:t>&amp;</a:t>
            </a:r>
            <a:r>
              <a:rPr lang="it-IT" sz="2400" dirty="0" smtClean="0">
                <a:solidFill>
                  <a:srgbClr val="1AB2E8"/>
                </a:solidFill>
              </a:rPr>
              <a:t> Development (Aula 6)</a:t>
            </a:r>
            <a:endParaRPr lang="it-IT" sz="2400" dirty="0">
              <a:solidFill>
                <a:srgbClr val="1AB2E8"/>
              </a:solidFill>
            </a:endParaRPr>
          </a:p>
          <a:p>
            <a:pPr lvl="1"/>
            <a:r>
              <a:rPr lang="it-IT" sz="1800" dirty="0" err="1" smtClean="0"/>
              <a:t>PowerBI</a:t>
            </a:r>
            <a:endParaRPr lang="it-IT" sz="1800" dirty="0"/>
          </a:p>
          <a:p>
            <a:pPr lvl="1"/>
            <a:r>
              <a:rPr lang="it-IT" sz="1800" dirty="0" smtClean="0"/>
              <a:t>Streaming </a:t>
            </a:r>
            <a:r>
              <a:rPr lang="it-IT" sz="1800" dirty="0" err="1" smtClean="0"/>
              <a:t>analytics</a:t>
            </a:r>
            <a:r>
              <a:rPr lang="it-IT" sz="1800" dirty="0" smtClean="0"/>
              <a:t>, </a:t>
            </a:r>
            <a:r>
              <a:rPr lang="it-IT" sz="1800" dirty="0"/>
              <a:t>Machine Learning, </a:t>
            </a:r>
            <a:r>
              <a:rPr lang="it-IT" sz="1800" dirty="0" smtClean="0"/>
              <a:t>Azure </a:t>
            </a:r>
            <a:r>
              <a:rPr lang="it-IT" sz="1800" dirty="0"/>
              <a:t>SQL Database</a:t>
            </a:r>
          </a:p>
          <a:p>
            <a:pPr lvl="1"/>
            <a:r>
              <a:rPr lang="it-IT" sz="1800" dirty="0" err="1" smtClean="0"/>
              <a:t>Entity</a:t>
            </a:r>
            <a:r>
              <a:rPr lang="it-IT" sz="1800" dirty="0" smtClean="0"/>
              <a:t> Framework, </a:t>
            </a:r>
            <a:r>
              <a:rPr lang="it-IT" sz="1800" dirty="0" err="1" smtClean="0"/>
              <a:t>DocumentDB</a:t>
            </a:r>
            <a:endParaRPr lang="it-IT" sz="1800" dirty="0" smtClean="0"/>
          </a:p>
          <a:p>
            <a:r>
              <a:rPr lang="it-IT" sz="2400" dirty="0" smtClean="0">
                <a:solidFill>
                  <a:srgbClr val="1EAE2F"/>
                </a:solidFill>
              </a:rPr>
              <a:t>Analytics &amp; Reporting (Aula 7)</a:t>
            </a:r>
          </a:p>
          <a:p>
            <a:pPr lvl="1"/>
            <a:r>
              <a:rPr lang="it-IT" sz="1800" dirty="0" err="1" smtClean="0"/>
              <a:t>DataZen</a:t>
            </a:r>
            <a:r>
              <a:rPr lang="it-IT" sz="1800" dirty="0" smtClean="0"/>
              <a:t> e mobile BI</a:t>
            </a:r>
          </a:p>
          <a:p>
            <a:pPr lvl="1"/>
            <a:r>
              <a:rPr lang="it-IT" sz="1800" dirty="0" smtClean="0"/>
              <a:t>Reporting Services, Analysis Services</a:t>
            </a:r>
          </a:p>
          <a:p>
            <a:pPr lvl="1"/>
            <a:r>
              <a:rPr lang="it-IT" sz="1800" dirty="0" err="1" smtClean="0"/>
              <a:t>PowerQuery</a:t>
            </a:r>
            <a:endParaRPr lang="it-IT" sz="1800" dirty="0" smtClean="0"/>
          </a:p>
          <a:p>
            <a:r>
              <a:rPr lang="it-IT" sz="2400" dirty="0" smtClean="0">
                <a:solidFill>
                  <a:srgbClr val="E795A3"/>
                </a:solidFill>
              </a:rPr>
              <a:t>SQL Server 2016 (Aula 8)</a:t>
            </a:r>
          </a:p>
          <a:p>
            <a:pPr lvl="1"/>
            <a:r>
              <a:rPr lang="it-IT" sz="2000" dirty="0" smtClean="0"/>
              <a:t>JSON, </a:t>
            </a:r>
            <a:r>
              <a:rPr lang="it-IT" sz="2000" dirty="0" err="1" smtClean="0"/>
              <a:t>Wait</a:t>
            </a:r>
            <a:r>
              <a:rPr lang="it-IT" sz="2000" dirty="0" smtClean="0"/>
              <a:t> </a:t>
            </a:r>
            <a:r>
              <a:rPr lang="it-IT" sz="2000" dirty="0" err="1" smtClean="0"/>
              <a:t>Types</a:t>
            </a:r>
            <a:r>
              <a:rPr lang="it-IT" sz="2000" dirty="0" smtClean="0"/>
              <a:t>, Query </a:t>
            </a:r>
            <a:r>
              <a:rPr lang="it-IT" sz="2000" dirty="0" err="1" smtClean="0"/>
              <a:t>Store</a:t>
            </a:r>
            <a:endParaRPr lang="it-IT" sz="2000" dirty="0" smtClean="0"/>
          </a:p>
          <a:p>
            <a:pPr lvl="1"/>
            <a:r>
              <a:rPr lang="it-IT" sz="2000" dirty="0" smtClean="0"/>
              <a:t>In-Memory OLTP</a:t>
            </a:r>
          </a:p>
          <a:p>
            <a:pPr lvl="1"/>
            <a:r>
              <a:rPr lang="it-IT" sz="2000" dirty="0" err="1" smtClean="0"/>
              <a:t>Temporal</a:t>
            </a:r>
            <a:r>
              <a:rPr lang="it-IT" sz="2000" dirty="0" smtClean="0"/>
              <a:t> </a:t>
            </a:r>
            <a:r>
              <a:rPr lang="it-IT" sz="2000" dirty="0" err="1" smtClean="0"/>
              <a:t>table</a:t>
            </a: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34969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Ultimi</a:t>
            </a:r>
            <a:r>
              <a:rPr lang="en-US" dirty="0" smtClean="0"/>
              <a:t> </a:t>
            </a:r>
            <a:r>
              <a:rPr lang="en-US" dirty="0" err="1" smtClean="0"/>
              <a:t>consigli</a:t>
            </a:r>
            <a:r>
              <a:rPr lang="en-US" dirty="0" smtClean="0"/>
              <a:t> – </a:t>
            </a:r>
            <a:r>
              <a:rPr lang="en-US" dirty="0" err="1" smtClean="0"/>
              <a:t>Proviamo</a:t>
            </a:r>
            <a:r>
              <a:rPr lang="en-US" dirty="0" smtClean="0"/>
              <a:t> Bing Pulse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2800" dirty="0" smtClean="0"/>
              <a:t>Aggregatore di informazioni social</a:t>
            </a:r>
          </a:p>
          <a:p>
            <a:r>
              <a:rPr lang="it-IT" sz="2800" dirty="0" smtClean="0"/>
              <a:t>Poll di domande schedulati</a:t>
            </a:r>
          </a:p>
          <a:p>
            <a:pPr lvl="1"/>
            <a:r>
              <a:rPr lang="it-IT" sz="2400" dirty="0" smtClean="0"/>
              <a:t>Uno per questa </a:t>
            </a:r>
            <a:r>
              <a:rPr lang="it-IT" sz="2400" dirty="0" err="1" smtClean="0"/>
              <a:t>keynote</a:t>
            </a:r>
            <a:endParaRPr lang="it-IT" sz="2400" dirty="0" smtClean="0"/>
          </a:p>
          <a:p>
            <a:pPr lvl="1"/>
            <a:r>
              <a:rPr lang="it-IT" sz="2400" dirty="0" smtClean="0"/>
              <a:t>Uno dopo pranzo</a:t>
            </a:r>
          </a:p>
          <a:p>
            <a:pPr lvl="1"/>
            <a:r>
              <a:rPr lang="it-IT" sz="2400" dirty="0" smtClean="0"/>
              <a:t>Uno durante la </a:t>
            </a:r>
            <a:r>
              <a:rPr lang="it-IT" sz="2400" dirty="0" err="1" smtClean="0"/>
              <a:t>raffle</a:t>
            </a:r>
            <a:endParaRPr lang="it-IT" sz="2400" dirty="0" smtClean="0"/>
          </a:p>
          <a:p>
            <a:pPr lvl="1"/>
            <a:r>
              <a:rPr lang="it-IT" sz="2400" dirty="0" smtClean="0"/>
              <a:t>Notifiche in broadcast, tenete l’applicazione aperta</a:t>
            </a:r>
          </a:p>
          <a:p>
            <a:r>
              <a:rPr lang="it-IT" sz="2800" dirty="0" smtClean="0"/>
              <a:t>Indirizzo</a:t>
            </a:r>
            <a:r>
              <a:rPr lang="it-IT" sz="2800" dirty="0"/>
              <a:t>: </a:t>
            </a:r>
            <a:r>
              <a:rPr lang="it-IT" sz="2400" dirty="0">
                <a:hlinkClick r:id="rId2"/>
              </a:rPr>
              <a:t>https://</a:t>
            </a:r>
            <a:r>
              <a:rPr lang="it-IT" sz="2400" dirty="0" smtClean="0">
                <a:hlinkClick r:id="rId2"/>
              </a:rPr>
              <a:t>app.bingpulse.com/eventspulse/sqlsaturday462</a:t>
            </a:r>
            <a:endParaRPr lang="it-IT" sz="2400" dirty="0" smtClean="0"/>
          </a:p>
          <a:p>
            <a:endParaRPr lang="it-IT" sz="2800" dirty="0" smtClean="0"/>
          </a:p>
        </p:txBody>
      </p:sp>
    </p:spTree>
    <p:extLst>
      <p:ext uri="{BB962C8B-B14F-4D97-AF65-F5344CB8AC3E}">
        <p14:creationId xmlns:p14="http://schemas.microsoft.com/office/powerpoint/2010/main" val="30510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Ultimi</a:t>
            </a:r>
            <a:r>
              <a:rPr lang="en-US" dirty="0" smtClean="0"/>
              <a:t> </a:t>
            </a:r>
            <a:r>
              <a:rPr lang="en-US" dirty="0" err="1" smtClean="0"/>
              <a:t>consigli</a:t>
            </a:r>
            <a:r>
              <a:rPr lang="en-US" dirty="0" smtClean="0"/>
              <a:t> – Feedback e social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454056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3200" dirty="0" smtClean="0"/>
              <a:t>CARTACEO comunque!</a:t>
            </a:r>
          </a:p>
          <a:p>
            <a:pPr lvl="1"/>
            <a:r>
              <a:rPr lang="it-IT" sz="2800" dirty="0" smtClean="0"/>
              <a:t>Consegnare a fine sessione, è importante!</a:t>
            </a:r>
          </a:p>
          <a:p>
            <a:r>
              <a:rPr lang="it-IT" sz="3200" dirty="0" err="1" smtClean="0"/>
              <a:t>SpeakerScore</a:t>
            </a:r>
            <a:r>
              <a:rPr lang="it-IT" sz="3200" dirty="0"/>
              <a:t> (</a:t>
            </a:r>
            <a:r>
              <a:rPr lang="it-IT" sz="3200" dirty="0" smtClean="0">
                <a:hlinkClick r:id="rId2"/>
              </a:rPr>
              <a:t>www.speakerscore.com/sqlsatparma2015</a:t>
            </a:r>
            <a:r>
              <a:rPr lang="it-IT" sz="3200" dirty="0" smtClean="0"/>
              <a:t>)</a:t>
            </a:r>
            <a:endParaRPr lang="it-IT" sz="2800" dirty="0" smtClean="0"/>
          </a:p>
          <a:p>
            <a:r>
              <a:rPr lang="it-IT" sz="3200" dirty="0" smtClean="0"/>
              <a:t>Commenti su FB Page o evento</a:t>
            </a:r>
          </a:p>
          <a:p>
            <a:r>
              <a:rPr lang="it-IT" sz="3200" dirty="0" smtClean="0"/>
              <a:t>Twitter #SQLSat462</a:t>
            </a:r>
          </a:p>
          <a:p>
            <a:endParaRPr lang="it-IT" sz="3200" dirty="0" smtClean="0"/>
          </a:p>
        </p:txBody>
      </p:sp>
    </p:spTree>
    <p:extLst>
      <p:ext uri="{BB962C8B-B14F-4D97-AF65-F5344CB8AC3E}">
        <p14:creationId xmlns:p14="http://schemas.microsoft.com/office/powerpoint/2010/main" val="10512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Istruzioni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454056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3200" dirty="0" smtClean="0"/>
              <a:t>Tra una sessione e l’altra, solo spostamento da room a room</a:t>
            </a:r>
          </a:p>
          <a:p>
            <a:r>
              <a:rPr lang="it-IT" sz="3200" dirty="0" smtClean="0"/>
              <a:t>Pause caffè/pranzo:</a:t>
            </a:r>
          </a:p>
          <a:p>
            <a:pPr lvl="1"/>
            <a:r>
              <a:rPr lang="it-IT" sz="2800" dirty="0" smtClean="0"/>
              <a:t>10.30 – 11.00</a:t>
            </a:r>
          </a:p>
          <a:p>
            <a:pPr lvl="1"/>
            <a:r>
              <a:rPr lang="it-IT" sz="2800" dirty="0" smtClean="0"/>
              <a:t>13.00 – 14.00</a:t>
            </a:r>
          </a:p>
          <a:p>
            <a:pPr lvl="1"/>
            <a:r>
              <a:rPr lang="it-IT" sz="2800" dirty="0" smtClean="0"/>
              <a:t>16.00 – 16.30</a:t>
            </a:r>
          </a:p>
          <a:p>
            <a:r>
              <a:rPr lang="it-IT" sz="3200" dirty="0" err="1" smtClean="0"/>
              <a:t>Raffle</a:t>
            </a:r>
            <a:r>
              <a:rPr lang="it-IT" sz="3200" dirty="0" smtClean="0"/>
              <a:t>, estrazione premi ore 17.30!</a:t>
            </a:r>
          </a:p>
          <a:p>
            <a:r>
              <a:rPr lang="it-IT" sz="3200" b="1" u="sng" dirty="0" smtClean="0"/>
              <a:t>Novità:</a:t>
            </a:r>
            <a:r>
              <a:rPr lang="it-IT" sz="3200" dirty="0" smtClean="0"/>
              <a:t> </a:t>
            </a:r>
            <a:r>
              <a:rPr lang="it-IT" sz="3200" b="1" dirty="0" smtClean="0"/>
              <a:t>Domande in sessione + gadget!!</a:t>
            </a:r>
            <a:endParaRPr lang="it-IT" sz="3200" b="1" u="sng" dirty="0" smtClean="0"/>
          </a:p>
          <a:p>
            <a:pPr lvl="1"/>
            <a:endParaRPr lang="it-IT" sz="2800" dirty="0" smtClean="0"/>
          </a:p>
          <a:p>
            <a:pPr lvl="1"/>
            <a:endParaRPr lang="it-IT" sz="2800" dirty="0" smtClean="0"/>
          </a:p>
        </p:txBody>
      </p:sp>
    </p:spTree>
    <p:extLst>
      <p:ext uri="{BB962C8B-B14F-4D97-AF65-F5344CB8AC3E}">
        <p14:creationId xmlns:p14="http://schemas.microsoft.com/office/powerpoint/2010/main" val="23728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VI ASPETTIAMO!</a:t>
            </a:r>
            <a:endParaRPr lang="en-US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0" y="275664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1AB2E8"/>
                </a:solidFill>
              </a:rPr>
              <a:t>#sqlsat495</a:t>
            </a:r>
            <a:endParaRPr lang="en-US" sz="2000" b="1" dirty="0">
              <a:solidFill>
                <a:srgbClr val="1AB2E8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681441"/>
            <a:ext cx="40386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r>
              <a:rPr lang="it-IT" dirty="0" smtClean="0"/>
              <a:t>!</a:t>
            </a:r>
            <a:endParaRPr lang="en-US" dirty="0"/>
          </a:p>
        </p:txBody>
      </p:sp>
      <p:pic>
        <p:nvPicPr>
          <p:cNvPr id="1026" name="Picture 2" descr="https://si0.twimg.com/profile_images/2284174758/v65oai7fxn47qv9nect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386" y="510988"/>
            <a:ext cx="2533838" cy="253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0" y="275664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1AB2E8"/>
                </a:solidFill>
              </a:rPr>
              <a:t>#</a:t>
            </a:r>
            <a:r>
              <a:rPr lang="en-US" sz="2000" b="1" dirty="0" smtClean="0">
                <a:solidFill>
                  <a:srgbClr val="1AB2E8"/>
                </a:solidFill>
              </a:rPr>
              <a:t>sqlsat462</a:t>
            </a:r>
            <a:endParaRPr lang="en-US" sz="2000" b="1" dirty="0">
              <a:solidFill>
                <a:srgbClr val="1AB2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storia</a:t>
            </a:r>
            <a:r>
              <a:rPr lang="en-US" dirty="0" smtClean="0"/>
              <a:t> di SQL Saturday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2400" dirty="0" smtClean="0"/>
              <a:t>Gilberto </a:t>
            </a:r>
            <a:r>
              <a:rPr lang="it-IT" sz="2400" dirty="0" err="1" smtClean="0"/>
              <a:t>Zampatti</a:t>
            </a:r>
            <a:endParaRPr lang="it-IT" sz="2400" dirty="0" smtClean="0"/>
          </a:p>
          <a:p>
            <a:pPr lvl="1"/>
            <a:r>
              <a:rPr lang="it-IT" sz="1800" dirty="0" smtClean="0"/>
              <a:t>Trainer e speaker</a:t>
            </a:r>
          </a:p>
          <a:p>
            <a:pPr lvl="1"/>
            <a:r>
              <a:rPr lang="it-IT" sz="1800" dirty="0" smtClean="0"/>
              <a:t>Mentore SQL Server e Share Point</a:t>
            </a:r>
          </a:p>
          <a:p>
            <a:pPr lvl="1"/>
            <a:r>
              <a:rPr lang="it-IT" sz="1800" dirty="0" smtClean="0"/>
              <a:t>Anni (troppi, lui dice </a:t>
            </a:r>
            <a:r>
              <a:rPr lang="it-IT" sz="1800" dirty="0" smtClean="0">
                <a:sym typeface="Wingdings" panose="05000000000000000000" pitchFamily="2" charset="2"/>
              </a:rPr>
              <a:t>) di esperienza nel campo dell’informatica</a:t>
            </a:r>
          </a:p>
        </p:txBody>
      </p:sp>
    </p:spTree>
    <p:extLst>
      <p:ext uri="{BB962C8B-B14F-4D97-AF65-F5344CB8AC3E}">
        <p14:creationId xmlns:p14="http://schemas.microsoft.com/office/powerpoint/2010/main" val="39869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400" dirty="0" smtClean="0"/>
              <a:t>Professional Association on SQL Server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490" y="1888447"/>
            <a:ext cx="4447019" cy="340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7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SQL Saturday Parma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452438" y="1423988"/>
            <a:ext cx="8242300" cy="46958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sz="2400" dirty="0" smtClean="0"/>
              <a:t>Alessandro Alpi</a:t>
            </a:r>
          </a:p>
          <a:p>
            <a:pPr lvl="1"/>
            <a:r>
              <a:rPr lang="it-IT" sz="1800" dirty="0" smtClean="0"/>
              <a:t>CTO </a:t>
            </a:r>
            <a:r>
              <a:rPr lang="it-IT" sz="1800" dirty="0" err="1" smtClean="0"/>
              <a:t>Engage</a:t>
            </a:r>
            <a:r>
              <a:rPr lang="it-IT" sz="1800" dirty="0" smtClean="0"/>
              <a:t> IT Services </a:t>
            </a:r>
            <a:r>
              <a:rPr lang="it-IT" sz="1800" dirty="0" err="1" smtClean="0"/>
              <a:t>Srl</a:t>
            </a:r>
            <a:endParaRPr lang="it-IT" sz="1800" dirty="0" smtClean="0"/>
          </a:p>
          <a:p>
            <a:pPr lvl="1"/>
            <a:r>
              <a:rPr lang="it-IT" sz="1800" dirty="0" smtClean="0"/>
              <a:t>MVP SQL Server dal 2008</a:t>
            </a:r>
          </a:p>
          <a:p>
            <a:pPr lvl="1"/>
            <a:r>
              <a:rPr lang="it-IT" sz="1800" dirty="0" smtClean="0"/>
              <a:t>Trainer e speaker</a:t>
            </a:r>
          </a:p>
          <a:p>
            <a:pPr lvl="1"/>
            <a:r>
              <a:rPr lang="it-IT" sz="1800" dirty="0" smtClean="0"/>
              <a:t>Organizzatore SQL </a:t>
            </a:r>
            <a:r>
              <a:rPr lang="it-IT" sz="1800" dirty="0" err="1" smtClean="0"/>
              <a:t>Saturday</a:t>
            </a:r>
            <a:r>
              <a:rPr lang="it-IT" sz="1800" dirty="0" smtClean="0"/>
              <a:t> Parma</a:t>
            </a:r>
          </a:p>
        </p:txBody>
      </p:sp>
    </p:spTree>
    <p:extLst>
      <p:ext uri="{BB962C8B-B14F-4D97-AF65-F5344CB8AC3E}">
        <p14:creationId xmlns:p14="http://schemas.microsoft.com/office/powerpoint/2010/main" val="21679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SQL Saturday Parma.. </a:t>
            </a:r>
            <a:r>
              <a:rPr lang="en-US" dirty="0" err="1" smtClean="0"/>
              <a:t>Già</a:t>
            </a:r>
            <a:r>
              <a:rPr lang="en-US" dirty="0" smtClean="0"/>
              <a:t> un anno!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077" y="1548267"/>
            <a:ext cx="4686115" cy="1773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077" y="3886201"/>
            <a:ext cx="4686115" cy="1734706"/>
          </a:xfrm>
          <a:prstGeom prst="rect">
            <a:avLst/>
          </a:prstGeom>
        </p:spPr>
      </p:pic>
      <p:sp>
        <p:nvSpPr>
          <p:cNvPr id="7" name="Curved Right Arrow 6"/>
          <p:cNvSpPr/>
          <p:nvPr/>
        </p:nvSpPr>
        <p:spPr>
          <a:xfrm>
            <a:off x="1021278" y="2256311"/>
            <a:ext cx="1240972" cy="2687248"/>
          </a:xfrm>
          <a:prstGeom prst="curvedRightArrow">
            <a:avLst>
              <a:gd name="adj1" fmla="val 25000"/>
              <a:gd name="adj2" fmla="val 69292"/>
              <a:gd name="adj3" fmla="val 431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9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400" dirty="0" smtClean="0"/>
              <a:t>SQL Saturday Parma 2014 – Un record</a:t>
            </a:r>
            <a:endParaRPr lang="en-US" sz="3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" r="76163" b="81081"/>
          <a:stretch/>
        </p:blipFill>
        <p:spPr>
          <a:xfrm>
            <a:off x="1157843" y="1433173"/>
            <a:ext cx="6538753" cy="15184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73" b="51274"/>
          <a:stretch/>
        </p:blipFill>
        <p:spPr>
          <a:xfrm>
            <a:off x="1371599" y="2936050"/>
            <a:ext cx="6852064" cy="307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err="1" smtClean="0"/>
              <a:t>Sponsors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347" y="3138735"/>
            <a:ext cx="2580445" cy="9665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037" y="1629642"/>
            <a:ext cx="3625524" cy="8919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6216" y="3138735"/>
            <a:ext cx="2093660" cy="10403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1335" y="4962731"/>
            <a:ext cx="2953886" cy="6190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8130" y="1684222"/>
            <a:ext cx="2461746" cy="8373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062" y="3167482"/>
            <a:ext cx="1663883" cy="9378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037" y="4570897"/>
            <a:ext cx="3312210" cy="114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Organizers</a:t>
            </a:r>
            <a:r>
              <a:rPr lang="it-IT" dirty="0" smtClean="0"/>
              <a:t> (</a:t>
            </a:r>
            <a:r>
              <a:rPr lang="it-IT" dirty="0" err="1" smtClean="0"/>
              <a:t>Communities</a:t>
            </a:r>
            <a:r>
              <a:rPr lang="it-IT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542" y="1655368"/>
            <a:ext cx="4094005" cy="8716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4183" y="2877618"/>
            <a:ext cx="2028467" cy="14807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9500" y="1655368"/>
            <a:ext cx="2397834" cy="898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916" y="4358398"/>
            <a:ext cx="3814329" cy="11442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3916" y="2655993"/>
            <a:ext cx="3590638" cy="1573453"/>
            <a:chOff x="1238832" y="4464625"/>
            <a:chExt cx="3590638" cy="157345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56017" y="4464625"/>
              <a:ext cx="1573453" cy="157345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238832" y="5383619"/>
              <a:ext cx="29833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getlatestversion.it</a:t>
              </a:r>
              <a:endParaRPr lang="en-US" sz="2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747" y="4682477"/>
            <a:ext cx="2825170" cy="10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Stampa e grafica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2123766"/>
            <a:ext cx="58578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7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4402</TotalTime>
  <Words>282</Words>
  <Application>Microsoft Office PowerPoint</Application>
  <PresentationFormat>On-screen Show (4:3)</PresentationFormat>
  <Paragraphs>66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Segoe UI</vt:lpstr>
      <vt:lpstr>Wingdings</vt:lpstr>
      <vt:lpstr>Office Theme</vt:lpstr>
      <vt:lpstr>SQL Saturday Parma 2015</vt:lpstr>
      <vt:lpstr>La storia di SQL Saturday</vt:lpstr>
      <vt:lpstr>Professional Association on SQL Server</vt:lpstr>
      <vt:lpstr>SQL Saturday Parma</vt:lpstr>
      <vt:lpstr>SQL Saturday Parma.. Già un anno!</vt:lpstr>
      <vt:lpstr>SQL Saturday Parma 2014 – Un record</vt:lpstr>
      <vt:lpstr>Sponsors</vt:lpstr>
      <vt:lpstr>Organizers (Communities)</vt:lpstr>
      <vt:lpstr>Stampa e grafica</vt:lpstr>
      <vt:lpstr>Introducing..</vt:lpstr>
      <vt:lpstr>Tracks</vt:lpstr>
      <vt:lpstr>Ultimi consigli – Proviamo Bing Pulse</vt:lpstr>
      <vt:lpstr>Ultimi consigli – Feedback e social</vt:lpstr>
      <vt:lpstr>Istruzioni</vt:lpstr>
      <vt:lpstr>VI ASPETTIAMO!</vt:lpstr>
      <vt:lpstr>Thanks!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Alessandro Alpi</cp:lastModifiedBy>
  <cp:revision>217</cp:revision>
  <dcterms:created xsi:type="dcterms:W3CDTF">2011-08-19T20:30:49Z</dcterms:created>
  <dcterms:modified xsi:type="dcterms:W3CDTF">2015-11-28T08:37:07Z</dcterms:modified>
</cp:coreProperties>
</file>