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1"/>
  </p:notesMasterIdLst>
  <p:sldIdLst>
    <p:sldId id="268" r:id="rId2"/>
    <p:sldId id="267" r:id="rId3"/>
    <p:sldId id="274" r:id="rId4"/>
    <p:sldId id="293" r:id="rId5"/>
    <p:sldId id="295" r:id="rId6"/>
    <p:sldId id="296" r:id="rId7"/>
    <p:sldId id="294" r:id="rId8"/>
    <p:sldId id="297" r:id="rId9"/>
    <p:sldId id="276" r:id="rId10"/>
    <p:sldId id="277" r:id="rId11"/>
    <p:sldId id="278" r:id="rId12"/>
    <p:sldId id="279" r:id="rId13"/>
    <p:sldId id="281" r:id="rId14"/>
    <p:sldId id="282" r:id="rId15"/>
    <p:sldId id="269" r:id="rId16"/>
    <p:sldId id="284" r:id="rId17"/>
    <p:sldId id="283" r:id="rId18"/>
    <p:sldId id="285" r:id="rId19"/>
    <p:sldId id="298" r:id="rId20"/>
    <p:sldId id="291" r:id="rId21"/>
    <p:sldId id="286" r:id="rId22"/>
    <p:sldId id="287" r:id="rId23"/>
    <p:sldId id="289" r:id="rId24"/>
    <p:sldId id="290" r:id="rId25"/>
    <p:sldId id="288" r:id="rId26"/>
    <p:sldId id="300" r:id="rId27"/>
    <p:sldId id="299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B0E"/>
    <a:srgbClr val="CD2548"/>
    <a:srgbClr val="69207A"/>
    <a:srgbClr val="00BDE3"/>
    <a:srgbClr val="556A84"/>
    <a:srgbClr val="29486D"/>
    <a:srgbClr val="EEEEEE"/>
    <a:srgbClr val="F0F0F0"/>
    <a:srgbClr val="EFEFE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2127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0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9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34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6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9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03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4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8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76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8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1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2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18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06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0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6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8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3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7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3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0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0" y="-2187624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1400" dirty="0" smtClean="0">
                <a:solidFill>
                  <a:srgbClr val="EEEEEE"/>
                </a:solidFill>
                <a:latin typeface="Arial Black" pitchFamily="34" charset="0"/>
              </a:rPr>
              <a:t>@</a:t>
            </a:r>
            <a:endParaRPr lang="it-IT" sz="71400" dirty="0">
              <a:solidFill>
                <a:srgbClr val="EEEEEE"/>
              </a:solidFill>
              <a:latin typeface="Arial Black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340768"/>
            <a:ext cx="12192000" cy="8094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92896"/>
            <a:ext cx="12192000" cy="22322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ttangolo 14"/>
          <p:cNvSpPr/>
          <p:nvPr userDrawn="1"/>
        </p:nvSpPr>
        <p:spPr>
          <a:xfrm>
            <a:off x="2351586" y="5081984"/>
            <a:ext cx="7584844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it-IT" sz="4800" b="1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DevOps@Work</a:t>
            </a:r>
            <a:r>
              <a:rPr lang="it-IT" sz="4800" b="1" cap="none" spc="0" dirty="0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2016</a:t>
            </a:r>
          </a:p>
          <a:p>
            <a:pPr algn="ctr"/>
            <a:r>
              <a:rPr lang="it-IT" sz="3200" b="1" cap="none" spc="0" dirty="0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#DOAW16</a:t>
            </a:r>
            <a:endParaRPr lang="it-IT" sz="3200" b="1" cap="none" spc="0" dirty="0">
              <a:ln w="0">
                <a:solidFill>
                  <a:schemeClr val="bg1"/>
                </a:solidFill>
              </a:ln>
              <a:solidFill>
                <a:schemeClr val="tx2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3" name="Picture 4" descr="D:\m.bonanni\Documents\Personale\Documenti\Tecnici\DomusDotNet\Loghi\Logo DomusDotNet su fondo chiaro (800 x 18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755"/>
            <a:ext cx="399737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o 4"/>
          <p:cNvGrpSpPr/>
          <p:nvPr userDrawn="1"/>
        </p:nvGrpSpPr>
        <p:grpSpPr>
          <a:xfrm>
            <a:off x="8608562" y="0"/>
            <a:ext cx="3392094" cy="1109205"/>
            <a:chOff x="5364088" y="0"/>
            <a:chExt cx="3392094" cy="1109205"/>
          </a:xfrm>
        </p:grpSpPr>
        <p:pic>
          <p:nvPicPr>
            <p:cNvPr id="14" name="Picture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0"/>
              <a:ext cx="1109205" cy="1109205"/>
            </a:xfrm>
            <a:prstGeom prst="rect">
              <a:avLst/>
            </a:prstGeom>
          </p:spPr>
        </p:pic>
        <p:sp>
          <p:nvSpPr>
            <p:cNvPr id="16" name="TextBox 2"/>
            <p:cNvSpPr txBox="1"/>
            <p:nvPr userDrawn="1"/>
          </p:nvSpPr>
          <p:spPr>
            <a:xfrm>
              <a:off x="6420799" y="323770"/>
              <a:ext cx="2335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WP" panose="020B0502040204020203" pitchFamily="34" charset="0"/>
                  <a:cs typeface="Segoe WP" panose="020B0502040204020203" pitchFamily="34" charset="0"/>
                </a:rPr>
                <a:t>getlatestversion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Sponsor</a:t>
            </a:r>
            <a:endParaRPr lang="en-GB" dirty="0"/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92" y="1887085"/>
            <a:ext cx="5571872" cy="1192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877122"/>
            <a:ext cx="3377643" cy="3377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77020"/>
            <a:ext cx="6275146" cy="25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accent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rgbClr val="7030A0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5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-0.02362 -3.33333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2 5.55112E-17 L -4.16667E-6 5.55112E-1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4.16667E-6 -3.33333E-6 L -0.02362 -3.33333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2 5.55112E-17 L -4.16667E-6 5.55112E-1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8 0.00857 L 0.02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accent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rgbClr val="7030A0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14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26876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7296811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accent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rgbClr val="7030A0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57301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-0.02362 -3.33333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2 5.55112E-17 L -4.16667E-6 5.55112E-1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4.16667E-6 -3.33333E-6 L -0.02362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2 5.55112E-17 L -4.16667E-6 5.55112E-1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8 0.00857 L 0.02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784299" y="1556792"/>
            <a:ext cx="2304256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7296811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accent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rgbClr val="7030A0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8784299" y="2924944"/>
            <a:ext cx="2304256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8784299" y="4293096"/>
            <a:ext cx="2304256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-0.02362 -3.33333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2 5.55112E-17 L -4.16667E-6 5.55112E-1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4.16667E-6 -3.33333E-6 L -0.02362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2 5.55112E-17 L -4.16667E-6 5.55112E-1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8 0.00857 L 0.02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Feedback Form</a:t>
            </a:r>
            <a:endParaRPr lang="en-GB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41542" y="3068960"/>
            <a:ext cx="56166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http://bit.ly/DOAW16FEED1</a:t>
            </a:r>
            <a:endParaRPr lang="it-IT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ttangolo 3"/>
          <p:cNvSpPr/>
          <p:nvPr userDrawn="1"/>
        </p:nvSpPr>
        <p:spPr>
          <a:xfrm>
            <a:off x="623392" y="1125024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32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Dedicateci 2 minuti del vostro tempo, </a:t>
            </a:r>
          </a:p>
          <a:p>
            <a:pPr lvl="0" algn="ctr"/>
            <a:r>
              <a:rPr lang="it-IT" sz="32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Segoe UI" pitchFamily="34" charset="0"/>
                <a:cs typeface="Segoe UI" pitchFamily="34" charset="0"/>
              </a:rPr>
              <a:t>e ci aiuterete a crescere e migliorare!</a:t>
            </a:r>
          </a:p>
        </p:txBody>
      </p:sp>
      <p:sp>
        <p:nvSpPr>
          <p:cNvPr id="13" name="Rectangle 6"/>
          <p:cNvSpPr/>
          <p:nvPr userDrawn="1"/>
        </p:nvSpPr>
        <p:spPr>
          <a:xfrm>
            <a:off x="41542" y="2492896"/>
            <a:ext cx="56166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Track</a:t>
            </a:r>
            <a:r>
              <a:rPr lang="it-IT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Intro</a:t>
            </a:r>
            <a:endParaRPr lang="it-IT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0609" y="3656392"/>
            <a:ext cx="2658489" cy="2658489"/>
          </a:xfrm>
          <a:prstGeom prst="rect">
            <a:avLst/>
          </a:prstGeom>
        </p:spPr>
      </p:pic>
      <p:sp>
        <p:nvSpPr>
          <p:cNvPr id="15" name="Rectangle 6"/>
          <p:cNvSpPr/>
          <p:nvPr userDrawn="1"/>
        </p:nvSpPr>
        <p:spPr>
          <a:xfrm>
            <a:off x="6417133" y="3068960"/>
            <a:ext cx="56166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http://bit.ly/DOAW16FEED2</a:t>
            </a:r>
            <a:endParaRPr lang="it-IT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6"/>
          <p:cNvSpPr/>
          <p:nvPr userDrawn="1"/>
        </p:nvSpPr>
        <p:spPr>
          <a:xfrm>
            <a:off x="6417133" y="2492896"/>
            <a:ext cx="56166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Track</a:t>
            </a:r>
            <a:r>
              <a:rPr lang="it-IT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Avanzata</a:t>
            </a:r>
            <a:endParaRPr lang="it-IT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625" y="3665263"/>
            <a:ext cx="2639639" cy="26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2" grpId="0"/>
      <p:bldP spid="13" grpId="0"/>
      <p:bldP spid="15" grpId="0"/>
      <p:bldP spid="1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0" y="-2178348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1400" dirty="0" smtClean="0">
                <a:solidFill>
                  <a:srgbClr val="EEEEEE"/>
                </a:solidFill>
                <a:latin typeface="Arial Black" pitchFamily="34" charset="0"/>
              </a:rPr>
              <a:t>@</a:t>
            </a:r>
            <a:endParaRPr lang="it-IT" sz="71400" dirty="0">
              <a:solidFill>
                <a:srgbClr val="EEEEEE"/>
              </a:solidFill>
              <a:latin typeface="Arial Black" pitchFamily="34" charset="0"/>
            </a:endParaRPr>
          </a:p>
        </p:txBody>
      </p:sp>
      <p:sp>
        <p:nvSpPr>
          <p:cNvPr id="5" name="Rettangolo 4"/>
          <p:cNvSpPr/>
          <p:nvPr userDrawn="1"/>
        </p:nvSpPr>
        <p:spPr>
          <a:xfrm>
            <a:off x="8792091" y="116632"/>
            <a:ext cx="325657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1800" b="1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DevOps@Work</a:t>
            </a:r>
            <a:r>
              <a:rPr lang="it-IT" sz="1800" b="1" cap="none" spc="0" baseline="0" dirty="0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2016</a:t>
            </a:r>
            <a:endParaRPr lang="it-IT" sz="1800" b="1" cap="none" spc="0" dirty="0">
              <a:ln w="0">
                <a:solidFill>
                  <a:schemeClr val="bg1"/>
                </a:solidFill>
              </a:ln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ttangolo 4"/>
          <p:cNvSpPr/>
          <p:nvPr userDrawn="1"/>
        </p:nvSpPr>
        <p:spPr>
          <a:xfrm>
            <a:off x="4467229" y="6187568"/>
            <a:ext cx="32565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600" b="1" cap="none" spc="0" dirty="0" smtClean="0">
                <a:ln w="0">
                  <a:solidFill>
                    <a:schemeClr val="bg1"/>
                  </a:solidFill>
                </a:ln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#DOAW16</a:t>
            </a:r>
            <a:endParaRPr lang="it-IT" sz="1600" b="1" cap="none" spc="0" dirty="0">
              <a:ln w="0">
                <a:solidFill>
                  <a:schemeClr val="bg1"/>
                </a:solidFill>
              </a:ln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42" y="5991085"/>
            <a:ext cx="731520" cy="73152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9108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4" r:id="rId4"/>
    <p:sldLayoutId id="2147483661" r:id="rId5"/>
    <p:sldLayoutId id="2147483662" r:id="rId6"/>
    <p:sldLayoutId id="2147483663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ssandro.alpi@engageitservices.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eg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odetocode.com/blogs/scott/archive/2008/02/03/versioning-databases-branching-and-merging.aspx" TargetMode="External"/><Relationship Id="rId13" Type="http://schemas.openxmlformats.org/officeDocument/2006/relationships/hyperlink" Target="http://blogs.msdn.com/b/ssdt/archive/2012/02/02/including-data-in-an-sql-server-database-project.aspx" TargetMode="External"/><Relationship Id="rId3" Type="http://schemas.openxmlformats.org/officeDocument/2006/relationships/hyperlink" Target="http://www.codinghorror.com/blog/2006/12/is-your-database-under-version-control.html" TargetMode="External"/><Relationship Id="rId7" Type="http://schemas.openxmlformats.org/officeDocument/2006/relationships/hyperlink" Target="http://odetocode.com/blogs/scott/archive/2008/02/02/versioning-databases-views-stored-procedures-and-the-like.aspx" TargetMode="External"/><Relationship Id="rId12" Type="http://schemas.openxmlformats.org/officeDocument/2006/relationships/hyperlink" Target="http://blogs.dotnethell.it/suxstellino/Category_2927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detocode.com/blogs/scott/archive/2008/02/02/versioning-databases-change-scripts.aspx" TargetMode="External"/><Relationship Id="rId11" Type="http://schemas.openxmlformats.org/officeDocument/2006/relationships/hyperlink" Target="http://suxstellino.wordpress.com/tag/alm/" TargetMode="External"/><Relationship Id="rId5" Type="http://schemas.openxmlformats.org/officeDocument/2006/relationships/hyperlink" Target="http://odetocode.com/blogs/scott/archive/2008/01/31/versioning-databases-the-baseline.aspx" TargetMode="External"/><Relationship Id="rId10" Type="http://schemas.openxmlformats.org/officeDocument/2006/relationships/hyperlink" Target="http://apexsql.com/sql_tools_source_control.aspx" TargetMode="External"/><Relationship Id="rId4" Type="http://schemas.openxmlformats.org/officeDocument/2006/relationships/hyperlink" Target="http://odetocode.com/blogs/scott/archive/2008/01/30/three-rules-for-database-work.aspx" TargetMode="External"/><Relationship Id="rId9" Type="http://schemas.openxmlformats.org/officeDocument/2006/relationships/hyperlink" Target="http://www.red-gate.com/products/sql-development/sql-source-control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project.com/Articles/1016404/Putting-databases-under-version-control-with-Redga" TargetMode="External"/><Relationship Id="rId13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12" Type="http://schemas.openxmlformats.org/officeDocument/2006/relationships/hyperlink" Target="https://docs.com/alessandro-alpi/3511/alm-su-database-dlm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it-it/library/dn383992.aspx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msdn.microsoft.com/it-it/library/mt169842.aspx" TargetMode="External"/><Relationship Id="rId15" Type="http://schemas.openxmlformats.org/officeDocument/2006/relationships/hyperlink" Target="http://www.getlatestversion.it/author/alessandro-alpi/" TargetMode="External"/><Relationship Id="rId10" Type="http://schemas.openxmlformats.org/officeDocument/2006/relationships/hyperlink" Target="http://www.sqlservercentral.com/articles/Unit+Testing/123900/" TargetMode="External"/><Relationship Id="rId4" Type="http://schemas.openxmlformats.org/officeDocument/2006/relationships/hyperlink" Target="https://msdn.microsoft.com/it-it/library/dn894015.aspx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globalitalian.sqlpass.org/Home.aspx?EventID=2601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assets.red-gate.com/products/dlm/solving-database-deployment-dlm.pdf" TargetMode="External"/><Relationship Id="rId3" Type="http://schemas.openxmlformats.org/officeDocument/2006/relationships/image" Target="../media/image40.png"/><Relationship Id="rId7" Type="http://schemas.openxmlformats.org/officeDocument/2006/relationships/hyperlink" Target="https://www.red-gate.com/assets/hubspot/continuous-integration-using-red-gate-tools.pdfu85XHwSIQ&amp;bvm=bv.113370389,d.d2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red-gate.com/library/sql-server-source-control-basics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hyperlink" Target="https://www.red-gate.com/library/the-redgate-guide-to-sql-server-team-based-developmen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5.jpe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 under source control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4968492"/>
            <a:ext cx="586638" cy="90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336" y="5877517"/>
            <a:ext cx="360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Alessandro Alpi (@</a:t>
            </a:r>
            <a:r>
              <a:rPr lang="en-US" sz="2000" dirty="0" err="1">
                <a:solidFill>
                  <a:schemeClr val="tx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suxstellino</a:t>
            </a:r>
            <a:r>
              <a:rPr lang="en-US" sz="2000" dirty="0" smtClean="0">
                <a:solidFill>
                  <a:schemeClr val="tx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Data Platform MVP since 2008</a:t>
            </a:r>
            <a:endParaRPr lang="en-US" dirty="0">
              <a:solidFill>
                <a:schemeClr val="tx2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5196" y="6149175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hlinkClick r:id="rId3"/>
              </a:rPr>
              <a:t>alessandro.alpi@engageitservices.it</a:t>
            </a:r>
            <a:endParaRPr lang="it-IT" dirty="0">
              <a:solidFill>
                <a:schemeClr val="tx2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78268" y="2454699"/>
            <a:ext cx="6088306" cy="2513793"/>
            <a:chOff x="3278268" y="2454699"/>
            <a:chExt cx="6088306" cy="2513793"/>
          </a:xfrm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278268" y="2454699"/>
              <a:ext cx="1080120" cy="1472891"/>
            </a:xfrm>
            <a:custGeom>
              <a:avLst/>
              <a:gdLst>
                <a:gd name="T0" fmla="*/ 1460 w 1460"/>
                <a:gd name="T1" fmla="*/ 384 h 1615"/>
                <a:gd name="T2" fmla="*/ 1460 w 1460"/>
                <a:gd name="T3" fmla="*/ 1359 h 1615"/>
                <a:gd name="T4" fmla="*/ 1460 w 1460"/>
                <a:gd name="T5" fmla="*/ 1359 h 1615"/>
                <a:gd name="T6" fmla="*/ 730 w 1460"/>
                <a:gd name="T7" fmla="*/ 1615 h 1615"/>
                <a:gd name="T8" fmla="*/ 0 w 1460"/>
                <a:gd name="T9" fmla="*/ 1359 h 1615"/>
                <a:gd name="T10" fmla="*/ 0 w 1460"/>
                <a:gd name="T11" fmla="*/ 1359 h 1615"/>
                <a:gd name="T12" fmla="*/ 0 w 1460"/>
                <a:gd name="T13" fmla="*/ 1359 h 1615"/>
                <a:gd name="T14" fmla="*/ 0 w 1460"/>
                <a:gd name="T15" fmla="*/ 1339 h 1615"/>
                <a:gd name="T16" fmla="*/ 0 w 1460"/>
                <a:gd name="T17" fmla="*/ 1329 h 1615"/>
                <a:gd name="T18" fmla="*/ 0 w 1460"/>
                <a:gd name="T19" fmla="*/ 394 h 1615"/>
                <a:gd name="T20" fmla="*/ 730 w 1460"/>
                <a:gd name="T21" fmla="*/ 591 h 1615"/>
                <a:gd name="T22" fmla="*/ 1460 w 1460"/>
                <a:gd name="T23" fmla="*/ 384 h 1615"/>
                <a:gd name="T24" fmla="*/ 730 w 1460"/>
                <a:gd name="T25" fmla="*/ 541 h 1615"/>
                <a:gd name="T26" fmla="*/ 1460 w 1460"/>
                <a:gd name="T27" fmla="*/ 275 h 1615"/>
                <a:gd name="T28" fmla="*/ 730 w 1460"/>
                <a:gd name="T29" fmla="*/ 0 h 1615"/>
                <a:gd name="T30" fmla="*/ 0 w 1460"/>
                <a:gd name="T31" fmla="*/ 275 h 1615"/>
                <a:gd name="T32" fmla="*/ 730 w 1460"/>
                <a:gd name="T33" fmla="*/ 541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0" h="1615">
                  <a:moveTo>
                    <a:pt x="1460" y="384"/>
                  </a:moveTo>
                  <a:cubicBezTo>
                    <a:pt x="1460" y="1359"/>
                    <a:pt x="1460" y="1359"/>
                    <a:pt x="1460" y="1359"/>
                  </a:cubicBezTo>
                  <a:cubicBezTo>
                    <a:pt x="1460" y="1359"/>
                    <a:pt x="1460" y="1359"/>
                    <a:pt x="1460" y="1359"/>
                  </a:cubicBezTo>
                  <a:cubicBezTo>
                    <a:pt x="1431" y="1507"/>
                    <a:pt x="1115" y="1615"/>
                    <a:pt x="730" y="1615"/>
                  </a:cubicBezTo>
                  <a:cubicBezTo>
                    <a:pt x="346" y="1615"/>
                    <a:pt x="30" y="1507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49"/>
                    <a:pt x="0" y="1349"/>
                    <a:pt x="0" y="1339"/>
                  </a:cubicBezTo>
                  <a:cubicBezTo>
                    <a:pt x="0" y="1339"/>
                    <a:pt x="0" y="1339"/>
                    <a:pt x="0" y="132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19" y="522"/>
                    <a:pt x="434" y="591"/>
                    <a:pt x="730" y="591"/>
                  </a:cubicBezTo>
                  <a:cubicBezTo>
                    <a:pt x="1026" y="591"/>
                    <a:pt x="1342" y="522"/>
                    <a:pt x="1460" y="384"/>
                  </a:cubicBezTo>
                  <a:close/>
                  <a:moveTo>
                    <a:pt x="730" y="541"/>
                  </a:moveTo>
                  <a:cubicBezTo>
                    <a:pt x="1135" y="541"/>
                    <a:pt x="1460" y="423"/>
                    <a:pt x="1460" y="275"/>
                  </a:cubicBezTo>
                  <a:cubicBezTo>
                    <a:pt x="1460" y="128"/>
                    <a:pt x="1135" y="0"/>
                    <a:pt x="730" y="0"/>
                  </a:cubicBezTo>
                  <a:cubicBezTo>
                    <a:pt x="326" y="0"/>
                    <a:pt x="0" y="128"/>
                    <a:pt x="0" y="275"/>
                  </a:cubicBezTo>
                  <a:cubicBezTo>
                    <a:pt x="0" y="423"/>
                    <a:pt x="326" y="541"/>
                    <a:pt x="730" y="54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03098" y="2480796"/>
              <a:ext cx="1985804" cy="2487696"/>
              <a:chOff x="5103098" y="2480796"/>
              <a:chExt cx="1985804" cy="2487696"/>
            </a:xfrm>
          </p:grpSpPr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5555940" y="2480796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3098" y="3626522"/>
                <a:ext cx="1985804" cy="134197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481" y="3125757"/>
                <a:ext cx="389037" cy="389037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7380770" y="2480796"/>
              <a:ext cx="1985804" cy="2487696"/>
              <a:chOff x="7380770" y="2480796"/>
              <a:chExt cx="1985804" cy="2487696"/>
            </a:xfrm>
          </p:grpSpPr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7833612" y="2480796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0770" y="3626522"/>
                <a:ext cx="1985804" cy="134197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9153" y="3159161"/>
                <a:ext cx="389037" cy="389037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837" y="3119482"/>
              <a:ext cx="372981" cy="371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we can </a:t>
            </a:r>
            <a:r>
              <a:rPr lang="en-GB" dirty="0" smtClean="0"/>
              <a:t>version </a:t>
            </a:r>
            <a:r>
              <a:rPr lang="en-GB" dirty="0"/>
              <a:t>our </a:t>
            </a:r>
            <a:r>
              <a:rPr lang="en-GB" dirty="0" smtClean="0"/>
              <a:t>database</a:t>
            </a:r>
            <a:r>
              <a:rPr lang="en-US" dirty="0" smtClean="0"/>
              <a:t> code</a:t>
            </a:r>
            <a:endParaRPr lang="en-US" dirty="0"/>
          </a:p>
          <a:p>
            <a:r>
              <a:rPr lang="en-US" dirty="0" smtClean="0"/>
              <a:t>Management </a:t>
            </a:r>
            <a:r>
              <a:rPr lang="en-US" dirty="0"/>
              <a:t>of </a:t>
            </a:r>
            <a:r>
              <a:rPr lang="en-US" dirty="0" smtClean="0"/>
              <a:t>versions</a:t>
            </a:r>
            <a:endParaRPr lang="en-US" dirty="0"/>
          </a:p>
          <a:p>
            <a:r>
              <a:rPr lang="en-US" dirty="0"/>
              <a:t>Changes of the code (and not only those)</a:t>
            </a:r>
          </a:p>
          <a:p>
            <a:r>
              <a:rPr lang="en-US" dirty="0"/>
              <a:t>Shared entity during development </a:t>
            </a:r>
            <a:r>
              <a:rPr lang="en-US" dirty="0" smtClean="0"/>
              <a:t>stages</a:t>
            </a:r>
          </a:p>
          <a:p>
            <a:r>
              <a:rPr lang="en-US" dirty="0" smtClean="0"/>
              <a:t>Core of (automated) delivery</a:t>
            </a:r>
          </a:p>
          <a:p>
            <a:r>
              <a:rPr lang="en-US" dirty="0" smtClean="0"/>
              <a:t>Often used with other tools for managing teams</a:t>
            </a:r>
            <a:endParaRPr lang="en-US" dirty="0"/>
          </a:p>
          <a:p>
            <a:r>
              <a:rPr lang="en-US" dirty="0"/>
              <a:t>Provides an interface (also graphic)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control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database items</a:t>
            </a:r>
            <a:endParaRPr lang="en-US" dirty="0"/>
          </a:p>
          <a:p>
            <a:r>
              <a:rPr lang="en-US" dirty="0"/>
              <a:t>Safe storage of our </a:t>
            </a:r>
            <a:r>
              <a:rPr lang="en-US" dirty="0" smtClean="0"/>
              <a:t>files (persistence)</a:t>
            </a:r>
            <a:endParaRPr lang="en-US" dirty="0"/>
          </a:p>
          <a:p>
            <a:r>
              <a:rPr lang="en-US" dirty="0"/>
              <a:t>Share development lines within the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Track of edits, by user</a:t>
            </a:r>
            <a:endParaRPr lang="en-US" dirty="0"/>
          </a:p>
          <a:p>
            <a:r>
              <a:rPr lang="en-US" dirty="0" smtClean="0"/>
              <a:t>Central </a:t>
            </a:r>
            <a:r>
              <a:rPr lang="en-US" dirty="0"/>
              <a:t>point for </a:t>
            </a:r>
            <a:r>
              <a:rPr lang="en-US" dirty="0" smtClean="0"/>
              <a:t>(automated) database delivery</a:t>
            </a:r>
            <a:endParaRPr lang="en-US" dirty="0"/>
          </a:p>
          <a:p>
            <a:r>
              <a:rPr lang="en-US" dirty="0" smtClean="0"/>
              <a:t>Central point for (automating) builds </a:t>
            </a:r>
            <a:r>
              <a:rPr lang="en-US" dirty="0"/>
              <a:t>and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The </a:t>
            </a:r>
            <a:r>
              <a:rPr lang="en-US" dirty="0"/>
              <a:t>real needs of every </a:t>
            </a:r>
            <a:r>
              <a:rPr lang="en-US" dirty="0" smtClean="0"/>
              <a:t>team about the code..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control manager, </a:t>
            </a:r>
            <a:r>
              <a:rPr lang="en-GB" dirty="0"/>
              <a:t>w</a:t>
            </a:r>
            <a:r>
              <a:rPr lang="en-GB" dirty="0" smtClean="0"/>
              <a:t>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7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DB </a:t>
            </a:r>
            <a:r>
              <a:rPr lang="en-US" dirty="0"/>
              <a:t>can be a file </a:t>
            </a:r>
            <a:r>
              <a:rPr lang="it-IT" dirty="0"/>
              <a:t>«inside the </a:t>
            </a:r>
            <a:r>
              <a:rPr lang="it-IT" dirty="0" err="1" smtClean="0"/>
              <a:t>application</a:t>
            </a:r>
            <a:r>
              <a:rPr lang="it-IT" dirty="0" smtClean="0"/>
              <a:t>»</a:t>
            </a:r>
            <a:endParaRPr lang="it-IT" dirty="0"/>
          </a:p>
          <a:p>
            <a:r>
              <a:rPr lang="it-IT" dirty="0" smtClean="0"/>
              <a:t>The DB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located</a:t>
            </a:r>
            <a:r>
              <a:rPr lang="it-IT" dirty="0"/>
              <a:t> on the server»</a:t>
            </a:r>
          </a:p>
          <a:p>
            <a:r>
              <a:rPr lang="it-IT" dirty="0" smtClean="0"/>
              <a:t>The DB </a:t>
            </a:r>
            <a:r>
              <a:rPr lang="it-IT" dirty="0" err="1"/>
              <a:t>persists</a:t>
            </a:r>
            <a:r>
              <a:rPr lang="it-IT" dirty="0"/>
              <a:t> user data</a:t>
            </a:r>
          </a:p>
          <a:p>
            <a:r>
              <a:rPr lang="it-IT" dirty="0" smtClean="0"/>
              <a:t>The DB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code</a:t>
            </a:r>
          </a:p>
          <a:p>
            <a:r>
              <a:rPr lang="it-IT" dirty="0" err="1" smtClean="0"/>
              <a:t>However</a:t>
            </a:r>
            <a:r>
              <a:rPr lang="it-IT" dirty="0" smtClean="0"/>
              <a:t>, </a:t>
            </a:r>
            <a:r>
              <a:rPr lang="it-IT" dirty="0"/>
              <a:t>the </a:t>
            </a:r>
            <a:r>
              <a:rPr lang="it-IT" dirty="0" err="1"/>
              <a:t>changes</a:t>
            </a:r>
            <a:r>
              <a:rPr lang="it-IT" dirty="0"/>
              <a:t> on </a:t>
            </a:r>
            <a:r>
              <a:rPr lang="it-IT" dirty="0" smtClean="0"/>
              <a:t>the DB </a:t>
            </a:r>
            <a:r>
              <a:rPr lang="it-IT" dirty="0"/>
              <a:t>must be </a:t>
            </a:r>
            <a:r>
              <a:rPr lang="it-IT" dirty="0" err="1"/>
              <a:t>reflected</a:t>
            </a:r>
            <a:r>
              <a:rPr lang="it-IT" dirty="0"/>
              <a:t> </a:t>
            </a:r>
            <a:r>
              <a:rPr lang="it-IT" dirty="0" smtClean="0"/>
              <a:t>to the </a:t>
            </a:r>
            <a:r>
              <a:rPr lang="it-IT" dirty="0" err="1" smtClean="0"/>
              <a:t>whole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team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Source Control </a:t>
            </a:r>
            <a:r>
              <a:rPr lang="it-IT" dirty="0" err="1"/>
              <a:t>seems</a:t>
            </a:r>
            <a:r>
              <a:rPr lang="it-IT" dirty="0"/>
              <a:t> «</a:t>
            </a:r>
            <a:r>
              <a:rPr lang="it-IT" i="1" dirty="0" err="1"/>
              <a:t>uncomfortable</a:t>
            </a:r>
            <a:r>
              <a:rPr lang="it-IT" dirty="0" smtClean="0"/>
              <a:t>», </a:t>
            </a:r>
            <a:r>
              <a:rPr lang="it-IT" dirty="0" err="1" smtClean="0"/>
              <a:t>at</a:t>
            </a:r>
            <a:r>
              <a:rPr lang="it-IT" dirty="0" smtClean="0"/>
              <a:t> first </a:t>
            </a:r>
            <a:r>
              <a:rPr lang="it-IT" dirty="0" err="1" smtClean="0"/>
              <a:t>sight</a:t>
            </a:r>
            <a:r>
              <a:rPr lang="it-IT" dirty="0" smtClean="0"/>
              <a:t>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control manager, what about databases?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code (programmability, ddl, grant, etc.)</a:t>
            </a:r>
          </a:p>
          <a:p>
            <a:r>
              <a:rPr lang="en-US" dirty="0"/>
              <a:t>The </a:t>
            </a:r>
            <a:r>
              <a:rPr lang="it-IT" dirty="0"/>
              <a:t>«</a:t>
            </a:r>
            <a:r>
              <a:rPr lang="en-US" dirty="0"/>
              <a:t>domain</a:t>
            </a:r>
            <a:r>
              <a:rPr lang="it-IT" dirty="0"/>
              <a:t>»</a:t>
            </a:r>
            <a:r>
              <a:rPr lang="en-US" dirty="0"/>
              <a:t> tables are like many </a:t>
            </a:r>
            <a:r>
              <a:rPr lang="en-US" dirty="0" err="1"/>
              <a:t>enums</a:t>
            </a:r>
            <a:r>
              <a:rPr lang="en-US" dirty="0"/>
              <a:t> (static data).</a:t>
            </a:r>
          </a:p>
          <a:p>
            <a:r>
              <a:rPr lang="en-US" dirty="0" smtClean="0"/>
              <a:t>The DB should be changed in more development branches.</a:t>
            </a:r>
            <a:endParaRPr lang="en-US" dirty="0"/>
          </a:p>
          <a:p>
            <a:r>
              <a:rPr lang="en-US" dirty="0" smtClean="0"/>
              <a:t>Linked </a:t>
            </a:r>
            <a:r>
              <a:rPr lang="en-US" dirty="0"/>
              <a:t>servers  are configurations </a:t>
            </a:r>
            <a:r>
              <a:rPr lang="en-US" dirty="0" smtClean="0"/>
              <a:t>(like </a:t>
            </a:r>
            <a:r>
              <a:rPr lang="en-US" i="1" dirty="0" smtClean="0"/>
              <a:t>*.</a:t>
            </a:r>
            <a:r>
              <a:rPr lang="en-US" i="1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login server are environment configurations</a:t>
            </a:r>
          </a:p>
          <a:p>
            <a:r>
              <a:rPr lang="en-US" dirty="0"/>
              <a:t>The database persist the data.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not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*source control*</a:t>
            </a:r>
            <a:r>
              <a:rPr lang="en-US" dirty="0">
                <a:solidFill>
                  <a:srgbClr val="75982F"/>
                </a:solidFill>
              </a:rPr>
              <a:t>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Some data should be stored in Source Control Manager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vs Database, are they really different?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4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Our databases should be under source control management</a:t>
            </a:r>
          </a:p>
          <a:p>
            <a:pPr lvl="1"/>
            <a:r>
              <a:rPr lang="en-US" sz="2400" dirty="0" smtClean="0"/>
              <a:t>We can “get the latest version”</a:t>
            </a:r>
          </a:p>
          <a:p>
            <a:pPr lvl="1"/>
            <a:r>
              <a:rPr lang="en-US" sz="2400" dirty="0" smtClean="0"/>
              <a:t>We can see the differences between versions</a:t>
            </a:r>
          </a:p>
          <a:p>
            <a:pPr lvl="1"/>
            <a:r>
              <a:rPr lang="en-US" sz="2400" dirty="0" smtClean="0"/>
              <a:t>We can integrate our database IDE with the most popular SCM</a:t>
            </a:r>
          </a:p>
          <a:p>
            <a:pPr lvl="1"/>
            <a:r>
              <a:rPr lang="en-US" sz="2400" dirty="0" smtClean="0"/>
              <a:t>We can avoid to use a single dev server for workday</a:t>
            </a:r>
          </a:p>
          <a:p>
            <a:pPr lvl="2"/>
            <a:r>
              <a:rPr lang="en-US" sz="2000" dirty="0" smtClean="0"/>
              <a:t>How many times did you break the work of the other team members?</a:t>
            </a:r>
          </a:p>
          <a:p>
            <a:pPr lvl="2"/>
            <a:r>
              <a:rPr lang="en-US" sz="2000" dirty="0" smtClean="0"/>
              <a:t>Is there any better solution than having our development sandboxes?</a:t>
            </a:r>
          </a:p>
          <a:p>
            <a:pPr lvl="1"/>
            <a:r>
              <a:rPr lang="en-US" sz="2400" dirty="0" smtClean="0"/>
              <a:t>Finally we can reduce the gap between DBAs and DEVs (OOOOH!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Last but not least, we will be ready for continuous improvement:</a:t>
            </a:r>
          </a:p>
          <a:p>
            <a:pPr lvl="2"/>
            <a:r>
              <a:rPr lang="en-US" sz="2000" dirty="0" smtClean="0"/>
              <a:t>Continuous integration</a:t>
            </a:r>
          </a:p>
          <a:p>
            <a:pPr lvl="2"/>
            <a:r>
              <a:rPr lang="en-US" sz="2000" dirty="0" smtClean="0"/>
              <a:t>DevOps related tasks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end…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2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possible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solidFill>
            <a:srgbClr val="69207A"/>
          </a:solidFill>
        </p:spPr>
        <p:txBody>
          <a:bodyPr anchor="b"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7560840" cy="4525963"/>
          </a:xfrm>
        </p:spPr>
        <p:txBody>
          <a:bodyPr/>
          <a:lstStyle/>
          <a:p>
            <a:r>
              <a:rPr lang="da-DK" sz="2800" dirty="0" smtClean="0"/>
              <a:t>Visual Studio Team Serivices (formerly VSOnline)</a:t>
            </a:r>
            <a:endParaRPr lang="da-DK" sz="2800" dirty="0"/>
          </a:p>
          <a:p>
            <a:pPr lvl="1"/>
            <a:r>
              <a:rPr lang="en-GB" sz="2400" dirty="0" smtClean="0"/>
              <a:t>Source Control Manager in the cloud</a:t>
            </a:r>
          </a:p>
          <a:p>
            <a:pPr lvl="1"/>
            <a:r>
              <a:rPr lang="en-GB" sz="2400" dirty="0" smtClean="0"/>
              <a:t>Core team management tool also</a:t>
            </a:r>
          </a:p>
          <a:p>
            <a:pPr lvl="1"/>
            <a:r>
              <a:rPr lang="en-GB" sz="2400" dirty="0" smtClean="0"/>
              <a:t>Engine for automated tasks and releases</a:t>
            </a:r>
            <a:endParaRPr lang="en-GB" sz="2400" dirty="0"/>
          </a:p>
          <a:p>
            <a:pPr lvl="2"/>
            <a:r>
              <a:rPr lang="fr-FR" sz="2000" dirty="0" err="1" smtClean="0"/>
              <a:t>Automated</a:t>
            </a:r>
            <a:r>
              <a:rPr lang="fr-FR" sz="2000" dirty="0" smtClean="0"/>
              <a:t> </a:t>
            </a:r>
            <a:r>
              <a:rPr lang="fr-FR" sz="2000" dirty="0" err="1" smtClean="0"/>
              <a:t>builds</a:t>
            </a:r>
            <a:endParaRPr lang="fr-FR" sz="2000" dirty="0"/>
          </a:p>
          <a:p>
            <a:pPr lvl="2"/>
            <a:r>
              <a:rPr lang="fr-FR" sz="2000" dirty="0" smtClean="0"/>
              <a:t>Release managements</a:t>
            </a:r>
          </a:p>
          <a:p>
            <a:pPr lvl="1"/>
            <a:r>
              <a:rPr lang="fr-FR" sz="2400" dirty="0" smtClean="0"/>
              <a:t>Team explorer as UI for </a:t>
            </a:r>
            <a:r>
              <a:rPr lang="fr-FR" sz="2400" dirty="0" err="1" smtClean="0"/>
              <a:t>managing</a:t>
            </a:r>
            <a:r>
              <a:rPr lang="fr-FR" sz="2400" dirty="0" smtClean="0"/>
              <a:t> versions/changesets</a:t>
            </a:r>
            <a:endParaRPr lang="fr-FR" sz="2400" dirty="0"/>
          </a:p>
          <a:p>
            <a:r>
              <a:rPr lang="en-GB" sz="2800" dirty="0" err="1" smtClean="0"/>
              <a:t>RedGate</a:t>
            </a:r>
            <a:r>
              <a:rPr lang="en-GB" sz="2800" dirty="0" smtClean="0"/>
              <a:t> SQL Source Control</a:t>
            </a:r>
            <a:endParaRPr lang="en-GB" sz="2800" dirty="0"/>
          </a:p>
          <a:p>
            <a:pPr lvl="1"/>
            <a:r>
              <a:rPr lang="en-US" sz="2400" dirty="0" smtClean="0"/>
              <a:t>Versions/changesets tool for SQL Server</a:t>
            </a:r>
          </a:p>
          <a:p>
            <a:pPr lvl="1"/>
            <a:r>
              <a:rPr lang="en-US" sz="2400" dirty="0" smtClean="0"/>
              <a:t>Integrated with SSMS IDE</a:t>
            </a:r>
            <a:endParaRPr lang="en-GB" sz="2400" dirty="0"/>
          </a:p>
          <a:p>
            <a:pPr lvl="1"/>
            <a:endParaRPr lang="en-GB" sz="2400" dirty="0"/>
          </a:p>
          <a:p>
            <a:endParaRPr lang="en-GB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solidFill>
            <a:schemeClr val="bg1"/>
          </a:solidFill>
        </p:spPr>
        <p:txBody>
          <a:bodyPr anchor="b"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54" y="1465142"/>
            <a:ext cx="1851073" cy="1767476"/>
          </a:xfrm>
          <a:prstGeom prst="rect">
            <a:avLst/>
          </a:prstGeom>
        </p:spPr>
      </p:pic>
      <p:pic>
        <p:nvPicPr>
          <p:cNvPr id="9" name="Picture 2" descr="https://www.red-gate.com/assets/INTERIM/assets/products/sql-source-control/images/sql-source-control-1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79" y="3810173"/>
            <a:ext cx="16859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err="1" smtClean="0"/>
              <a:t>Regardless</a:t>
            </a:r>
            <a:r>
              <a:rPr lang="it-IT" sz="2400" dirty="0" smtClean="0"/>
              <a:t> </a:t>
            </a:r>
            <a:r>
              <a:rPr lang="it-IT" sz="2400" dirty="0"/>
              <a:t>of the tool </a:t>
            </a:r>
            <a:r>
              <a:rPr lang="it-IT" sz="2400" dirty="0" err="1"/>
              <a:t>we</a:t>
            </a:r>
            <a:r>
              <a:rPr lang="it-IT" sz="2400" dirty="0"/>
              <a:t> use, </a:t>
            </a:r>
            <a:r>
              <a:rPr lang="it-IT" sz="2400"/>
              <a:t>Team </a:t>
            </a:r>
            <a:r>
              <a:rPr lang="it-IT" sz="2400" smtClean="0"/>
              <a:t>Explorer </a:t>
            </a:r>
            <a:r>
              <a:rPr lang="it-IT" sz="2400" dirty="0" err="1"/>
              <a:t>allows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to:</a:t>
            </a:r>
          </a:p>
          <a:p>
            <a:pPr lvl="1"/>
            <a:r>
              <a:rPr lang="it-IT" sz="2000" dirty="0" err="1"/>
              <a:t>Improve</a:t>
            </a:r>
            <a:r>
              <a:rPr lang="it-IT" sz="2000" dirty="0"/>
              <a:t> management of the changesets</a:t>
            </a:r>
          </a:p>
          <a:p>
            <a:pPr lvl="1"/>
            <a:r>
              <a:rPr lang="it-IT" sz="2000" dirty="0" err="1"/>
              <a:t>Improve</a:t>
            </a:r>
            <a:r>
              <a:rPr lang="it-IT" sz="2000" dirty="0"/>
              <a:t> </a:t>
            </a:r>
            <a:r>
              <a:rPr lang="it-IT" sz="2000" dirty="0" err="1"/>
              <a:t>association</a:t>
            </a:r>
            <a:r>
              <a:rPr lang="it-IT" sz="2000" dirty="0"/>
              <a:t> of changesets to </a:t>
            </a:r>
            <a:r>
              <a:rPr lang="it-IT" sz="2000" dirty="0" err="1"/>
              <a:t>tasks</a:t>
            </a:r>
            <a:endParaRPr lang="it-IT" sz="2000" dirty="0"/>
          </a:p>
          <a:p>
            <a:pPr lvl="1"/>
            <a:r>
              <a:rPr lang="it-IT" sz="2000" dirty="0" err="1"/>
              <a:t>Improve</a:t>
            </a:r>
            <a:r>
              <a:rPr lang="it-IT" sz="2000" dirty="0"/>
              <a:t> control on </a:t>
            </a:r>
            <a:r>
              <a:rPr lang="it-IT" sz="2000" dirty="0" err="1" smtClean="0"/>
              <a:t>commit</a:t>
            </a:r>
            <a:r>
              <a:rPr lang="it-IT" sz="2000" dirty="0" smtClean="0"/>
              <a:t>/</a:t>
            </a:r>
            <a:r>
              <a:rPr lang="it-IT" sz="2000" dirty="0" err="1" smtClean="0"/>
              <a:t>get</a:t>
            </a:r>
            <a:r>
              <a:rPr lang="it-IT" sz="2000" dirty="0" smtClean="0"/>
              <a:t>/</a:t>
            </a:r>
            <a:r>
              <a:rPr lang="it-IT" sz="2000" dirty="0" err="1" smtClean="0"/>
              <a:t>sync</a:t>
            </a:r>
            <a:r>
              <a:rPr lang="it-IT" sz="2000" dirty="0" smtClean="0"/>
              <a:t>/pull/</a:t>
            </a:r>
            <a:r>
              <a:rPr lang="it-IT" sz="2000" dirty="0" err="1" smtClean="0"/>
              <a:t>checkin</a:t>
            </a:r>
            <a:r>
              <a:rPr lang="it-IT" sz="2000" dirty="0" smtClean="0"/>
              <a:t> </a:t>
            </a:r>
            <a:r>
              <a:rPr lang="it-IT" sz="2000" dirty="0" err="1"/>
              <a:t>phases</a:t>
            </a:r>
            <a:endParaRPr lang="it-IT" sz="2000" dirty="0"/>
          </a:p>
          <a:p>
            <a:pPr lvl="1"/>
            <a:r>
              <a:rPr lang="it-IT" sz="2000" dirty="0" err="1"/>
              <a:t>Centralize</a:t>
            </a:r>
            <a:r>
              <a:rPr lang="it-IT" sz="2000" dirty="0"/>
              <a:t> management of </a:t>
            </a:r>
            <a:r>
              <a:rPr lang="it-IT" sz="2000" dirty="0" err="1"/>
              <a:t>checkin</a:t>
            </a:r>
            <a:r>
              <a:rPr lang="it-IT" sz="2000" dirty="0"/>
              <a:t> policy</a:t>
            </a:r>
          </a:p>
          <a:p>
            <a:pPr lvl="1"/>
            <a:r>
              <a:rPr lang="it-IT" sz="2000" dirty="0"/>
              <a:t>Single </a:t>
            </a:r>
            <a:r>
              <a:rPr lang="it-IT" sz="2000" dirty="0" err="1"/>
              <a:t>point</a:t>
            </a:r>
            <a:r>
              <a:rPr lang="it-IT" sz="2000" dirty="0"/>
              <a:t> for management of the team </a:t>
            </a:r>
            <a:r>
              <a:rPr lang="it-IT" sz="2000" dirty="0" err="1" smtClean="0"/>
              <a:t>project</a:t>
            </a:r>
            <a:endParaRPr lang="it-IT" sz="2000" dirty="0" smtClean="0"/>
          </a:p>
          <a:p>
            <a:pPr lvl="1"/>
            <a:endParaRPr lang="it-IT" sz="2000" dirty="0" smtClean="0"/>
          </a:p>
          <a:p>
            <a:r>
              <a:rPr lang="it-IT" sz="2400" dirty="0" smtClean="0"/>
              <a:t>For Red Gate SQL Source Control</a:t>
            </a:r>
          </a:p>
          <a:p>
            <a:pPr lvl="1"/>
            <a:r>
              <a:rPr lang="it-IT" sz="2000" dirty="0" err="1" smtClean="0"/>
              <a:t>Used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in «</a:t>
            </a:r>
            <a:r>
              <a:rPr lang="it-IT" sz="2000" dirty="0" err="1" smtClean="0"/>
              <a:t>Working</a:t>
            </a:r>
            <a:r>
              <a:rPr lang="it-IT" sz="2000" dirty="0" smtClean="0"/>
              <a:t> folder» </a:t>
            </a:r>
            <a:r>
              <a:rPr lang="it-IT" sz="2000" dirty="0" err="1" smtClean="0"/>
              <a:t>configuration</a:t>
            </a:r>
            <a:endParaRPr lang="it-IT" sz="2000" dirty="0" smtClean="0"/>
          </a:p>
          <a:p>
            <a:r>
              <a:rPr lang="it-IT" sz="2400" dirty="0" smtClean="0"/>
              <a:t>For Visual Studio Team Services</a:t>
            </a:r>
          </a:p>
          <a:p>
            <a:pPr lvl="1"/>
            <a:r>
              <a:rPr lang="it-IT" sz="2000" dirty="0" err="1" smtClean="0"/>
              <a:t>Used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getting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latest</a:t>
            </a:r>
            <a:r>
              <a:rPr lang="it-IT" sz="2000" dirty="0" smtClean="0"/>
              <a:t> </a:t>
            </a:r>
            <a:r>
              <a:rPr lang="it-IT" sz="2000" dirty="0" err="1" smtClean="0"/>
              <a:t>version</a:t>
            </a:r>
            <a:r>
              <a:rPr lang="it-IT" sz="2000" dirty="0" smtClean="0"/>
              <a:t> and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sending</a:t>
            </a:r>
            <a:r>
              <a:rPr lang="it-IT" sz="2000" dirty="0" smtClean="0"/>
              <a:t> changesets</a:t>
            </a: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team explorer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42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Source Control – Development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 flipH="1">
            <a:off x="623391" y="1274778"/>
            <a:ext cx="5400600" cy="4458477"/>
          </a:xfrm>
          <a:solidFill>
            <a:srgbClr val="60BB0E"/>
          </a:solidFill>
        </p:spPr>
        <p:txBody>
          <a:bodyPr anchor="b"/>
          <a:lstStyle/>
          <a:p>
            <a:r>
              <a:rPr lang="en-GB" dirty="0" smtClean="0"/>
              <a:t>Shared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 flipH="1">
            <a:off x="6095998" y="1263893"/>
            <a:ext cx="5064563" cy="4469362"/>
          </a:xfrm>
          <a:solidFill>
            <a:srgbClr val="00BDE3"/>
          </a:solidFill>
        </p:spPr>
        <p:txBody>
          <a:bodyPr anchor="b"/>
          <a:lstStyle/>
          <a:p>
            <a:r>
              <a:rPr lang="en-GB" dirty="0" smtClean="0"/>
              <a:t>Dedicated (suggested)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0"/>
          <a:stretch/>
        </p:blipFill>
        <p:spPr>
          <a:xfrm>
            <a:off x="839416" y="1386527"/>
            <a:ext cx="4968553" cy="2343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r="8800" b="2965"/>
          <a:stretch/>
        </p:blipFill>
        <p:spPr>
          <a:xfrm>
            <a:off x="6312024" y="1399981"/>
            <a:ext cx="4596513" cy="23170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416" y="3833721"/>
            <a:ext cx="48245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One single dev server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All the team works on the server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Highly possible conflicts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The last changeset wins on everything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Cannot track versions between developers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024" y="3853120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Workstations are dev servers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Each team member works on its own sandbox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 conflicts during development (only on send phase)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Each check-in is a different changeset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Each check-in is a different database version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22537" y="5454671"/>
            <a:ext cx="886000" cy="1113865"/>
            <a:chOff x="10183860" y="2816932"/>
            <a:chExt cx="1288737" cy="16201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83860" y="2816932"/>
              <a:ext cx="1288737" cy="129614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547067" y="3670310"/>
              <a:ext cx="562321" cy="766802"/>
              <a:chOff x="335360" y="1340768"/>
              <a:chExt cx="1080120" cy="1472891"/>
            </a:xfrm>
          </p:grpSpPr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335360" y="1340768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1" y="1985729"/>
                <a:ext cx="389037" cy="3890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04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Source Control – Link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 flipH="1">
            <a:off x="623391" y="1274778"/>
            <a:ext cx="5400600" cy="4458477"/>
          </a:xfrm>
          <a:solidFill>
            <a:srgbClr val="60BB0E"/>
          </a:solidFill>
        </p:spPr>
        <p:txBody>
          <a:bodyPr anchor="b"/>
          <a:lstStyle/>
          <a:p>
            <a:r>
              <a:rPr lang="en-GB" dirty="0" smtClean="0"/>
              <a:t>Working folder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 flipH="1">
            <a:off x="6095998" y="1263893"/>
            <a:ext cx="5064563" cy="4469362"/>
          </a:xfrm>
          <a:solidFill>
            <a:srgbClr val="00BDE3"/>
          </a:solidFill>
        </p:spPr>
        <p:txBody>
          <a:bodyPr anchor="b"/>
          <a:lstStyle/>
          <a:p>
            <a:r>
              <a:rPr lang="en-GB" dirty="0" smtClean="0"/>
              <a:t>Integrated with SCM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67408" y="1484784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Working base (in </a:t>
            </a:r>
            <a:r>
              <a:rPr lang="en-US" dirty="0" err="1" smtClean="0">
                <a:solidFill>
                  <a:schemeClr val="bg1"/>
                </a:solidFill>
              </a:rPr>
              <a:t>AppData</a:t>
            </a:r>
            <a:r>
              <a:rPr lang="en-US" dirty="0" smtClean="0">
                <a:solidFill>
                  <a:schemeClr val="bg1"/>
                </a:solidFill>
              </a:rPr>
              <a:t> folder)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Analyze differences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Avoid any SQL Server Api call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Working folder (the Visual Studio Workspace)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Store changes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Show pending changes on Team Explorer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Detected items on Team Explorer!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Filesystem based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Two phases for sending: save/</a:t>
            </a:r>
            <a:r>
              <a:rPr lang="en-US" dirty="0" err="1" smtClean="0">
                <a:solidFill>
                  <a:schemeClr val="bg1"/>
                </a:solidFill>
              </a:rPr>
              <a:t>checkin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Two phases for getting differences: get/apply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Simple to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011" y="1484784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Working base (in </a:t>
            </a:r>
            <a:r>
              <a:rPr lang="en-US" dirty="0" err="1" smtClean="0">
                <a:solidFill>
                  <a:schemeClr val="bg1"/>
                </a:solidFill>
              </a:rPr>
              <a:t>AppData</a:t>
            </a:r>
            <a:r>
              <a:rPr lang="en-US" dirty="0" smtClean="0">
                <a:solidFill>
                  <a:schemeClr val="bg1"/>
                </a:solidFill>
              </a:rPr>
              <a:t> folder)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Analyze differences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Avoid any SQL Server Api call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Link with source control </a:t>
            </a: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Store changes remotely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Show pending changes on SSMS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 based (SCM APIs)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click </a:t>
            </a:r>
            <a:r>
              <a:rPr lang="en-US" dirty="0" err="1" smtClean="0">
                <a:solidFill>
                  <a:schemeClr val="bg1"/>
                </a:solidFill>
              </a:rPr>
              <a:t>checkin</a:t>
            </a:r>
            <a:r>
              <a:rPr lang="en-US" dirty="0" smtClean="0">
                <a:solidFill>
                  <a:schemeClr val="bg1"/>
                </a:solidFill>
              </a:rPr>
              <a:t> on SCM via SSMS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get, SSMS is </a:t>
            </a:r>
            <a:r>
              <a:rPr lang="en-US" dirty="0" err="1" smtClean="0">
                <a:solidFill>
                  <a:schemeClr val="bg1"/>
                </a:solidFill>
              </a:rPr>
              <a:t>sync’ed</a:t>
            </a:r>
            <a:r>
              <a:rPr lang="en-US" dirty="0" smtClean="0">
                <a:solidFill>
                  <a:schemeClr val="bg1"/>
                </a:solidFill>
              </a:rPr>
              <a:t> when getting changes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Simple to package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83832" y="5386328"/>
            <a:ext cx="886000" cy="1113865"/>
            <a:chOff x="10183860" y="2816932"/>
            <a:chExt cx="1288737" cy="16201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83860" y="2816932"/>
              <a:ext cx="1288737" cy="129614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0547067" y="3670310"/>
              <a:ext cx="562321" cy="766802"/>
              <a:chOff x="335360" y="1340768"/>
              <a:chExt cx="1080120" cy="1472891"/>
            </a:xfrm>
          </p:grpSpPr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335360" y="1340768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1" y="1985729"/>
                <a:ext cx="389037" cy="3890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real scenario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623388" y="1268760"/>
            <a:ext cx="2790603" cy="4464495"/>
          </a:xfrm>
          <a:prstGeom prst="rect">
            <a:avLst/>
          </a:prstGeom>
          <a:solidFill>
            <a:srgbClr val="CD2548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Sql Server Management Studio IDE</a:t>
            </a:r>
            <a:endParaRPr lang="en-GB" sz="17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3468825" y="1268760"/>
            <a:ext cx="2606213" cy="4464494"/>
          </a:xfrm>
          <a:prstGeom prst="rect">
            <a:avLst/>
          </a:prstGeom>
          <a:solidFill>
            <a:srgbClr val="60BB0E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Working folder</a:t>
            </a:r>
          </a:p>
          <a:p>
            <a:pPr marL="0" indent="0" algn="ctr">
              <a:buNone/>
            </a:pPr>
            <a:r>
              <a:rPr lang="en-GB" sz="1700" dirty="0" smtClean="0"/>
              <a:t>File “.sql”</a:t>
            </a:r>
            <a:endParaRPr lang="en-GB" sz="1700" dirty="0"/>
          </a:p>
        </p:txBody>
      </p:sp>
      <p:sp>
        <p:nvSpPr>
          <p:cNvPr id="41" name="Snip Diagonal Corner Rectangle 40"/>
          <p:cNvSpPr/>
          <p:nvPr/>
        </p:nvSpPr>
        <p:spPr>
          <a:xfrm>
            <a:off x="2676306" y="1312008"/>
            <a:ext cx="1585038" cy="339536"/>
          </a:xfrm>
          <a:prstGeom prst="snip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129873" y="1268761"/>
            <a:ext cx="5466319" cy="4464494"/>
            <a:chOff x="6129873" y="1268761"/>
            <a:chExt cx="5466319" cy="4464494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 flipH="1">
              <a:off x="6129873" y="1270661"/>
              <a:ext cx="2790600" cy="4462593"/>
            </a:xfrm>
            <a:prstGeom prst="rect">
              <a:avLst/>
            </a:prstGeom>
            <a:solidFill>
              <a:srgbClr val="FFC000"/>
            </a:solidFill>
          </p:spPr>
          <p:txBody>
            <a:bodyPr anchor="b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700" dirty="0" smtClean="0">
                  <a:solidFill>
                    <a:schemeClr val="tx1"/>
                  </a:solidFill>
                </a:rPr>
                <a:t>Team Explorer to</a:t>
              </a:r>
            </a:p>
            <a:p>
              <a:pPr marL="0" indent="0" algn="ctr">
                <a:buNone/>
              </a:pPr>
              <a:r>
                <a:rPr lang="en-GB" sz="1700" dirty="0" smtClean="0">
                  <a:solidFill>
                    <a:schemeClr val="tx1"/>
                  </a:solidFill>
                </a:rPr>
                <a:t>Source Control</a:t>
              </a:r>
              <a:endParaRPr lang="en-GB" sz="1700" dirty="0">
                <a:solidFill>
                  <a:schemeClr val="tx1"/>
                </a:solidFill>
              </a:endParaRPr>
            </a:p>
          </p:txBody>
        </p:sp>
        <p:sp>
          <p:nvSpPr>
            <p:cNvPr id="8" name="Content Placeholder 4"/>
            <p:cNvSpPr txBox="1">
              <a:spLocks/>
            </p:cNvSpPr>
            <p:nvPr/>
          </p:nvSpPr>
          <p:spPr>
            <a:xfrm flipH="1">
              <a:off x="8975312" y="1268761"/>
              <a:ext cx="2620880" cy="4464494"/>
            </a:xfrm>
            <a:prstGeom prst="rect">
              <a:avLst/>
            </a:prstGeom>
            <a:solidFill>
              <a:srgbClr val="00BDE3"/>
            </a:solidFill>
          </p:spPr>
          <p:txBody>
            <a:bodyPr anchor="b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700" dirty="0" smtClean="0"/>
                <a:t>Code, History and</a:t>
              </a:r>
            </a:p>
            <a:p>
              <a:pPr marL="0" indent="0" algn="ctr">
                <a:buNone/>
              </a:pPr>
              <a:r>
                <a:rPr lang="en-GB" sz="1700" dirty="0"/>
                <a:t>C</a:t>
              </a:r>
              <a:r>
                <a:rPr lang="en-GB" sz="1700" dirty="0" smtClean="0"/>
                <a:t>hangesets</a:t>
              </a:r>
              <a:endParaRPr lang="en-GB" sz="1700" dirty="0"/>
            </a:p>
          </p:txBody>
        </p:sp>
        <p:sp>
          <p:nvSpPr>
            <p:cNvPr id="19" name="Cross 18"/>
            <p:cNvSpPr/>
            <p:nvPr/>
          </p:nvSpPr>
          <p:spPr>
            <a:xfrm>
              <a:off x="8656769" y="3097320"/>
              <a:ext cx="596045" cy="635715"/>
            </a:xfrm>
            <a:prstGeom prst="plus">
              <a:avLst>
                <a:gd name="adj" fmla="val 347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entagon 41"/>
          <p:cNvSpPr/>
          <p:nvPr/>
        </p:nvSpPr>
        <p:spPr>
          <a:xfrm>
            <a:off x="2990652" y="1803605"/>
            <a:ext cx="988440" cy="520786"/>
          </a:xfrm>
          <a:prstGeom prst="homePlate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663660" y="2626102"/>
            <a:ext cx="810532" cy="1602806"/>
            <a:chOff x="5756341" y="2653577"/>
            <a:chExt cx="810532" cy="160280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6341" y="3462826"/>
              <a:ext cx="810532" cy="79355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6341" y="2653577"/>
              <a:ext cx="810532" cy="773928"/>
            </a:xfrm>
            <a:prstGeom prst="rect">
              <a:avLst/>
            </a:prstGeom>
          </p:spPr>
        </p:pic>
      </p:grpSp>
      <p:sp>
        <p:nvSpPr>
          <p:cNvPr id="45" name="Pentagon 44"/>
          <p:cNvSpPr/>
          <p:nvPr/>
        </p:nvSpPr>
        <p:spPr>
          <a:xfrm>
            <a:off x="5667387" y="1803605"/>
            <a:ext cx="988440" cy="520786"/>
          </a:xfrm>
          <a:prstGeom prst="homePlate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53" name="Pentagon 52"/>
          <p:cNvSpPr/>
          <p:nvPr/>
        </p:nvSpPr>
        <p:spPr>
          <a:xfrm flipH="1">
            <a:off x="5485752" y="4650364"/>
            <a:ext cx="988440" cy="520786"/>
          </a:xfrm>
          <a:prstGeom prst="homePlate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54" name="Pentagon 53"/>
          <p:cNvSpPr/>
          <p:nvPr/>
        </p:nvSpPr>
        <p:spPr>
          <a:xfrm flipH="1">
            <a:off x="2813823" y="4615555"/>
            <a:ext cx="988440" cy="520786"/>
          </a:xfrm>
          <a:prstGeom prst="homePlate">
            <a:avLst/>
          </a:prstGeom>
          <a:solidFill>
            <a:schemeClr val="bg1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9399400" y="1866280"/>
            <a:ext cx="1784039" cy="2713061"/>
            <a:chOff x="9399400" y="1866280"/>
            <a:chExt cx="1784039" cy="2713061"/>
          </a:xfrm>
        </p:grpSpPr>
        <p:pic>
          <p:nvPicPr>
            <p:cNvPr id="55" name="Immagine 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00" y="1866280"/>
              <a:ext cx="1784039" cy="1401745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9820887" y="3452270"/>
              <a:ext cx="1026539" cy="1127071"/>
              <a:chOff x="9820887" y="3452270"/>
              <a:chExt cx="1026539" cy="1127071"/>
            </a:xfrm>
          </p:grpSpPr>
          <p:sp>
            <p:nvSpPr>
              <p:cNvPr id="57" name="object 22"/>
              <p:cNvSpPr/>
              <p:nvPr/>
            </p:nvSpPr>
            <p:spPr>
              <a:xfrm>
                <a:off x="9820887" y="3452270"/>
                <a:ext cx="416939" cy="517471"/>
              </a:xfrm>
              <a:prstGeom prst="rect">
                <a:avLst/>
              </a:prstGeom>
              <a:blipFill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58" name="object 22"/>
              <p:cNvSpPr/>
              <p:nvPr/>
            </p:nvSpPr>
            <p:spPr>
              <a:xfrm>
                <a:off x="9973287" y="3604670"/>
                <a:ext cx="416939" cy="517471"/>
              </a:xfrm>
              <a:prstGeom prst="rect">
                <a:avLst/>
              </a:prstGeom>
              <a:blipFill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59" name="object 22"/>
              <p:cNvSpPr/>
              <p:nvPr/>
            </p:nvSpPr>
            <p:spPr>
              <a:xfrm>
                <a:off x="10125687" y="3757070"/>
                <a:ext cx="416939" cy="517471"/>
              </a:xfrm>
              <a:prstGeom prst="rect">
                <a:avLst/>
              </a:prstGeom>
              <a:blipFill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60" name="object 22"/>
              <p:cNvSpPr/>
              <p:nvPr/>
            </p:nvSpPr>
            <p:spPr>
              <a:xfrm>
                <a:off x="10278087" y="3909470"/>
                <a:ext cx="416939" cy="517471"/>
              </a:xfrm>
              <a:prstGeom prst="rect">
                <a:avLst/>
              </a:prstGeom>
              <a:blipFill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61" name="object 22"/>
              <p:cNvSpPr/>
              <p:nvPr/>
            </p:nvSpPr>
            <p:spPr>
              <a:xfrm>
                <a:off x="10430487" y="4061870"/>
                <a:ext cx="416939" cy="517471"/>
              </a:xfrm>
              <a:prstGeom prst="rect">
                <a:avLst/>
              </a:prstGeom>
              <a:blipFill>
                <a:blip r:embed="rId6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</p:grpSp>
      </p:grpSp>
      <p:sp>
        <p:nvSpPr>
          <p:cNvPr id="63" name="Snip Diagonal Corner Rectangle 62"/>
          <p:cNvSpPr/>
          <p:nvPr/>
        </p:nvSpPr>
        <p:spPr>
          <a:xfrm>
            <a:off x="8192253" y="1343086"/>
            <a:ext cx="1585038" cy="339536"/>
          </a:xfrm>
          <a:prstGeom prst="snip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0183" y="1803605"/>
            <a:ext cx="1391002" cy="1950600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214236" y="2937189"/>
            <a:ext cx="2919638" cy="2233961"/>
            <a:chOff x="214236" y="2937189"/>
            <a:chExt cx="2919638" cy="223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214236" y="2937189"/>
              <a:ext cx="2919638" cy="2233961"/>
              <a:chOff x="214236" y="2937189"/>
              <a:chExt cx="2919638" cy="2233961"/>
            </a:xfrm>
          </p:grpSpPr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2454649" y="2937189"/>
                <a:ext cx="679225" cy="926217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object 20"/>
              <p:cNvSpPr/>
              <p:nvPr/>
            </p:nvSpPr>
            <p:spPr>
              <a:xfrm>
                <a:off x="214236" y="3754205"/>
                <a:ext cx="2190435" cy="1416945"/>
              </a:xfrm>
              <a:prstGeom prst="rect">
                <a:avLst/>
              </a:prstGeom>
              <a:blipFill>
                <a:blip r:embed="rId8" cstate="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764" dirty="0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0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292" y="3427505"/>
                <a:ext cx="1091092" cy="843116"/>
              </a:xfrm>
              <a:prstGeom prst="rect">
                <a:avLst/>
              </a:prstGeom>
            </p:spPr>
          </p:pic>
        </p:grpSp>
        <p:pic>
          <p:nvPicPr>
            <p:cNvPr id="71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852" y="3319973"/>
              <a:ext cx="446301" cy="4463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4096063" y="1706800"/>
            <a:ext cx="1386416" cy="2978877"/>
            <a:chOff x="4096063" y="1706800"/>
            <a:chExt cx="1386416" cy="2978877"/>
          </a:xfrm>
        </p:grpSpPr>
        <p:grpSp>
          <p:nvGrpSpPr>
            <p:cNvPr id="65" name="Group 64"/>
            <p:cNvGrpSpPr/>
            <p:nvPr/>
          </p:nvGrpSpPr>
          <p:grpSpPr>
            <a:xfrm>
              <a:off x="4096063" y="1706800"/>
              <a:ext cx="1386416" cy="2978877"/>
              <a:chOff x="4096063" y="1706800"/>
              <a:chExt cx="1386416" cy="2978877"/>
            </a:xfrm>
          </p:grpSpPr>
          <p:sp>
            <p:nvSpPr>
              <p:cNvPr id="35" name="object 22"/>
              <p:cNvSpPr/>
              <p:nvPr/>
            </p:nvSpPr>
            <p:spPr>
              <a:xfrm>
                <a:off x="4096063" y="1706800"/>
                <a:ext cx="1386416" cy="172070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55897" y="3558606"/>
                <a:ext cx="1026539" cy="1127071"/>
                <a:chOff x="4391614" y="3557302"/>
                <a:chExt cx="1026539" cy="1127071"/>
              </a:xfrm>
            </p:grpSpPr>
            <p:sp>
              <p:nvSpPr>
                <p:cNvPr id="47" name="object 22"/>
                <p:cNvSpPr/>
                <p:nvPr/>
              </p:nvSpPr>
              <p:spPr>
                <a:xfrm>
                  <a:off x="4391614" y="3557302"/>
                  <a:ext cx="416939" cy="517471"/>
                </a:xfrm>
                <a:prstGeom prst="rect">
                  <a:avLst/>
                </a:prstGeom>
                <a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49" name="object 22"/>
                <p:cNvSpPr/>
                <p:nvPr/>
              </p:nvSpPr>
              <p:spPr>
                <a:xfrm>
                  <a:off x="4544014" y="3709702"/>
                  <a:ext cx="416939" cy="517471"/>
                </a:xfrm>
                <a:prstGeom prst="rect">
                  <a:avLst/>
                </a:prstGeom>
                <a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50" name="object 22"/>
                <p:cNvSpPr/>
                <p:nvPr/>
              </p:nvSpPr>
              <p:spPr>
                <a:xfrm>
                  <a:off x="4696414" y="3862102"/>
                  <a:ext cx="416939" cy="517471"/>
                </a:xfrm>
                <a:prstGeom prst="rect">
                  <a:avLst/>
                </a:prstGeom>
                <a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51" name="object 22"/>
                <p:cNvSpPr/>
                <p:nvPr/>
              </p:nvSpPr>
              <p:spPr>
                <a:xfrm>
                  <a:off x="4848814" y="4014502"/>
                  <a:ext cx="416939" cy="517471"/>
                </a:xfrm>
                <a:prstGeom prst="rect">
                  <a:avLst/>
                </a:prstGeom>
                <a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52" name="object 22"/>
                <p:cNvSpPr/>
                <p:nvPr/>
              </p:nvSpPr>
              <p:spPr>
                <a:xfrm>
                  <a:off x="5001214" y="4166902"/>
                  <a:ext cx="416939" cy="517471"/>
                </a:xfrm>
                <a:prstGeom prst="rect">
                  <a:avLst/>
                </a:prstGeom>
                <a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</p:grpSp>
        </p:grpSp>
        <p:pic>
          <p:nvPicPr>
            <p:cNvPr id="72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465" y="2358262"/>
              <a:ext cx="446301" cy="4463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Left-Right Arrow 74"/>
          <p:cNvSpPr/>
          <p:nvPr/>
        </p:nvSpPr>
        <p:spPr>
          <a:xfrm rot="19800000">
            <a:off x="2931601" y="2825380"/>
            <a:ext cx="1441087" cy="414836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53" grpId="0" animBg="1"/>
      <p:bldP spid="54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DevOps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 smtClean="0"/>
          </a:p>
          <a:p>
            <a:r>
              <a:rPr lang="it-IT" dirty="0" smtClean="0"/>
              <a:t>The Continuous pattern</a:t>
            </a:r>
            <a:endParaRPr lang="it-IT" dirty="0"/>
          </a:p>
          <a:p>
            <a:r>
              <a:rPr lang="it-IT" dirty="0"/>
              <a:t>Source control manager</a:t>
            </a:r>
          </a:p>
          <a:p>
            <a:r>
              <a:rPr lang="it-IT" dirty="0"/>
              <a:t>Database vs Code</a:t>
            </a:r>
          </a:p>
          <a:p>
            <a:r>
              <a:rPr lang="it-IT" dirty="0"/>
              <a:t>Database Development </a:t>
            </a:r>
            <a:r>
              <a:rPr lang="it-IT" dirty="0" err="1" smtClean="0"/>
              <a:t>tools</a:t>
            </a:r>
            <a:r>
              <a:rPr lang="it-IT" dirty="0" smtClean="0"/>
              <a:t> and </a:t>
            </a:r>
            <a:r>
              <a:rPr lang="it-IT" dirty="0" err="1" smtClean="0"/>
              <a:t>solutions</a:t>
            </a:r>
            <a:endParaRPr lang="it-IT" dirty="0"/>
          </a:p>
          <a:p>
            <a:r>
              <a:rPr lang="it-IT" dirty="0" err="1"/>
              <a:t>Conclusions</a:t>
            </a:r>
            <a:endParaRPr lang="it-IT" dirty="0"/>
          </a:p>
          <a:p>
            <a:r>
              <a:rPr lang="it-IT" dirty="0"/>
              <a:t>Q&amp;A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SQL Server Management Studio + Visual Studio Team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Simply manage and track fixes</a:t>
            </a:r>
            <a:endParaRPr lang="en-US" sz="2800" dirty="0"/>
          </a:p>
          <a:p>
            <a:r>
              <a:rPr lang="en-US" sz="2800" dirty="0" smtClean="0"/>
              <a:t>Multiple development environments</a:t>
            </a:r>
            <a:endParaRPr lang="en-US" sz="2800" dirty="0"/>
          </a:p>
          <a:p>
            <a:r>
              <a:rPr lang="en-US" sz="2800" dirty="0" smtClean="0"/>
              <a:t>Branch the databases as the application</a:t>
            </a:r>
            <a:endParaRPr lang="en-US" sz="2800" dirty="0"/>
          </a:p>
          <a:p>
            <a:r>
              <a:rPr lang="en-US" sz="2800" dirty="0" smtClean="0"/>
              <a:t>Switch to different versions of the databases</a:t>
            </a:r>
          </a:p>
          <a:p>
            <a:r>
              <a:rPr lang="en-US" sz="2800" dirty="0" smtClean="0"/>
              <a:t>Label the changesets as for the application</a:t>
            </a:r>
          </a:p>
          <a:p>
            <a:r>
              <a:rPr lang="en-US" sz="2800" dirty="0" smtClean="0"/>
              <a:t>Integration with automated tools for deploying</a:t>
            </a:r>
          </a:p>
          <a:p>
            <a:r>
              <a:rPr lang="en-US" sz="2800" dirty="0" smtClean="0"/>
              <a:t>Ready for drift check during deployment</a:t>
            </a:r>
            <a:endParaRPr lang="en-US" sz="2800" dirty="0"/>
          </a:p>
          <a:p>
            <a:r>
              <a:rPr lang="en-US" sz="2800" dirty="0" smtClean="0"/>
              <a:t>Sync all the team to a certain version of the databases</a:t>
            </a:r>
          </a:p>
          <a:p>
            <a:r>
              <a:rPr lang="en-US" sz="2800" dirty="0" smtClean="0"/>
              <a:t>…much more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it-IT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using SCM on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6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err="1" smtClean="0"/>
              <a:t>Possible</a:t>
            </a:r>
            <a:r>
              <a:rPr lang="it-IT" sz="2400" dirty="0" smtClean="0"/>
              <a:t> </a:t>
            </a:r>
            <a:r>
              <a:rPr lang="it-IT" sz="2400" dirty="0" err="1" smtClean="0"/>
              <a:t>consideration</a:t>
            </a:r>
            <a:endParaRPr lang="it-IT" sz="2400" dirty="0"/>
          </a:p>
          <a:p>
            <a:pPr lvl="1"/>
            <a:r>
              <a:rPr lang="it-IT" sz="2400" dirty="0"/>
              <a:t>How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team </a:t>
            </a:r>
            <a:r>
              <a:rPr lang="it-IT" sz="2400" dirty="0" err="1"/>
              <a:t>structured</a:t>
            </a:r>
            <a:r>
              <a:rPr lang="it-IT" sz="2400" dirty="0"/>
              <a:t>?</a:t>
            </a:r>
          </a:p>
          <a:p>
            <a:pPr lvl="1"/>
            <a:r>
              <a:rPr lang="it-IT" sz="2400" dirty="0" err="1"/>
              <a:t>Which</a:t>
            </a:r>
            <a:r>
              <a:rPr lang="it-IT" sz="2400" dirty="0"/>
              <a:t> are the minimum requirements?</a:t>
            </a:r>
          </a:p>
          <a:p>
            <a:pPr lvl="1"/>
            <a:r>
              <a:rPr lang="it-IT" sz="2400" dirty="0"/>
              <a:t>How </a:t>
            </a:r>
            <a:r>
              <a:rPr lang="it-IT" sz="2400" dirty="0" err="1"/>
              <a:t>much</a:t>
            </a:r>
            <a:r>
              <a:rPr lang="it-IT" sz="2400" dirty="0"/>
              <a:t> can I </a:t>
            </a:r>
            <a:r>
              <a:rPr lang="it-IT" sz="2400" dirty="0" err="1" smtClean="0"/>
              <a:t>spend</a:t>
            </a:r>
            <a:r>
              <a:rPr lang="it-IT" sz="2400" dirty="0"/>
              <a:t>?</a:t>
            </a:r>
          </a:p>
          <a:p>
            <a:pPr lvl="1"/>
            <a:r>
              <a:rPr lang="it-IT" sz="2400" dirty="0"/>
              <a:t>Can I </a:t>
            </a:r>
            <a:r>
              <a:rPr lang="it-IT" sz="2400" dirty="0" err="1"/>
              <a:t>afford</a:t>
            </a:r>
            <a:r>
              <a:rPr lang="it-IT" sz="2400" dirty="0"/>
              <a:t> the </a:t>
            </a:r>
            <a:r>
              <a:rPr lang="it-IT" sz="2400" dirty="0" err="1"/>
              <a:t>learning</a:t>
            </a:r>
            <a:r>
              <a:rPr lang="it-IT" sz="2400" dirty="0"/>
              <a:t> curve </a:t>
            </a:r>
            <a:r>
              <a:rPr lang="it-IT" sz="2400" dirty="0" err="1"/>
              <a:t>if</a:t>
            </a:r>
            <a:r>
              <a:rPr lang="it-IT" sz="2400" dirty="0"/>
              <a:t> I </a:t>
            </a:r>
            <a:r>
              <a:rPr lang="it-IT" sz="2400" dirty="0" err="1"/>
              <a:t>change</a:t>
            </a:r>
            <a:r>
              <a:rPr lang="it-IT" sz="2400" dirty="0"/>
              <a:t> IDE?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800" dirty="0" err="1" smtClean="0"/>
              <a:t>However</a:t>
            </a:r>
            <a:r>
              <a:rPr lang="it-IT" sz="2800" dirty="0" smtClean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 smtClean="0"/>
              <a:t>should</a:t>
            </a:r>
            <a:r>
              <a:rPr lang="it-IT" sz="2800" dirty="0" smtClean="0"/>
              <a:t> </a:t>
            </a:r>
            <a:r>
              <a:rPr lang="it-IT" sz="2800" dirty="0" err="1" smtClean="0"/>
              <a:t>really</a:t>
            </a:r>
            <a:r>
              <a:rPr lang="it-IT" sz="2800" dirty="0" smtClean="0"/>
              <a:t> </a:t>
            </a:r>
            <a:r>
              <a:rPr lang="it-IT" sz="2800" dirty="0"/>
              <a:t>use the Source Control </a:t>
            </a:r>
            <a:r>
              <a:rPr lang="it-IT" sz="2800" dirty="0">
                <a:sym typeface="Wingdings" panose="05000000000000000000" pitchFamily="2" charset="2"/>
              </a:rPr>
              <a:t></a:t>
            </a:r>
            <a:endParaRPr lang="it-IT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5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..and, </a:t>
            </a:r>
            <a:r>
              <a:rPr lang="it-IT" sz="2800" dirty="0" err="1" smtClean="0"/>
              <a:t>hopefully</a:t>
            </a:r>
            <a:r>
              <a:rPr lang="it-IT" sz="2800" dirty="0" smtClean="0"/>
              <a:t>, </a:t>
            </a:r>
            <a:r>
              <a:rPr lang="it-IT" sz="2800" dirty="0" err="1" smtClean="0"/>
              <a:t>answers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13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4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http://www.codinghorror.com/blog/2006/12/is-your-database-under-version-control.html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http://odetocode.com/blogs/scott/archive/2008/01/30/three-rules-for-database-work.aspx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http://odetocode.com/blogs/scott/archive/2008/01/31/versioning-databases-the-baseline.aspx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http://odetocode.com/blogs/scott/archive/2008/02/02/versioning-databases-change-scripts.aspx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http://odetocode.com/blogs/scott/archive/2008/02/02/versioning-databases-views-stored-procedures-and-the-like.aspx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http://odetocode.com/blogs/scott/archive/2008/02/03/versioning-databases-branching-and-merging.aspx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http://www.red-gate.com/products/sql-development/sql-source-control/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http://</a:t>
            </a:r>
            <a:r>
              <a:rPr lang="en-US" sz="1800" dirty="0" smtClean="0">
                <a:hlinkClick r:id="rId10"/>
              </a:rPr>
              <a:t>apexsql.com/sql_tools_source_control.aspx</a:t>
            </a:r>
            <a:endParaRPr lang="it-IT" sz="1800" dirty="0"/>
          </a:p>
          <a:p>
            <a:r>
              <a:rPr lang="it-IT" sz="1800" dirty="0">
                <a:hlinkClick r:id="rId11"/>
              </a:rPr>
              <a:t>http://suxstellino.wordpress.com/tag/alm/</a:t>
            </a:r>
            <a:endParaRPr lang="it-IT" sz="1800" dirty="0"/>
          </a:p>
          <a:p>
            <a:r>
              <a:rPr lang="it-IT" sz="1800" dirty="0">
                <a:hlinkClick r:id="rId12"/>
              </a:rPr>
              <a:t>http://blogs.dotnethell.it/suxstellino/Category_2927.aspx</a:t>
            </a:r>
            <a:endParaRPr lang="it-IT" sz="1800" dirty="0"/>
          </a:p>
          <a:p>
            <a:r>
              <a:rPr lang="it-IT" sz="1800" dirty="0">
                <a:hlinkClick r:id="rId13"/>
              </a:rPr>
              <a:t>http://blogs.msdn.com/b/ssdt/archive/2012/02/02/including-data-in-an-sql-server-database-project.aspx</a:t>
            </a:r>
            <a:endParaRPr lang="it-IT" sz="1800" dirty="0"/>
          </a:p>
          <a:p>
            <a:endParaRPr lang="it-IT" sz="18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3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7" y="1402482"/>
            <a:ext cx="1847850" cy="51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My work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9717" y="1916832"/>
            <a:ext cx="599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SQL Server sotto source control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Unit testing con SQL Server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SQL Server Continuous Integration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17" y="2785137"/>
            <a:ext cx="1847850" cy="802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370" y="3523801"/>
            <a:ext cx="59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8"/>
              </a:rPr>
              <a:t>Putting our database under source control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70" y="3893133"/>
            <a:ext cx="1840337" cy="583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007" y="4476822"/>
            <a:ext cx="59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0"/>
              </a:rPr>
              <a:t>Unit testing on SQL Server databases with tSQLt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007" y="4827148"/>
            <a:ext cx="1632545" cy="6201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324" y="5429843"/>
            <a:ext cx="59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2"/>
              </a:rPr>
              <a:t>ALM on docs.com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4017" y="1017499"/>
            <a:ext cx="3362325" cy="952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48128" y="2002185"/>
            <a:ext cx="45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14"/>
              </a:rPr>
              <a:t>Virtual chapter </a:t>
            </a:r>
            <a:r>
              <a:rPr lang="en-US" dirty="0" err="1" smtClean="0">
                <a:hlinkClick r:id="rId14"/>
              </a:rPr>
              <a:t>su</a:t>
            </a:r>
            <a:r>
              <a:rPr lang="en-US" dirty="0" smtClean="0">
                <a:hlinkClick r:id="rId14"/>
              </a:rPr>
              <a:t> SQL Server e source control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248128" y="2965624"/>
            <a:ext cx="45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15"/>
              </a:rPr>
              <a:t>ALM </a:t>
            </a:r>
            <a:r>
              <a:rPr lang="en-US" dirty="0" err="1" smtClean="0">
                <a:hlinkClick r:id="rId15"/>
              </a:rPr>
              <a:t>su</a:t>
            </a:r>
            <a:r>
              <a:rPr lang="en-US" dirty="0" smtClean="0">
                <a:hlinkClick r:id="rId15"/>
              </a:rPr>
              <a:t> getlatestversion.it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8464017" y="2204571"/>
            <a:ext cx="3392094" cy="1109205"/>
            <a:chOff x="8608562" y="0"/>
            <a:chExt cx="3392094" cy="1109205"/>
          </a:xfrm>
        </p:grpSpPr>
        <p:pic>
          <p:nvPicPr>
            <p:cNvPr id="16" name="Picture 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562" y="0"/>
              <a:ext cx="1109205" cy="1109205"/>
            </a:xfrm>
            <a:prstGeom prst="rect">
              <a:avLst/>
            </a:prstGeom>
          </p:spPr>
        </p:pic>
        <p:sp>
          <p:nvSpPr>
            <p:cNvPr id="17" name="TextBox 2"/>
            <p:cNvSpPr txBox="1"/>
            <p:nvPr/>
          </p:nvSpPr>
          <p:spPr>
            <a:xfrm>
              <a:off x="9665273" y="323770"/>
              <a:ext cx="2335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WP" panose="020B0502040204020203" pitchFamily="34" charset="0"/>
                  <a:cs typeface="Segoe WP" panose="020B0502040204020203" pitchFamily="34" charset="0"/>
                </a:rPr>
                <a:t>getlatestversion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843"/>
          <a:stretch/>
        </p:blipFill>
        <p:spPr>
          <a:xfrm>
            <a:off x="3143672" y="1176109"/>
            <a:ext cx="2619773" cy="3093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6508"/>
          <a:stretch/>
        </p:blipFill>
        <p:spPr>
          <a:xfrm>
            <a:off x="6024923" y="1152245"/>
            <a:ext cx="2667352" cy="3116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65" y="1176109"/>
            <a:ext cx="2474951" cy="3116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4581128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6"/>
              </a:rPr>
              <a:t>SQL Server Source Control Basics</a:t>
            </a:r>
            <a:endParaRPr lang="en-US" sz="2000" dirty="0"/>
          </a:p>
          <a:p>
            <a:r>
              <a:rPr lang="en-US" sz="2000" dirty="0" smtClean="0">
                <a:hlinkClick r:id="rId7"/>
              </a:rPr>
              <a:t>Continuous Integration for databases</a:t>
            </a:r>
            <a:endParaRPr lang="en-US" sz="2000" dirty="0"/>
          </a:p>
          <a:p>
            <a:r>
              <a:rPr lang="en-US" sz="2000" dirty="0" smtClean="0">
                <a:hlinkClick r:id="rId8"/>
              </a:rPr>
              <a:t>Solving the database deployment problem</a:t>
            </a:r>
            <a:endParaRPr lang="en-US" sz="2000" dirty="0"/>
          </a:p>
          <a:p>
            <a:r>
              <a:rPr lang="en-US" sz="2000" dirty="0" smtClean="0">
                <a:hlinkClick r:id="rId9"/>
              </a:rPr>
              <a:t>SQL Server Team-Based Development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2531" y="1176109"/>
            <a:ext cx="2514722" cy="31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</a:t>
            </a:r>
            <a:r>
              <a:rPr lang="it-IT" dirty="0" smtClean="0"/>
              <a:t>razie agli sponsor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75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6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71664" y="1268761"/>
            <a:ext cx="8524528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i="1" dirty="0" smtClean="0"/>
              <a:t>DevOps </a:t>
            </a:r>
            <a:r>
              <a:rPr lang="en-US" sz="2600" dirty="0" smtClean="0"/>
              <a:t>is </a:t>
            </a:r>
            <a:r>
              <a:rPr lang="en-US" sz="2600" dirty="0"/>
              <a:t>a culture, movement or practice that emphasizes the collaboration and communication of both </a:t>
            </a:r>
            <a:r>
              <a:rPr lang="en-US" sz="2600" b="1" i="1" dirty="0"/>
              <a:t>software developers</a:t>
            </a:r>
            <a:r>
              <a:rPr lang="en-US" sz="2600" dirty="0"/>
              <a:t> and other information-technology(IT) professionals while </a:t>
            </a:r>
            <a:r>
              <a:rPr lang="en-US" sz="2600" b="1" i="1" dirty="0"/>
              <a:t>automating</a:t>
            </a:r>
            <a:r>
              <a:rPr lang="en-US" sz="2600" dirty="0"/>
              <a:t> the process of software delivery and infrastructure changes</a:t>
            </a:r>
            <a:r>
              <a:rPr lang="en-US" sz="2600" dirty="0" smtClean="0"/>
              <a:t>.</a:t>
            </a:r>
            <a:r>
              <a:rPr lang="en-US" sz="2600" dirty="0"/>
              <a:t> It aims at establishing a culture and environment where </a:t>
            </a:r>
            <a:r>
              <a:rPr lang="en-US" sz="2600" b="1" i="1" dirty="0"/>
              <a:t>building</a:t>
            </a:r>
            <a:r>
              <a:rPr lang="en-US" sz="2600" dirty="0"/>
              <a:t>, </a:t>
            </a:r>
            <a:r>
              <a:rPr lang="en-US" sz="2600" b="1" i="1" dirty="0"/>
              <a:t>testing</a:t>
            </a:r>
            <a:r>
              <a:rPr lang="en-US" sz="2600" dirty="0"/>
              <a:t>, and releasing software, can happen rapidly, frequently, and more </a:t>
            </a:r>
            <a:r>
              <a:rPr lang="en-US" sz="2600" dirty="0" smtClean="0"/>
              <a:t>reliably</a:t>
            </a:r>
            <a:endParaRPr lang="en-US" sz="2600" i="1" dirty="0" smtClean="0"/>
          </a:p>
          <a:p>
            <a:pPr algn="r">
              <a:lnSpc>
                <a:spcPct val="120000"/>
              </a:lnSpc>
            </a:pPr>
            <a:r>
              <a:rPr lang="en-US" sz="2600" i="1" dirty="0" smtClean="0"/>
              <a:t>(</a:t>
            </a:r>
            <a:r>
              <a:rPr lang="en-US" sz="2600" i="1" dirty="0"/>
              <a:t>source Wikipedia)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DevOps concept</a:t>
            </a:r>
            <a:endParaRPr lang="en-GB" dirty="0"/>
          </a:p>
        </p:txBody>
      </p:sp>
      <p:sp>
        <p:nvSpPr>
          <p:cNvPr id="5" name="object 10"/>
          <p:cNvSpPr/>
          <p:nvPr/>
        </p:nvSpPr>
        <p:spPr>
          <a:xfrm>
            <a:off x="431371" y="1268761"/>
            <a:ext cx="2466208" cy="253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will speak about…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 flipH="1">
            <a:off x="9624392" y="2318199"/>
            <a:ext cx="1728192" cy="946474"/>
          </a:xfrm>
          <a:solidFill>
            <a:srgbClr val="60BB0E"/>
          </a:solidFill>
        </p:spPr>
        <p:txBody>
          <a:bodyPr anchor="b"/>
          <a:lstStyle/>
          <a:p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8928992" cy="4525963"/>
          </a:xfrm>
        </p:spPr>
        <p:txBody>
          <a:bodyPr/>
          <a:lstStyle/>
          <a:p>
            <a:r>
              <a:rPr lang="en-US" sz="2800" dirty="0"/>
              <a:t>Development </a:t>
            </a:r>
            <a:r>
              <a:rPr lang="en-US" sz="2800" dirty="0" smtClean="0"/>
              <a:t>teams</a:t>
            </a:r>
            <a:endParaRPr lang="en-US" sz="2800" dirty="0"/>
          </a:p>
          <a:p>
            <a:pPr lvl="1"/>
            <a:r>
              <a:rPr lang="en-US" sz="2400" dirty="0"/>
              <a:t>We’re writing code and </a:t>
            </a:r>
            <a:r>
              <a:rPr lang="en-US" sz="2400" dirty="0" smtClean="0"/>
              <a:t>features</a:t>
            </a:r>
          </a:p>
          <a:p>
            <a:r>
              <a:rPr lang="en-US" sz="2800" dirty="0" smtClean="0"/>
              <a:t>Sharing work</a:t>
            </a:r>
          </a:p>
          <a:p>
            <a:pPr lvl="1"/>
            <a:r>
              <a:rPr lang="en-US" sz="2400" dirty="0" smtClean="0"/>
              <a:t>We’re creating changesets that will be shared across the team</a:t>
            </a:r>
          </a:p>
          <a:p>
            <a:r>
              <a:rPr lang="en-US" sz="2800" dirty="0" smtClean="0"/>
              <a:t>Automation</a:t>
            </a:r>
            <a:endParaRPr lang="en-US" sz="2800" dirty="0"/>
          </a:p>
          <a:p>
            <a:pPr lvl="1"/>
            <a:r>
              <a:rPr lang="en-US" sz="2400" dirty="0"/>
              <a:t>Every “</a:t>
            </a:r>
            <a:r>
              <a:rPr lang="en-US" sz="2400" dirty="0" err="1"/>
              <a:t>checkin</a:t>
            </a:r>
            <a:r>
              <a:rPr lang="en-US" sz="2400" dirty="0"/>
              <a:t>” should be automatically built and delivered</a:t>
            </a:r>
          </a:p>
          <a:p>
            <a:r>
              <a:rPr lang="en-US" sz="2800" dirty="0" smtClean="0"/>
              <a:t>Productivity</a:t>
            </a:r>
            <a:endParaRPr lang="en-US" sz="2800" dirty="0"/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repeatable and reliable </a:t>
            </a:r>
            <a:r>
              <a:rPr lang="en-US" sz="2400" dirty="0"/>
              <a:t>process will speed up our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 flipH="1">
            <a:off x="9624392" y="4380004"/>
            <a:ext cx="1728192" cy="881387"/>
          </a:xfrm>
          <a:solidFill>
            <a:srgbClr val="00BDE3"/>
          </a:solidFill>
        </p:spPr>
        <p:txBody>
          <a:bodyPr anchor="b"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 flipH="1">
            <a:off x="9624392" y="1366580"/>
            <a:ext cx="1728192" cy="867190"/>
          </a:xfrm>
          <a:solidFill>
            <a:srgbClr val="CD2548"/>
          </a:solidFill>
        </p:spPr>
        <p:txBody>
          <a:bodyPr anchor="b"/>
          <a:lstStyle/>
          <a:p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806213" y="1407620"/>
            <a:ext cx="1355024" cy="812062"/>
            <a:chOff x="9806213" y="1407620"/>
            <a:chExt cx="1355024" cy="812062"/>
          </a:xfrm>
        </p:grpSpPr>
        <p:sp>
          <p:nvSpPr>
            <p:cNvPr id="13" name="object 13"/>
            <p:cNvSpPr/>
            <p:nvPr/>
          </p:nvSpPr>
          <p:spPr>
            <a:xfrm>
              <a:off x="9806213" y="1407620"/>
              <a:ext cx="593157" cy="811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4" name="object 13"/>
            <p:cNvSpPr/>
            <p:nvPr/>
          </p:nvSpPr>
          <p:spPr>
            <a:xfrm>
              <a:off x="10568080" y="1408475"/>
              <a:ext cx="593157" cy="811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sp>
        <p:nvSpPr>
          <p:cNvPr id="15" name="object 8"/>
          <p:cNvSpPr/>
          <p:nvPr/>
        </p:nvSpPr>
        <p:spPr>
          <a:xfrm>
            <a:off x="9915905" y="2338939"/>
            <a:ext cx="1224136" cy="946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8" name="object 27"/>
          <p:cNvSpPr/>
          <p:nvPr/>
        </p:nvSpPr>
        <p:spPr>
          <a:xfrm flipV="1">
            <a:off x="9891657" y="4315346"/>
            <a:ext cx="1271746" cy="982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764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 flipH="1">
            <a:off x="9624392" y="3349102"/>
            <a:ext cx="1728192" cy="946474"/>
          </a:xfrm>
          <a:prstGeom prst="rect">
            <a:avLst/>
          </a:prstGeom>
          <a:solidFill>
            <a:srgbClr val="FFC000"/>
          </a:solidFill>
        </p:spPr>
        <p:txBody>
          <a:bodyPr anchor="b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smtClean="0"/>
              <a:t> </a:t>
            </a:r>
            <a:endParaRPr lang="en-GB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89" y="3279737"/>
            <a:ext cx="1350081" cy="10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want reach these goals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8928992" cy="4525963"/>
          </a:xfrm>
        </p:spPr>
        <p:txBody>
          <a:bodyPr/>
          <a:lstStyle/>
          <a:p>
            <a:r>
              <a:rPr lang="en-US" sz="2800" dirty="0" smtClean="0"/>
              <a:t>Add operations teams</a:t>
            </a:r>
            <a:endParaRPr lang="en-US" sz="2800" dirty="0"/>
          </a:p>
          <a:p>
            <a:pPr lvl="1"/>
            <a:r>
              <a:rPr lang="en-US" sz="2400" dirty="0" smtClean="0"/>
              <a:t>We want to bring our development in environments</a:t>
            </a:r>
          </a:p>
          <a:p>
            <a:r>
              <a:rPr lang="en-US" sz="2800" dirty="0" smtClean="0"/>
              <a:t>Sharing work with them</a:t>
            </a:r>
          </a:p>
          <a:p>
            <a:pPr lvl="1"/>
            <a:r>
              <a:rPr lang="en-US" sz="2400" dirty="0" smtClean="0"/>
              <a:t>Operations team must know development stuff and processes</a:t>
            </a:r>
          </a:p>
          <a:p>
            <a:r>
              <a:rPr lang="en-US" sz="2800" dirty="0" smtClean="0"/>
              <a:t>Automation is still needed</a:t>
            </a:r>
            <a:endParaRPr lang="en-US" sz="2800" dirty="0"/>
          </a:p>
          <a:p>
            <a:pPr lvl="1"/>
            <a:r>
              <a:rPr lang="en-US" sz="2400" dirty="0" smtClean="0"/>
              <a:t>We want to be able to write automated delivery processes</a:t>
            </a:r>
            <a:endParaRPr lang="en-US" sz="2400" dirty="0"/>
          </a:p>
          <a:p>
            <a:r>
              <a:rPr lang="en-US" sz="2800" dirty="0" smtClean="0"/>
              <a:t>Productivity is a must, also here</a:t>
            </a:r>
            <a:endParaRPr lang="en-US" sz="2800" dirty="0"/>
          </a:p>
          <a:p>
            <a:pPr lvl="1"/>
            <a:r>
              <a:rPr lang="en-US" sz="2400" dirty="0" smtClean="0"/>
              <a:t>This is true also for deploying the application</a:t>
            </a:r>
            <a:endParaRPr lang="en-US" sz="2400" dirty="0"/>
          </a:p>
        </p:txBody>
      </p:sp>
      <p:sp>
        <p:nvSpPr>
          <p:cNvPr id="42" name="Content Placeholder 2"/>
          <p:cNvSpPr>
            <a:spLocks noGrp="1"/>
          </p:cNvSpPr>
          <p:nvPr>
            <p:ph idx="10"/>
          </p:nvPr>
        </p:nvSpPr>
        <p:spPr>
          <a:xfrm flipH="1">
            <a:off x="9624392" y="2318199"/>
            <a:ext cx="1728192" cy="946474"/>
          </a:xfrm>
          <a:solidFill>
            <a:srgbClr val="60BB0E"/>
          </a:solidFill>
        </p:spPr>
        <p:txBody>
          <a:bodyPr anchor="b"/>
          <a:lstStyle/>
          <a:p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3" name="Content Placeholder 4"/>
          <p:cNvSpPr>
            <a:spLocks noGrp="1"/>
          </p:cNvSpPr>
          <p:nvPr>
            <p:ph idx="11"/>
          </p:nvPr>
        </p:nvSpPr>
        <p:spPr>
          <a:xfrm flipH="1">
            <a:off x="9624392" y="4380004"/>
            <a:ext cx="1728192" cy="881387"/>
          </a:xfrm>
          <a:solidFill>
            <a:srgbClr val="00BDE3"/>
          </a:solidFill>
        </p:spPr>
        <p:txBody>
          <a:bodyPr anchor="b"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4" name="Content Placeholder 5"/>
          <p:cNvSpPr>
            <a:spLocks noGrp="1"/>
          </p:cNvSpPr>
          <p:nvPr>
            <p:ph idx="12"/>
          </p:nvPr>
        </p:nvSpPr>
        <p:spPr>
          <a:xfrm flipH="1">
            <a:off x="9624392" y="1366580"/>
            <a:ext cx="1728192" cy="867190"/>
          </a:xfrm>
          <a:solidFill>
            <a:srgbClr val="CD2548"/>
          </a:solidFill>
        </p:spPr>
        <p:txBody>
          <a:bodyPr anchor="b"/>
          <a:lstStyle/>
          <a:p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9806213" y="1407620"/>
            <a:ext cx="1355024" cy="812062"/>
            <a:chOff x="9806213" y="1407620"/>
            <a:chExt cx="1355024" cy="812062"/>
          </a:xfrm>
        </p:grpSpPr>
        <p:sp>
          <p:nvSpPr>
            <p:cNvPr id="46" name="object 13"/>
            <p:cNvSpPr/>
            <p:nvPr/>
          </p:nvSpPr>
          <p:spPr>
            <a:xfrm>
              <a:off x="9806213" y="1407620"/>
              <a:ext cx="593157" cy="811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47" name="object 13"/>
            <p:cNvSpPr/>
            <p:nvPr/>
          </p:nvSpPr>
          <p:spPr>
            <a:xfrm>
              <a:off x="10568080" y="1408475"/>
              <a:ext cx="593157" cy="811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sp>
        <p:nvSpPr>
          <p:cNvPr id="48" name="object 8"/>
          <p:cNvSpPr/>
          <p:nvPr/>
        </p:nvSpPr>
        <p:spPr>
          <a:xfrm>
            <a:off x="9915905" y="2338939"/>
            <a:ext cx="1224136" cy="946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9" name="object 27"/>
          <p:cNvSpPr/>
          <p:nvPr/>
        </p:nvSpPr>
        <p:spPr>
          <a:xfrm flipV="1">
            <a:off x="9891657" y="4315346"/>
            <a:ext cx="1271746" cy="982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764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flipH="1">
            <a:off x="9624392" y="3349102"/>
            <a:ext cx="1728192" cy="946474"/>
          </a:xfrm>
          <a:prstGeom prst="rect">
            <a:avLst/>
          </a:prstGeom>
          <a:solidFill>
            <a:srgbClr val="FFC000"/>
          </a:solidFill>
        </p:spPr>
        <p:txBody>
          <a:bodyPr anchor="b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smtClean="0"/>
              <a:t> </a:t>
            </a:r>
            <a:endParaRPr lang="en-GB" sz="20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89" y="3279737"/>
            <a:ext cx="1350081" cy="10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need to reach DevOps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623390" y="1274778"/>
            <a:ext cx="2790603" cy="4458477"/>
          </a:xfrm>
          <a:prstGeom prst="rect">
            <a:avLst/>
          </a:prstGeom>
          <a:solidFill>
            <a:srgbClr val="CD2548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IDE</a:t>
            </a:r>
          </a:p>
          <a:p>
            <a:pPr marL="0" indent="0" algn="ctr">
              <a:buNone/>
            </a:pPr>
            <a:r>
              <a:rPr lang="en-GB" sz="1700" dirty="0" smtClean="0"/>
              <a:t>Source Control Manager</a:t>
            </a:r>
          </a:p>
          <a:p>
            <a:pPr marL="0" indent="0" algn="ctr">
              <a:buNone/>
            </a:pPr>
            <a:r>
              <a:rPr lang="en-GB" sz="1700" dirty="0" smtClean="0"/>
              <a:t> (Version control system)</a:t>
            </a:r>
            <a:endParaRPr lang="en-GB" sz="17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3468827" y="1263893"/>
            <a:ext cx="2606213" cy="4469362"/>
          </a:xfrm>
          <a:prstGeom prst="rect">
            <a:avLst/>
          </a:prstGeom>
          <a:solidFill>
            <a:srgbClr val="60BB0E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Build server and process</a:t>
            </a:r>
          </a:p>
          <a:p>
            <a:pPr marL="0" indent="0" algn="ctr">
              <a:buNone/>
            </a:pPr>
            <a:r>
              <a:rPr lang="en-GB" sz="1700" dirty="0" smtClean="0"/>
              <a:t>(also for automation)</a:t>
            </a:r>
            <a:endParaRPr lang="en-GB" sz="17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6129874" y="1274778"/>
            <a:ext cx="2790600" cy="4458477"/>
          </a:xfrm>
          <a:prstGeom prst="rect">
            <a:avLst/>
          </a:prstGeom>
          <a:solidFill>
            <a:srgbClr val="FFC000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>
                <a:solidFill>
                  <a:schemeClr val="tx1"/>
                </a:solidFill>
              </a:rPr>
              <a:t>QA / Unit test process </a:t>
            </a:r>
          </a:p>
          <a:p>
            <a:pPr marL="0" indent="0" algn="ctr">
              <a:buNone/>
            </a:pPr>
            <a:r>
              <a:rPr lang="en-GB" sz="1700" dirty="0" smtClean="0">
                <a:solidFill>
                  <a:schemeClr val="tx1"/>
                </a:solidFill>
              </a:rPr>
              <a:t>(automated)</a:t>
            </a:r>
            <a:endParaRPr lang="en-GB" sz="1700" dirty="0">
              <a:solidFill>
                <a:schemeClr val="tx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8975312" y="1263893"/>
            <a:ext cx="2620880" cy="4469362"/>
          </a:xfrm>
          <a:prstGeom prst="rect">
            <a:avLst/>
          </a:prstGeom>
          <a:solidFill>
            <a:srgbClr val="00BDE3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Release processes</a:t>
            </a:r>
          </a:p>
          <a:p>
            <a:pPr marL="0" indent="0" algn="ctr">
              <a:buNone/>
            </a:pPr>
            <a:r>
              <a:rPr lang="en-GB" sz="1700" dirty="0" smtClean="0"/>
              <a:t>(automated and reliable)</a:t>
            </a:r>
            <a:endParaRPr lang="en-GB" sz="17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22542" y="2450901"/>
            <a:ext cx="2124577" cy="1969463"/>
            <a:chOff x="1022542" y="2450901"/>
            <a:chExt cx="2124577" cy="19694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2542" y="2450901"/>
              <a:ext cx="1189760" cy="11648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7181" y="3255520"/>
              <a:ext cx="1219938" cy="116484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007768" y="1285921"/>
            <a:ext cx="2067268" cy="2636397"/>
            <a:chOff x="4007768" y="1285921"/>
            <a:chExt cx="2067268" cy="26363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07768" y="1690070"/>
              <a:ext cx="1591849" cy="223224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955" y="1285921"/>
              <a:ext cx="1350081" cy="104324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634918" y="1308043"/>
            <a:ext cx="2437413" cy="2614275"/>
            <a:chOff x="6634918" y="1308043"/>
            <a:chExt cx="2437413" cy="261427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4918" y="2125390"/>
              <a:ext cx="1446308" cy="179692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67" y="1308043"/>
              <a:ext cx="1788164" cy="1381762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171081" y="1815636"/>
            <a:ext cx="2662821" cy="3142262"/>
            <a:chOff x="9171081" y="1815636"/>
            <a:chExt cx="2662821" cy="314226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081" y="2214509"/>
              <a:ext cx="2326361" cy="179764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860" y="1815636"/>
              <a:ext cx="1711042" cy="13221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92818" y="4253011"/>
              <a:ext cx="617214" cy="70488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74095" y="4253011"/>
              <a:ext cx="617214" cy="70488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55372" y="4253011"/>
              <a:ext cx="617214" cy="704887"/>
            </a:xfrm>
            <a:prstGeom prst="rect">
              <a:avLst/>
            </a:prstGeom>
          </p:spPr>
        </p:pic>
      </p:grpSp>
      <p:sp>
        <p:nvSpPr>
          <p:cNvPr id="23" name="Snip Diagonal Corner Rectangle 22"/>
          <p:cNvSpPr/>
          <p:nvPr/>
        </p:nvSpPr>
        <p:spPr>
          <a:xfrm>
            <a:off x="5015880" y="4437112"/>
            <a:ext cx="2160240" cy="520786"/>
          </a:xfrm>
          <a:prstGeom prst="snip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9212346" y="1354158"/>
            <a:ext cx="2160240" cy="520786"/>
          </a:xfrm>
          <a:prstGeom prst="snip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Snip Diagonal Corner Rectangle 24"/>
          <p:cNvSpPr/>
          <p:nvPr/>
        </p:nvSpPr>
        <p:spPr>
          <a:xfrm>
            <a:off x="907449" y="1468049"/>
            <a:ext cx="2160240" cy="520786"/>
          </a:xfrm>
          <a:prstGeom prst="snip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35447" y="5764308"/>
            <a:ext cx="783468" cy="984963"/>
            <a:chOff x="10183860" y="2816932"/>
            <a:chExt cx="1288737" cy="162018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83860" y="2816932"/>
              <a:ext cx="1288737" cy="1296144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0547067" y="3670310"/>
              <a:ext cx="562321" cy="766802"/>
              <a:chOff x="335360" y="1340768"/>
              <a:chExt cx="1080120" cy="1472891"/>
            </a:xfrm>
          </p:grpSpPr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35360" y="1340768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1" y="1985729"/>
                <a:ext cx="389037" cy="3890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83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371" y="2276872"/>
            <a:ext cx="10849205" cy="10801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databases </a:t>
            </a:r>
            <a:r>
              <a:rPr lang="en-US" sz="2800" dirty="0"/>
              <a:t>needs </a:t>
            </a:r>
            <a:r>
              <a:rPr lang="en-US" sz="2800" dirty="0" smtClean="0"/>
              <a:t>development</a:t>
            </a:r>
          </a:p>
          <a:p>
            <a:r>
              <a:rPr lang="en-US" sz="2800" dirty="0"/>
              <a:t>The databases must be </a:t>
            </a:r>
            <a:r>
              <a:rPr lang="en-US" sz="2800" dirty="0" smtClean="0"/>
              <a:t>redistributed between teams</a:t>
            </a:r>
            <a:endParaRPr lang="en-US" sz="2800" dirty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databases must be </a:t>
            </a:r>
            <a:r>
              <a:rPr lang="en-US" sz="2800" b="1" dirty="0" smtClean="0"/>
              <a:t>synced </a:t>
            </a:r>
            <a:r>
              <a:rPr lang="en-US" sz="2800" b="1" dirty="0"/>
              <a:t>within the development environment</a:t>
            </a:r>
          </a:p>
          <a:p>
            <a:r>
              <a:rPr lang="en-US" sz="2800" b="1" dirty="0"/>
              <a:t>The database will have </a:t>
            </a:r>
            <a:r>
              <a:rPr lang="it-IT" sz="2800" b="1" dirty="0"/>
              <a:t>«</a:t>
            </a:r>
            <a:r>
              <a:rPr lang="en-US" sz="2800" b="1" dirty="0"/>
              <a:t>changes</a:t>
            </a:r>
            <a:r>
              <a:rPr lang="it-IT" sz="2800" b="1" dirty="0"/>
              <a:t>»</a:t>
            </a:r>
            <a:r>
              <a:rPr lang="en-US" sz="2800" b="1" dirty="0"/>
              <a:t> associated to </a:t>
            </a:r>
            <a:r>
              <a:rPr lang="it-IT" sz="2800" b="1" dirty="0"/>
              <a:t>«</a:t>
            </a:r>
            <a:r>
              <a:rPr lang="en-US" sz="2800" b="1" dirty="0"/>
              <a:t>activities</a:t>
            </a:r>
            <a:r>
              <a:rPr lang="it-IT" sz="2800" b="1" dirty="0"/>
              <a:t>»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database should be </a:t>
            </a:r>
            <a:r>
              <a:rPr lang="en-US" sz="2800" dirty="0" smtClean="0"/>
              <a:t>automatically tested</a:t>
            </a:r>
          </a:p>
          <a:p>
            <a:r>
              <a:rPr lang="en-US" sz="2800" dirty="0"/>
              <a:t>The database should be automatically </a:t>
            </a:r>
            <a:r>
              <a:rPr lang="en-US" sz="2800" dirty="0" smtClean="0"/>
              <a:t>built</a:t>
            </a:r>
            <a:endParaRPr lang="en-US" sz="2800" dirty="0"/>
          </a:p>
          <a:p>
            <a:r>
              <a:rPr lang="en-US" sz="2800" dirty="0"/>
              <a:t>The database should be </a:t>
            </a:r>
            <a:r>
              <a:rPr lang="en-US" sz="2800" dirty="0" smtClean="0"/>
              <a:t>checked for potential drifts</a:t>
            </a:r>
            <a:endParaRPr lang="en-US" sz="2800" dirty="0"/>
          </a:p>
          <a:p>
            <a:r>
              <a:rPr lang="en-US" sz="2800" dirty="0" smtClean="0"/>
              <a:t>And</a:t>
            </a:r>
            <a:r>
              <a:rPr lang="en-US" sz="2800" dirty="0"/>
              <a:t>, of course, it’s a good thing to </a:t>
            </a:r>
            <a:r>
              <a:rPr lang="en-US" sz="2800" dirty="0" smtClean="0"/>
              <a:t>deploy it </a:t>
            </a:r>
            <a:r>
              <a:rPr lang="it-IT" sz="2800" dirty="0" smtClean="0">
                <a:sym typeface="Wingdings" panose="05000000000000000000" pitchFamily="2" charset="2"/>
              </a:rPr>
              <a:t>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and databases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83860" y="2816932"/>
            <a:ext cx="1288737" cy="1620180"/>
            <a:chOff x="10183860" y="2816932"/>
            <a:chExt cx="1288737" cy="16201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83860" y="2816932"/>
              <a:ext cx="1288737" cy="129614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0547067" y="3670310"/>
              <a:ext cx="562321" cy="766802"/>
              <a:chOff x="335360" y="1340768"/>
              <a:chExt cx="1080120" cy="1472891"/>
            </a:xfrm>
          </p:grpSpPr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335360" y="1340768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1" y="1985729"/>
                <a:ext cx="389037" cy="3890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47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Automation of each step</a:t>
            </a:r>
          </a:p>
          <a:p>
            <a:pPr lvl="1"/>
            <a:r>
              <a:rPr lang="en-GB" sz="2400" dirty="0" smtClean="0"/>
              <a:t>Continuous Integration (with Version Control System)</a:t>
            </a:r>
          </a:p>
          <a:p>
            <a:pPr lvl="2"/>
            <a:r>
              <a:rPr lang="en-GB" sz="1800" dirty="0" smtClean="0"/>
              <a:t>Integration, at least daily, of the work done</a:t>
            </a:r>
          </a:p>
          <a:p>
            <a:pPr lvl="2"/>
            <a:r>
              <a:rPr lang="en-GB" sz="1800" dirty="0" smtClean="0">
                <a:sym typeface="Wingdings" panose="05000000000000000000" pitchFamily="2" charset="2"/>
              </a:rPr>
              <a:t>Development team</a:t>
            </a:r>
          </a:p>
          <a:p>
            <a:pPr lvl="1"/>
            <a:r>
              <a:rPr lang="en-GB" sz="2400" dirty="0" smtClean="0">
                <a:sym typeface="Wingdings" panose="05000000000000000000" pitchFamily="2" charset="2"/>
              </a:rPr>
              <a:t>Continuous Delivery (pre production release with automated builds and tests)</a:t>
            </a:r>
          </a:p>
          <a:p>
            <a:pPr lvl="2"/>
            <a:r>
              <a:rPr lang="en-GB" sz="1800" dirty="0" smtClean="0"/>
              <a:t>Build server, unit testing frameworks, automatically triggered </a:t>
            </a:r>
          </a:p>
          <a:p>
            <a:pPr lvl="2"/>
            <a:r>
              <a:rPr lang="en-GB" sz="1800" dirty="0" smtClean="0"/>
              <a:t>Pre production environments</a:t>
            </a:r>
          </a:p>
          <a:p>
            <a:pPr lvl="2"/>
            <a:r>
              <a:rPr lang="en-GB" sz="1800" dirty="0"/>
              <a:t>Cooperation with Operation team</a:t>
            </a:r>
            <a:endParaRPr lang="en-GB" sz="1800" dirty="0" smtClean="0"/>
          </a:p>
          <a:p>
            <a:pPr lvl="1"/>
            <a:r>
              <a:rPr lang="en-GB" sz="2400" dirty="0" smtClean="0"/>
              <a:t>Continuous Deployment (automated production release, after acceptance)</a:t>
            </a:r>
          </a:p>
          <a:p>
            <a:pPr lvl="2"/>
            <a:r>
              <a:rPr lang="en-GB" sz="1800" dirty="0" smtClean="0"/>
              <a:t>Release of the builds which pass UAT and QA tests</a:t>
            </a:r>
          </a:p>
          <a:p>
            <a:pPr lvl="2"/>
            <a:r>
              <a:rPr lang="en-GB" sz="1800" dirty="0" smtClean="0"/>
              <a:t>Automated processes</a:t>
            </a:r>
          </a:p>
          <a:p>
            <a:pPr lvl="2"/>
            <a:r>
              <a:rPr lang="en-GB" sz="1800" dirty="0" smtClean="0"/>
              <a:t>Cooperation with Operation team</a:t>
            </a:r>
          </a:p>
          <a:p>
            <a:pPr lvl="1"/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“Continuous pattern”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1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improvement leads to better software quality</a:t>
            </a:r>
          </a:p>
          <a:p>
            <a:r>
              <a:rPr lang="en-GB" dirty="0" smtClean="0"/>
              <a:t>So, Continuous Integration helps us to improve with quality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and Continuous Integration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H="1">
            <a:off x="623389" y="2564904"/>
            <a:ext cx="2790603" cy="3168351"/>
          </a:xfrm>
          <a:prstGeom prst="rect">
            <a:avLst/>
          </a:prstGeom>
          <a:solidFill>
            <a:srgbClr val="CD2548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DEVELOPMENT + SEND</a:t>
            </a:r>
            <a:endParaRPr lang="en-GB" sz="17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 flipH="1">
            <a:off x="3468826" y="2557169"/>
            <a:ext cx="2606213" cy="3176086"/>
          </a:xfrm>
          <a:prstGeom prst="rect">
            <a:avLst/>
          </a:prstGeom>
          <a:solidFill>
            <a:srgbClr val="60BB0E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TRIGGERED BUILD</a:t>
            </a:r>
            <a:endParaRPr lang="en-GB" sz="17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H="1">
            <a:off x="6129874" y="2564904"/>
            <a:ext cx="2790600" cy="3168351"/>
          </a:xfrm>
          <a:prstGeom prst="rect">
            <a:avLst/>
          </a:prstGeom>
          <a:solidFill>
            <a:srgbClr val="FFC000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>
                <a:solidFill>
                  <a:schemeClr val="tx1"/>
                </a:solidFill>
              </a:rPr>
              <a:t>AUTOMATED UNIT TESTS</a:t>
            </a:r>
            <a:endParaRPr lang="en-GB" sz="1700" dirty="0">
              <a:solidFill>
                <a:schemeClr val="tx1"/>
              </a:solidFill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 flipH="1">
            <a:off x="8975312" y="2557169"/>
            <a:ext cx="2620880" cy="3176086"/>
          </a:xfrm>
          <a:prstGeom prst="rect">
            <a:avLst/>
          </a:prstGeom>
          <a:solidFill>
            <a:srgbClr val="00BDE3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 smtClean="0"/>
              <a:t>“DONE” WORK SHARING</a:t>
            </a:r>
            <a:endParaRPr lang="en-GB" sz="1700" dirty="0"/>
          </a:p>
        </p:txBody>
      </p:sp>
      <p:grpSp>
        <p:nvGrpSpPr>
          <p:cNvPr id="5" name="Group 4"/>
          <p:cNvGrpSpPr/>
          <p:nvPr/>
        </p:nvGrpSpPr>
        <p:grpSpPr>
          <a:xfrm>
            <a:off x="955833" y="3530187"/>
            <a:ext cx="1407378" cy="1755800"/>
            <a:chOff x="955833" y="3530187"/>
            <a:chExt cx="1407378" cy="1755800"/>
          </a:xfrm>
        </p:grpSpPr>
        <p:sp>
          <p:nvSpPr>
            <p:cNvPr id="20" name="object 13"/>
            <p:cNvSpPr/>
            <p:nvPr/>
          </p:nvSpPr>
          <p:spPr>
            <a:xfrm>
              <a:off x="957793" y="3530187"/>
              <a:ext cx="593157" cy="811207"/>
            </a:xfrm>
            <a:prstGeom prst="rect">
              <a:avLst/>
            </a:prstGeom>
            <a:blipFill>
              <a:blip r:embed="rId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21" name="object 13"/>
            <p:cNvSpPr/>
            <p:nvPr/>
          </p:nvSpPr>
          <p:spPr>
            <a:xfrm>
              <a:off x="955833" y="4472143"/>
              <a:ext cx="593157" cy="811207"/>
            </a:xfrm>
            <a:prstGeom prst="rect">
              <a:avLst/>
            </a:prstGeom>
            <a:blipFill>
              <a:blip r:embed="rId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22" name="object 13"/>
            <p:cNvSpPr/>
            <p:nvPr/>
          </p:nvSpPr>
          <p:spPr>
            <a:xfrm>
              <a:off x="1770054" y="4474780"/>
              <a:ext cx="593157" cy="811207"/>
            </a:xfrm>
            <a:prstGeom prst="rect">
              <a:avLst/>
            </a:prstGeom>
            <a:blipFill>
              <a:blip r:embed="rId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844" y="3286431"/>
            <a:ext cx="1327279" cy="1692685"/>
            <a:chOff x="4007768" y="1285921"/>
            <a:chExt cx="2067268" cy="263639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07768" y="1690070"/>
              <a:ext cx="1591849" cy="223224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955" y="1285921"/>
              <a:ext cx="1350081" cy="104324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42505" y="2691373"/>
            <a:ext cx="2576061" cy="2336504"/>
            <a:chOff x="6442505" y="2691373"/>
            <a:chExt cx="2576061" cy="2336504"/>
          </a:xfrm>
        </p:grpSpPr>
        <p:grpSp>
          <p:nvGrpSpPr>
            <p:cNvPr id="26" name="Group 25"/>
            <p:cNvGrpSpPr/>
            <p:nvPr/>
          </p:nvGrpSpPr>
          <p:grpSpPr>
            <a:xfrm>
              <a:off x="6442505" y="2691373"/>
              <a:ext cx="1487247" cy="1595164"/>
              <a:chOff x="6634918" y="1308043"/>
              <a:chExt cx="2437413" cy="261427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918" y="2125390"/>
                <a:ext cx="1446308" cy="1796928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4167" y="1308043"/>
                <a:ext cx="1788164" cy="1381762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6937866" y="3018201"/>
              <a:ext cx="1487247" cy="1595164"/>
              <a:chOff x="6634918" y="1308043"/>
              <a:chExt cx="2437413" cy="261427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918" y="2125390"/>
                <a:ext cx="1446308" cy="1796928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4167" y="1308043"/>
                <a:ext cx="1788164" cy="1381762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7531319" y="3432713"/>
              <a:ext cx="1487247" cy="1595164"/>
              <a:chOff x="6634918" y="1308043"/>
              <a:chExt cx="2437413" cy="261427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918" y="2125390"/>
                <a:ext cx="1446308" cy="179692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4167" y="1308043"/>
                <a:ext cx="1788164" cy="1381762"/>
              </a:xfrm>
              <a:prstGeom prst="rect">
                <a:avLst/>
              </a:prstGeom>
            </p:spPr>
          </p:pic>
        </p:grpSp>
      </p:grpSp>
      <p:sp>
        <p:nvSpPr>
          <p:cNvPr id="39" name="object 13"/>
          <p:cNvSpPr/>
          <p:nvPr/>
        </p:nvSpPr>
        <p:spPr>
          <a:xfrm>
            <a:off x="10777230" y="4487869"/>
            <a:ext cx="593157" cy="811207"/>
          </a:xfrm>
          <a:prstGeom prst="rect">
            <a:avLst/>
          </a:prstGeom>
          <a:blipFill>
            <a:blip r:embed="rId3" cstate="print">
              <a:grayscl/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0" name="object 13"/>
          <p:cNvSpPr/>
          <p:nvPr/>
        </p:nvSpPr>
        <p:spPr>
          <a:xfrm>
            <a:off x="9242220" y="4487869"/>
            <a:ext cx="593157" cy="811207"/>
          </a:xfrm>
          <a:prstGeom prst="rect">
            <a:avLst/>
          </a:prstGeom>
          <a:blipFill>
            <a:blip r:embed="rId3" cstate="print">
              <a:grayscl/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1" name="object 13"/>
          <p:cNvSpPr/>
          <p:nvPr/>
        </p:nvSpPr>
        <p:spPr>
          <a:xfrm>
            <a:off x="10009725" y="4490506"/>
            <a:ext cx="593157" cy="811207"/>
          </a:xfrm>
          <a:prstGeom prst="rect">
            <a:avLst/>
          </a:prstGeom>
          <a:blipFill>
            <a:blip r:embed="rId3" cstate="print">
              <a:grayscl/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7" name="Left-Right-Up Arrow 6"/>
          <p:cNvSpPr/>
          <p:nvPr/>
        </p:nvSpPr>
        <p:spPr>
          <a:xfrm>
            <a:off x="9415835" y="3797516"/>
            <a:ext cx="1877247" cy="628884"/>
          </a:xfrm>
          <a:prstGeom prst="leftRigh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18690" y="2764252"/>
            <a:ext cx="2146763" cy="2104707"/>
            <a:chOff x="2018690" y="2764252"/>
            <a:chExt cx="2146763" cy="2104707"/>
          </a:xfrm>
        </p:grpSpPr>
        <p:grpSp>
          <p:nvGrpSpPr>
            <p:cNvPr id="3" name="Group 2"/>
            <p:cNvGrpSpPr/>
            <p:nvPr/>
          </p:nvGrpSpPr>
          <p:grpSpPr>
            <a:xfrm>
              <a:off x="2018690" y="2764252"/>
              <a:ext cx="2146763" cy="2104707"/>
              <a:chOff x="2018690" y="2764252"/>
              <a:chExt cx="2146763" cy="210470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8690" y="2764252"/>
                <a:ext cx="1189760" cy="116484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5515" y="3704115"/>
                <a:ext cx="1219938" cy="11648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2773897" y="3430263"/>
              <a:ext cx="495244" cy="675333"/>
              <a:chOff x="335360" y="1340768"/>
              <a:chExt cx="1080120" cy="1472891"/>
            </a:xfrm>
          </p:grpSpPr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335360" y="1340768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1" y="1985729"/>
                <a:ext cx="389037" cy="389037"/>
              </a:xfrm>
              <a:prstGeom prst="rect">
                <a:avLst/>
              </a:prstGeom>
            </p:spPr>
          </p:pic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3983" y="2789108"/>
            <a:ext cx="673396" cy="94430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0412" y="2781681"/>
            <a:ext cx="673396" cy="9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39" grpId="0" animBg="1"/>
      <p:bldP spid="40" grpId="0" animBg="1"/>
      <p:bldP spid="41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16314</TotalTime>
  <Words>1357</Words>
  <Application>Microsoft Office PowerPoint</Application>
  <PresentationFormat>Widescreen</PresentationFormat>
  <Paragraphs>282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Segoe UI</vt:lpstr>
      <vt:lpstr>Segoe UI Black</vt:lpstr>
      <vt:lpstr>Segoe UI Light</vt:lpstr>
      <vt:lpstr>Segoe WP</vt:lpstr>
      <vt:lpstr>Wingdings</vt:lpstr>
      <vt:lpstr>1_Office Theme</vt:lpstr>
      <vt:lpstr>Database under source control</vt:lpstr>
      <vt:lpstr>Agenda</vt:lpstr>
      <vt:lpstr>DevOps concept</vt:lpstr>
      <vt:lpstr>We will speak about…</vt:lpstr>
      <vt:lpstr>We want reach these goals</vt:lpstr>
      <vt:lpstr>What we need to reach DevOps</vt:lpstr>
      <vt:lpstr>DevOps and databases</vt:lpstr>
      <vt:lpstr>The “Continuous pattern”</vt:lpstr>
      <vt:lpstr>Database and Continuous Integration</vt:lpstr>
      <vt:lpstr>Source control manager</vt:lpstr>
      <vt:lpstr>Source control manager, why?</vt:lpstr>
      <vt:lpstr>Source control manager, what about databases?</vt:lpstr>
      <vt:lpstr>Code vs Database, are they really different?</vt:lpstr>
      <vt:lpstr>In the end…</vt:lpstr>
      <vt:lpstr>A possible solution</vt:lpstr>
      <vt:lpstr>The team explorer</vt:lpstr>
      <vt:lpstr>SQL Source Control – Development models</vt:lpstr>
      <vt:lpstr>SQL Source Control – Link models</vt:lpstr>
      <vt:lpstr>The real scenario</vt:lpstr>
      <vt:lpstr>LET’S PLAY</vt:lpstr>
      <vt:lpstr>Advantages using SCM on databases</vt:lpstr>
      <vt:lpstr>Conclusions</vt:lpstr>
      <vt:lpstr>Questions?</vt:lpstr>
      <vt:lpstr>THANK YOU!</vt:lpstr>
      <vt:lpstr>Resources</vt:lpstr>
      <vt:lpstr>My work</vt:lpstr>
      <vt:lpstr>Books</vt:lpstr>
      <vt:lpstr>Grazie agli sponsor</vt:lpstr>
      <vt:lpstr>PowerPoint Presentation</vt:lpstr>
    </vt:vector>
  </TitlesOfParts>
  <Company>Scott Logic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Eberhardt;Nicolò Carandini</dc:creator>
  <cp:lastModifiedBy>Alessandro Alpi</cp:lastModifiedBy>
  <cp:revision>219</cp:revision>
  <dcterms:created xsi:type="dcterms:W3CDTF">2011-06-17T08:37:44Z</dcterms:created>
  <dcterms:modified xsi:type="dcterms:W3CDTF">2016-02-05T12:57:41Z</dcterms:modified>
</cp:coreProperties>
</file>