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6"/>
  </p:notesMasterIdLst>
  <p:sldIdLst>
    <p:sldId id="298" r:id="rId2"/>
    <p:sldId id="267" r:id="rId3"/>
    <p:sldId id="299" r:id="rId4"/>
    <p:sldId id="300" r:id="rId5"/>
    <p:sldId id="302" r:id="rId6"/>
    <p:sldId id="301" r:id="rId7"/>
    <p:sldId id="277" r:id="rId8"/>
    <p:sldId id="279" r:id="rId9"/>
    <p:sldId id="281" r:id="rId10"/>
    <p:sldId id="292" r:id="rId11"/>
    <p:sldId id="293" r:id="rId12"/>
    <p:sldId id="294" r:id="rId13"/>
    <p:sldId id="269" r:id="rId14"/>
    <p:sldId id="296" r:id="rId15"/>
    <p:sldId id="295" r:id="rId16"/>
    <p:sldId id="297" r:id="rId17"/>
    <p:sldId id="287" r:id="rId18"/>
    <p:sldId id="289" r:id="rId19"/>
    <p:sldId id="290" r:id="rId20"/>
    <p:sldId id="288" r:id="rId21"/>
    <p:sldId id="305" r:id="rId22"/>
    <p:sldId id="306" r:id="rId23"/>
    <p:sldId id="303" r:id="rId24"/>
    <p:sldId id="30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2548"/>
    <a:srgbClr val="008BCB"/>
    <a:srgbClr val="69207A"/>
    <a:srgbClr val="00BDE3"/>
    <a:srgbClr val="556A84"/>
    <a:srgbClr val="29486D"/>
    <a:srgbClr val="EEEEEE"/>
    <a:srgbClr val="F0F0F0"/>
    <a:srgbClr val="EFEFEF"/>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82127" autoAdjust="0"/>
  </p:normalViewPr>
  <p:slideViewPr>
    <p:cSldViewPr>
      <p:cViewPr varScale="1">
        <p:scale>
          <a:sx n="69" d="100"/>
          <a:sy n="69" d="100"/>
        </p:scale>
        <p:origin x="756"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161301-18C9-4CA0-A0BF-791B6E0DDD4D}" type="datetimeFigureOut">
              <a:rPr lang="en-GB" smtClean="0"/>
              <a:t>05/02/2016</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2</a:t>
            </a:fld>
            <a:endParaRPr lang="en-GB"/>
          </a:p>
        </p:txBody>
      </p:sp>
    </p:spTree>
    <p:extLst>
      <p:ext uri="{BB962C8B-B14F-4D97-AF65-F5344CB8AC3E}">
        <p14:creationId xmlns:p14="http://schemas.microsoft.com/office/powerpoint/2010/main" val="2110222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11</a:t>
            </a:fld>
            <a:endParaRPr lang="en-GB"/>
          </a:p>
        </p:txBody>
      </p:sp>
    </p:spTree>
    <p:extLst>
      <p:ext uri="{BB962C8B-B14F-4D97-AF65-F5344CB8AC3E}">
        <p14:creationId xmlns:p14="http://schemas.microsoft.com/office/powerpoint/2010/main" val="434832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12</a:t>
            </a:fld>
            <a:endParaRPr lang="en-GB"/>
          </a:p>
        </p:txBody>
      </p:sp>
    </p:spTree>
    <p:extLst>
      <p:ext uri="{BB962C8B-B14F-4D97-AF65-F5344CB8AC3E}">
        <p14:creationId xmlns:p14="http://schemas.microsoft.com/office/powerpoint/2010/main" val="1644992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13</a:t>
            </a:fld>
            <a:endParaRPr lang="en-GB"/>
          </a:p>
        </p:txBody>
      </p:sp>
    </p:spTree>
    <p:extLst>
      <p:ext uri="{BB962C8B-B14F-4D97-AF65-F5344CB8AC3E}">
        <p14:creationId xmlns:p14="http://schemas.microsoft.com/office/powerpoint/2010/main" val="2110222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14</a:t>
            </a:fld>
            <a:endParaRPr lang="en-GB"/>
          </a:p>
        </p:txBody>
      </p:sp>
    </p:spTree>
    <p:extLst>
      <p:ext uri="{BB962C8B-B14F-4D97-AF65-F5344CB8AC3E}">
        <p14:creationId xmlns:p14="http://schemas.microsoft.com/office/powerpoint/2010/main" val="3212694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15</a:t>
            </a:fld>
            <a:endParaRPr lang="en-GB"/>
          </a:p>
        </p:txBody>
      </p:sp>
    </p:spTree>
    <p:extLst>
      <p:ext uri="{BB962C8B-B14F-4D97-AF65-F5344CB8AC3E}">
        <p14:creationId xmlns:p14="http://schemas.microsoft.com/office/powerpoint/2010/main" val="2409230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16</a:t>
            </a:fld>
            <a:endParaRPr lang="en-GB"/>
          </a:p>
        </p:txBody>
      </p:sp>
    </p:spTree>
    <p:extLst>
      <p:ext uri="{BB962C8B-B14F-4D97-AF65-F5344CB8AC3E}">
        <p14:creationId xmlns:p14="http://schemas.microsoft.com/office/powerpoint/2010/main" val="1237069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17</a:t>
            </a:fld>
            <a:endParaRPr lang="en-GB"/>
          </a:p>
        </p:txBody>
      </p:sp>
    </p:spTree>
    <p:extLst>
      <p:ext uri="{BB962C8B-B14F-4D97-AF65-F5344CB8AC3E}">
        <p14:creationId xmlns:p14="http://schemas.microsoft.com/office/powerpoint/2010/main" val="2670961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18</a:t>
            </a:fld>
            <a:endParaRPr lang="en-GB"/>
          </a:p>
        </p:txBody>
      </p:sp>
    </p:spTree>
    <p:extLst>
      <p:ext uri="{BB962C8B-B14F-4D97-AF65-F5344CB8AC3E}">
        <p14:creationId xmlns:p14="http://schemas.microsoft.com/office/powerpoint/2010/main" val="243232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19</a:t>
            </a:fld>
            <a:endParaRPr lang="en-GB"/>
          </a:p>
        </p:txBody>
      </p:sp>
    </p:spTree>
    <p:extLst>
      <p:ext uri="{BB962C8B-B14F-4D97-AF65-F5344CB8AC3E}">
        <p14:creationId xmlns:p14="http://schemas.microsoft.com/office/powerpoint/2010/main" val="1945418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20</a:t>
            </a:fld>
            <a:endParaRPr lang="en-GB"/>
          </a:p>
        </p:txBody>
      </p:sp>
    </p:spTree>
    <p:extLst>
      <p:ext uri="{BB962C8B-B14F-4D97-AF65-F5344CB8AC3E}">
        <p14:creationId xmlns:p14="http://schemas.microsoft.com/office/powerpoint/2010/main" val="4268106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3</a:t>
            </a:fld>
            <a:endParaRPr lang="en-GB"/>
          </a:p>
        </p:txBody>
      </p:sp>
    </p:spTree>
    <p:extLst>
      <p:ext uri="{BB962C8B-B14F-4D97-AF65-F5344CB8AC3E}">
        <p14:creationId xmlns:p14="http://schemas.microsoft.com/office/powerpoint/2010/main" val="39781214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21</a:t>
            </a:fld>
            <a:endParaRPr lang="en-GB"/>
          </a:p>
        </p:txBody>
      </p:sp>
    </p:spTree>
    <p:extLst>
      <p:ext uri="{BB962C8B-B14F-4D97-AF65-F5344CB8AC3E}">
        <p14:creationId xmlns:p14="http://schemas.microsoft.com/office/powerpoint/2010/main" val="1981643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22</a:t>
            </a:fld>
            <a:endParaRPr lang="en-GB"/>
          </a:p>
        </p:txBody>
      </p:sp>
    </p:spTree>
    <p:extLst>
      <p:ext uri="{BB962C8B-B14F-4D97-AF65-F5344CB8AC3E}">
        <p14:creationId xmlns:p14="http://schemas.microsoft.com/office/powerpoint/2010/main" val="1674651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4</a:t>
            </a:fld>
            <a:endParaRPr lang="en-GB"/>
          </a:p>
        </p:txBody>
      </p:sp>
    </p:spTree>
    <p:extLst>
      <p:ext uri="{BB962C8B-B14F-4D97-AF65-F5344CB8AC3E}">
        <p14:creationId xmlns:p14="http://schemas.microsoft.com/office/powerpoint/2010/main" val="3814259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5</a:t>
            </a:fld>
            <a:endParaRPr lang="en-GB"/>
          </a:p>
        </p:txBody>
      </p:sp>
    </p:spTree>
    <p:extLst>
      <p:ext uri="{BB962C8B-B14F-4D97-AF65-F5344CB8AC3E}">
        <p14:creationId xmlns:p14="http://schemas.microsoft.com/office/powerpoint/2010/main" val="3358718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6</a:t>
            </a:fld>
            <a:endParaRPr lang="en-GB"/>
          </a:p>
        </p:txBody>
      </p:sp>
    </p:spTree>
    <p:extLst>
      <p:ext uri="{BB962C8B-B14F-4D97-AF65-F5344CB8AC3E}">
        <p14:creationId xmlns:p14="http://schemas.microsoft.com/office/powerpoint/2010/main" val="2002329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7</a:t>
            </a:fld>
            <a:endParaRPr lang="en-GB"/>
          </a:p>
        </p:txBody>
      </p:sp>
    </p:spTree>
    <p:extLst>
      <p:ext uri="{BB962C8B-B14F-4D97-AF65-F5344CB8AC3E}">
        <p14:creationId xmlns:p14="http://schemas.microsoft.com/office/powerpoint/2010/main" val="1602608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8</a:t>
            </a:fld>
            <a:endParaRPr lang="en-GB"/>
          </a:p>
        </p:txBody>
      </p:sp>
    </p:spTree>
    <p:extLst>
      <p:ext uri="{BB962C8B-B14F-4D97-AF65-F5344CB8AC3E}">
        <p14:creationId xmlns:p14="http://schemas.microsoft.com/office/powerpoint/2010/main" val="2363095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9</a:t>
            </a:fld>
            <a:endParaRPr lang="en-GB"/>
          </a:p>
        </p:txBody>
      </p:sp>
    </p:spTree>
    <p:extLst>
      <p:ext uri="{BB962C8B-B14F-4D97-AF65-F5344CB8AC3E}">
        <p14:creationId xmlns:p14="http://schemas.microsoft.com/office/powerpoint/2010/main" val="917834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10</a:t>
            </a:fld>
            <a:endParaRPr lang="en-GB"/>
          </a:p>
        </p:txBody>
      </p:sp>
    </p:spTree>
    <p:extLst>
      <p:ext uri="{BB962C8B-B14F-4D97-AF65-F5344CB8AC3E}">
        <p14:creationId xmlns:p14="http://schemas.microsoft.com/office/powerpoint/2010/main" val="32291069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Rettangolo 7"/>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800"/>
          </a:p>
        </p:txBody>
      </p:sp>
      <p:sp>
        <p:nvSpPr>
          <p:cNvPr id="10" name="CasellaDiTesto 9"/>
          <p:cNvSpPr txBox="1"/>
          <p:nvPr userDrawn="1"/>
        </p:nvSpPr>
        <p:spPr>
          <a:xfrm>
            <a:off x="0" y="-2187624"/>
            <a:ext cx="12192000" cy="11079956"/>
          </a:xfrm>
          <a:prstGeom prst="rect">
            <a:avLst/>
          </a:prstGeom>
          <a:noFill/>
        </p:spPr>
        <p:txBody>
          <a:bodyPr wrap="square" rtlCol="0">
            <a:spAutoFit/>
          </a:bodyPr>
          <a:lstStyle/>
          <a:p>
            <a:pPr algn="ctr"/>
            <a:r>
              <a:rPr lang="it-IT" sz="71400" dirty="0" smtClean="0">
                <a:solidFill>
                  <a:srgbClr val="EEEEEE"/>
                </a:solidFill>
                <a:latin typeface="Arial Black" pitchFamily="34" charset="0"/>
              </a:rPr>
              <a:t>@</a:t>
            </a:r>
            <a:endParaRPr lang="it-IT" sz="71400" dirty="0">
              <a:solidFill>
                <a:srgbClr val="EEEEEE"/>
              </a:solidFill>
              <a:latin typeface="Arial Black" pitchFamily="34" charset="0"/>
            </a:endParaRPr>
          </a:p>
        </p:txBody>
      </p:sp>
      <p:sp>
        <p:nvSpPr>
          <p:cNvPr id="9" name="Title 8"/>
          <p:cNvSpPr>
            <a:spLocks noGrp="1"/>
          </p:cNvSpPr>
          <p:nvPr>
            <p:ph type="title"/>
          </p:nvPr>
        </p:nvSpPr>
        <p:spPr>
          <a:xfrm>
            <a:off x="0" y="1340768"/>
            <a:ext cx="12192000" cy="809476"/>
          </a:xfrm>
          <a:prstGeom prst="rect">
            <a:avLst/>
          </a:prstGeom>
        </p:spPr>
        <p:txBody>
          <a:bodyPr/>
          <a:lstStyle>
            <a:lvl1pPr algn="ctr">
              <a:defRPr sz="4400">
                <a:solidFill>
                  <a:schemeClr val="tx2"/>
                </a:solidFill>
                <a:latin typeface="Segoe UI Light" pitchFamily="34" charset="0"/>
              </a:defRPr>
            </a:lvl1pPr>
          </a:lstStyle>
          <a:p>
            <a:r>
              <a:rPr lang="en-US" dirty="0" smtClean="0"/>
              <a:t>Click to edit Master title style</a:t>
            </a:r>
            <a:endParaRPr lang="en-GB" dirty="0"/>
          </a:p>
        </p:txBody>
      </p:sp>
      <p:sp>
        <p:nvSpPr>
          <p:cNvPr id="12" name="Text Placeholder 11"/>
          <p:cNvSpPr>
            <a:spLocks noGrp="1"/>
          </p:cNvSpPr>
          <p:nvPr>
            <p:ph type="body" sz="quarter" idx="10" hasCustomPrompt="1"/>
          </p:nvPr>
        </p:nvSpPr>
        <p:spPr>
          <a:xfrm>
            <a:off x="0" y="2492896"/>
            <a:ext cx="12192000" cy="2232248"/>
          </a:xfrm>
          <a:prstGeom prst="rect">
            <a:avLst/>
          </a:prstGeom>
        </p:spPr>
        <p:txBody>
          <a:bodyPr/>
          <a:lstStyle>
            <a:lvl1pPr marL="0" indent="0" algn="ctr">
              <a:spcBef>
                <a:spcPts val="0"/>
              </a:spcBef>
              <a:buNone/>
              <a:defRPr>
                <a:solidFill>
                  <a:schemeClr val="tx2"/>
                </a:solidFill>
                <a:latin typeface="Segoe UI Light" pitchFamily="34" charset="0"/>
              </a:defRPr>
            </a:lvl1pPr>
          </a:lstStyle>
          <a:p>
            <a:pPr lvl="0"/>
            <a:r>
              <a:rPr lang="en-US" dirty="0" smtClean="0"/>
              <a:t>Click to edit Master text styles</a:t>
            </a:r>
          </a:p>
        </p:txBody>
      </p:sp>
      <p:sp>
        <p:nvSpPr>
          <p:cNvPr id="15" name="Rettangolo 14"/>
          <p:cNvSpPr/>
          <p:nvPr userDrawn="1"/>
        </p:nvSpPr>
        <p:spPr>
          <a:xfrm>
            <a:off x="2351586" y="5081984"/>
            <a:ext cx="7584844" cy="1323439"/>
          </a:xfrm>
          <a:prstGeom prst="rect">
            <a:avLst/>
          </a:prstGeom>
          <a:noFill/>
        </p:spPr>
        <p:txBody>
          <a:bodyPr wrap="square" lIns="91440" tIns="45720" rIns="91440" bIns="45720" anchor="ctr">
            <a:spAutoFit/>
          </a:bodyPr>
          <a:lstStyle/>
          <a:p>
            <a:pPr algn="ctr"/>
            <a:r>
              <a:rPr lang="it-IT" sz="4800" b="1" cap="none" spc="0" dirty="0" err="1" smtClean="0">
                <a:ln w="0">
                  <a:solidFill>
                    <a:schemeClr val="bg1"/>
                  </a:solidFill>
                </a:ln>
                <a:solidFill>
                  <a:schemeClr val="tx2"/>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cs typeface="Segoe UI Black" panose="020B0A02040204020203" pitchFamily="34" charset="0"/>
              </a:rPr>
              <a:t>DevOps@Work</a:t>
            </a:r>
            <a:r>
              <a:rPr lang="it-IT" sz="4800" b="1" cap="none" spc="0" dirty="0" smtClean="0">
                <a:ln w="0">
                  <a:solidFill>
                    <a:schemeClr val="bg1"/>
                  </a:solidFill>
                </a:ln>
                <a:solidFill>
                  <a:schemeClr val="tx2"/>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cs typeface="Segoe UI Black" panose="020B0A02040204020203" pitchFamily="34" charset="0"/>
              </a:rPr>
              <a:t> 2016</a:t>
            </a:r>
          </a:p>
          <a:p>
            <a:pPr algn="ctr"/>
            <a:r>
              <a:rPr lang="it-IT" sz="3200" b="1" cap="none" spc="0" dirty="0" smtClean="0">
                <a:ln w="0">
                  <a:solidFill>
                    <a:schemeClr val="bg1"/>
                  </a:solidFill>
                </a:ln>
                <a:solidFill>
                  <a:schemeClr val="tx2"/>
                </a:solidFill>
                <a:effectLst/>
                <a:latin typeface="Segoe UI Black" panose="020B0A02040204020203" pitchFamily="34" charset="0"/>
                <a:ea typeface="Segoe UI Black" panose="020B0A02040204020203" pitchFamily="34" charset="0"/>
                <a:cs typeface="Segoe UI Black" panose="020B0A02040204020203" pitchFamily="34" charset="0"/>
              </a:rPr>
              <a:t>#DOAW16</a:t>
            </a:r>
            <a:endParaRPr lang="it-IT" sz="3200" b="1" cap="none" spc="0" dirty="0">
              <a:ln w="0">
                <a:solidFill>
                  <a:schemeClr val="bg1"/>
                </a:solidFill>
              </a:ln>
              <a:solidFill>
                <a:schemeClr val="tx2"/>
              </a:solidFill>
              <a:effectLst/>
              <a:latin typeface="Segoe UI Black" panose="020B0A02040204020203" pitchFamily="34" charset="0"/>
              <a:ea typeface="Segoe UI Black" panose="020B0A02040204020203" pitchFamily="34" charset="0"/>
              <a:cs typeface="Segoe UI Black" panose="020B0A02040204020203" pitchFamily="34" charset="0"/>
            </a:endParaRPr>
          </a:p>
        </p:txBody>
      </p:sp>
      <p:pic>
        <p:nvPicPr>
          <p:cNvPr id="13" name="Picture 4" descr="D:\m.bonanni\Documents\Personale\Documenti\Tecnici\DomusDotNet\Loghi\Logo DomusDotNet su fondo chiaro (800 x 18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112755"/>
            <a:ext cx="3997370" cy="9144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uppo 4"/>
          <p:cNvGrpSpPr/>
          <p:nvPr userDrawn="1"/>
        </p:nvGrpSpPr>
        <p:grpSpPr>
          <a:xfrm>
            <a:off x="8608562" y="0"/>
            <a:ext cx="3392094" cy="1109205"/>
            <a:chOff x="5364088" y="0"/>
            <a:chExt cx="3392094" cy="1109205"/>
          </a:xfrm>
        </p:grpSpPr>
        <p:pic>
          <p:nvPicPr>
            <p:cNvPr id="14"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64088" y="0"/>
              <a:ext cx="1109205" cy="1109205"/>
            </a:xfrm>
            <a:prstGeom prst="rect">
              <a:avLst/>
            </a:prstGeom>
          </p:spPr>
        </p:pic>
        <p:sp>
          <p:nvSpPr>
            <p:cNvPr id="16" name="TextBox 2"/>
            <p:cNvSpPr txBox="1"/>
            <p:nvPr userDrawn="1"/>
          </p:nvSpPr>
          <p:spPr>
            <a:xfrm>
              <a:off x="6420799" y="323770"/>
              <a:ext cx="2335383" cy="461665"/>
            </a:xfrm>
            <a:prstGeom prst="rect">
              <a:avLst/>
            </a:prstGeom>
            <a:noFill/>
          </p:spPr>
          <p:txBody>
            <a:bodyPr wrap="none" rtlCol="0">
              <a:spAutoFit/>
            </a:bodyPr>
            <a:lstStyle/>
            <a:p>
              <a:r>
                <a:rPr lang="en-US" sz="2400" dirty="0" err="1" smtClean="0">
                  <a:solidFill>
                    <a:schemeClr val="tx2">
                      <a:lumMod val="60000"/>
                      <a:lumOff val="40000"/>
                    </a:schemeClr>
                  </a:solidFill>
                  <a:latin typeface="Segoe WP" panose="020B0502040204020203" pitchFamily="34" charset="0"/>
                  <a:cs typeface="Segoe WP" panose="020B0502040204020203" pitchFamily="34" charset="0"/>
                </a:rPr>
                <a:t>getlatestversion</a:t>
              </a:r>
              <a:endParaRPr lang="en-US" dirty="0">
                <a:solidFill>
                  <a:schemeClr val="tx2">
                    <a:lumMod val="60000"/>
                    <a:lumOff val="40000"/>
                  </a:schemeClr>
                </a:solidFill>
                <a:latin typeface="Segoe WP" panose="020B0502040204020203" pitchFamily="34" charset="0"/>
                <a:cs typeface="Segoe WP" panose="020B0502040204020203" pitchFamily="34" charset="0"/>
              </a:endParaRPr>
            </a:p>
          </p:txBody>
        </p:sp>
      </p:grpSp>
    </p:spTree>
    <p:extLst>
      <p:ext uri="{BB962C8B-B14F-4D97-AF65-F5344CB8AC3E}">
        <p14:creationId xmlns:p14="http://schemas.microsoft.com/office/powerpoint/2010/main" val="2389159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3" name="Rectangle 5"/>
          <p:cNvSpPr/>
          <p:nvPr userDrawn="1"/>
        </p:nvSpPr>
        <p:spPr>
          <a:xfrm>
            <a:off x="0" y="260648"/>
            <a:ext cx="239349" cy="7920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24" name="Title 1"/>
          <p:cNvSpPr>
            <a:spLocks noGrp="1"/>
          </p:cNvSpPr>
          <p:nvPr>
            <p:ph type="title" hasCustomPrompt="1"/>
          </p:nvPr>
        </p:nvSpPr>
        <p:spPr>
          <a:xfrm>
            <a:off x="431371" y="260648"/>
            <a:ext cx="8640960" cy="778098"/>
          </a:xfrm>
          <a:prstGeom prst="rect">
            <a:avLst/>
          </a:prstGeom>
        </p:spPr>
        <p:txBody>
          <a:bodyPr anchor="ctr"/>
          <a:lstStyle>
            <a:lvl1pPr>
              <a:defRPr>
                <a:solidFill>
                  <a:schemeClr val="tx2"/>
                </a:solidFill>
                <a:latin typeface="Segoe UI Light" pitchFamily="34" charset="0"/>
              </a:defRPr>
            </a:lvl1pPr>
          </a:lstStyle>
          <a:p>
            <a:r>
              <a:rPr lang="en-US" dirty="0" smtClean="0"/>
              <a:t>Sponsor</a:t>
            </a:r>
            <a:endParaRPr lang="en-GB" dirty="0"/>
          </a:p>
        </p:txBody>
      </p:sp>
      <p:pic>
        <p:nvPicPr>
          <p:cNvPr id="6"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0192" y="1887085"/>
            <a:ext cx="5571872" cy="1192379"/>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80176" y="1877122"/>
            <a:ext cx="3377643" cy="3377643"/>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75520" y="3377020"/>
            <a:ext cx="6275146" cy="2522308"/>
          </a:xfrm>
          <a:prstGeom prst="rect">
            <a:avLst/>
          </a:prstGeom>
        </p:spPr>
      </p:pic>
    </p:spTree>
    <p:extLst>
      <p:ext uri="{BB962C8B-B14F-4D97-AF65-F5344CB8AC3E}">
        <p14:creationId xmlns:p14="http://schemas.microsoft.com/office/powerpoint/2010/main" val="4081978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2361 0.00625 L 3.05556E-6 0.00625 " pathEditMode="relative" rAng="0" ptsTypes="AA">
                                      <p:cBhvr>
                                        <p:cTn id="6" dur="1700" fill="hold"/>
                                        <p:tgtEl>
                                          <p:spTgt spid="24"/>
                                        </p:tgtEl>
                                        <p:attrNameLst>
                                          <p:attrName>ppt_x</p:attrName>
                                          <p:attrName>ppt_y</p:attrName>
                                        </p:attrNameLst>
                                      </p:cBhvr>
                                      <p:rCtr x="-1181" y="0"/>
                                    </p:animMotion>
                                  </p:childTnLst>
                                </p:cTn>
                              </p:par>
                              <p:par>
                                <p:cTn id="7" presetID="10" presetClass="entr" presetSubtype="0" fill="hold" grpId="1" nodeType="withEffect">
                                  <p:stCondLst>
                                    <p:cond delay="0"/>
                                  </p:stCondLst>
                                  <p:childTnLst>
                                    <p:set>
                                      <p:cBhvr>
                                        <p:cTn id="8" dur="1" fill="hold">
                                          <p:stCondLst>
                                            <p:cond delay="0"/>
                                          </p:stCondLst>
                                        </p:cTn>
                                        <p:tgtEl>
                                          <p:spTgt spid="24"/>
                                        </p:tgtEl>
                                        <p:attrNameLst>
                                          <p:attrName>style.visibility</p:attrName>
                                        </p:attrNameLst>
                                      </p:cBhvr>
                                      <p:to>
                                        <p:strVal val="visible"/>
                                      </p:to>
                                    </p:set>
                                    <p:animEffect transition="in" filter="fade">
                                      <p:cBhvr>
                                        <p:cTn id="9" dur="900"/>
                                        <p:tgtEl>
                                          <p:spTgt spid="24"/>
                                        </p:tgtEl>
                                      </p:cBhvr>
                                    </p:animEffect>
                                  </p:childTnLst>
                                </p:cTn>
                              </p:par>
                              <p:par>
                                <p:cTn id="10" presetID="10"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392" y="1268761"/>
            <a:ext cx="10972800" cy="4525963"/>
          </a:xfrm>
          <a:prstGeom prst="rect">
            <a:avLst/>
          </a:prstGeom>
        </p:spPr>
        <p:txBody>
          <a:bodyPr/>
          <a:lstStyle>
            <a:lvl1pPr marL="0" indent="0">
              <a:buClr>
                <a:schemeClr val="tx1"/>
              </a:buClr>
              <a:buFontTx/>
              <a:buNone/>
              <a:defRPr>
                <a:solidFill>
                  <a:schemeClr val="tx2"/>
                </a:solidFill>
                <a:latin typeface="Segoe UI Light" pitchFamily="34" charset="0"/>
              </a:defRPr>
            </a:lvl1pPr>
            <a:lvl2pPr marL="254250" indent="0">
              <a:buClr>
                <a:schemeClr val="tx1"/>
              </a:buClr>
              <a:buFontTx/>
              <a:buNone/>
              <a:defRPr>
                <a:solidFill>
                  <a:schemeClr val="accent1"/>
                </a:solidFill>
                <a:latin typeface="Segoe UI Light" pitchFamily="34" charset="0"/>
              </a:defRPr>
            </a:lvl2pPr>
            <a:lvl3pPr marL="491400" indent="0">
              <a:buClr>
                <a:schemeClr val="tx1"/>
              </a:buClr>
              <a:buFontTx/>
              <a:buNone/>
              <a:defRPr>
                <a:solidFill>
                  <a:srgbClr val="7030A0"/>
                </a:solidFill>
                <a:latin typeface="Segoe UI Light"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Rectangle 5"/>
          <p:cNvSpPr/>
          <p:nvPr userDrawn="1"/>
        </p:nvSpPr>
        <p:spPr>
          <a:xfrm>
            <a:off x="0" y="260648"/>
            <a:ext cx="239349" cy="7920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a:solidFill>
                  <a:schemeClr val="tx2"/>
                </a:solidFill>
                <a:latin typeface="Segoe UI Light"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1805544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2361 0.00625 L 3.05556E-6 0.00625 " pathEditMode="relative" rAng="0" ptsTypes="AA">
                                      <p:cBhvr>
                                        <p:cTn id="6" dur="1700" fill="hold"/>
                                        <p:tgtEl>
                                          <p:spTgt spid="7"/>
                                        </p:tgtEl>
                                        <p:attrNameLst>
                                          <p:attrName>ppt_x</p:attrName>
                                          <p:attrName>ppt_y</p:attrName>
                                        </p:attrNameLst>
                                      </p:cBhvr>
                                      <p:rCtr x="-1181" y="0"/>
                                    </p:animMotion>
                                  </p:childTnLst>
                                </p:cTn>
                              </p:par>
                              <p:par>
                                <p:cTn id="7" presetID="10" presetClass="entr"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900"/>
                                        <p:tgtEl>
                                          <p:spTgt spid="7"/>
                                        </p:tgtEl>
                                      </p:cBhvr>
                                    </p:animEffect>
                                  </p:childTnLst>
                                </p:cTn>
                              </p:par>
                              <p:par>
                                <p:cTn id="10" presetID="10" presetClass="entr" presetSubtype="0" fill="hold" grpId="0" nodeType="withEffect">
                                  <p:stCondLst>
                                    <p:cond delay="6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700"/>
                                        <p:tgtEl>
                                          <p:spTgt spid="3">
                                            <p:txEl>
                                              <p:pRg st="0" end="0"/>
                                            </p:txEl>
                                          </p:spTgt>
                                        </p:tgtEl>
                                      </p:cBhvr>
                                    </p:animEffect>
                                  </p:childTnLst>
                                </p:cTn>
                              </p:par>
                              <p:par>
                                <p:cTn id="13" presetID="10" presetClass="entr" presetSubtype="0" fill="hold" grpId="0" nodeType="withEffect">
                                  <p:stCondLst>
                                    <p:cond delay="90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700"/>
                                        <p:tgtEl>
                                          <p:spTgt spid="3">
                                            <p:txEl>
                                              <p:pRg st="1" end="1"/>
                                            </p:txEl>
                                          </p:spTgt>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600"/>
                                        <p:tgtEl>
                                          <p:spTgt spid="3">
                                            <p:txEl>
                                              <p:pRg st="2" end="2"/>
                                            </p:txEl>
                                          </p:spTgt>
                                        </p:tgtEl>
                                      </p:cBhvr>
                                    </p:animEffect>
                                  </p:childTnLst>
                                </p:cTn>
                              </p:par>
                              <p:par>
                                <p:cTn id="19" presetID="42" presetClass="path" presetSubtype="0" accel="50000" decel="50000" fill="hold" grpId="1" nodeType="withEffect">
                                  <p:stCondLst>
                                    <p:cond delay="500"/>
                                  </p:stCondLst>
                                  <p:childTnLst>
                                    <p:animMotion origin="layout" path="M 4.16667E-6 -3.33333E-6 L -0.02362 -3.33333E-6 " pathEditMode="relative" rAng="0" ptsTypes="AA">
                                      <p:cBhvr>
                                        <p:cTn id="20" dur="1200" fill="hold"/>
                                        <p:tgtEl>
                                          <p:spTgt spid="3">
                                            <p:txEl>
                                              <p:pRg st="0" end="0"/>
                                            </p:txEl>
                                          </p:spTgt>
                                        </p:tgtEl>
                                        <p:attrNameLst>
                                          <p:attrName>ppt_x</p:attrName>
                                          <p:attrName>ppt_y</p:attrName>
                                        </p:attrNameLst>
                                      </p:cBhvr>
                                      <p:rCtr x="-1181" y="0"/>
                                    </p:animMotion>
                                  </p:childTnLst>
                                </p:cTn>
                              </p:par>
                              <p:par>
                                <p:cTn id="21" presetID="42" presetClass="path" presetSubtype="0" accel="50000" decel="50000" fill="hold" grpId="1" nodeType="withEffect">
                                  <p:stCondLst>
                                    <p:cond delay="700"/>
                                  </p:stCondLst>
                                  <p:childTnLst>
                                    <p:animMotion origin="layout" path="M 0.02362 5.55112E-17 L -4.16667E-6 5.55112E-17 " pathEditMode="relative" rAng="0" ptsTypes="AA">
                                      <p:cBhvr>
                                        <p:cTn id="22" dur="1100" fill="hold"/>
                                        <p:tgtEl>
                                          <p:spTgt spid="3">
                                            <p:txEl>
                                              <p:pRg st="1" end="1"/>
                                            </p:txEl>
                                          </p:spTgt>
                                        </p:tgtEl>
                                        <p:attrNameLst>
                                          <p:attrName>ppt_x</p:attrName>
                                          <p:attrName>ppt_y</p:attrName>
                                        </p:attrNameLst>
                                      </p:cBhvr>
                                      <p:rCtr x="-1181" y="0"/>
                                    </p:animMotion>
                                  </p:childTnLst>
                                </p:cTn>
                              </p:par>
                              <p:par>
                                <p:cTn id="23" presetID="42" presetClass="path" presetSubtype="0" accel="50000" decel="50000" fill="hold" grpId="1" nodeType="withEffect">
                                  <p:stCondLst>
                                    <p:cond delay="1000"/>
                                  </p:stCondLst>
                                  <p:childTnLst>
                                    <p:animMotion origin="layout" path="M 0.0448 0.00857 L 0.029 0.00857 " pathEditMode="relative" rAng="0" ptsTypes="AA">
                                      <p:cBhvr>
                                        <p:cTn id="24" dur="900" fill="hold"/>
                                        <p:tgtEl>
                                          <p:spTgt spid="3">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build="p">
        <p:tmplLst>
          <p:tmpl lvl="1">
            <p:tnLst>
              <p:par>
                <p:cTn presetID="42" presetClass="path" presetSubtype="0" accel="50000" decel="50000" fill="hold" nodeType="withEffect">
                  <p:stCondLst>
                    <p:cond delay="500"/>
                  </p:stCondLst>
                  <p:childTnLst>
                    <p:animMotion origin="layout" path="M 4.16667E-6 -3.33333E-6 L -0.02362 -3.33333E-6 " pathEditMode="relative" rAng="0" ptsTypes="AA">
                      <p:cBhvr>
                        <p:cTn dur="1200" fill="hold"/>
                        <p:tgtEl>
                          <p:spTgt spid="3"/>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2 5.55112E-17 L -4.16667E-6 5.55112E-17 " pathEditMode="relative" rAng="0" ptsTypes="AA">
                      <p:cBhvr>
                        <p:cTn dur="1100" fill="hold"/>
                        <p:tgtEl>
                          <p:spTgt spid="3"/>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8 0.00857 L 0.029 0.00857 " pathEditMode="relative" rAng="0" ptsTypes="AA">
                      <p:cBhvr>
                        <p:cTn dur="900" fill="hold"/>
                        <p:tgtEl>
                          <p:spTgt spid="3"/>
                        </p:tgtEl>
                        <p:attrNameLst>
                          <p:attrName>ppt_x</p:attrName>
                          <p:attrName>ppt_y</p:attrName>
                        </p:attrNameLst>
                      </p:cBhvr>
                      <p:rCtr x="-799" y="0"/>
                    </p:animMotion>
                  </p:childTnLst>
                </p:cTn>
              </p:par>
            </p:tnLst>
          </p:tmpl>
        </p:tmplLst>
      </p:bldP>
      <p:bldP spid="7" grpId="0"/>
      <p:bldP spid="7" grpId="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392" y="1268761"/>
            <a:ext cx="10972800" cy="4525963"/>
          </a:xfrm>
          <a:prstGeom prst="rect">
            <a:avLst/>
          </a:prstGeom>
        </p:spPr>
        <p:txBody>
          <a:bodyPr/>
          <a:lstStyle>
            <a:lvl1pPr marL="0" indent="0">
              <a:buClr>
                <a:schemeClr val="tx1"/>
              </a:buClr>
              <a:buFontTx/>
              <a:buNone/>
              <a:defRPr>
                <a:solidFill>
                  <a:schemeClr val="tx2"/>
                </a:solidFill>
                <a:latin typeface="Segoe UI Light" pitchFamily="34" charset="0"/>
              </a:defRPr>
            </a:lvl1pPr>
            <a:lvl2pPr marL="254250" indent="0">
              <a:buClr>
                <a:schemeClr val="tx1"/>
              </a:buClr>
              <a:buFontTx/>
              <a:buNone/>
              <a:defRPr>
                <a:solidFill>
                  <a:schemeClr val="accent1"/>
                </a:solidFill>
                <a:latin typeface="Segoe UI Light" pitchFamily="34" charset="0"/>
              </a:defRPr>
            </a:lvl2pPr>
            <a:lvl3pPr marL="491400" indent="0">
              <a:buClr>
                <a:schemeClr val="tx1"/>
              </a:buClr>
              <a:buFontTx/>
              <a:buNone/>
              <a:defRPr>
                <a:solidFill>
                  <a:srgbClr val="7030A0"/>
                </a:solidFill>
                <a:latin typeface="Segoe UI Light"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Rectangle 5"/>
          <p:cNvSpPr/>
          <p:nvPr userDrawn="1"/>
        </p:nvSpPr>
        <p:spPr>
          <a:xfrm>
            <a:off x="0" y="260648"/>
            <a:ext cx="239349" cy="7920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a:solidFill>
                  <a:schemeClr val="tx2"/>
                </a:solidFill>
                <a:latin typeface="Segoe UI Light"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1207383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a:solidFill>
                  <a:schemeClr val="tx2"/>
                </a:solidFill>
                <a:latin typeface="Segoe UI Light" pitchFamily="34" charset="0"/>
              </a:defRPr>
            </a:lvl1pPr>
          </a:lstStyle>
          <a:p>
            <a:r>
              <a:rPr lang="en-US" dirty="0" smtClean="0"/>
              <a:t>Click to edit Master title style</a:t>
            </a:r>
            <a:endParaRPr lang="en-GB" dirty="0"/>
          </a:p>
        </p:txBody>
      </p:sp>
      <p:sp>
        <p:nvSpPr>
          <p:cNvPr id="6" name="Content Placeholder 2"/>
          <p:cNvSpPr>
            <a:spLocks noGrp="1"/>
          </p:cNvSpPr>
          <p:nvPr>
            <p:ph idx="10"/>
          </p:nvPr>
        </p:nvSpPr>
        <p:spPr>
          <a:xfrm flipH="1">
            <a:off x="8304245" y="126876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endParaRPr lang="en-US" dirty="0" smtClean="0"/>
          </a:p>
        </p:txBody>
      </p:sp>
      <p:sp>
        <p:nvSpPr>
          <p:cNvPr id="8" name="Content Placeholder 2"/>
          <p:cNvSpPr>
            <a:spLocks noGrp="1"/>
          </p:cNvSpPr>
          <p:nvPr>
            <p:ph idx="1"/>
          </p:nvPr>
        </p:nvSpPr>
        <p:spPr>
          <a:xfrm>
            <a:off x="623392" y="1268761"/>
            <a:ext cx="7296811" cy="4525963"/>
          </a:xfrm>
          <a:prstGeom prst="rect">
            <a:avLst/>
          </a:prstGeom>
        </p:spPr>
        <p:txBody>
          <a:bodyPr/>
          <a:lstStyle>
            <a:lvl1pPr marL="0" indent="0">
              <a:buClr>
                <a:schemeClr val="tx1"/>
              </a:buClr>
              <a:buFontTx/>
              <a:buNone/>
              <a:defRPr>
                <a:solidFill>
                  <a:schemeClr val="tx2"/>
                </a:solidFill>
                <a:latin typeface="Segoe UI Light" pitchFamily="34" charset="0"/>
              </a:defRPr>
            </a:lvl1pPr>
            <a:lvl2pPr marL="254250" indent="0">
              <a:buClr>
                <a:schemeClr val="tx1"/>
              </a:buClr>
              <a:buFontTx/>
              <a:buNone/>
              <a:defRPr>
                <a:solidFill>
                  <a:schemeClr val="accent1"/>
                </a:solidFill>
                <a:latin typeface="Segoe UI Light" pitchFamily="34" charset="0"/>
              </a:defRPr>
            </a:lvl2pPr>
            <a:lvl3pPr marL="491400" indent="0">
              <a:buClr>
                <a:schemeClr val="tx1"/>
              </a:buClr>
              <a:buFontTx/>
              <a:buNone/>
              <a:defRPr>
                <a:solidFill>
                  <a:srgbClr val="7030A0"/>
                </a:solidFill>
                <a:latin typeface="Segoe UI Light"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Content Placeholder 2"/>
          <p:cNvSpPr>
            <a:spLocks noGrp="1"/>
          </p:cNvSpPr>
          <p:nvPr>
            <p:ph idx="11"/>
          </p:nvPr>
        </p:nvSpPr>
        <p:spPr>
          <a:xfrm flipH="1">
            <a:off x="8304245" y="357301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endParaRPr lang="en-US" dirty="0" smtClean="0"/>
          </a:p>
        </p:txBody>
      </p:sp>
      <p:sp>
        <p:nvSpPr>
          <p:cNvPr id="11" name="Rectangle 10"/>
          <p:cNvSpPr/>
          <p:nvPr userDrawn="1"/>
        </p:nvSpPr>
        <p:spPr>
          <a:xfrm>
            <a:off x="0" y="260648"/>
            <a:ext cx="239349" cy="7920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Tree>
    <p:extLst>
      <p:ext uri="{BB962C8B-B14F-4D97-AF65-F5344CB8AC3E}">
        <p14:creationId xmlns:p14="http://schemas.microsoft.com/office/powerpoint/2010/main" val="3319611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2361 0.00625 L 3.05556E-6 0.00625 " pathEditMode="relative" rAng="0" ptsTypes="AA">
                                      <p:cBhvr>
                                        <p:cTn id="6" dur="1700" fill="hold"/>
                                        <p:tgtEl>
                                          <p:spTgt spid="2"/>
                                        </p:tgtEl>
                                        <p:attrNameLst>
                                          <p:attrName>ppt_x</p:attrName>
                                          <p:attrName>ppt_y</p:attrName>
                                        </p:attrNameLst>
                                      </p:cBhvr>
                                      <p:rCtr x="-1181" y="0"/>
                                    </p:animMotion>
                                  </p:childTnLst>
                                </p:cTn>
                              </p:par>
                              <p:par>
                                <p:cTn id="7" presetID="10" presetClass="entr" presetSubtype="0" fill="hold" grpId="1"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900"/>
                                        <p:tgtEl>
                                          <p:spTgt spid="2"/>
                                        </p:tgtEl>
                                      </p:cBhvr>
                                    </p:animEffect>
                                  </p:childTnLst>
                                </p:cTn>
                              </p:par>
                              <p:par>
                                <p:cTn id="10" presetID="10" presetClass="entr" presetSubtype="0" fill="hold" grpId="0" nodeType="withEffect">
                                  <p:stCondLst>
                                    <p:cond delay="60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700"/>
                                        <p:tgtEl>
                                          <p:spTgt spid="8">
                                            <p:txEl>
                                              <p:pRg st="0" end="0"/>
                                            </p:txEl>
                                          </p:spTgt>
                                        </p:tgtEl>
                                      </p:cBhvr>
                                    </p:animEffect>
                                  </p:childTnLst>
                                </p:cTn>
                              </p:par>
                              <p:par>
                                <p:cTn id="13" presetID="10" presetClass="entr" presetSubtype="0" fill="hold" grpId="0" nodeType="withEffect">
                                  <p:stCondLst>
                                    <p:cond delay="90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1700"/>
                                        <p:tgtEl>
                                          <p:spTgt spid="8">
                                            <p:txEl>
                                              <p:pRg st="1" end="1"/>
                                            </p:txEl>
                                          </p:spTgt>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fade">
                                      <p:cBhvr>
                                        <p:cTn id="18" dur="1600"/>
                                        <p:tgtEl>
                                          <p:spTgt spid="8">
                                            <p:txEl>
                                              <p:pRg st="2" end="2"/>
                                            </p:txEl>
                                          </p:spTgt>
                                        </p:tgtEl>
                                      </p:cBhvr>
                                    </p:animEffect>
                                  </p:childTnLst>
                                </p:cTn>
                              </p:par>
                              <p:par>
                                <p:cTn id="19" presetID="42" presetClass="path" presetSubtype="0" accel="50000" decel="50000" fill="hold" grpId="1" nodeType="withEffect">
                                  <p:stCondLst>
                                    <p:cond delay="500"/>
                                  </p:stCondLst>
                                  <p:childTnLst>
                                    <p:animMotion origin="layout" path="M 4.16667E-6 -3.33333E-6 L -0.02362 -3.33333E-6 " pathEditMode="relative" rAng="0" ptsTypes="AA">
                                      <p:cBhvr>
                                        <p:cTn id="20" dur="1200" fill="hold"/>
                                        <p:tgtEl>
                                          <p:spTgt spid="8">
                                            <p:txEl>
                                              <p:pRg st="0" end="0"/>
                                            </p:txEl>
                                          </p:spTgt>
                                        </p:tgtEl>
                                        <p:attrNameLst>
                                          <p:attrName>ppt_x</p:attrName>
                                          <p:attrName>ppt_y</p:attrName>
                                        </p:attrNameLst>
                                      </p:cBhvr>
                                      <p:rCtr x="-1181" y="0"/>
                                    </p:animMotion>
                                  </p:childTnLst>
                                </p:cTn>
                              </p:par>
                              <p:par>
                                <p:cTn id="21" presetID="42" presetClass="path" presetSubtype="0" accel="50000" decel="50000" fill="hold" grpId="1" nodeType="withEffect">
                                  <p:stCondLst>
                                    <p:cond delay="700"/>
                                  </p:stCondLst>
                                  <p:childTnLst>
                                    <p:animMotion origin="layout" path="M 0.02362 5.55112E-17 L -4.16667E-6 5.55112E-17 " pathEditMode="relative" rAng="0" ptsTypes="AA">
                                      <p:cBhvr>
                                        <p:cTn id="22" dur="1100" fill="hold"/>
                                        <p:tgtEl>
                                          <p:spTgt spid="8">
                                            <p:txEl>
                                              <p:pRg st="1" end="1"/>
                                            </p:txEl>
                                          </p:spTgt>
                                        </p:tgtEl>
                                        <p:attrNameLst>
                                          <p:attrName>ppt_x</p:attrName>
                                          <p:attrName>ppt_y</p:attrName>
                                        </p:attrNameLst>
                                      </p:cBhvr>
                                      <p:rCtr x="-1181" y="0"/>
                                    </p:animMotion>
                                  </p:childTnLst>
                                </p:cTn>
                              </p:par>
                              <p:par>
                                <p:cTn id="23" presetID="42" presetClass="path" presetSubtype="0" accel="50000" decel="50000" fill="hold" grpId="1" nodeType="withEffect">
                                  <p:stCondLst>
                                    <p:cond delay="1000"/>
                                  </p:stCondLst>
                                  <p:childTnLst>
                                    <p:animMotion origin="layout" path="M 0.0448 0.00857 L 0.029 0.00857 " pathEditMode="relative" rAng="0" ptsTypes="AA">
                                      <p:cBhvr>
                                        <p:cTn id="24" dur="900" fill="hold"/>
                                        <p:tgtEl>
                                          <p:spTgt spid="8">
                                            <p:txEl>
                                              <p:pRg st="2" end="2"/>
                                            </p:txEl>
                                          </p:spTgt>
                                        </p:tgtEl>
                                        <p:attrNameLst>
                                          <p:attrName>ppt_x</p:attrName>
                                          <p:attrName>ppt_y</p:attrName>
                                        </p:attrNameLst>
                                      </p:cBhvr>
                                      <p:rCtr x="-799" y="0"/>
                                    </p:animMotion>
                                  </p:childTnLst>
                                </p:cTn>
                              </p:par>
                              <p:par>
                                <p:cTn id="25" presetID="10" presetClass="entr" presetSubtype="0" fill="hold" grpId="0" nodeType="withEffect">
                                  <p:stCondLst>
                                    <p:cond delay="1000"/>
                                  </p:stCondLst>
                                  <p:childTnLst>
                                    <p:set>
                                      <p:cBhvr>
                                        <p:cTn id="26" dur="1" fill="hold">
                                          <p:stCondLst>
                                            <p:cond delay="0"/>
                                          </p:stCondLst>
                                        </p:cTn>
                                        <p:tgtEl>
                                          <p:spTgt spid="6">
                                            <p:bg/>
                                          </p:spTgt>
                                        </p:tgtEl>
                                        <p:attrNameLst>
                                          <p:attrName>style.visibility</p:attrName>
                                        </p:attrNameLst>
                                      </p:cBhvr>
                                      <p:to>
                                        <p:strVal val="visible"/>
                                      </p:to>
                                    </p:set>
                                    <p:animEffect transition="in" filter="fade">
                                      <p:cBhvr>
                                        <p:cTn id="27" dur="500"/>
                                        <p:tgtEl>
                                          <p:spTgt spid="6">
                                            <p:bg/>
                                          </p:spTgt>
                                        </p:tgtEl>
                                      </p:cBhvr>
                                    </p:animEffect>
                                  </p:childTnLst>
                                </p:cTn>
                              </p:par>
                              <p:par>
                                <p:cTn id="28" presetID="10" presetClass="entr" presetSubtype="0" fill="hold" grpId="0" nodeType="withEffect" nodePh="1">
                                  <p:stCondLst>
                                    <p:cond delay="1000"/>
                                  </p:stCondLst>
                                  <p:endCondLst>
                                    <p:cond evt="begin" delay="0">
                                      <p:tn val="28"/>
                                    </p:cond>
                                  </p:end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fade">
                                      <p:cBhvr>
                                        <p:cTn id="30" dur="500"/>
                                        <p:tgtEl>
                                          <p:spTgt spid="6">
                                            <p:txEl>
                                              <p:pRg st="0" end="0"/>
                                            </p:txEl>
                                          </p:spTgt>
                                        </p:tgtEl>
                                      </p:cBhvr>
                                    </p:animEffect>
                                  </p:childTnLst>
                                </p:cTn>
                              </p:par>
                              <p:par>
                                <p:cTn id="31" presetID="10" presetClass="entr" presetSubtype="0" fill="hold" grpId="0" nodeType="withEffect">
                                  <p:stCondLst>
                                    <p:cond delay="1300"/>
                                  </p:stCondLst>
                                  <p:childTnLst>
                                    <p:set>
                                      <p:cBhvr>
                                        <p:cTn id="32" dur="1" fill="hold">
                                          <p:stCondLst>
                                            <p:cond delay="0"/>
                                          </p:stCondLst>
                                        </p:cTn>
                                        <p:tgtEl>
                                          <p:spTgt spid="10">
                                            <p:bg/>
                                          </p:spTgt>
                                        </p:tgtEl>
                                        <p:attrNameLst>
                                          <p:attrName>style.visibility</p:attrName>
                                        </p:attrNameLst>
                                      </p:cBhvr>
                                      <p:to>
                                        <p:strVal val="visible"/>
                                      </p:to>
                                    </p:set>
                                    <p:animEffect transition="in" filter="fade">
                                      <p:cBhvr>
                                        <p:cTn id="33" dur="500"/>
                                        <p:tgtEl>
                                          <p:spTgt spid="10">
                                            <p:bg/>
                                          </p:spTgt>
                                        </p:tgtEl>
                                      </p:cBhvr>
                                    </p:animEffect>
                                  </p:childTnLst>
                                </p:cTn>
                              </p:par>
                              <p:par>
                                <p:cTn id="34" presetID="10" presetClass="entr" presetSubtype="0" fill="hold" grpId="0" nodeType="withEffect" nodePh="1">
                                  <p:stCondLst>
                                    <p:cond delay="1000"/>
                                  </p:stCondLst>
                                  <p:endCondLst>
                                    <p:cond evt="begin" delay="0">
                                      <p:tn val="34"/>
                                    </p:cond>
                                  </p:endCondLst>
                                  <p:childTnLst>
                                    <p:set>
                                      <p:cBhvr>
                                        <p:cTn id="35" dur="1" fill="hold">
                                          <p:stCondLst>
                                            <p:cond delay="0"/>
                                          </p:stCondLst>
                                        </p:cTn>
                                        <p:tgtEl>
                                          <p:spTgt spid="10">
                                            <p:txEl>
                                              <p:pRg st="0" end="0"/>
                                            </p:txEl>
                                          </p:spTgt>
                                        </p:tgtEl>
                                        <p:attrNameLst>
                                          <p:attrName>style.visibility</p:attrName>
                                        </p:attrNameLst>
                                      </p:cBhvr>
                                      <p:to>
                                        <p:strVal val="visible"/>
                                      </p:to>
                                    </p:set>
                                    <p:animEffect transition="in" filter="fade">
                                      <p:cBhvr>
                                        <p:cTn id="36"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16667E-6 -3.33333E-6 L -0.02362 -3.33333E-6 " pathEditMode="relative" rAng="0" ptsTypes="AA">
                      <p:cBhvr>
                        <p:cTn dur="1200" fill="hold"/>
                        <p:tgtEl>
                          <p:spTgt spid="8"/>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2 5.55112E-17 L -4.16667E-6 5.55112E-17 " pathEditMode="relative" rAng="0" ptsTypes="AA">
                      <p:cBhvr>
                        <p:cTn dur="1100" fill="hold"/>
                        <p:tgtEl>
                          <p:spTgt spid="8"/>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8 0.00857 L 0.029 0.00857 " pathEditMode="relative" rAng="0" ptsTypes="AA">
                      <p:cBhvr>
                        <p:cTn dur="900" fill="hold"/>
                        <p:tgtEl>
                          <p:spTgt spid="8"/>
                        </p:tgtEl>
                        <p:attrNameLst>
                          <p:attrName>ppt_x</p:attrName>
                          <p:attrName>ppt_y</p:attrName>
                        </p:attrNameLst>
                      </p:cBhvr>
                      <p:rCtr x="-799" y="0"/>
                    </p:animMotion>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3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a:solidFill>
                  <a:schemeClr val="tx2"/>
                </a:solidFill>
                <a:latin typeface="Segoe UI Light" pitchFamily="34" charset="0"/>
              </a:defRPr>
            </a:lvl1pPr>
          </a:lstStyle>
          <a:p>
            <a:r>
              <a:rPr lang="en-US" dirty="0" smtClean="0"/>
              <a:t>Click to edit Master title style</a:t>
            </a:r>
            <a:endParaRPr lang="en-GB" dirty="0"/>
          </a:p>
        </p:txBody>
      </p:sp>
      <p:sp>
        <p:nvSpPr>
          <p:cNvPr id="6" name="Content Placeholder 2"/>
          <p:cNvSpPr>
            <a:spLocks noGrp="1"/>
          </p:cNvSpPr>
          <p:nvPr>
            <p:ph idx="10"/>
          </p:nvPr>
        </p:nvSpPr>
        <p:spPr>
          <a:xfrm flipH="1">
            <a:off x="8784299" y="1556792"/>
            <a:ext cx="2304256" cy="1152128"/>
          </a:xfrm>
          <a:prstGeom prst="rect">
            <a:avLst/>
          </a:prstGeom>
          <a:solidFill>
            <a:schemeClr val="tx1">
              <a:lumMod val="95000"/>
              <a:lumOff val="5000"/>
              <a:alpha val="54000"/>
            </a:schemeClr>
          </a:solidFill>
        </p:spPr>
        <p:txBody>
          <a:bodyPr anchor="b"/>
          <a:lstStyle>
            <a:lvl1pPr marL="0" indent="0">
              <a:buClr>
                <a:schemeClr val="tx1"/>
              </a:buClr>
              <a:buFontTx/>
              <a:buNone/>
              <a:defRPr sz="24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endParaRPr lang="en-US" dirty="0" smtClean="0"/>
          </a:p>
        </p:txBody>
      </p:sp>
      <p:sp>
        <p:nvSpPr>
          <p:cNvPr id="8" name="Content Placeholder 2"/>
          <p:cNvSpPr>
            <a:spLocks noGrp="1"/>
          </p:cNvSpPr>
          <p:nvPr>
            <p:ph idx="1"/>
          </p:nvPr>
        </p:nvSpPr>
        <p:spPr>
          <a:xfrm>
            <a:off x="623392" y="1268761"/>
            <a:ext cx="7296811" cy="4525963"/>
          </a:xfrm>
          <a:prstGeom prst="rect">
            <a:avLst/>
          </a:prstGeom>
        </p:spPr>
        <p:txBody>
          <a:bodyPr/>
          <a:lstStyle>
            <a:lvl1pPr marL="0" indent="0">
              <a:buClr>
                <a:schemeClr val="tx1"/>
              </a:buClr>
              <a:buFontTx/>
              <a:buNone/>
              <a:defRPr>
                <a:solidFill>
                  <a:schemeClr val="tx2"/>
                </a:solidFill>
                <a:latin typeface="Segoe UI Light" pitchFamily="34" charset="0"/>
              </a:defRPr>
            </a:lvl1pPr>
            <a:lvl2pPr marL="254250" indent="0">
              <a:buClr>
                <a:schemeClr val="tx1"/>
              </a:buClr>
              <a:buFontTx/>
              <a:buNone/>
              <a:defRPr>
                <a:solidFill>
                  <a:schemeClr val="accent1"/>
                </a:solidFill>
                <a:latin typeface="Segoe UI Light" pitchFamily="34" charset="0"/>
              </a:defRPr>
            </a:lvl2pPr>
            <a:lvl3pPr marL="491400" indent="0">
              <a:buClr>
                <a:schemeClr val="tx1"/>
              </a:buClr>
              <a:buFontTx/>
              <a:buNone/>
              <a:defRPr>
                <a:solidFill>
                  <a:srgbClr val="7030A0"/>
                </a:solidFill>
                <a:latin typeface="Segoe UI Light"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1"/>
          </p:nvPr>
        </p:nvSpPr>
        <p:spPr>
          <a:xfrm flipH="1">
            <a:off x="8784299" y="2924944"/>
            <a:ext cx="2304256" cy="1152128"/>
          </a:xfrm>
          <a:prstGeom prst="rect">
            <a:avLst/>
          </a:prstGeom>
          <a:solidFill>
            <a:schemeClr val="tx1">
              <a:lumMod val="95000"/>
              <a:lumOff val="5000"/>
              <a:alpha val="54000"/>
            </a:schemeClr>
          </a:solidFill>
        </p:spPr>
        <p:txBody>
          <a:bodyPr anchor="b"/>
          <a:lstStyle>
            <a:lvl1pPr marL="0" indent="0">
              <a:buClr>
                <a:schemeClr val="tx1"/>
              </a:buClr>
              <a:buFontTx/>
              <a:buNone/>
              <a:defRPr sz="24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endParaRPr lang="en-US" dirty="0" smtClean="0"/>
          </a:p>
        </p:txBody>
      </p:sp>
      <p:sp>
        <p:nvSpPr>
          <p:cNvPr id="9" name="Content Placeholder 2"/>
          <p:cNvSpPr>
            <a:spLocks noGrp="1"/>
          </p:cNvSpPr>
          <p:nvPr>
            <p:ph idx="12"/>
          </p:nvPr>
        </p:nvSpPr>
        <p:spPr>
          <a:xfrm flipH="1">
            <a:off x="8784299" y="4293096"/>
            <a:ext cx="2304256" cy="1152128"/>
          </a:xfrm>
          <a:prstGeom prst="rect">
            <a:avLst/>
          </a:prstGeom>
          <a:solidFill>
            <a:schemeClr val="tx1">
              <a:lumMod val="95000"/>
              <a:lumOff val="5000"/>
              <a:alpha val="54000"/>
            </a:schemeClr>
          </a:solidFill>
        </p:spPr>
        <p:txBody>
          <a:bodyPr anchor="b"/>
          <a:lstStyle>
            <a:lvl1pPr marL="0" indent="0">
              <a:buClr>
                <a:schemeClr val="tx1"/>
              </a:buClr>
              <a:buFontTx/>
              <a:buNone/>
              <a:defRPr sz="24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endParaRPr lang="en-US" dirty="0" smtClean="0"/>
          </a:p>
        </p:txBody>
      </p:sp>
      <p:sp>
        <p:nvSpPr>
          <p:cNvPr id="11" name="Rectangle 10"/>
          <p:cNvSpPr/>
          <p:nvPr userDrawn="1"/>
        </p:nvSpPr>
        <p:spPr>
          <a:xfrm>
            <a:off x="0" y="260648"/>
            <a:ext cx="239349" cy="7920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Tree>
    <p:extLst>
      <p:ext uri="{BB962C8B-B14F-4D97-AF65-F5344CB8AC3E}">
        <p14:creationId xmlns:p14="http://schemas.microsoft.com/office/powerpoint/2010/main" val="3266528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2361 0.00625 L 3.05556E-6 0.00625 " pathEditMode="relative" rAng="0" ptsTypes="AA">
                                      <p:cBhvr>
                                        <p:cTn id="6" dur="1700" fill="hold"/>
                                        <p:tgtEl>
                                          <p:spTgt spid="2"/>
                                        </p:tgtEl>
                                        <p:attrNameLst>
                                          <p:attrName>ppt_x</p:attrName>
                                          <p:attrName>ppt_y</p:attrName>
                                        </p:attrNameLst>
                                      </p:cBhvr>
                                      <p:rCtr x="-1181" y="0"/>
                                    </p:animMotion>
                                  </p:childTnLst>
                                </p:cTn>
                              </p:par>
                              <p:par>
                                <p:cTn id="7" presetID="10" presetClass="entr" presetSubtype="0" fill="hold" grpId="1"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900"/>
                                        <p:tgtEl>
                                          <p:spTgt spid="2"/>
                                        </p:tgtEl>
                                      </p:cBhvr>
                                    </p:animEffect>
                                  </p:childTnLst>
                                </p:cTn>
                              </p:par>
                              <p:par>
                                <p:cTn id="10" presetID="10" presetClass="entr" presetSubtype="0" fill="hold" grpId="0" nodeType="withEffect">
                                  <p:stCondLst>
                                    <p:cond delay="60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700"/>
                                        <p:tgtEl>
                                          <p:spTgt spid="8">
                                            <p:txEl>
                                              <p:pRg st="0" end="0"/>
                                            </p:txEl>
                                          </p:spTgt>
                                        </p:tgtEl>
                                      </p:cBhvr>
                                    </p:animEffect>
                                  </p:childTnLst>
                                </p:cTn>
                              </p:par>
                              <p:par>
                                <p:cTn id="13" presetID="10" presetClass="entr" presetSubtype="0" fill="hold" grpId="0" nodeType="withEffect">
                                  <p:stCondLst>
                                    <p:cond delay="90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1700"/>
                                        <p:tgtEl>
                                          <p:spTgt spid="8">
                                            <p:txEl>
                                              <p:pRg st="1" end="1"/>
                                            </p:txEl>
                                          </p:spTgt>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fade">
                                      <p:cBhvr>
                                        <p:cTn id="18" dur="1600"/>
                                        <p:tgtEl>
                                          <p:spTgt spid="8">
                                            <p:txEl>
                                              <p:pRg st="2" end="2"/>
                                            </p:txEl>
                                          </p:spTgt>
                                        </p:tgtEl>
                                      </p:cBhvr>
                                    </p:animEffect>
                                  </p:childTnLst>
                                </p:cTn>
                              </p:par>
                              <p:par>
                                <p:cTn id="19" presetID="42" presetClass="path" presetSubtype="0" accel="50000" decel="50000" fill="hold" grpId="1" nodeType="withEffect">
                                  <p:stCondLst>
                                    <p:cond delay="500"/>
                                  </p:stCondLst>
                                  <p:childTnLst>
                                    <p:animMotion origin="layout" path="M 4.16667E-6 -3.33333E-6 L -0.02362 -3.33333E-6 " pathEditMode="relative" rAng="0" ptsTypes="AA">
                                      <p:cBhvr>
                                        <p:cTn id="20" dur="1200" fill="hold"/>
                                        <p:tgtEl>
                                          <p:spTgt spid="8">
                                            <p:txEl>
                                              <p:pRg st="0" end="0"/>
                                            </p:txEl>
                                          </p:spTgt>
                                        </p:tgtEl>
                                        <p:attrNameLst>
                                          <p:attrName>ppt_x</p:attrName>
                                          <p:attrName>ppt_y</p:attrName>
                                        </p:attrNameLst>
                                      </p:cBhvr>
                                      <p:rCtr x="-1181" y="0"/>
                                    </p:animMotion>
                                  </p:childTnLst>
                                </p:cTn>
                              </p:par>
                              <p:par>
                                <p:cTn id="21" presetID="42" presetClass="path" presetSubtype="0" accel="50000" decel="50000" fill="hold" grpId="1" nodeType="withEffect">
                                  <p:stCondLst>
                                    <p:cond delay="700"/>
                                  </p:stCondLst>
                                  <p:childTnLst>
                                    <p:animMotion origin="layout" path="M 0.02362 5.55112E-17 L -4.16667E-6 5.55112E-17 " pathEditMode="relative" rAng="0" ptsTypes="AA">
                                      <p:cBhvr>
                                        <p:cTn id="22" dur="1100" fill="hold"/>
                                        <p:tgtEl>
                                          <p:spTgt spid="8">
                                            <p:txEl>
                                              <p:pRg st="1" end="1"/>
                                            </p:txEl>
                                          </p:spTgt>
                                        </p:tgtEl>
                                        <p:attrNameLst>
                                          <p:attrName>ppt_x</p:attrName>
                                          <p:attrName>ppt_y</p:attrName>
                                        </p:attrNameLst>
                                      </p:cBhvr>
                                      <p:rCtr x="-1181" y="0"/>
                                    </p:animMotion>
                                  </p:childTnLst>
                                </p:cTn>
                              </p:par>
                              <p:par>
                                <p:cTn id="23" presetID="42" presetClass="path" presetSubtype="0" accel="50000" decel="50000" fill="hold" grpId="1" nodeType="withEffect">
                                  <p:stCondLst>
                                    <p:cond delay="1000"/>
                                  </p:stCondLst>
                                  <p:childTnLst>
                                    <p:animMotion origin="layout" path="M 0.0448 0.00857 L 0.029 0.00857 " pathEditMode="relative" rAng="0" ptsTypes="AA">
                                      <p:cBhvr>
                                        <p:cTn id="24" dur="900" fill="hold"/>
                                        <p:tgtEl>
                                          <p:spTgt spid="8">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16667E-6 -3.33333E-6 L -0.02362 -3.33333E-6 " pathEditMode="relative" rAng="0" ptsTypes="AA">
                      <p:cBhvr>
                        <p:cTn dur="1200" fill="hold"/>
                        <p:tgtEl>
                          <p:spTgt spid="8"/>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2 5.55112E-17 L -4.16667E-6 5.55112E-17 " pathEditMode="relative" rAng="0" ptsTypes="AA">
                      <p:cBhvr>
                        <p:cTn dur="1100" fill="hold"/>
                        <p:tgtEl>
                          <p:spTgt spid="8"/>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8 0.00857 L 0.029 0.00857 " pathEditMode="relative" rAng="0" ptsTypes="AA">
                      <p:cBhvr>
                        <p:cTn dur="900" fill="hold"/>
                        <p:tgtEl>
                          <p:spTgt spid="8"/>
                        </p:tgtEl>
                        <p:attrNameLst>
                          <p:attrName>ppt_x</p:attrName>
                          <p:attrName>ppt_y</p:attrName>
                        </p:attrNameLst>
                      </p:cBhvr>
                      <p:rCtr x="-799"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eedback Form">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hasCustomPrompt="1"/>
          </p:nvPr>
        </p:nvSpPr>
        <p:spPr>
          <a:xfrm>
            <a:off x="431371" y="260648"/>
            <a:ext cx="8640960" cy="778098"/>
          </a:xfrm>
          <a:prstGeom prst="rect">
            <a:avLst/>
          </a:prstGeom>
        </p:spPr>
        <p:txBody>
          <a:bodyPr anchor="ctr"/>
          <a:lstStyle>
            <a:lvl1pPr>
              <a:defRPr baseline="0">
                <a:solidFill>
                  <a:schemeClr val="tx2"/>
                </a:solidFill>
                <a:latin typeface="Segoe UI Light" pitchFamily="34" charset="0"/>
              </a:defRPr>
            </a:lvl1pPr>
          </a:lstStyle>
          <a:p>
            <a:r>
              <a:rPr lang="en-US" dirty="0" smtClean="0"/>
              <a:t>Feedback Form</a:t>
            </a:r>
            <a:endParaRPr lang="en-GB" dirty="0"/>
          </a:p>
        </p:txBody>
      </p:sp>
      <p:sp>
        <p:nvSpPr>
          <p:cNvPr id="11" name="Rectangle 6"/>
          <p:cNvSpPr/>
          <p:nvPr userDrawn="1"/>
        </p:nvSpPr>
        <p:spPr>
          <a:xfrm>
            <a:off x="41542" y="3068960"/>
            <a:ext cx="5616624" cy="523220"/>
          </a:xfrm>
          <a:prstGeom prst="rect">
            <a:avLst/>
          </a:prstGeom>
          <a:ln>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2800" b="1" cap="none" spc="0" dirty="0" smtClean="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http://bit.ly/DOAW16FEED1</a:t>
            </a:r>
            <a:endParaRPr lang="it-IT" sz="2800" b="1" cap="none" spc="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sp>
        <p:nvSpPr>
          <p:cNvPr id="12" name="Rettangolo 3"/>
          <p:cNvSpPr/>
          <p:nvPr userDrawn="1"/>
        </p:nvSpPr>
        <p:spPr>
          <a:xfrm>
            <a:off x="623392" y="1125024"/>
            <a:ext cx="10972800" cy="1077218"/>
          </a:xfrm>
          <a:prstGeom prst="rect">
            <a:avLst/>
          </a:prstGeom>
        </p:spPr>
        <p:txBody>
          <a:bodyPr wrap="square">
            <a:spAutoFit/>
          </a:bodyPr>
          <a:lstStyle/>
          <a:p>
            <a:pPr lvl="0" algn="ctr"/>
            <a:r>
              <a:rPr lang="it-IT" sz="3200" b="1" kern="1200" dirty="0" smtClean="0">
                <a:solidFill>
                  <a:schemeClr val="tx2"/>
                </a:solidFill>
                <a:effectLst>
                  <a:outerShdw blurRad="38100" dist="38100" dir="2700000" algn="tl">
                    <a:srgbClr val="000000">
                      <a:alpha val="43137"/>
                    </a:srgbClr>
                  </a:outerShdw>
                </a:effectLst>
                <a:latin typeface="Segoe UI Light" pitchFamily="34" charset="0"/>
                <a:ea typeface="Segoe UI" pitchFamily="34" charset="0"/>
                <a:cs typeface="Segoe UI" pitchFamily="34" charset="0"/>
              </a:rPr>
              <a:t>Dedicateci 2 minuti del vostro tempo, </a:t>
            </a:r>
          </a:p>
          <a:p>
            <a:pPr lvl="0" algn="ctr"/>
            <a:r>
              <a:rPr lang="it-IT" sz="3200" b="1" kern="1200" dirty="0" smtClean="0">
                <a:solidFill>
                  <a:schemeClr val="tx2"/>
                </a:solidFill>
                <a:effectLst>
                  <a:outerShdw blurRad="38100" dist="38100" dir="2700000" algn="tl">
                    <a:srgbClr val="000000">
                      <a:alpha val="43137"/>
                    </a:srgbClr>
                  </a:outerShdw>
                </a:effectLst>
                <a:latin typeface="Segoe UI Light" pitchFamily="34" charset="0"/>
                <a:ea typeface="Segoe UI" pitchFamily="34" charset="0"/>
                <a:cs typeface="Segoe UI" pitchFamily="34" charset="0"/>
              </a:rPr>
              <a:t>e ci aiuterete a crescere e migliorare!</a:t>
            </a:r>
          </a:p>
        </p:txBody>
      </p:sp>
      <p:sp>
        <p:nvSpPr>
          <p:cNvPr id="13" name="Rectangle 6"/>
          <p:cNvSpPr/>
          <p:nvPr userDrawn="1"/>
        </p:nvSpPr>
        <p:spPr>
          <a:xfrm>
            <a:off x="41542" y="2492896"/>
            <a:ext cx="5616624" cy="523220"/>
          </a:xfrm>
          <a:prstGeom prst="rect">
            <a:avLst/>
          </a:prstGeom>
          <a:ln>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2800" b="1" cap="none" spc="0" dirty="0" err="1" smtClean="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Track</a:t>
            </a:r>
            <a:r>
              <a:rPr lang="it-IT" sz="2800" b="1" cap="none" spc="0" dirty="0" smtClean="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Intro</a:t>
            </a:r>
            <a:endParaRPr lang="it-IT" sz="2800" b="1" cap="none" spc="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pic>
        <p:nvPicPr>
          <p:cNvPr id="14" name="Picture 13"/>
          <p:cNvPicPr>
            <a:picLocks noChangeAspect="1"/>
          </p:cNvPicPr>
          <p:nvPr userDrawn="1"/>
        </p:nvPicPr>
        <p:blipFill>
          <a:blip r:embed="rId2"/>
          <a:stretch>
            <a:fillRect/>
          </a:stretch>
        </p:blipFill>
        <p:spPr>
          <a:xfrm>
            <a:off x="1520609" y="3656392"/>
            <a:ext cx="2658489" cy="2658489"/>
          </a:xfrm>
          <a:prstGeom prst="rect">
            <a:avLst/>
          </a:prstGeom>
        </p:spPr>
      </p:pic>
      <p:sp>
        <p:nvSpPr>
          <p:cNvPr id="15" name="Rectangle 6"/>
          <p:cNvSpPr/>
          <p:nvPr userDrawn="1"/>
        </p:nvSpPr>
        <p:spPr>
          <a:xfrm>
            <a:off x="6417133" y="3068960"/>
            <a:ext cx="5616624" cy="523220"/>
          </a:xfrm>
          <a:prstGeom prst="rect">
            <a:avLst/>
          </a:prstGeom>
          <a:ln>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2800" b="1" cap="none" spc="0" dirty="0" smtClean="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http://bit.ly/DOAW16FEED2</a:t>
            </a:r>
            <a:endParaRPr lang="it-IT" sz="2800" b="1" cap="none" spc="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sp>
        <p:nvSpPr>
          <p:cNvPr id="16" name="Rectangle 6"/>
          <p:cNvSpPr/>
          <p:nvPr userDrawn="1"/>
        </p:nvSpPr>
        <p:spPr>
          <a:xfrm>
            <a:off x="6417133" y="2492896"/>
            <a:ext cx="5616624" cy="523220"/>
          </a:xfrm>
          <a:prstGeom prst="rect">
            <a:avLst/>
          </a:prstGeom>
          <a:ln>
            <a:no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2800" b="1" cap="none" spc="0" dirty="0" err="1" smtClean="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Track</a:t>
            </a:r>
            <a:r>
              <a:rPr lang="it-IT" sz="2800" b="1" cap="none" spc="0" dirty="0" smtClean="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Avanzata</a:t>
            </a:r>
            <a:endParaRPr lang="it-IT" sz="2800" b="1" cap="none" spc="0" dirty="0">
              <a:ln w="0"/>
              <a:solidFill>
                <a:schemeClr val="tx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pic>
        <p:nvPicPr>
          <p:cNvPr id="17" name="Picture 16"/>
          <p:cNvPicPr>
            <a:picLocks noChangeAspect="1"/>
          </p:cNvPicPr>
          <p:nvPr userDrawn="1"/>
        </p:nvPicPr>
        <p:blipFill>
          <a:blip r:embed="rId3"/>
          <a:stretch>
            <a:fillRect/>
          </a:stretch>
        </p:blipFill>
        <p:spPr>
          <a:xfrm>
            <a:off x="7905625" y="3665263"/>
            <a:ext cx="2639639" cy="2639639"/>
          </a:xfrm>
          <a:prstGeom prst="rect">
            <a:avLst/>
          </a:prstGeom>
        </p:spPr>
      </p:pic>
    </p:spTree>
    <p:extLst>
      <p:ext uri="{BB962C8B-B14F-4D97-AF65-F5344CB8AC3E}">
        <p14:creationId xmlns:p14="http://schemas.microsoft.com/office/powerpoint/2010/main" val="462467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2361 0.00625 L 3.05556E-6 0.00625 " pathEditMode="relative" rAng="0" ptsTypes="AA">
                                      <p:cBhvr>
                                        <p:cTn id="6" dur="1700" fill="hold"/>
                                        <p:tgtEl>
                                          <p:spTgt spid="7"/>
                                        </p:tgtEl>
                                        <p:attrNameLst>
                                          <p:attrName>ppt_x</p:attrName>
                                          <p:attrName>ppt_y</p:attrName>
                                        </p:attrNameLst>
                                      </p:cBhvr>
                                      <p:rCtr x="-1181" y="0"/>
                                    </p:animMotion>
                                  </p:childTnLst>
                                </p:cTn>
                              </p:par>
                              <p:par>
                                <p:cTn id="7" presetID="10" presetClass="entr"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900"/>
                                        <p:tgtEl>
                                          <p:spTgt spid="7"/>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1" grpId="0"/>
      <p:bldP spid="12" grpId="0"/>
      <p:bldP spid="13" grpId="0"/>
      <p:bldP spid="15" grpId="0"/>
      <p:bldP spid="16"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Rettangolo 1"/>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800" dirty="0"/>
          </a:p>
        </p:txBody>
      </p:sp>
      <p:sp>
        <p:nvSpPr>
          <p:cNvPr id="3" name="CasellaDiTesto 2"/>
          <p:cNvSpPr txBox="1"/>
          <p:nvPr userDrawn="1"/>
        </p:nvSpPr>
        <p:spPr>
          <a:xfrm>
            <a:off x="0" y="-2178348"/>
            <a:ext cx="12192000" cy="11079956"/>
          </a:xfrm>
          <a:prstGeom prst="rect">
            <a:avLst/>
          </a:prstGeom>
          <a:noFill/>
        </p:spPr>
        <p:txBody>
          <a:bodyPr wrap="square" rtlCol="0">
            <a:spAutoFit/>
          </a:bodyPr>
          <a:lstStyle/>
          <a:p>
            <a:pPr algn="ctr"/>
            <a:r>
              <a:rPr lang="it-IT" sz="71400" dirty="0" smtClean="0">
                <a:solidFill>
                  <a:srgbClr val="EEEEEE"/>
                </a:solidFill>
                <a:latin typeface="Arial Black" pitchFamily="34" charset="0"/>
              </a:rPr>
              <a:t>@</a:t>
            </a:r>
            <a:endParaRPr lang="it-IT" sz="71400" dirty="0">
              <a:solidFill>
                <a:srgbClr val="EEEEEE"/>
              </a:solidFill>
              <a:latin typeface="Arial Black" pitchFamily="34" charset="0"/>
            </a:endParaRPr>
          </a:p>
        </p:txBody>
      </p:sp>
      <p:sp>
        <p:nvSpPr>
          <p:cNvPr id="5" name="Rettangolo 4"/>
          <p:cNvSpPr/>
          <p:nvPr userDrawn="1"/>
        </p:nvSpPr>
        <p:spPr>
          <a:xfrm>
            <a:off x="8792091" y="116632"/>
            <a:ext cx="3256571" cy="369332"/>
          </a:xfrm>
          <a:prstGeom prst="rect">
            <a:avLst/>
          </a:prstGeom>
          <a:noFill/>
        </p:spPr>
        <p:txBody>
          <a:bodyPr wrap="square" lIns="91440" tIns="45720" rIns="91440" bIns="45720">
            <a:spAutoFit/>
          </a:bodyPr>
          <a:lstStyle/>
          <a:p>
            <a:pPr algn="r"/>
            <a:r>
              <a:rPr lang="it-IT" sz="1800" b="1" cap="none" spc="0" dirty="0" err="1" smtClean="0">
                <a:ln w="0">
                  <a:solidFill>
                    <a:schemeClr val="bg1"/>
                  </a:solidFill>
                </a:ln>
                <a:solidFill>
                  <a:schemeClr val="tx2"/>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cs typeface="Segoe UI Black" panose="020B0A02040204020203" pitchFamily="34" charset="0"/>
              </a:rPr>
              <a:t>DevOps@Work</a:t>
            </a:r>
            <a:r>
              <a:rPr lang="it-IT" sz="1800" b="1" cap="none" spc="0" baseline="0" dirty="0" smtClean="0">
                <a:ln w="0">
                  <a:solidFill>
                    <a:schemeClr val="bg1"/>
                  </a:solidFill>
                </a:ln>
                <a:solidFill>
                  <a:schemeClr val="tx2"/>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cs typeface="Segoe UI Black" panose="020B0A02040204020203" pitchFamily="34" charset="0"/>
              </a:rPr>
              <a:t> 2016</a:t>
            </a:r>
            <a:endParaRPr lang="it-IT" sz="1800" b="1" cap="none" spc="0" dirty="0">
              <a:ln w="0">
                <a:solidFill>
                  <a:schemeClr val="bg1"/>
                </a:solidFill>
              </a:ln>
              <a:solidFill>
                <a:schemeClr val="tx2"/>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8" name="Rettangolo 4"/>
          <p:cNvSpPr/>
          <p:nvPr userDrawn="1"/>
        </p:nvSpPr>
        <p:spPr>
          <a:xfrm>
            <a:off x="4467229" y="6187568"/>
            <a:ext cx="3256571" cy="338554"/>
          </a:xfrm>
          <a:prstGeom prst="rect">
            <a:avLst/>
          </a:prstGeom>
          <a:noFill/>
        </p:spPr>
        <p:txBody>
          <a:bodyPr wrap="square" lIns="91440" tIns="45720" rIns="91440" bIns="45720">
            <a:spAutoFit/>
          </a:bodyPr>
          <a:lstStyle/>
          <a:p>
            <a:pPr algn="ctr"/>
            <a:r>
              <a:rPr lang="it-IT" sz="1600" b="1" cap="none" spc="0" dirty="0" smtClean="0">
                <a:ln w="0">
                  <a:solidFill>
                    <a:schemeClr val="bg1"/>
                  </a:solidFill>
                </a:ln>
                <a:solidFill>
                  <a:schemeClr val="tx2"/>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cs typeface="Segoe UI Black" panose="020B0A02040204020203" pitchFamily="34" charset="0"/>
              </a:rPr>
              <a:t>#DOAW16</a:t>
            </a:r>
            <a:endParaRPr lang="it-IT" sz="1600" b="1" cap="none" spc="0" dirty="0">
              <a:ln w="0">
                <a:solidFill>
                  <a:schemeClr val="bg1"/>
                </a:solidFill>
              </a:ln>
              <a:solidFill>
                <a:schemeClr val="tx2"/>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cs typeface="Segoe UI Black" panose="020B0A02040204020203" pitchFamily="34" charset="0"/>
            </a:endParaRPr>
          </a:p>
        </p:txBody>
      </p:sp>
      <p:pic>
        <p:nvPicPr>
          <p:cNvPr id="10" name="Picture 8"/>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1317142" y="5991085"/>
            <a:ext cx="731520" cy="731520"/>
          </a:xfrm>
          <a:prstGeom prst="rect">
            <a:avLst/>
          </a:prstGeom>
        </p:spPr>
      </p:pic>
      <p:pic>
        <p:nvPicPr>
          <p:cNvPr id="11" name="Picture 3"/>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23528" y="5991085"/>
            <a:ext cx="731520" cy="731520"/>
          </a:xfrm>
          <a:prstGeom prst="rect">
            <a:avLst/>
          </a:prstGeom>
        </p:spPr>
      </p:pic>
    </p:spTree>
    <p:extLst>
      <p:ext uri="{BB962C8B-B14F-4D97-AF65-F5344CB8AC3E}">
        <p14:creationId xmlns:p14="http://schemas.microsoft.com/office/powerpoint/2010/main" val="2970768239"/>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4" r:id="rId4"/>
    <p:sldLayoutId id="2147483661" r:id="rId5"/>
    <p:sldLayoutId id="2147483662" r:id="rId6"/>
    <p:sldLayoutId id="2147483663" r:id="rId7"/>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mailto:alessandro.alpi@engageitservices.it" TargetMode="External"/><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 Id="rId9" Type="http://schemas.openxmlformats.org/officeDocument/2006/relationships/image" Target="../media/image1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hyperlink" Target="http://channel9.msdn.com/Events/Visual-Studio/Launch-2013/QE107" TargetMode="External"/><Relationship Id="rId13" Type="http://schemas.openxmlformats.org/officeDocument/2006/relationships/hyperlink" Target="http://utplsql.sourceforge.net/" TargetMode="External"/><Relationship Id="rId3" Type="http://schemas.openxmlformats.org/officeDocument/2006/relationships/hyperlink" Target="http://tsqlt.org/" TargetMode="External"/><Relationship Id="rId7" Type="http://schemas.openxmlformats.org/officeDocument/2006/relationships/hyperlink" Target="http://msdn.microsoft.com/en-us/library/jj851200(v=vs.103).aspx" TargetMode="External"/><Relationship Id="rId12" Type="http://schemas.openxmlformats.org/officeDocument/2006/relationships/hyperlink" Target="https://www.simple-talk.com/sql/t-sql-programming/getting-started-testing-databases-with-tsqlt/"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hyperlink" Target="http://blogs.msdn.com/b/ssdt/archive/2012/12/07/getting-started-with-sql-server-database-unit-testing-in-ssdt.aspx" TargetMode="External"/><Relationship Id="rId11" Type="http://schemas.openxmlformats.org/officeDocument/2006/relationships/hyperlink" Target="http://en.wikipedia.org/wiki/Unit_testing" TargetMode="External"/><Relationship Id="rId5" Type="http://schemas.openxmlformats.org/officeDocument/2006/relationships/hyperlink" Target="http://msdn.microsoft.com/en-us/library/dd172118(v=vs.100).aspx" TargetMode="External"/><Relationship Id="rId10" Type="http://schemas.openxmlformats.org/officeDocument/2006/relationships/hyperlink" Target="http://msdn.microsoft.com/en-us/library/jj907294.aspx" TargetMode="External"/><Relationship Id="rId4" Type="http://schemas.openxmlformats.org/officeDocument/2006/relationships/hyperlink" Target="http://sourceforge.net/projects/tsqlunit/" TargetMode="External"/><Relationship Id="rId9" Type="http://schemas.openxmlformats.org/officeDocument/2006/relationships/hyperlink" Target="http://msdn.microsoft.com/it-it/library/dn383992.aspx" TargetMode="External"/><Relationship Id="rId14" Type="http://schemas.openxmlformats.org/officeDocument/2006/relationships/hyperlink" Target="https://github.com/chrisoldwood/SS-Unit"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www.codeproject.com/Articles/1016404/Putting-databases-under-version-control-with-Redga" TargetMode="External"/><Relationship Id="rId13" Type="http://schemas.openxmlformats.org/officeDocument/2006/relationships/image" Target="../media/image38.png"/><Relationship Id="rId3" Type="http://schemas.openxmlformats.org/officeDocument/2006/relationships/image" Target="../media/image34.png"/><Relationship Id="rId7" Type="http://schemas.openxmlformats.org/officeDocument/2006/relationships/image" Target="../media/image35.png"/><Relationship Id="rId12" Type="http://schemas.openxmlformats.org/officeDocument/2006/relationships/hyperlink" Target="https://docs.com/alessandro-alpi/3511/alm-su-database-dlm" TargetMode="External"/><Relationship Id="rId2" Type="http://schemas.openxmlformats.org/officeDocument/2006/relationships/notesSlide" Target="../notesSlides/notesSlide20.xml"/><Relationship Id="rId16"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hyperlink" Target="https://msdn.microsoft.com/it-it/library/dn383992.aspx" TargetMode="External"/><Relationship Id="rId11" Type="http://schemas.openxmlformats.org/officeDocument/2006/relationships/image" Target="../media/image37.png"/><Relationship Id="rId5" Type="http://schemas.openxmlformats.org/officeDocument/2006/relationships/hyperlink" Target="https://msdn.microsoft.com/it-it/library/mt169842.aspx" TargetMode="External"/><Relationship Id="rId15" Type="http://schemas.openxmlformats.org/officeDocument/2006/relationships/hyperlink" Target="http://www.getlatestversion.it/author/alessandro-alpi/" TargetMode="External"/><Relationship Id="rId10" Type="http://schemas.openxmlformats.org/officeDocument/2006/relationships/hyperlink" Target="http://www.sqlservercentral.com/articles/Unit+Testing/123900/" TargetMode="External"/><Relationship Id="rId4" Type="http://schemas.openxmlformats.org/officeDocument/2006/relationships/hyperlink" Target="https://msdn.microsoft.com/it-it/library/dn894015.aspx" TargetMode="External"/><Relationship Id="rId9" Type="http://schemas.openxmlformats.org/officeDocument/2006/relationships/image" Target="../media/image36.png"/><Relationship Id="rId14" Type="http://schemas.openxmlformats.org/officeDocument/2006/relationships/hyperlink" Target="http://globalitalian.sqlpass.org/Home.aspx?EventID=2601"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www.amazon.com/Database-Testing-Server-Robert-Martin/dp/0133564320"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4.png"/><Relationship Id="rId11" Type="http://schemas.openxmlformats.org/officeDocument/2006/relationships/image" Target="../media/image29.jpe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Testing your databases</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36" y="5013176"/>
            <a:ext cx="586638" cy="909025"/>
          </a:xfrm>
          <a:prstGeom prst="rect">
            <a:avLst/>
          </a:prstGeom>
        </p:spPr>
      </p:pic>
      <p:sp>
        <p:nvSpPr>
          <p:cNvPr id="6" name="TextBox 5"/>
          <p:cNvSpPr txBox="1"/>
          <p:nvPr/>
        </p:nvSpPr>
        <p:spPr>
          <a:xfrm>
            <a:off x="65393" y="5922201"/>
            <a:ext cx="3600400" cy="677108"/>
          </a:xfrm>
          <a:prstGeom prst="rect">
            <a:avLst/>
          </a:prstGeom>
          <a:noFill/>
        </p:spPr>
        <p:txBody>
          <a:bodyPr wrap="square" rtlCol="0">
            <a:spAutoFit/>
          </a:bodyPr>
          <a:lstStyle/>
          <a:p>
            <a:r>
              <a:rPr lang="en-US" sz="2000" dirty="0">
                <a:solidFill>
                  <a:schemeClr val="tx2"/>
                </a:solidFill>
                <a:latin typeface="Segoe UI Light" pitchFamily="34" charset="0"/>
                <a:ea typeface="Segoe UI" pitchFamily="34" charset="0"/>
                <a:cs typeface="Segoe UI" pitchFamily="34" charset="0"/>
              </a:rPr>
              <a:t>Alessandro Alpi (@</a:t>
            </a:r>
            <a:r>
              <a:rPr lang="en-US" sz="2000" dirty="0" err="1">
                <a:solidFill>
                  <a:schemeClr val="tx2"/>
                </a:solidFill>
                <a:latin typeface="Segoe UI Light" pitchFamily="34" charset="0"/>
                <a:ea typeface="Segoe UI" pitchFamily="34" charset="0"/>
                <a:cs typeface="Segoe UI" pitchFamily="34" charset="0"/>
              </a:rPr>
              <a:t>suxstellino</a:t>
            </a:r>
            <a:r>
              <a:rPr lang="en-US" sz="2000" dirty="0" smtClean="0">
                <a:solidFill>
                  <a:schemeClr val="tx2"/>
                </a:solidFill>
                <a:latin typeface="Segoe UI Light" pitchFamily="34" charset="0"/>
                <a:ea typeface="Segoe UI" pitchFamily="34" charset="0"/>
                <a:cs typeface="Segoe UI" pitchFamily="34" charset="0"/>
              </a:rPr>
              <a:t>)</a:t>
            </a:r>
          </a:p>
          <a:p>
            <a:r>
              <a:rPr lang="en-US" dirty="0" smtClean="0">
                <a:solidFill>
                  <a:schemeClr val="tx2"/>
                </a:solidFill>
                <a:latin typeface="Segoe UI Light" pitchFamily="34" charset="0"/>
                <a:ea typeface="Segoe UI" pitchFamily="34" charset="0"/>
                <a:cs typeface="Segoe UI" pitchFamily="34" charset="0"/>
              </a:rPr>
              <a:t>Data Platform MVP since 2008</a:t>
            </a:r>
            <a:endParaRPr lang="en-US" dirty="0">
              <a:solidFill>
                <a:schemeClr val="tx2"/>
              </a:solidFill>
              <a:latin typeface="Segoe UI Light" pitchFamily="34" charset="0"/>
              <a:ea typeface="Segoe UI" pitchFamily="34" charset="0"/>
              <a:cs typeface="Segoe UI" pitchFamily="34" charset="0"/>
            </a:endParaRPr>
          </a:p>
        </p:txBody>
      </p:sp>
      <p:sp>
        <p:nvSpPr>
          <p:cNvPr id="8" name="TextBox 7"/>
          <p:cNvSpPr txBox="1"/>
          <p:nvPr/>
        </p:nvSpPr>
        <p:spPr>
          <a:xfrm>
            <a:off x="8530356" y="6179497"/>
            <a:ext cx="3647728" cy="646331"/>
          </a:xfrm>
          <a:prstGeom prst="rect">
            <a:avLst/>
          </a:prstGeom>
          <a:noFill/>
        </p:spPr>
        <p:txBody>
          <a:bodyPr wrap="square" rtlCol="0">
            <a:spAutoFit/>
          </a:bodyPr>
          <a:lstStyle/>
          <a:p>
            <a:r>
              <a:rPr lang="it-IT" dirty="0">
                <a:solidFill>
                  <a:schemeClr val="tx2"/>
                </a:solidFill>
                <a:latin typeface="Segoe UI Light" pitchFamily="34" charset="0"/>
                <a:ea typeface="Segoe UI" pitchFamily="34" charset="0"/>
                <a:cs typeface="Segoe UI" pitchFamily="34" charset="0"/>
                <a:hlinkClick r:id="rId3"/>
              </a:rPr>
              <a:t>alessandro.alpi@engageitservices.it</a:t>
            </a:r>
            <a:endParaRPr lang="it-IT" dirty="0">
              <a:solidFill>
                <a:schemeClr val="tx2"/>
              </a:solidFill>
              <a:latin typeface="Segoe UI Light" pitchFamily="34" charset="0"/>
              <a:ea typeface="Segoe UI" pitchFamily="34" charset="0"/>
              <a:cs typeface="Segoe UI" pitchFamily="34" charset="0"/>
            </a:endParaRPr>
          </a:p>
          <a:p>
            <a:endParaRPr lang="en-US" dirty="0"/>
          </a:p>
        </p:txBody>
      </p:sp>
      <p:grpSp>
        <p:nvGrpSpPr>
          <p:cNvPr id="55" name="Group 54"/>
          <p:cNvGrpSpPr/>
          <p:nvPr/>
        </p:nvGrpSpPr>
        <p:grpSpPr>
          <a:xfrm>
            <a:off x="3312224" y="2609733"/>
            <a:ext cx="6132148" cy="1498988"/>
            <a:chOff x="3312224" y="2609733"/>
            <a:chExt cx="6132148" cy="1498988"/>
          </a:xfrm>
        </p:grpSpPr>
        <p:grpSp>
          <p:nvGrpSpPr>
            <p:cNvPr id="45" name="Group 44"/>
            <p:cNvGrpSpPr/>
            <p:nvPr/>
          </p:nvGrpSpPr>
          <p:grpSpPr>
            <a:xfrm>
              <a:off x="7824192" y="2635830"/>
              <a:ext cx="1620180" cy="1472891"/>
              <a:chOff x="7073187" y="2448890"/>
              <a:chExt cx="1620180" cy="1472891"/>
            </a:xfrm>
          </p:grpSpPr>
          <p:sp>
            <p:nvSpPr>
              <p:cNvPr id="11" name="Freeform 10"/>
              <p:cNvSpPr>
                <a:spLocks noEditPoints="1"/>
              </p:cNvSpPr>
              <p:nvPr/>
            </p:nvSpPr>
            <p:spPr bwMode="auto">
              <a:xfrm>
                <a:off x="7073187" y="2448890"/>
                <a:ext cx="1080120" cy="1472891"/>
              </a:xfrm>
              <a:custGeom>
                <a:avLst/>
                <a:gdLst>
                  <a:gd name="T0" fmla="*/ 1460 w 1460"/>
                  <a:gd name="T1" fmla="*/ 384 h 1615"/>
                  <a:gd name="T2" fmla="*/ 1460 w 1460"/>
                  <a:gd name="T3" fmla="*/ 1359 h 1615"/>
                  <a:gd name="T4" fmla="*/ 1460 w 1460"/>
                  <a:gd name="T5" fmla="*/ 1359 h 1615"/>
                  <a:gd name="T6" fmla="*/ 730 w 1460"/>
                  <a:gd name="T7" fmla="*/ 1615 h 1615"/>
                  <a:gd name="T8" fmla="*/ 0 w 1460"/>
                  <a:gd name="T9" fmla="*/ 1359 h 1615"/>
                  <a:gd name="T10" fmla="*/ 0 w 1460"/>
                  <a:gd name="T11" fmla="*/ 1359 h 1615"/>
                  <a:gd name="T12" fmla="*/ 0 w 1460"/>
                  <a:gd name="T13" fmla="*/ 1359 h 1615"/>
                  <a:gd name="T14" fmla="*/ 0 w 1460"/>
                  <a:gd name="T15" fmla="*/ 1339 h 1615"/>
                  <a:gd name="T16" fmla="*/ 0 w 1460"/>
                  <a:gd name="T17" fmla="*/ 1329 h 1615"/>
                  <a:gd name="T18" fmla="*/ 0 w 1460"/>
                  <a:gd name="T19" fmla="*/ 394 h 1615"/>
                  <a:gd name="T20" fmla="*/ 730 w 1460"/>
                  <a:gd name="T21" fmla="*/ 591 h 1615"/>
                  <a:gd name="T22" fmla="*/ 1460 w 1460"/>
                  <a:gd name="T23" fmla="*/ 384 h 1615"/>
                  <a:gd name="T24" fmla="*/ 730 w 1460"/>
                  <a:gd name="T25" fmla="*/ 541 h 1615"/>
                  <a:gd name="T26" fmla="*/ 1460 w 1460"/>
                  <a:gd name="T27" fmla="*/ 275 h 1615"/>
                  <a:gd name="T28" fmla="*/ 730 w 1460"/>
                  <a:gd name="T29" fmla="*/ 0 h 1615"/>
                  <a:gd name="T30" fmla="*/ 0 w 1460"/>
                  <a:gd name="T31" fmla="*/ 275 h 1615"/>
                  <a:gd name="T32" fmla="*/ 730 w 1460"/>
                  <a:gd name="T33" fmla="*/ 541 h 1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0" h="1615">
                    <a:moveTo>
                      <a:pt x="1460" y="384"/>
                    </a:moveTo>
                    <a:cubicBezTo>
                      <a:pt x="1460" y="1359"/>
                      <a:pt x="1460" y="1359"/>
                      <a:pt x="1460" y="1359"/>
                    </a:cubicBezTo>
                    <a:cubicBezTo>
                      <a:pt x="1460" y="1359"/>
                      <a:pt x="1460" y="1359"/>
                      <a:pt x="1460" y="1359"/>
                    </a:cubicBezTo>
                    <a:cubicBezTo>
                      <a:pt x="1431" y="1507"/>
                      <a:pt x="1115" y="1615"/>
                      <a:pt x="730" y="1615"/>
                    </a:cubicBezTo>
                    <a:cubicBezTo>
                      <a:pt x="346" y="1615"/>
                      <a:pt x="30" y="1507"/>
                      <a:pt x="0" y="1359"/>
                    </a:cubicBezTo>
                    <a:cubicBezTo>
                      <a:pt x="0" y="1359"/>
                      <a:pt x="0" y="1359"/>
                      <a:pt x="0" y="1359"/>
                    </a:cubicBezTo>
                    <a:cubicBezTo>
                      <a:pt x="0" y="1359"/>
                      <a:pt x="0" y="1359"/>
                      <a:pt x="0" y="1359"/>
                    </a:cubicBezTo>
                    <a:cubicBezTo>
                      <a:pt x="0" y="1349"/>
                      <a:pt x="0" y="1349"/>
                      <a:pt x="0" y="1339"/>
                    </a:cubicBezTo>
                    <a:cubicBezTo>
                      <a:pt x="0" y="1339"/>
                      <a:pt x="0" y="1339"/>
                      <a:pt x="0" y="1329"/>
                    </a:cubicBezTo>
                    <a:cubicBezTo>
                      <a:pt x="0" y="394"/>
                      <a:pt x="0" y="394"/>
                      <a:pt x="0" y="394"/>
                    </a:cubicBezTo>
                    <a:cubicBezTo>
                      <a:pt x="119" y="522"/>
                      <a:pt x="434" y="591"/>
                      <a:pt x="730" y="591"/>
                    </a:cubicBezTo>
                    <a:cubicBezTo>
                      <a:pt x="1026" y="591"/>
                      <a:pt x="1342" y="522"/>
                      <a:pt x="1460" y="384"/>
                    </a:cubicBezTo>
                    <a:close/>
                    <a:moveTo>
                      <a:pt x="730" y="541"/>
                    </a:moveTo>
                    <a:cubicBezTo>
                      <a:pt x="1135" y="541"/>
                      <a:pt x="1460" y="423"/>
                      <a:pt x="1460" y="275"/>
                    </a:cubicBezTo>
                    <a:cubicBezTo>
                      <a:pt x="1460" y="128"/>
                      <a:pt x="1135" y="0"/>
                      <a:pt x="730" y="0"/>
                    </a:cubicBezTo>
                    <a:cubicBezTo>
                      <a:pt x="326" y="0"/>
                      <a:pt x="0" y="128"/>
                      <a:pt x="0" y="275"/>
                    </a:cubicBezTo>
                    <a:cubicBezTo>
                      <a:pt x="0" y="423"/>
                      <a:pt x="326" y="541"/>
                      <a:pt x="730" y="541"/>
                    </a:cubicBezTo>
                    <a:close/>
                  </a:path>
                </a:pathLst>
              </a:custGeom>
              <a:solidFill>
                <a:srgbClr val="60BB0E"/>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FFFFFF"/>
                  </a:solidFill>
                  <a:latin typeface="Segoe UI Light" panose="020B0502040204020203" pitchFamily="34" charset="0"/>
                  <a:cs typeface="Segoe UI Light" panose="020B0502040204020203" pitchFamily="34" charset="0"/>
                </a:endParaRPr>
              </a:p>
            </p:txBody>
          </p:sp>
          <p:pic>
            <p:nvPicPr>
              <p:cNvPr id="17" name="Picture 16"/>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18728" y="3093851"/>
                <a:ext cx="389037" cy="389037"/>
              </a:xfrm>
              <a:prstGeom prst="rect">
                <a:avLst/>
              </a:prstGeom>
            </p:spPr>
          </p:pic>
          <p:grpSp>
            <p:nvGrpSpPr>
              <p:cNvPr id="3" name="Group 2"/>
              <p:cNvGrpSpPr/>
              <p:nvPr/>
            </p:nvGrpSpPr>
            <p:grpSpPr>
              <a:xfrm>
                <a:off x="8261319" y="2587136"/>
                <a:ext cx="432048" cy="930103"/>
                <a:chOff x="6744072" y="2619042"/>
                <a:chExt cx="432048" cy="930103"/>
              </a:xfrm>
            </p:grpSpPr>
            <p:pic>
              <p:nvPicPr>
                <p:cNvPr id="21" name="Picture 20"/>
                <p:cNvPicPr>
                  <a:picLocks noChangeAspect="1"/>
                </p:cNvPicPr>
                <p:nvPr/>
              </p:nvPicPr>
              <p:blipFill>
                <a:blip r:embed="rId5">
                  <a:clrChange>
                    <a:clrFrom>
                      <a:srgbClr val="FFFFFF"/>
                    </a:clrFrom>
                    <a:clrTo>
                      <a:srgbClr val="FFFFFF">
                        <a:alpha val="0"/>
                      </a:srgbClr>
                    </a:clrTo>
                  </a:clrChange>
                </a:blip>
                <a:stretch>
                  <a:fillRect/>
                </a:stretch>
              </p:blipFill>
              <p:spPr>
                <a:xfrm>
                  <a:off x="6744072" y="2619042"/>
                  <a:ext cx="432048" cy="331904"/>
                </a:xfrm>
                <a:prstGeom prst="rect">
                  <a:avLst/>
                </a:prstGeom>
              </p:spPr>
            </p:pic>
            <p:pic>
              <p:nvPicPr>
                <p:cNvPr id="23" name="Picture 22"/>
                <p:cNvPicPr>
                  <a:picLocks noChangeAspect="1"/>
                </p:cNvPicPr>
                <p:nvPr/>
              </p:nvPicPr>
              <p:blipFill>
                <a:blip r:embed="rId5">
                  <a:clrChange>
                    <a:clrFrom>
                      <a:srgbClr val="FFFFFF"/>
                    </a:clrFrom>
                    <a:clrTo>
                      <a:srgbClr val="FFFFFF">
                        <a:alpha val="0"/>
                      </a:srgbClr>
                    </a:clrTo>
                  </a:clrChange>
                </a:blip>
                <a:stretch>
                  <a:fillRect/>
                </a:stretch>
              </p:blipFill>
              <p:spPr>
                <a:xfrm>
                  <a:off x="6744072" y="2923974"/>
                  <a:ext cx="432048" cy="331904"/>
                </a:xfrm>
                <a:prstGeom prst="rect">
                  <a:avLst/>
                </a:prstGeom>
              </p:spPr>
            </p:pic>
            <p:pic>
              <p:nvPicPr>
                <p:cNvPr id="24" name="Picture 23"/>
                <p:cNvPicPr>
                  <a:picLocks noChangeAspect="1"/>
                </p:cNvPicPr>
                <p:nvPr/>
              </p:nvPicPr>
              <p:blipFill>
                <a:blip r:embed="rId5">
                  <a:clrChange>
                    <a:clrFrom>
                      <a:srgbClr val="FFFFFF"/>
                    </a:clrFrom>
                    <a:clrTo>
                      <a:srgbClr val="FFFFFF">
                        <a:alpha val="0"/>
                      </a:srgbClr>
                    </a:clrTo>
                  </a:clrChange>
                </a:blip>
                <a:stretch>
                  <a:fillRect/>
                </a:stretch>
              </p:blipFill>
              <p:spPr>
                <a:xfrm>
                  <a:off x="6744072" y="3217241"/>
                  <a:ext cx="432048" cy="331904"/>
                </a:xfrm>
                <a:prstGeom prst="rect">
                  <a:avLst/>
                </a:prstGeom>
              </p:spPr>
            </p:pic>
          </p:grpSp>
        </p:grpSp>
        <p:grpSp>
          <p:nvGrpSpPr>
            <p:cNvPr id="51" name="Group 50"/>
            <p:cNvGrpSpPr/>
            <p:nvPr/>
          </p:nvGrpSpPr>
          <p:grpSpPr>
            <a:xfrm>
              <a:off x="3312224" y="2613061"/>
              <a:ext cx="1537943" cy="1472891"/>
              <a:chOff x="3312224" y="2613061"/>
              <a:chExt cx="1537943" cy="1472891"/>
            </a:xfrm>
          </p:grpSpPr>
          <p:sp>
            <p:nvSpPr>
              <p:cNvPr id="39" name="Freeform 38"/>
              <p:cNvSpPr>
                <a:spLocks noEditPoints="1"/>
              </p:cNvSpPr>
              <p:nvPr/>
            </p:nvSpPr>
            <p:spPr bwMode="auto">
              <a:xfrm>
                <a:off x="3312224" y="2613061"/>
                <a:ext cx="1080120" cy="1472891"/>
              </a:xfrm>
              <a:custGeom>
                <a:avLst/>
                <a:gdLst>
                  <a:gd name="T0" fmla="*/ 1460 w 1460"/>
                  <a:gd name="T1" fmla="*/ 384 h 1615"/>
                  <a:gd name="T2" fmla="*/ 1460 w 1460"/>
                  <a:gd name="T3" fmla="*/ 1359 h 1615"/>
                  <a:gd name="T4" fmla="*/ 1460 w 1460"/>
                  <a:gd name="T5" fmla="*/ 1359 h 1615"/>
                  <a:gd name="T6" fmla="*/ 730 w 1460"/>
                  <a:gd name="T7" fmla="*/ 1615 h 1615"/>
                  <a:gd name="T8" fmla="*/ 0 w 1460"/>
                  <a:gd name="T9" fmla="*/ 1359 h 1615"/>
                  <a:gd name="T10" fmla="*/ 0 w 1460"/>
                  <a:gd name="T11" fmla="*/ 1359 h 1615"/>
                  <a:gd name="T12" fmla="*/ 0 w 1460"/>
                  <a:gd name="T13" fmla="*/ 1359 h 1615"/>
                  <a:gd name="T14" fmla="*/ 0 w 1460"/>
                  <a:gd name="T15" fmla="*/ 1339 h 1615"/>
                  <a:gd name="T16" fmla="*/ 0 w 1460"/>
                  <a:gd name="T17" fmla="*/ 1329 h 1615"/>
                  <a:gd name="T18" fmla="*/ 0 w 1460"/>
                  <a:gd name="T19" fmla="*/ 394 h 1615"/>
                  <a:gd name="T20" fmla="*/ 730 w 1460"/>
                  <a:gd name="T21" fmla="*/ 591 h 1615"/>
                  <a:gd name="T22" fmla="*/ 1460 w 1460"/>
                  <a:gd name="T23" fmla="*/ 384 h 1615"/>
                  <a:gd name="T24" fmla="*/ 730 w 1460"/>
                  <a:gd name="T25" fmla="*/ 541 h 1615"/>
                  <a:gd name="T26" fmla="*/ 1460 w 1460"/>
                  <a:gd name="T27" fmla="*/ 275 h 1615"/>
                  <a:gd name="T28" fmla="*/ 730 w 1460"/>
                  <a:gd name="T29" fmla="*/ 0 h 1615"/>
                  <a:gd name="T30" fmla="*/ 0 w 1460"/>
                  <a:gd name="T31" fmla="*/ 275 h 1615"/>
                  <a:gd name="T32" fmla="*/ 730 w 1460"/>
                  <a:gd name="T33" fmla="*/ 541 h 1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0" h="1615">
                    <a:moveTo>
                      <a:pt x="1460" y="384"/>
                    </a:moveTo>
                    <a:cubicBezTo>
                      <a:pt x="1460" y="1359"/>
                      <a:pt x="1460" y="1359"/>
                      <a:pt x="1460" y="1359"/>
                    </a:cubicBezTo>
                    <a:cubicBezTo>
                      <a:pt x="1460" y="1359"/>
                      <a:pt x="1460" y="1359"/>
                      <a:pt x="1460" y="1359"/>
                    </a:cubicBezTo>
                    <a:cubicBezTo>
                      <a:pt x="1431" y="1507"/>
                      <a:pt x="1115" y="1615"/>
                      <a:pt x="730" y="1615"/>
                    </a:cubicBezTo>
                    <a:cubicBezTo>
                      <a:pt x="346" y="1615"/>
                      <a:pt x="30" y="1507"/>
                      <a:pt x="0" y="1359"/>
                    </a:cubicBezTo>
                    <a:cubicBezTo>
                      <a:pt x="0" y="1359"/>
                      <a:pt x="0" y="1359"/>
                      <a:pt x="0" y="1359"/>
                    </a:cubicBezTo>
                    <a:cubicBezTo>
                      <a:pt x="0" y="1359"/>
                      <a:pt x="0" y="1359"/>
                      <a:pt x="0" y="1359"/>
                    </a:cubicBezTo>
                    <a:cubicBezTo>
                      <a:pt x="0" y="1349"/>
                      <a:pt x="0" y="1349"/>
                      <a:pt x="0" y="1339"/>
                    </a:cubicBezTo>
                    <a:cubicBezTo>
                      <a:pt x="0" y="1339"/>
                      <a:pt x="0" y="1339"/>
                      <a:pt x="0" y="1329"/>
                    </a:cubicBezTo>
                    <a:cubicBezTo>
                      <a:pt x="0" y="394"/>
                      <a:pt x="0" y="394"/>
                      <a:pt x="0" y="394"/>
                    </a:cubicBezTo>
                    <a:cubicBezTo>
                      <a:pt x="119" y="522"/>
                      <a:pt x="434" y="591"/>
                      <a:pt x="730" y="591"/>
                    </a:cubicBezTo>
                    <a:cubicBezTo>
                      <a:pt x="1026" y="591"/>
                      <a:pt x="1342" y="522"/>
                      <a:pt x="1460" y="384"/>
                    </a:cubicBezTo>
                    <a:close/>
                    <a:moveTo>
                      <a:pt x="730" y="541"/>
                    </a:moveTo>
                    <a:cubicBezTo>
                      <a:pt x="1135" y="541"/>
                      <a:pt x="1460" y="423"/>
                      <a:pt x="1460" y="275"/>
                    </a:cubicBezTo>
                    <a:cubicBezTo>
                      <a:pt x="1460" y="128"/>
                      <a:pt x="1135" y="0"/>
                      <a:pt x="730" y="0"/>
                    </a:cubicBezTo>
                    <a:cubicBezTo>
                      <a:pt x="326" y="0"/>
                      <a:pt x="0" y="128"/>
                      <a:pt x="0" y="275"/>
                    </a:cubicBezTo>
                    <a:cubicBezTo>
                      <a:pt x="0" y="423"/>
                      <a:pt x="326" y="541"/>
                      <a:pt x="730" y="541"/>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dirty="0">
                  <a:solidFill>
                    <a:srgbClr val="FFFFFF"/>
                  </a:solidFill>
                  <a:latin typeface="Segoe UI Light" panose="020B0502040204020203" pitchFamily="34" charset="0"/>
                  <a:cs typeface="Segoe UI Light" panose="020B0502040204020203" pitchFamily="34" charset="0"/>
                </a:endParaRPr>
              </a:p>
            </p:txBody>
          </p:sp>
          <p:pic>
            <p:nvPicPr>
              <p:cNvPr id="22" name="Picture 21"/>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65793" y="3274516"/>
                <a:ext cx="372981" cy="371246"/>
              </a:xfrm>
              <a:prstGeom prst="rect">
                <a:avLst/>
              </a:prstGeom>
            </p:spPr>
          </p:pic>
          <p:pic>
            <p:nvPicPr>
              <p:cNvPr id="47" name="Picture 46"/>
              <p:cNvPicPr>
                <a:picLocks noChangeAspect="1"/>
              </p:cNvPicPr>
              <p:nvPr/>
            </p:nvPicPr>
            <p:blipFill>
              <a:blip r:embed="rId7">
                <a:clrChange>
                  <a:clrFrom>
                    <a:srgbClr val="FFFFFF"/>
                  </a:clrFrom>
                  <a:clrTo>
                    <a:srgbClr val="FFFFFF">
                      <a:alpha val="0"/>
                    </a:srgbClr>
                  </a:clrTo>
                </a:clrChange>
              </a:blip>
              <a:stretch>
                <a:fillRect/>
              </a:stretch>
            </p:blipFill>
            <p:spPr>
              <a:xfrm>
                <a:off x="4487218" y="3349214"/>
                <a:ext cx="360265" cy="523641"/>
              </a:xfrm>
              <a:prstGeom prst="rect">
                <a:avLst/>
              </a:prstGeom>
            </p:spPr>
          </p:pic>
          <p:pic>
            <p:nvPicPr>
              <p:cNvPr id="50" name="Picture 49"/>
              <p:cNvPicPr>
                <a:picLocks noChangeAspect="1"/>
              </p:cNvPicPr>
              <p:nvPr/>
            </p:nvPicPr>
            <p:blipFill>
              <a:blip r:embed="rId7">
                <a:clrChange>
                  <a:clrFrom>
                    <a:srgbClr val="FFFFFF"/>
                  </a:clrFrom>
                  <a:clrTo>
                    <a:srgbClr val="FFFFFF">
                      <a:alpha val="0"/>
                    </a:srgbClr>
                  </a:clrTo>
                </a:clrChange>
              </a:blip>
              <a:stretch>
                <a:fillRect/>
              </a:stretch>
            </p:blipFill>
            <p:spPr>
              <a:xfrm>
                <a:off x="4489902" y="2769918"/>
                <a:ext cx="360265" cy="523641"/>
              </a:xfrm>
              <a:prstGeom prst="rect">
                <a:avLst/>
              </a:prstGeom>
            </p:spPr>
          </p:pic>
        </p:grpSp>
        <p:grpSp>
          <p:nvGrpSpPr>
            <p:cNvPr id="54" name="Group 53"/>
            <p:cNvGrpSpPr/>
            <p:nvPr/>
          </p:nvGrpSpPr>
          <p:grpSpPr>
            <a:xfrm>
              <a:off x="5568208" y="2609733"/>
              <a:ext cx="1593595" cy="1472891"/>
              <a:chOff x="5568208" y="2609733"/>
              <a:chExt cx="1593595" cy="1472891"/>
            </a:xfrm>
          </p:grpSpPr>
          <p:sp>
            <p:nvSpPr>
              <p:cNvPr id="13" name="Freeform 12"/>
              <p:cNvSpPr>
                <a:spLocks noEditPoints="1"/>
              </p:cNvSpPr>
              <p:nvPr/>
            </p:nvSpPr>
            <p:spPr bwMode="auto">
              <a:xfrm>
                <a:off x="5568208" y="2609733"/>
                <a:ext cx="1080120" cy="1472891"/>
              </a:xfrm>
              <a:custGeom>
                <a:avLst/>
                <a:gdLst>
                  <a:gd name="T0" fmla="*/ 1460 w 1460"/>
                  <a:gd name="T1" fmla="*/ 384 h 1615"/>
                  <a:gd name="T2" fmla="*/ 1460 w 1460"/>
                  <a:gd name="T3" fmla="*/ 1359 h 1615"/>
                  <a:gd name="T4" fmla="*/ 1460 w 1460"/>
                  <a:gd name="T5" fmla="*/ 1359 h 1615"/>
                  <a:gd name="T6" fmla="*/ 730 w 1460"/>
                  <a:gd name="T7" fmla="*/ 1615 h 1615"/>
                  <a:gd name="T8" fmla="*/ 0 w 1460"/>
                  <a:gd name="T9" fmla="*/ 1359 h 1615"/>
                  <a:gd name="T10" fmla="*/ 0 w 1460"/>
                  <a:gd name="T11" fmla="*/ 1359 h 1615"/>
                  <a:gd name="T12" fmla="*/ 0 w 1460"/>
                  <a:gd name="T13" fmla="*/ 1359 h 1615"/>
                  <a:gd name="T14" fmla="*/ 0 w 1460"/>
                  <a:gd name="T15" fmla="*/ 1339 h 1615"/>
                  <a:gd name="T16" fmla="*/ 0 w 1460"/>
                  <a:gd name="T17" fmla="*/ 1329 h 1615"/>
                  <a:gd name="T18" fmla="*/ 0 w 1460"/>
                  <a:gd name="T19" fmla="*/ 394 h 1615"/>
                  <a:gd name="T20" fmla="*/ 730 w 1460"/>
                  <a:gd name="T21" fmla="*/ 591 h 1615"/>
                  <a:gd name="T22" fmla="*/ 1460 w 1460"/>
                  <a:gd name="T23" fmla="*/ 384 h 1615"/>
                  <a:gd name="T24" fmla="*/ 730 w 1460"/>
                  <a:gd name="T25" fmla="*/ 541 h 1615"/>
                  <a:gd name="T26" fmla="*/ 1460 w 1460"/>
                  <a:gd name="T27" fmla="*/ 275 h 1615"/>
                  <a:gd name="T28" fmla="*/ 730 w 1460"/>
                  <a:gd name="T29" fmla="*/ 0 h 1615"/>
                  <a:gd name="T30" fmla="*/ 0 w 1460"/>
                  <a:gd name="T31" fmla="*/ 275 h 1615"/>
                  <a:gd name="T32" fmla="*/ 730 w 1460"/>
                  <a:gd name="T33" fmla="*/ 541 h 1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0" h="1615">
                    <a:moveTo>
                      <a:pt x="1460" y="384"/>
                    </a:moveTo>
                    <a:cubicBezTo>
                      <a:pt x="1460" y="1359"/>
                      <a:pt x="1460" y="1359"/>
                      <a:pt x="1460" y="1359"/>
                    </a:cubicBezTo>
                    <a:cubicBezTo>
                      <a:pt x="1460" y="1359"/>
                      <a:pt x="1460" y="1359"/>
                      <a:pt x="1460" y="1359"/>
                    </a:cubicBezTo>
                    <a:cubicBezTo>
                      <a:pt x="1431" y="1507"/>
                      <a:pt x="1115" y="1615"/>
                      <a:pt x="730" y="1615"/>
                    </a:cubicBezTo>
                    <a:cubicBezTo>
                      <a:pt x="346" y="1615"/>
                      <a:pt x="30" y="1507"/>
                      <a:pt x="0" y="1359"/>
                    </a:cubicBezTo>
                    <a:cubicBezTo>
                      <a:pt x="0" y="1359"/>
                      <a:pt x="0" y="1359"/>
                      <a:pt x="0" y="1359"/>
                    </a:cubicBezTo>
                    <a:cubicBezTo>
                      <a:pt x="0" y="1359"/>
                      <a:pt x="0" y="1359"/>
                      <a:pt x="0" y="1359"/>
                    </a:cubicBezTo>
                    <a:cubicBezTo>
                      <a:pt x="0" y="1349"/>
                      <a:pt x="0" y="1349"/>
                      <a:pt x="0" y="1339"/>
                    </a:cubicBezTo>
                    <a:cubicBezTo>
                      <a:pt x="0" y="1339"/>
                      <a:pt x="0" y="1339"/>
                      <a:pt x="0" y="1329"/>
                    </a:cubicBezTo>
                    <a:cubicBezTo>
                      <a:pt x="0" y="394"/>
                      <a:pt x="0" y="394"/>
                      <a:pt x="0" y="394"/>
                    </a:cubicBezTo>
                    <a:cubicBezTo>
                      <a:pt x="119" y="522"/>
                      <a:pt x="434" y="591"/>
                      <a:pt x="730" y="591"/>
                    </a:cubicBezTo>
                    <a:cubicBezTo>
                      <a:pt x="1026" y="591"/>
                      <a:pt x="1342" y="522"/>
                      <a:pt x="1460" y="384"/>
                    </a:cubicBezTo>
                    <a:close/>
                    <a:moveTo>
                      <a:pt x="730" y="541"/>
                    </a:moveTo>
                    <a:cubicBezTo>
                      <a:pt x="1135" y="541"/>
                      <a:pt x="1460" y="423"/>
                      <a:pt x="1460" y="275"/>
                    </a:cubicBezTo>
                    <a:cubicBezTo>
                      <a:pt x="1460" y="128"/>
                      <a:pt x="1135" y="0"/>
                      <a:pt x="730" y="0"/>
                    </a:cubicBezTo>
                    <a:cubicBezTo>
                      <a:pt x="326" y="0"/>
                      <a:pt x="0" y="128"/>
                      <a:pt x="0" y="275"/>
                    </a:cubicBezTo>
                    <a:cubicBezTo>
                      <a:pt x="0" y="423"/>
                      <a:pt x="326" y="541"/>
                      <a:pt x="730" y="541"/>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dirty="0">
                  <a:solidFill>
                    <a:srgbClr val="FFFFFF"/>
                  </a:solidFill>
                  <a:latin typeface="Segoe UI Light" panose="020B0502040204020203" pitchFamily="34" charset="0"/>
                  <a:cs typeface="Segoe UI Light" panose="020B0502040204020203" pitchFamily="34" charset="0"/>
                </a:endParaRPr>
              </a:p>
            </p:txBody>
          </p:sp>
          <p:pic>
            <p:nvPicPr>
              <p:cNvPr id="35" name="Picture 34"/>
              <p:cNvPicPr>
                <a:picLocks noChangeAspect="1"/>
              </p:cNvPicPr>
              <p:nvPr/>
            </p:nvPicPr>
            <p:blipFill rotWithShape="1">
              <a:blip r:embed="rId8">
                <a:clrChange>
                  <a:clrFrom>
                    <a:srgbClr val="FFFFFF"/>
                  </a:clrFrom>
                  <a:clrTo>
                    <a:srgbClr val="FFFFFF">
                      <a:alpha val="0"/>
                    </a:srgbClr>
                  </a:clrTo>
                </a:clrChange>
              </a:blip>
              <a:srcRect b="1540"/>
              <a:stretch/>
            </p:blipFill>
            <p:spPr>
              <a:xfrm>
                <a:off x="6745330" y="3115124"/>
                <a:ext cx="333456" cy="313876"/>
              </a:xfrm>
              <a:prstGeom prst="rect">
                <a:avLst/>
              </a:prstGeom>
            </p:spPr>
          </p:pic>
          <p:pic>
            <p:nvPicPr>
              <p:cNvPr id="37" name="Picture 36"/>
              <p:cNvPicPr>
                <a:picLocks noChangeAspect="1"/>
              </p:cNvPicPr>
              <p:nvPr/>
            </p:nvPicPr>
            <p:blipFill>
              <a:blip r:embed="rId5">
                <a:clrChange>
                  <a:clrFrom>
                    <a:srgbClr val="FFFFFF"/>
                  </a:clrFrom>
                  <a:clrTo>
                    <a:srgbClr val="FFFFFF">
                      <a:alpha val="0"/>
                    </a:srgbClr>
                  </a:clrTo>
                </a:clrChange>
              </a:blip>
              <a:stretch>
                <a:fillRect/>
              </a:stretch>
            </p:blipFill>
            <p:spPr>
              <a:xfrm>
                <a:off x="6729755" y="2774076"/>
                <a:ext cx="432048" cy="331904"/>
              </a:xfrm>
              <a:prstGeom prst="rect">
                <a:avLst/>
              </a:prstGeom>
            </p:spPr>
          </p:pic>
          <p:pic>
            <p:nvPicPr>
              <p:cNvPr id="38" name="Picture 37"/>
              <p:cNvPicPr>
                <a:picLocks noChangeAspect="1"/>
              </p:cNvPicPr>
              <p:nvPr/>
            </p:nvPicPr>
            <p:blipFill>
              <a:blip r:embed="rId9">
                <a:clrChange>
                  <a:clrFrom>
                    <a:srgbClr val="FFFFFF"/>
                  </a:clrFrom>
                  <a:clrTo>
                    <a:srgbClr val="FFFFFF">
                      <a:alpha val="0"/>
                    </a:srgbClr>
                  </a:clrTo>
                </a:clrChange>
              </a:blip>
              <a:stretch>
                <a:fillRect/>
              </a:stretch>
            </p:blipFill>
            <p:spPr>
              <a:xfrm>
                <a:off x="5874723" y="3305234"/>
                <a:ext cx="467089" cy="340149"/>
              </a:xfrm>
              <a:prstGeom prst="rect">
                <a:avLst/>
              </a:prstGeom>
            </p:spPr>
          </p:pic>
          <p:pic>
            <p:nvPicPr>
              <p:cNvPr id="53" name="Picture 52"/>
              <p:cNvPicPr>
                <a:picLocks noChangeAspect="1"/>
              </p:cNvPicPr>
              <p:nvPr/>
            </p:nvPicPr>
            <p:blipFill rotWithShape="1">
              <a:blip r:embed="rId8">
                <a:clrChange>
                  <a:clrFrom>
                    <a:srgbClr val="FFFFFF"/>
                  </a:clrFrom>
                  <a:clrTo>
                    <a:srgbClr val="FFFFFF">
                      <a:alpha val="0"/>
                    </a:srgbClr>
                  </a:clrTo>
                </a:clrChange>
              </a:blip>
              <a:srcRect b="1540"/>
              <a:stretch/>
            </p:blipFill>
            <p:spPr>
              <a:xfrm>
                <a:off x="6745330" y="3454096"/>
                <a:ext cx="333456" cy="313876"/>
              </a:xfrm>
              <a:prstGeom prst="rect">
                <a:avLst/>
              </a:prstGeom>
            </p:spPr>
          </p:pic>
        </p:grpSp>
      </p:grpSp>
    </p:spTree>
    <p:extLst>
      <p:ext uri="{BB962C8B-B14F-4D97-AF65-F5344CB8AC3E}">
        <p14:creationId xmlns:p14="http://schemas.microsoft.com/office/powerpoint/2010/main" val="3408070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r>
              <a:rPr lang="en-US" sz="3600" dirty="0" smtClean="0"/>
              <a:t>Unfixed </a:t>
            </a:r>
            <a:r>
              <a:rPr lang="en-US" sz="3600" dirty="0"/>
              <a:t>bugs lead to unreliable metrics</a:t>
            </a:r>
          </a:p>
          <a:p>
            <a:r>
              <a:rPr lang="en-US" sz="3600" dirty="0"/>
              <a:t>Unfixed bugs distract the entire team</a:t>
            </a:r>
          </a:p>
          <a:p>
            <a:r>
              <a:rPr lang="en-US" sz="3600" dirty="0"/>
              <a:t>Unfixed bugs hinder short-notice releases</a:t>
            </a:r>
          </a:p>
          <a:p>
            <a:r>
              <a:rPr lang="en-US" sz="3600" dirty="0"/>
              <a:t>Unfixed bugs lead to inaccurate estimates</a:t>
            </a:r>
          </a:p>
          <a:p>
            <a:r>
              <a:rPr lang="en-US" sz="3600" dirty="0"/>
              <a:t>Fixing familiar code is easier </a:t>
            </a:r>
          </a:p>
          <a:p>
            <a:r>
              <a:rPr lang="en-US" sz="3600" dirty="0"/>
              <a:t>Fixing a bug today costs less than tomorrow</a:t>
            </a:r>
          </a:p>
          <a:p>
            <a:endParaRPr lang="en-US" sz="4400" dirty="0"/>
          </a:p>
        </p:txBody>
      </p:sp>
      <p:sp>
        <p:nvSpPr>
          <p:cNvPr id="2" name="Title 1"/>
          <p:cNvSpPr>
            <a:spLocks noGrp="1"/>
          </p:cNvSpPr>
          <p:nvPr>
            <p:ph type="title"/>
          </p:nvPr>
        </p:nvSpPr>
        <p:spPr/>
        <p:txBody>
          <a:bodyPr/>
          <a:lstStyle/>
          <a:p>
            <a:r>
              <a:rPr lang="en-GB" dirty="0" smtClean="0"/>
              <a:t>Lesson learnt</a:t>
            </a:r>
            <a:endParaRPr lang="en-GB" dirty="0"/>
          </a:p>
        </p:txBody>
      </p:sp>
    </p:spTree>
    <p:extLst>
      <p:ext uri="{BB962C8B-B14F-4D97-AF65-F5344CB8AC3E}">
        <p14:creationId xmlns:p14="http://schemas.microsoft.com/office/powerpoint/2010/main" val="3623225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r>
              <a:rPr lang="en-US" sz="2800" dirty="0" smtClean="0"/>
              <a:t>Executing </a:t>
            </a:r>
            <a:r>
              <a:rPr lang="en-US" sz="2800" dirty="0"/>
              <a:t>the code on a copy of production data</a:t>
            </a:r>
          </a:p>
          <a:p>
            <a:r>
              <a:rPr lang="en-US" sz="2800" dirty="0"/>
              <a:t>Manual testing</a:t>
            </a:r>
          </a:p>
          <a:p>
            <a:pPr lvl="1"/>
            <a:r>
              <a:rPr lang="en-US" sz="2400" dirty="0"/>
              <a:t>T-SQL debug for checking variable values</a:t>
            </a:r>
          </a:p>
          <a:p>
            <a:pPr lvl="1"/>
            <a:r>
              <a:rPr lang="en-US" sz="2400" dirty="0"/>
              <a:t>PRINT, PRINT, SELECT…</a:t>
            </a:r>
          </a:p>
          <a:p>
            <a:pPr lvl="1"/>
            <a:r>
              <a:rPr lang="en-US" sz="2400" dirty="0"/>
              <a:t>Not repeatable and human errors (subjectivity)</a:t>
            </a:r>
          </a:p>
          <a:p>
            <a:r>
              <a:rPr lang="en-US" sz="2800" dirty="0"/>
              <a:t>Some test cases forgotten as the code changes. </a:t>
            </a:r>
          </a:p>
          <a:p>
            <a:r>
              <a:rPr lang="en-US" sz="2800" dirty="0"/>
              <a:t>Some test is made on structures with “test-unrelated” constraints which could break the </a:t>
            </a:r>
            <a:r>
              <a:rPr lang="en-US" sz="2800" dirty="0" smtClean="0"/>
              <a:t>test itself</a:t>
            </a:r>
            <a:endParaRPr lang="en-US" sz="3600" dirty="0"/>
          </a:p>
        </p:txBody>
      </p:sp>
      <p:sp>
        <p:nvSpPr>
          <p:cNvPr id="2" name="Title 1"/>
          <p:cNvSpPr>
            <a:spLocks noGrp="1"/>
          </p:cNvSpPr>
          <p:nvPr>
            <p:ph type="title"/>
          </p:nvPr>
        </p:nvSpPr>
        <p:spPr/>
        <p:txBody>
          <a:bodyPr/>
          <a:lstStyle/>
          <a:p>
            <a:r>
              <a:rPr lang="en-GB" dirty="0" smtClean="0"/>
              <a:t>What we usually do when “testing”</a:t>
            </a:r>
            <a:endParaRPr lang="en-GB" dirty="0"/>
          </a:p>
        </p:txBody>
      </p:sp>
    </p:spTree>
    <p:extLst>
      <p:ext uri="{BB962C8B-B14F-4D97-AF65-F5344CB8AC3E}">
        <p14:creationId xmlns:p14="http://schemas.microsoft.com/office/powerpoint/2010/main" val="1557974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r>
              <a:rPr lang="en-US" sz="2800" dirty="0" smtClean="0"/>
              <a:t>Calculations </a:t>
            </a:r>
            <a:r>
              <a:rPr lang="en-US" sz="2800" dirty="0"/>
              <a:t>in procedures and functions</a:t>
            </a:r>
          </a:p>
          <a:p>
            <a:r>
              <a:rPr lang="en-US" sz="2800" dirty="0"/>
              <a:t>Constraints (schema)</a:t>
            </a:r>
          </a:p>
          <a:p>
            <a:r>
              <a:rPr lang="en-US" sz="2800" dirty="0"/>
              <a:t>Edge cases of data DML</a:t>
            </a:r>
          </a:p>
          <a:p>
            <a:r>
              <a:rPr lang="en-US" sz="2800" dirty="0"/>
              <a:t>Expected behavior of data DML</a:t>
            </a:r>
          </a:p>
          <a:p>
            <a:r>
              <a:rPr lang="en-US" sz="2800" dirty="0"/>
              <a:t>Error Handling</a:t>
            </a:r>
          </a:p>
          <a:p>
            <a:r>
              <a:rPr lang="en-US" sz="2800" dirty="0"/>
              <a:t>Security</a:t>
            </a:r>
          </a:p>
          <a:p>
            <a:r>
              <a:rPr lang="en-US" sz="2800" dirty="0" smtClean="0"/>
              <a:t>Standards (SQLCop)</a:t>
            </a:r>
            <a:endParaRPr lang="en-US" sz="2800" dirty="0"/>
          </a:p>
          <a:p>
            <a:endParaRPr lang="en-US" sz="3600" dirty="0"/>
          </a:p>
        </p:txBody>
      </p:sp>
      <p:sp>
        <p:nvSpPr>
          <p:cNvPr id="2" name="Title 1"/>
          <p:cNvSpPr>
            <a:spLocks noGrp="1"/>
          </p:cNvSpPr>
          <p:nvPr>
            <p:ph type="title"/>
          </p:nvPr>
        </p:nvSpPr>
        <p:spPr/>
        <p:txBody>
          <a:bodyPr/>
          <a:lstStyle/>
          <a:p>
            <a:r>
              <a:rPr lang="en-GB" dirty="0" smtClean="0"/>
              <a:t>What we have to test on databases</a:t>
            </a:r>
            <a:endParaRPr lang="en-GB" dirty="0"/>
          </a:p>
        </p:txBody>
      </p:sp>
    </p:spTree>
    <p:extLst>
      <p:ext uri="{BB962C8B-B14F-4D97-AF65-F5344CB8AC3E}">
        <p14:creationId xmlns:p14="http://schemas.microsoft.com/office/powerpoint/2010/main" val="112466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possible solution</a:t>
            </a:r>
            <a:endParaRPr lang="en-GB" dirty="0"/>
          </a:p>
        </p:txBody>
      </p:sp>
      <p:sp>
        <p:nvSpPr>
          <p:cNvPr id="3" name="Content Placeholder 2"/>
          <p:cNvSpPr>
            <a:spLocks noGrp="1"/>
          </p:cNvSpPr>
          <p:nvPr>
            <p:ph idx="10"/>
          </p:nvPr>
        </p:nvSpPr>
        <p:spPr>
          <a:solidFill>
            <a:srgbClr val="008BCB"/>
          </a:solidFill>
        </p:spPr>
        <p:txBody>
          <a:bodyPr anchor="b"/>
          <a:lstStyle/>
          <a:p>
            <a:r>
              <a:rPr lang="en-GB" dirty="0" smtClean="0"/>
              <a:t> </a:t>
            </a:r>
            <a:endParaRPr lang="en-GB" dirty="0"/>
          </a:p>
        </p:txBody>
      </p:sp>
      <p:sp>
        <p:nvSpPr>
          <p:cNvPr id="4" name="Content Placeholder 2"/>
          <p:cNvSpPr>
            <a:spLocks noGrp="1"/>
          </p:cNvSpPr>
          <p:nvPr>
            <p:ph idx="1"/>
          </p:nvPr>
        </p:nvSpPr>
        <p:spPr>
          <a:xfrm>
            <a:off x="623392" y="1268761"/>
            <a:ext cx="7560840" cy="4525963"/>
          </a:xfrm>
        </p:spPr>
        <p:txBody>
          <a:bodyPr/>
          <a:lstStyle/>
          <a:p>
            <a:r>
              <a:rPr lang="en-US" dirty="0" smtClean="0"/>
              <a:t>tSQLt (free)</a:t>
            </a:r>
          </a:p>
          <a:p>
            <a:pPr lvl="1"/>
            <a:r>
              <a:rPr lang="en-US" sz="2400" dirty="0" smtClean="0"/>
              <a:t>Simple to install</a:t>
            </a:r>
          </a:p>
          <a:p>
            <a:pPr lvl="1"/>
            <a:r>
              <a:rPr lang="en-US" sz="2400" dirty="0" smtClean="0"/>
              <a:t>Simple test schema (Assemble, Act, Assert)</a:t>
            </a:r>
          </a:p>
          <a:p>
            <a:pPr lvl="1"/>
            <a:r>
              <a:rPr lang="en-US" sz="2400" dirty="0" smtClean="0"/>
              <a:t>Framework in t-sql</a:t>
            </a:r>
          </a:p>
          <a:p>
            <a:pPr lvl="1"/>
            <a:r>
              <a:rPr lang="en-US" sz="2400" dirty="0" smtClean="0"/>
              <a:t>Can be installed as tool with Red Gate SQL Test (UI, not free)</a:t>
            </a:r>
          </a:p>
          <a:p>
            <a:r>
              <a:rPr lang="en-US" sz="2800" dirty="0" smtClean="0"/>
              <a:t>SQL Server Management Studio</a:t>
            </a:r>
          </a:p>
          <a:p>
            <a:pPr lvl="1"/>
            <a:r>
              <a:rPr lang="en-US" sz="2400" dirty="0" smtClean="0"/>
              <a:t>Using t-sql</a:t>
            </a:r>
          </a:p>
          <a:p>
            <a:pPr lvl="1"/>
            <a:r>
              <a:rPr lang="en-US" sz="2400" dirty="0" smtClean="0"/>
              <a:t>Using Red Gate SQL Test (</a:t>
            </a:r>
            <a:r>
              <a:rPr lang="en-US" sz="2400" dirty="0" err="1" smtClean="0"/>
              <a:t>tsqlt</a:t>
            </a:r>
            <a:r>
              <a:rPr lang="en-US" sz="2400" dirty="0" smtClean="0"/>
              <a:t>, not free)</a:t>
            </a:r>
          </a:p>
          <a:p>
            <a:pPr lvl="2"/>
            <a:r>
              <a:rPr lang="en-US" sz="1800" dirty="0" smtClean="0"/>
              <a:t>Integrated with SQLCop framework</a:t>
            </a:r>
            <a:endParaRPr lang="en-GB" sz="1800" dirty="0"/>
          </a:p>
        </p:txBody>
      </p:sp>
      <p:sp>
        <p:nvSpPr>
          <p:cNvPr id="5" name="Content Placeholder 4"/>
          <p:cNvSpPr>
            <a:spLocks noGrp="1"/>
          </p:cNvSpPr>
          <p:nvPr>
            <p:ph idx="11"/>
          </p:nvPr>
        </p:nvSpPr>
        <p:spPr>
          <a:solidFill>
            <a:schemeClr val="bg1"/>
          </a:solidFill>
        </p:spPr>
        <p:txBody>
          <a:bodyPr anchor="b"/>
          <a:lstStyle/>
          <a:p>
            <a:r>
              <a:rPr lang="en-GB" dirty="0" smtClean="0"/>
              <a:t> </a:t>
            </a:r>
            <a:endParaRPr lang="en-GB" dirty="0"/>
          </a:p>
        </p:txBody>
      </p:sp>
      <p:pic>
        <p:nvPicPr>
          <p:cNvPr id="10" name="Picture 9"/>
          <p:cNvPicPr>
            <a:picLocks noChangeAspect="1"/>
          </p:cNvPicPr>
          <p:nvPr/>
        </p:nvPicPr>
        <p:blipFill>
          <a:blip r:embed="rId3"/>
          <a:stretch>
            <a:fillRect/>
          </a:stretch>
        </p:blipFill>
        <p:spPr>
          <a:xfrm>
            <a:off x="9192344" y="3717032"/>
            <a:ext cx="1806660" cy="1820557"/>
          </a:xfrm>
          <a:prstGeom prst="rect">
            <a:avLst/>
          </a:prstGeom>
        </p:spPr>
      </p:pic>
      <p:grpSp>
        <p:nvGrpSpPr>
          <p:cNvPr id="6" name="Group 5"/>
          <p:cNvGrpSpPr/>
          <p:nvPr/>
        </p:nvGrpSpPr>
        <p:grpSpPr>
          <a:xfrm>
            <a:off x="9336360" y="1412776"/>
            <a:ext cx="1662644" cy="1822080"/>
            <a:chOff x="9336360" y="1412776"/>
            <a:chExt cx="1662644" cy="1822080"/>
          </a:xfrm>
        </p:grpSpPr>
        <p:pic>
          <p:nvPicPr>
            <p:cNvPr id="8" name="Picture 7"/>
            <p:cNvPicPr>
              <a:picLocks noChangeAspect="1"/>
            </p:cNvPicPr>
            <p:nvPr/>
          </p:nvPicPr>
          <p:blipFill>
            <a:blip r:embed="rId4"/>
            <a:stretch>
              <a:fillRect/>
            </a:stretch>
          </p:blipFill>
          <p:spPr>
            <a:xfrm>
              <a:off x="9336360" y="1412776"/>
              <a:ext cx="1446308" cy="1796928"/>
            </a:xfrm>
            <a:prstGeom prst="rect">
              <a:avLst/>
            </a:prstGeom>
          </p:spPr>
        </p:pic>
        <p:pic>
          <p:nvPicPr>
            <p:cNvPr id="9" name="Picture 2" descr="http://tsqlt.org/wp-content/uploads/2015/04/cropped-tSQLt_Database_Unit_Testing_for_SQL_Server__Logo_210x16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95674" y="2331526"/>
              <a:ext cx="903330" cy="9033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58801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23392" y="1268761"/>
            <a:ext cx="10972800" cy="4680519"/>
          </a:xfrm>
        </p:spPr>
        <p:txBody>
          <a:bodyPr/>
          <a:lstStyle/>
          <a:p>
            <a:r>
              <a:rPr lang="en-US" sz="2400" dirty="0"/>
              <a:t>Built-in</a:t>
            </a:r>
          </a:p>
          <a:p>
            <a:pPr lvl="1"/>
            <a:r>
              <a:rPr lang="en-US" sz="2000" i="1" dirty="0" err="1"/>
              <a:t>tsqlt</a:t>
            </a:r>
            <a:r>
              <a:rPr lang="en-US" sz="2000" i="1" dirty="0"/>
              <a:t> </a:t>
            </a:r>
            <a:r>
              <a:rPr lang="en-US" sz="2000" dirty="0"/>
              <a:t>schema</a:t>
            </a:r>
          </a:p>
          <a:p>
            <a:r>
              <a:rPr lang="en-US" sz="2400" dirty="0"/>
              <a:t>Classes</a:t>
            </a:r>
          </a:p>
          <a:p>
            <a:pPr lvl="1"/>
            <a:r>
              <a:rPr lang="en-US" sz="2000" dirty="0"/>
              <a:t>Group of stored procedures (tests</a:t>
            </a:r>
            <a:r>
              <a:rPr lang="en-US" sz="2000" dirty="0" smtClean="0"/>
              <a:t>)</a:t>
            </a:r>
          </a:p>
          <a:p>
            <a:pPr lvl="1"/>
            <a:r>
              <a:rPr lang="en-US" sz="2000" dirty="0" smtClean="0"/>
              <a:t>User defined schema</a:t>
            </a:r>
            <a:endParaRPr lang="en-US" sz="2000" dirty="0"/>
          </a:p>
          <a:p>
            <a:r>
              <a:rPr lang="en-US" sz="2400" dirty="0" smtClean="0"/>
              <a:t>Conventions</a:t>
            </a:r>
            <a:endParaRPr lang="en-US" sz="2400" dirty="0"/>
          </a:p>
          <a:p>
            <a:pPr lvl="1"/>
            <a:r>
              <a:rPr lang="en-US" sz="2000" dirty="0"/>
              <a:t>Naming: </a:t>
            </a:r>
            <a:r>
              <a:rPr lang="en-US" sz="2000" i="1" dirty="0"/>
              <a:t>test</a:t>
            </a:r>
            <a:r>
              <a:rPr lang="en-US" sz="2000" i="1" dirty="0" smtClean="0"/>
              <a:t>*</a:t>
            </a:r>
          </a:p>
          <a:p>
            <a:r>
              <a:rPr lang="en-US" sz="2400" dirty="0" smtClean="0"/>
              <a:t>Tools</a:t>
            </a:r>
          </a:p>
          <a:p>
            <a:pPr lvl="1"/>
            <a:r>
              <a:rPr lang="en-US" sz="2000" dirty="0" smtClean="0"/>
              <a:t>Run</a:t>
            </a:r>
          </a:p>
          <a:p>
            <a:pPr lvl="1"/>
            <a:r>
              <a:rPr lang="en-US" sz="2000" dirty="0" err="1" smtClean="0"/>
              <a:t>NewTestClass</a:t>
            </a:r>
            <a:r>
              <a:rPr lang="en-US" sz="2000" dirty="0" smtClean="0"/>
              <a:t>/</a:t>
            </a:r>
            <a:r>
              <a:rPr lang="en-US" sz="2000" dirty="0" err="1" smtClean="0"/>
              <a:t>DropClass</a:t>
            </a:r>
            <a:endParaRPr lang="en-US" sz="2000" dirty="0" smtClean="0"/>
          </a:p>
          <a:p>
            <a:pPr lvl="1"/>
            <a:r>
              <a:rPr lang="en-US" sz="2000" dirty="0" smtClean="0"/>
              <a:t>Fail/Assert</a:t>
            </a:r>
          </a:p>
          <a:p>
            <a:pPr lvl="1"/>
            <a:r>
              <a:rPr lang="en-US" sz="2000" dirty="0" smtClean="0"/>
              <a:t>Uninstall</a:t>
            </a:r>
            <a:endParaRPr lang="en-US" sz="2000" dirty="0"/>
          </a:p>
        </p:txBody>
      </p:sp>
      <p:sp>
        <p:nvSpPr>
          <p:cNvPr id="2" name="Title 1"/>
          <p:cNvSpPr>
            <a:spLocks noGrp="1"/>
          </p:cNvSpPr>
          <p:nvPr>
            <p:ph type="title"/>
          </p:nvPr>
        </p:nvSpPr>
        <p:spPr/>
        <p:txBody>
          <a:bodyPr/>
          <a:lstStyle/>
          <a:p>
            <a:r>
              <a:rPr lang="en-GB" dirty="0" smtClean="0"/>
              <a:t>tSQLt – Structure</a:t>
            </a:r>
            <a:endParaRPr lang="en-GB" dirty="0"/>
          </a:p>
        </p:txBody>
      </p:sp>
      <p:pic>
        <p:nvPicPr>
          <p:cNvPr id="1026" name="Picture 2" descr="http://tsqlt.org/wp-content/uploads/2015/04/cropped-tSQLt_Database_Unit_Testing_for_SQL_Server__Logo_210x16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0336" y="1412776"/>
            <a:ext cx="2064296" cy="20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880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tSQLt – Pipeline</a:t>
            </a:r>
            <a:endParaRPr lang="en-GB" dirty="0"/>
          </a:p>
        </p:txBody>
      </p:sp>
      <p:sp>
        <p:nvSpPr>
          <p:cNvPr id="3" name="Content Placeholder 2"/>
          <p:cNvSpPr>
            <a:spLocks noGrp="1"/>
          </p:cNvSpPr>
          <p:nvPr>
            <p:ph idx="10"/>
          </p:nvPr>
        </p:nvSpPr>
        <p:spPr>
          <a:xfrm flipH="1">
            <a:off x="623391" y="1274778"/>
            <a:ext cx="3168353" cy="4458477"/>
          </a:xfrm>
          <a:solidFill>
            <a:srgbClr val="60BB0E"/>
          </a:solidFill>
        </p:spPr>
        <p:txBody>
          <a:bodyPr anchor="b"/>
          <a:lstStyle/>
          <a:p>
            <a:r>
              <a:rPr lang="en-GB" dirty="0" smtClean="0"/>
              <a:t>Assemble</a:t>
            </a:r>
            <a:endParaRPr lang="en-GB" dirty="0"/>
          </a:p>
        </p:txBody>
      </p:sp>
      <p:sp>
        <p:nvSpPr>
          <p:cNvPr id="5" name="Content Placeholder 4"/>
          <p:cNvSpPr>
            <a:spLocks noGrp="1"/>
          </p:cNvSpPr>
          <p:nvPr>
            <p:ph idx="11"/>
          </p:nvPr>
        </p:nvSpPr>
        <p:spPr>
          <a:xfrm flipH="1">
            <a:off x="4520140" y="1274775"/>
            <a:ext cx="3168353" cy="4458477"/>
          </a:xfrm>
          <a:solidFill>
            <a:srgbClr val="00BDE3"/>
          </a:solidFill>
        </p:spPr>
        <p:txBody>
          <a:bodyPr anchor="b"/>
          <a:lstStyle/>
          <a:p>
            <a:r>
              <a:rPr lang="en-GB" dirty="0" smtClean="0"/>
              <a:t>Act</a:t>
            </a:r>
            <a:endParaRPr lang="en-GB" dirty="0"/>
          </a:p>
        </p:txBody>
      </p:sp>
      <p:sp>
        <p:nvSpPr>
          <p:cNvPr id="10" name="Content Placeholder 4"/>
          <p:cNvSpPr>
            <a:spLocks noGrp="1"/>
          </p:cNvSpPr>
          <p:nvPr>
            <p:ph idx="11"/>
          </p:nvPr>
        </p:nvSpPr>
        <p:spPr>
          <a:xfrm flipH="1">
            <a:off x="8400256" y="1274775"/>
            <a:ext cx="3168353" cy="4458477"/>
          </a:xfrm>
          <a:solidFill>
            <a:srgbClr val="CD2548"/>
          </a:solidFill>
        </p:spPr>
        <p:txBody>
          <a:bodyPr anchor="b"/>
          <a:lstStyle/>
          <a:p>
            <a:r>
              <a:rPr lang="en-GB" dirty="0" smtClean="0"/>
              <a:t>Assert</a:t>
            </a:r>
            <a:endParaRPr lang="en-GB" dirty="0"/>
          </a:p>
        </p:txBody>
      </p:sp>
      <p:sp>
        <p:nvSpPr>
          <p:cNvPr id="4" name="Right Arrow 3"/>
          <p:cNvSpPr/>
          <p:nvPr/>
        </p:nvSpPr>
        <p:spPr>
          <a:xfrm>
            <a:off x="3419939" y="3140968"/>
            <a:ext cx="1488639" cy="936104"/>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6" name="Right Arrow 15"/>
          <p:cNvSpPr/>
          <p:nvPr/>
        </p:nvSpPr>
        <p:spPr>
          <a:xfrm>
            <a:off x="7248128" y="3140968"/>
            <a:ext cx="1488639" cy="936104"/>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6" name="TextBox 5"/>
          <p:cNvSpPr txBox="1"/>
          <p:nvPr/>
        </p:nvSpPr>
        <p:spPr>
          <a:xfrm>
            <a:off x="767408" y="1582025"/>
            <a:ext cx="2508515" cy="1015663"/>
          </a:xfrm>
          <a:prstGeom prst="rect">
            <a:avLst/>
          </a:prstGeom>
          <a:noFill/>
        </p:spPr>
        <p:txBody>
          <a:bodyPr wrap="square" rtlCol="0">
            <a:spAutoFit/>
          </a:bodyPr>
          <a:lstStyle/>
          <a:p>
            <a:r>
              <a:rPr lang="en-US" sz="2000" dirty="0">
                <a:solidFill>
                  <a:schemeClr val="bg1"/>
                </a:solidFill>
                <a:latin typeface="Segoe UI Light" pitchFamily="34" charset="0"/>
                <a:ea typeface="Segoe UI" pitchFamily="34" charset="0"/>
                <a:cs typeface="Segoe UI" pitchFamily="34" charset="0"/>
              </a:rPr>
              <a:t>Create fakes</a:t>
            </a:r>
          </a:p>
          <a:p>
            <a:r>
              <a:rPr lang="en-US" sz="2000" dirty="0">
                <a:solidFill>
                  <a:schemeClr val="bg1"/>
                </a:solidFill>
                <a:latin typeface="Segoe UI Light" pitchFamily="34" charset="0"/>
                <a:ea typeface="Segoe UI" pitchFamily="34" charset="0"/>
                <a:cs typeface="Segoe UI" pitchFamily="34" charset="0"/>
              </a:rPr>
              <a:t>Specify fakes options</a:t>
            </a:r>
          </a:p>
          <a:p>
            <a:r>
              <a:rPr lang="en-US" sz="2000" dirty="0">
                <a:solidFill>
                  <a:schemeClr val="bg1"/>
                </a:solidFill>
                <a:latin typeface="Segoe UI Light" pitchFamily="34" charset="0"/>
                <a:ea typeface="Segoe UI" pitchFamily="34" charset="0"/>
                <a:cs typeface="Segoe UI" pitchFamily="34" charset="0"/>
              </a:rPr>
              <a:t>Populate fakes</a:t>
            </a:r>
          </a:p>
        </p:txBody>
      </p:sp>
      <p:sp>
        <p:nvSpPr>
          <p:cNvPr id="9" name="TextBox 8"/>
          <p:cNvSpPr txBox="1"/>
          <p:nvPr/>
        </p:nvSpPr>
        <p:spPr>
          <a:xfrm>
            <a:off x="4739613" y="1582025"/>
            <a:ext cx="2508515" cy="1015663"/>
          </a:xfrm>
          <a:prstGeom prst="rect">
            <a:avLst/>
          </a:prstGeom>
          <a:noFill/>
        </p:spPr>
        <p:txBody>
          <a:bodyPr wrap="square" rtlCol="0">
            <a:spAutoFit/>
          </a:bodyPr>
          <a:lstStyle/>
          <a:p>
            <a:r>
              <a:rPr lang="en-US" sz="2000" dirty="0" smtClean="0">
                <a:solidFill>
                  <a:schemeClr val="bg1"/>
                </a:solidFill>
                <a:latin typeface="Segoe UI Light" pitchFamily="34" charset="0"/>
                <a:ea typeface="Segoe UI" pitchFamily="34" charset="0"/>
                <a:cs typeface="Segoe UI" pitchFamily="34" charset="0"/>
              </a:rPr>
              <a:t>Execute commands</a:t>
            </a:r>
            <a:endParaRPr lang="en-US" sz="2000" dirty="0">
              <a:solidFill>
                <a:schemeClr val="bg1"/>
              </a:solidFill>
              <a:latin typeface="Segoe UI Light" pitchFamily="34" charset="0"/>
              <a:ea typeface="Segoe UI" pitchFamily="34" charset="0"/>
              <a:cs typeface="Segoe UI" pitchFamily="34" charset="0"/>
            </a:endParaRPr>
          </a:p>
          <a:p>
            <a:r>
              <a:rPr lang="en-US" sz="2000" dirty="0" smtClean="0">
                <a:solidFill>
                  <a:schemeClr val="bg1"/>
                </a:solidFill>
                <a:latin typeface="Segoe UI Light" pitchFamily="34" charset="0"/>
                <a:ea typeface="Segoe UI" pitchFamily="34" charset="0"/>
                <a:cs typeface="Segoe UI" pitchFamily="34" charset="0"/>
              </a:rPr>
              <a:t>Apply biz logic</a:t>
            </a:r>
          </a:p>
          <a:p>
            <a:r>
              <a:rPr lang="en-US" sz="2000" dirty="0" smtClean="0">
                <a:solidFill>
                  <a:schemeClr val="bg1"/>
                </a:solidFill>
                <a:latin typeface="Segoe UI Light" pitchFamily="34" charset="0"/>
                <a:ea typeface="Segoe UI" pitchFamily="34" charset="0"/>
                <a:cs typeface="Segoe UI" pitchFamily="34" charset="0"/>
              </a:rPr>
              <a:t>Execute proc or </a:t>
            </a:r>
            <a:r>
              <a:rPr lang="en-US" sz="2000" dirty="0" err="1" smtClean="0">
                <a:solidFill>
                  <a:schemeClr val="bg1"/>
                </a:solidFill>
                <a:latin typeface="Segoe UI Light" pitchFamily="34" charset="0"/>
                <a:ea typeface="Segoe UI" pitchFamily="34" charset="0"/>
                <a:cs typeface="Segoe UI" pitchFamily="34" charset="0"/>
              </a:rPr>
              <a:t>func</a:t>
            </a:r>
            <a:endParaRPr lang="en-US" sz="2000" dirty="0">
              <a:solidFill>
                <a:schemeClr val="bg1"/>
              </a:solidFill>
              <a:latin typeface="Segoe UI Light" pitchFamily="34" charset="0"/>
              <a:ea typeface="Segoe UI" pitchFamily="34" charset="0"/>
              <a:cs typeface="Segoe UI" pitchFamily="34" charset="0"/>
            </a:endParaRPr>
          </a:p>
        </p:txBody>
      </p:sp>
      <p:sp>
        <p:nvSpPr>
          <p:cNvPr id="11" name="TextBox 10"/>
          <p:cNvSpPr txBox="1"/>
          <p:nvPr/>
        </p:nvSpPr>
        <p:spPr>
          <a:xfrm>
            <a:off x="8616280" y="1582025"/>
            <a:ext cx="2508515" cy="1015663"/>
          </a:xfrm>
          <a:prstGeom prst="rect">
            <a:avLst/>
          </a:prstGeom>
          <a:noFill/>
        </p:spPr>
        <p:txBody>
          <a:bodyPr wrap="square" rtlCol="0">
            <a:spAutoFit/>
          </a:bodyPr>
          <a:lstStyle/>
          <a:p>
            <a:r>
              <a:rPr lang="en-US" sz="2000" dirty="0" smtClean="0">
                <a:solidFill>
                  <a:schemeClr val="bg1"/>
                </a:solidFill>
                <a:latin typeface="Segoe UI Light" pitchFamily="34" charset="0"/>
                <a:ea typeface="Segoe UI" pitchFamily="34" charset="0"/>
                <a:cs typeface="Segoe UI" pitchFamily="34" charset="0"/>
              </a:rPr>
              <a:t>Expected values</a:t>
            </a:r>
          </a:p>
          <a:p>
            <a:r>
              <a:rPr lang="en-US" sz="2000" dirty="0" smtClean="0">
                <a:solidFill>
                  <a:schemeClr val="bg1"/>
                </a:solidFill>
                <a:latin typeface="Segoe UI Light" pitchFamily="34" charset="0"/>
                <a:ea typeface="Segoe UI" pitchFamily="34" charset="0"/>
                <a:cs typeface="Segoe UI" pitchFamily="34" charset="0"/>
              </a:rPr>
              <a:t>Expected metadata</a:t>
            </a:r>
          </a:p>
          <a:p>
            <a:r>
              <a:rPr lang="en-US" sz="2000" dirty="0" smtClean="0">
                <a:solidFill>
                  <a:schemeClr val="bg1"/>
                </a:solidFill>
                <a:latin typeface="Segoe UI Light" pitchFamily="34" charset="0"/>
                <a:ea typeface="Segoe UI" pitchFamily="34" charset="0"/>
                <a:cs typeface="Segoe UI" pitchFamily="34" charset="0"/>
              </a:rPr>
              <a:t>Expected behaviors</a:t>
            </a:r>
            <a:endParaRPr lang="en-US" sz="2000" dirty="0">
              <a:solidFill>
                <a:schemeClr val="bg1"/>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11270394" y="4077072"/>
            <a:ext cx="783724" cy="602066"/>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4">
            <a:clrChange>
              <a:clrFrom>
                <a:srgbClr val="FFFFFF"/>
              </a:clrFrom>
              <a:clrTo>
                <a:srgbClr val="FFFFFF">
                  <a:alpha val="0"/>
                </a:srgbClr>
              </a:clrTo>
            </a:clrChange>
          </a:blip>
          <a:stretch>
            <a:fillRect/>
          </a:stretch>
        </p:blipFill>
        <p:spPr>
          <a:xfrm>
            <a:off x="11308383" y="4941168"/>
            <a:ext cx="707747" cy="67660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54836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P spid="6" grpId="0"/>
      <p:bldP spid="9"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r>
              <a:rPr lang="it-IT" sz="2800" dirty="0" smtClean="0"/>
              <a:t>tSQLt + SQL Server Management Studio</a:t>
            </a:r>
            <a:endParaRPr lang="it-IT" sz="2800" dirty="0"/>
          </a:p>
        </p:txBody>
      </p:sp>
      <p:sp>
        <p:nvSpPr>
          <p:cNvPr id="2" name="Title 1"/>
          <p:cNvSpPr>
            <a:spLocks noGrp="1"/>
          </p:cNvSpPr>
          <p:nvPr>
            <p:ph type="title"/>
          </p:nvPr>
        </p:nvSpPr>
        <p:spPr/>
        <p:txBody>
          <a:bodyPr/>
          <a:lstStyle/>
          <a:p>
            <a:r>
              <a:rPr lang="en-GB" smtClean="0"/>
              <a:t>LET’S PLAY</a:t>
            </a:r>
            <a:endParaRPr lang="en-GB" dirty="0"/>
          </a:p>
        </p:txBody>
      </p:sp>
    </p:spTree>
    <p:extLst>
      <p:ext uri="{BB962C8B-B14F-4D97-AF65-F5344CB8AC3E}">
        <p14:creationId xmlns:p14="http://schemas.microsoft.com/office/powerpoint/2010/main" val="297007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r>
              <a:rPr lang="it-IT" sz="2800" dirty="0" err="1" smtClean="0"/>
              <a:t>There</a:t>
            </a:r>
            <a:r>
              <a:rPr lang="it-IT" sz="2800" dirty="0" smtClean="0"/>
              <a:t> </a:t>
            </a:r>
            <a:r>
              <a:rPr lang="it-IT" sz="2800" dirty="0" err="1"/>
              <a:t>is</a:t>
            </a:r>
            <a:r>
              <a:rPr lang="it-IT" sz="2800" dirty="0"/>
              <a:t> no </a:t>
            </a:r>
            <a:r>
              <a:rPr lang="it-IT" sz="2800" dirty="0" err="1"/>
              <a:t>excuse</a:t>
            </a:r>
            <a:r>
              <a:rPr lang="it-IT" sz="2800" dirty="0"/>
              <a:t> for NOT testing </a:t>
            </a:r>
            <a:endParaRPr lang="it-IT" sz="2800" dirty="0" smtClean="0"/>
          </a:p>
          <a:p>
            <a:pPr lvl="1"/>
            <a:r>
              <a:rPr lang="it-IT" sz="2400" dirty="0" err="1" smtClean="0"/>
              <a:t>like</a:t>
            </a:r>
            <a:r>
              <a:rPr lang="it-IT" sz="2400" dirty="0" smtClean="0"/>
              <a:t> </a:t>
            </a:r>
            <a:r>
              <a:rPr lang="it-IT" sz="2400" dirty="0" err="1"/>
              <a:t>any</a:t>
            </a:r>
            <a:r>
              <a:rPr lang="it-IT" sz="2400" dirty="0"/>
              <a:t> </a:t>
            </a:r>
            <a:r>
              <a:rPr lang="it-IT" sz="2400" dirty="0" err="1"/>
              <a:t>other</a:t>
            </a:r>
            <a:r>
              <a:rPr lang="it-IT" sz="2400" dirty="0"/>
              <a:t> </a:t>
            </a:r>
            <a:r>
              <a:rPr lang="it-IT" sz="2400" dirty="0" err="1"/>
              <a:t>piece</a:t>
            </a:r>
            <a:r>
              <a:rPr lang="it-IT" sz="2400" dirty="0"/>
              <a:t> of code</a:t>
            </a:r>
          </a:p>
          <a:p>
            <a:r>
              <a:rPr lang="it-IT" sz="2800" dirty="0"/>
              <a:t>Tools </a:t>
            </a:r>
            <a:r>
              <a:rPr lang="it-IT" sz="2800" dirty="0" err="1"/>
              <a:t>exist</a:t>
            </a:r>
            <a:r>
              <a:rPr lang="it-IT" sz="2800" dirty="0"/>
              <a:t> for testing</a:t>
            </a:r>
          </a:p>
          <a:p>
            <a:r>
              <a:rPr lang="it-IT" sz="2800" dirty="0"/>
              <a:t>Tools </a:t>
            </a:r>
            <a:r>
              <a:rPr lang="it-IT" sz="2800" dirty="0" err="1"/>
              <a:t>exist</a:t>
            </a:r>
            <a:r>
              <a:rPr lang="it-IT" sz="2800" dirty="0"/>
              <a:t> for </a:t>
            </a:r>
            <a:r>
              <a:rPr lang="it-IT" sz="2800" dirty="0" err="1"/>
              <a:t>generating</a:t>
            </a:r>
            <a:r>
              <a:rPr lang="it-IT" sz="2800" dirty="0"/>
              <a:t> data</a:t>
            </a:r>
          </a:p>
          <a:p>
            <a:r>
              <a:rPr lang="it-IT" sz="2800" dirty="0"/>
              <a:t>Testing </a:t>
            </a:r>
            <a:r>
              <a:rPr lang="it-IT" sz="2800" dirty="0" err="1"/>
              <a:t>processes</a:t>
            </a:r>
            <a:r>
              <a:rPr lang="it-IT" sz="2800" dirty="0"/>
              <a:t> </a:t>
            </a:r>
            <a:r>
              <a:rPr lang="it-IT" sz="2800" dirty="0" err="1" smtClean="0"/>
              <a:t>really</a:t>
            </a:r>
            <a:r>
              <a:rPr lang="it-IT" sz="2800" dirty="0" smtClean="0"/>
              <a:t> </a:t>
            </a:r>
            <a:r>
              <a:rPr lang="it-IT" sz="2800" dirty="0" err="1" smtClean="0"/>
              <a:t>improve</a:t>
            </a:r>
            <a:r>
              <a:rPr lang="it-IT" sz="2800" dirty="0" smtClean="0"/>
              <a:t> </a:t>
            </a:r>
            <a:r>
              <a:rPr lang="it-IT" sz="2800" dirty="0"/>
              <a:t>the </a:t>
            </a:r>
            <a:r>
              <a:rPr lang="it-IT" sz="2800" dirty="0" err="1" smtClean="0"/>
              <a:t>quality</a:t>
            </a:r>
            <a:endParaRPr lang="it-IT" sz="2800" dirty="0" smtClean="0"/>
          </a:p>
          <a:p>
            <a:r>
              <a:rPr lang="it-IT" sz="2800" dirty="0" err="1" smtClean="0"/>
              <a:t>Allows</a:t>
            </a:r>
            <a:r>
              <a:rPr lang="it-IT" sz="2800" dirty="0" smtClean="0"/>
              <a:t> </a:t>
            </a:r>
            <a:r>
              <a:rPr lang="it-IT" sz="2800" dirty="0" err="1" smtClean="0"/>
              <a:t>us</a:t>
            </a:r>
            <a:r>
              <a:rPr lang="it-IT" sz="2800" dirty="0" smtClean="0"/>
              <a:t> to </a:t>
            </a:r>
            <a:r>
              <a:rPr lang="it-IT" sz="2800" dirty="0" err="1" smtClean="0"/>
              <a:t>respect</a:t>
            </a:r>
            <a:r>
              <a:rPr lang="it-IT" sz="2800" dirty="0" smtClean="0"/>
              <a:t> the </a:t>
            </a:r>
            <a:r>
              <a:rPr lang="it-IT" sz="2800" dirty="0" err="1" smtClean="0"/>
              <a:t>application</a:t>
            </a:r>
            <a:r>
              <a:rPr lang="it-IT" sz="2800" smtClean="0"/>
              <a:t> business requirements</a:t>
            </a:r>
            <a:endParaRPr lang="it-IT" sz="2800" dirty="0"/>
          </a:p>
          <a:p>
            <a:endParaRPr lang="it-IT" dirty="0"/>
          </a:p>
          <a:p>
            <a:endParaRPr lang="it-IT" dirty="0"/>
          </a:p>
        </p:txBody>
      </p:sp>
      <p:sp>
        <p:nvSpPr>
          <p:cNvPr id="2" name="Title 1"/>
          <p:cNvSpPr>
            <a:spLocks noGrp="1"/>
          </p:cNvSpPr>
          <p:nvPr>
            <p:ph type="title"/>
          </p:nvPr>
        </p:nvSpPr>
        <p:spPr/>
        <p:txBody>
          <a:bodyPr/>
          <a:lstStyle/>
          <a:p>
            <a:r>
              <a:rPr lang="en-GB" dirty="0" smtClean="0"/>
              <a:t>Conclusions</a:t>
            </a:r>
            <a:endParaRPr lang="en-GB" dirty="0"/>
          </a:p>
        </p:txBody>
      </p:sp>
    </p:spTree>
    <p:extLst>
      <p:ext uri="{BB962C8B-B14F-4D97-AF65-F5344CB8AC3E}">
        <p14:creationId xmlns:p14="http://schemas.microsoft.com/office/powerpoint/2010/main" val="3655599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r>
              <a:rPr lang="it-IT" sz="2800" dirty="0" smtClean="0"/>
              <a:t>..and, </a:t>
            </a:r>
            <a:r>
              <a:rPr lang="it-IT" sz="2800" dirty="0" err="1" smtClean="0"/>
              <a:t>hopefully</a:t>
            </a:r>
            <a:r>
              <a:rPr lang="it-IT" sz="2800" dirty="0" smtClean="0"/>
              <a:t>, </a:t>
            </a:r>
            <a:r>
              <a:rPr lang="it-IT" sz="2800" dirty="0" err="1" smtClean="0"/>
              <a:t>answers</a:t>
            </a:r>
            <a:r>
              <a:rPr lang="it-IT" sz="2800" dirty="0" smtClean="0"/>
              <a:t>!</a:t>
            </a:r>
            <a:endParaRPr lang="it-IT" sz="2800" dirty="0"/>
          </a:p>
        </p:txBody>
      </p:sp>
      <p:sp>
        <p:nvSpPr>
          <p:cNvPr id="2" name="Title 1"/>
          <p:cNvSpPr>
            <a:spLocks noGrp="1"/>
          </p:cNvSpPr>
          <p:nvPr>
            <p:ph type="title"/>
          </p:nvPr>
        </p:nvSpPr>
        <p:spPr/>
        <p:txBody>
          <a:bodyPr/>
          <a:lstStyle/>
          <a:p>
            <a:r>
              <a:rPr lang="en-GB" dirty="0" smtClean="0"/>
              <a:t>Questions?</a:t>
            </a:r>
            <a:endParaRPr lang="en-GB" dirty="0"/>
          </a:p>
        </p:txBody>
      </p:sp>
    </p:spTree>
    <p:extLst>
      <p:ext uri="{BB962C8B-B14F-4D97-AF65-F5344CB8AC3E}">
        <p14:creationId xmlns:p14="http://schemas.microsoft.com/office/powerpoint/2010/main" val="3079130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endParaRPr lang="it-IT" sz="2800" dirty="0"/>
          </a:p>
        </p:txBody>
      </p:sp>
      <p:sp>
        <p:nvSpPr>
          <p:cNvPr id="2" name="Title 1"/>
          <p:cNvSpPr>
            <a:spLocks noGrp="1"/>
          </p:cNvSpPr>
          <p:nvPr>
            <p:ph type="title"/>
          </p:nvPr>
        </p:nvSpPr>
        <p:spPr/>
        <p:txBody>
          <a:bodyPr/>
          <a:lstStyle/>
          <a:p>
            <a:r>
              <a:rPr lang="en-GB" dirty="0" smtClean="0"/>
              <a:t>THANK YOU!</a:t>
            </a:r>
            <a:endParaRPr lang="en-GB" dirty="0"/>
          </a:p>
        </p:txBody>
      </p:sp>
    </p:spTree>
    <p:extLst>
      <p:ext uri="{BB962C8B-B14F-4D97-AF65-F5344CB8AC3E}">
        <p14:creationId xmlns:p14="http://schemas.microsoft.com/office/powerpoint/2010/main" val="2031457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r>
              <a:rPr lang="it-IT" dirty="0" err="1"/>
              <a:t>DevOps</a:t>
            </a:r>
            <a:r>
              <a:rPr lang="it-IT" dirty="0"/>
              <a:t> </a:t>
            </a:r>
            <a:r>
              <a:rPr lang="it-IT" dirty="0" err="1"/>
              <a:t>concepts</a:t>
            </a:r>
            <a:endParaRPr lang="it-IT" dirty="0"/>
          </a:p>
          <a:p>
            <a:r>
              <a:rPr lang="it-IT" dirty="0" smtClean="0"/>
              <a:t>Unit </a:t>
            </a:r>
            <a:r>
              <a:rPr lang="it-IT" dirty="0"/>
              <a:t>Testing </a:t>
            </a:r>
            <a:r>
              <a:rPr lang="it-IT" dirty="0" err="1"/>
              <a:t>concepts</a:t>
            </a:r>
            <a:endParaRPr lang="it-IT" dirty="0"/>
          </a:p>
          <a:p>
            <a:r>
              <a:rPr lang="it-IT" dirty="0" err="1"/>
              <a:t>Why</a:t>
            </a:r>
            <a:r>
              <a:rPr lang="it-IT" dirty="0"/>
              <a:t> Unit Testing on </a:t>
            </a:r>
            <a:r>
              <a:rPr lang="it-IT" dirty="0" err="1"/>
              <a:t>databases</a:t>
            </a:r>
            <a:endParaRPr lang="it-IT" dirty="0"/>
          </a:p>
          <a:p>
            <a:r>
              <a:rPr lang="it-IT" dirty="0"/>
              <a:t>Unit Testing </a:t>
            </a:r>
            <a:r>
              <a:rPr lang="it-IT" dirty="0" err="1"/>
              <a:t>frameworks</a:t>
            </a:r>
            <a:endParaRPr lang="it-IT" dirty="0"/>
          </a:p>
          <a:p>
            <a:r>
              <a:rPr lang="it-IT" dirty="0"/>
              <a:t>Unit Testing </a:t>
            </a:r>
            <a:r>
              <a:rPr lang="it-IT" dirty="0" err="1"/>
              <a:t>solutions</a:t>
            </a:r>
            <a:endParaRPr lang="it-IT" dirty="0"/>
          </a:p>
          <a:p>
            <a:r>
              <a:rPr lang="it-IT" dirty="0" err="1"/>
              <a:t>Conclusions</a:t>
            </a:r>
            <a:endParaRPr lang="it-IT" dirty="0"/>
          </a:p>
          <a:p>
            <a:r>
              <a:rPr lang="it-IT" dirty="0"/>
              <a:t>Q&amp;A</a:t>
            </a:r>
          </a:p>
        </p:txBody>
      </p:sp>
      <p:sp>
        <p:nvSpPr>
          <p:cNvPr id="2" name="Title 1"/>
          <p:cNvSpPr>
            <a:spLocks noGrp="1"/>
          </p:cNvSpPr>
          <p:nvPr>
            <p:ph type="title"/>
          </p:nvPr>
        </p:nvSpPr>
        <p:spPr/>
        <p:txBody>
          <a:bodyPr/>
          <a:lstStyle/>
          <a:p>
            <a:r>
              <a:rPr lang="en-GB" dirty="0" smtClean="0"/>
              <a:t>Agenda</a:t>
            </a:r>
            <a:endParaRPr lang="en-GB" dirty="0"/>
          </a:p>
        </p:txBody>
      </p:sp>
    </p:spTree>
    <p:extLst>
      <p:ext uri="{BB962C8B-B14F-4D97-AF65-F5344CB8AC3E}">
        <p14:creationId xmlns:p14="http://schemas.microsoft.com/office/powerpoint/2010/main" val="4056809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r>
              <a:rPr lang="en-US" sz="1800" dirty="0">
                <a:hlinkClick r:id="rId3"/>
              </a:rPr>
              <a:t>http://www.red-gate.com/products/sql-development/sql-test/</a:t>
            </a:r>
          </a:p>
          <a:p>
            <a:r>
              <a:rPr lang="en-US" sz="1800" dirty="0">
                <a:hlinkClick r:id="rId3"/>
              </a:rPr>
              <a:t>http://tsqlt.org/</a:t>
            </a:r>
            <a:endParaRPr lang="en-US" sz="1800" dirty="0"/>
          </a:p>
          <a:p>
            <a:r>
              <a:rPr lang="en-US" sz="1800" dirty="0">
                <a:hlinkClick r:id="rId4"/>
              </a:rPr>
              <a:t>http://sourceforge.net/projects/tsqlunit/</a:t>
            </a:r>
            <a:endParaRPr lang="en-US" sz="1800" dirty="0"/>
          </a:p>
          <a:p>
            <a:r>
              <a:rPr lang="en-US" sz="1800" dirty="0">
                <a:hlinkClick r:id="rId5"/>
              </a:rPr>
              <a:t>http://msdn.microsoft.com/en-us/library/dd172118(v=vs.100).aspx</a:t>
            </a:r>
            <a:r>
              <a:rPr lang="en-US" sz="1800" dirty="0"/>
              <a:t> (VS 2010)</a:t>
            </a:r>
          </a:p>
          <a:p>
            <a:r>
              <a:rPr lang="en-US" sz="1800" dirty="0">
                <a:hlinkClick r:id="rId6"/>
              </a:rPr>
              <a:t>http://blogs.msdn.com/b/ssdt/archive/2012/12/07/getting-started-with-sql-server-database-unit-testing-in-ssdt.aspx</a:t>
            </a:r>
            <a:r>
              <a:rPr lang="en-US" sz="1800" dirty="0"/>
              <a:t> (SSDT)</a:t>
            </a:r>
          </a:p>
          <a:p>
            <a:r>
              <a:rPr lang="en-US" sz="1800" dirty="0">
                <a:hlinkClick r:id="rId7"/>
              </a:rPr>
              <a:t>http://msdn.microsoft.com/en-us/library/jj851200(v=vs.103).aspx</a:t>
            </a:r>
            <a:r>
              <a:rPr lang="en-US" sz="1800" dirty="0"/>
              <a:t> (VS 2012)</a:t>
            </a:r>
          </a:p>
          <a:p>
            <a:r>
              <a:rPr lang="en-US" sz="1800" dirty="0">
                <a:hlinkClick r:id="rId8"/>
              </a:rPr>
              <a:t>http://channel9.msdn.com/Events/Visual-Studio/Launch-2013/QE107</a:t>
            </a:r>
            <a:r>
              <a:rPr lang="en-US" sz="1800" dirty="0"/>
              <a:t> (VS 2013)</a:t>
            </a:r>
          </a:p>
          <a:p>
            <a:r>
              <a:rPr lang="en-US" sz="1800" dirty="0">
                <a:hlinkClick r:id="rId9"/>
              </a:rPr>
              <a:t>http://msdn.microsoft.com/it-it/library/dn383992.aspx</a:t>
            </a:r>
            <a:r>
              <a:rPr lang="en-US" sz="1800" dirty="0"/>
              <a:t> (Article on CI)</a:t>
            </a:r>
          </a:p>
          <a:p>
            <a:r>
              <a:rPr lang="en-US" sz="1800" dirty="0">
                <a:hlinkClick r:id="rId10"/>
              </a:rPr>
              <a:t>http://msdn.microsoft.com/en-us/library/jj907294.aspx</a:t>
            </a:r>
            <a:r>
              <a:rPr lang="en-US" sz="1800" dirty="0"/>
              <a:t> (DLM)</a:t>
            </a:r>
          </a:p>
          <a:p>
            <a:r>
              <a:rPr lang="en-US" sz="1800" dirty="0">
                <a:hlinkClick r:id="rId11"/>
              </a:rPr>
              <a:t>http://en.wikipedia.org/wiki/Unit_testing</a:t>
            </a:r>
            <a:r>
              <a:rPr lang="en-US" sz="1800" dirty="0"/>
              <a:t> </a:t>
            </a:r>
          </a:p>
          <a:p>
            <a:r>
              <a:rPr lang="en-US" sz="1800" dirty="0">
                <a:latin typeface="Arial" panose="020B0604020202020204" pitchFamily="34" charset="0"/>
                <a:cs typeface="Arial" panose="020B0604020202020204" pitchFamily="34" charset="0"/>
                <a:hlinkClick r:id="rId12"/>
              </a:rPr>
              <a:t>https://www.simple-talk.com/sql/t-sql-programming/getting-started-testing-databases-with-tsqlt/</a:t>
            </a: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hlinkClick r:id="rId13"/>
              </a:rPr>
              <a:t>http://utplsql.sourceforge.net/</a:t>
            </a:r>
            <a:r>
              <a:rPr lang="en-US" sz="1800" dirty="0">
                <a:latin typeface="Arial" panose="020B0604020202020204" pitchFamily="34" charset="0"/>
                <a:cs typeface="Arial" panose="020B0604020202020204" pitchFamily="34" charset="0"/>
              </a:rPr>
              <a:t> (PL-SQL)</a:t>
            </a:r>
          </a:p>
          <a:p>
            <a:r>
              <a:rPr lang="en-US" sz="1800" dirty="0">
                <a:latin typeface="Arial" panose="020B0604020202020204" pitchFamily="34" charset="0"/>
                <a:cs typeface="Arial" panose="020B0604020202020204" pitchFamily="34" charset="0"/>
                <a:hlinkClick r:id="rId14"/>
              </a:rPr>
              <a:t>https://github.com/chrisoldwood/SS-Unit</a:t>
            </a:r>
            <a:r>
              <a:rPr lang="en-US" sz="1800" dirty="0">
                <a:latin typeface="Arial" panose="020B0604020202020204" pitchFamily="34" charset="0"/>
                <a:cs typeface="Arial" panose="020B0604020202020204" pitchFamily="34" charset="0"/>
              </a:rPr>
              <a:t> </a:t>
            </a:r>
          </a:p>
          <a:p>
            <a:endParaRPr lang="en-US" sz="1800" dirty="0"/>
          </a:p>
        </p:txBody>
      </p:sp>
      <p:sp>
        <p:nvSpPr>
          <p:cNvPr id="2" name="Title 1"/>
          <p:cNvSpPr>
            <a:spLocks noGrp="1"/>
          </p:cNvSpPr>
          <p:nvPr>
            <p:ph type="title"/>
          </p:nvPr>
        </p:nvSpPr>
        <p:spPr/>
        <p:txBody>
          <a:bodyPr/>
          <a:lstStyle/>
          <a:p>
            <a:r>
              <a:rPr lang="en-GB" dirty="0" smtClean="0"/>
              <a:t>Resources</a:t>
            </a:r>
            <a:endParaRPr lang="en-GB" dirty="0"/>
          </a:p>
        </p:txBody>
      </p:sp>
    </p:spTree>
    <p:extLst>
      <p:ext uri="{BB962C8B-B14F-4D97-AF65-F5344CB8AC3E}">
        <p14:creationId xmlns:p14="http://schemas.microsoft.com/office/powerpoint/2010/main" val="28603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3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9717" y="1402482"/>
            <a:ext cx="1847850" cy="514350"/>
          </a:xfrm>
          <a:prstGeom prst="rect">
            <a:avLst/>
          </a:prstGeom>
        </p:spPr>
      </p:pic>
      <p:sp>
        <p:nvSpPr>
          <p:cNvPr id="2" name="Title 1"/>
          <p:cNvSpPr>
            <a:spLocks noGrp="1"/>
          </p:cNvSpPr>
          <p:nvPr>
            <p:ph type="title"/>
          </p:nvPr>
        </p:nvSpPr>
        <p:spPr/>
        <p:txBody>
          <a:bodyPr/>
          <a:lstStyle/>
          <a:p>
            <a:r>
              <a:rPr lang="en-GB" smtClean="0"/>
              <a:t>My work</a:t>
            </a:r>
            <a:endParaRPr lang="en-GB" dirty="0"/>
          </a:p>
        </p:txBody>
      </p:sp>
      <p:sp>
        <p:nvSpPr>
          <p:cNvPr id="3" name="TextBox 2"/>
          <p:cNvSpPr txBox="1"/>
          <p:nvPr/>
        </p:nvSpPr>
        <p:spPr>
          <a:xfrm>
            <a:off x="459717" y="1916832"/>
            <a:ext cx="5996323" cy="923330"/>
          </a:xfrm>
          <a:prstGeom prst="rect">
            <a:avLst/>
          </a:prstGeom>
          <a:noFill/>
        </p:spPr>
        <p:txBody>
          <a:bodyPr wrap="square" rtlCol="0">
            <a:spAutoFit/>
          </a:bodyPr>
          <a:lstStyle/>
          <a:p>
            <a:r>
              <a:rPr lang="en-US" dirty="0" smtClean="0">
                <a:hlinkClick r:id="rId4"/>
              </a:rPr>
              <a:t>SQL Server sotto source control</a:t>
            </a:r>
            <a:endParaRPr lang="en-US" dirty="0" smtClean="0"/>
          </a:p>
          <a:p>
            <a:r>
              <a:rPr lang="en-US" dirty="0" smtClean="0">
                <a:hlinkClick r:id="rId5"/>
              </a:rPr>
              <a:t>Unit testing con SQL Server</a:t>
            </a:r>
            <a:endParaRPr lang="en-US" dirty="0" smtClean="0"/>
          </a:p>
          <a:p>
            <a:r>
              <a:rPr lang="en-US" dirty="0" smtClean="0">
                <a:hlinkClick r:id="rId6"/>
              </a:rPr>
              <a:t>SQL Server Continuous Integration</a:t>
            </a:r>
            <a:endParaRPr lang="en-US" dirty="0"/>
          </a:p>
        </p:txBody>
      </p:sp>
      <p:pic>
        <p:nvPicPr>
          <p:cNvPr id="7" name="Picture 6"/>
          <p:cNvPicPr>
            <a:picLocks noChangeAspect="1"/>
          </p:cNvPicPr>
          <p:nvPr/>
        </p:nvPicPr>
        <p:blipFill>
          <a:blip r:embed="rId7"/>
          <a:stretch>
            <a:fillRect/>
          </a:stretch>
        </p:blipFill>
        <p:spPr>
          <a:xfrm>
            <a:off x="459717" y="2785137"/>
            <a:ext cx="1847850" cy="802453"/>
          </a:xfrm>
          <a:prstGeom prst="rect">
            <a:avLst/>
          </a:prstGeom>
        </p:spPr>
      </p:pic>
      <p:sp>
        <p:nvSpPr>
          <p:cNvPr id="8" name="TextBox 7"/>
          <p:cNvSpPr txBox="1"/>
          <p:nvPr/>
        </p:nvSpPr>
        <p:spPr>
          <a:xfrm>
            <a:off x="431370" y="3523801"/>
            <a:ext cx="5996323" cy="369332"/>
          </a:xfrm>
          <a:prstGeom prst="rect">
            <a:avLst/>
          </a:prstGeom>
          <a:noFill/>
        </p:spPr>
        <p:txBody>
          <a:bodyPr wrap="square" rtlCol="0">
            <a:spAutoFit/>
          </a:bodyPr>
          <a:lstStyle/>
          <a:p>
            <a:r>
              <a:rPr lang="en-US" dirty="0" smtClean="0">
                <a:hlinkClick r:id="rId8"/>
              </a:rPr>
              <a:t>Putting our database under source control</a:t>
            </a:r>
            <a:endParaRPr lang="en-US" dirty="0" smtClean="0"/>
          </a:p>
        </p:txBody>
      </p:sp>
      <p:pic>
        <p:nvPicPr>
          <p:cNvPr id="9" name="Picture 8"/>
          <p:cNvPicPr>
            <a:picLocks noChangeAspect="1"/>
          </p:cNvPicPr>
          <p:nvPr/>
        </p:nvPicPr>
        <p:blipFill>
          <a:blip r:embed="rId9"/>
          <a:stretch>
            <a:fillRect/>
          </a:stretch>
        </p:blipFill>
        <p:spPr>
          <a:xfrm>
            <a:off x="431370" y="3893133"/>
            <a:ext cx="1840337" cy="583689"/>
          </a:xfrm>
          <a:prstGeom prst="rect">
            <a:avLst/>
          </a:prstGeom>
        </p:spPr>
      </p:pic>
      <p:sp>
        <p:nvSpPr>
          <p:cNvPr id="10" name="TextBox 9"/>
          <p:cNvSpPr txBox="1"/>
          <p:nvPr/>
        </p:nvSpPr>
        <p:spPr>
          <a:xfrm>
            <a:off x="431007" y="4476822"/>
            <a:ext cx="5996323" cy="369332"/>
          </a:xfrm>
          <a:prstGeom prst="rect">
            <a:avLst/>
          </a:prstGeom>
          <a:noFill/>
        </p:spPr>
        <p:txBody>
          <a:bodyPr wrap="square" rtlCol="0">
            <a:spAutoFit/>
          </a:bodyPr>
          <a:lstStyle/>
          <a:p>
            <a:r>
              <a:rPr lang="en-US" dirty="0" smtClean="0">
                <a:hlinkClick r:id="rId10"/>
              </a:rPr>
              <a:t>Unit testing on SQL Server databases with tSQLt</a:t>
            </a:r>
            <a:endParaRPr lang="en-US" dirty="0" smtClean="0"/>
          </a:p>
        </p:txBody>
      </p:sp>
      <p:pic>
        <p:nvPicPr>
          <p:cNvPr id="11" name="Picture 10"/>
          <p:cNvPicPr>
            <a:picLocks noChangeAspect="1"/>
          </p:cNvPicPr>
          <p:nvPr/>
        </p:nvPicPr>
        <p:blipFill>
          <a:blip r:embed="rId11"/>
          <a:stretch>
            <a:fillRect/>
          </a:stretch>
        </p:blipFill>
        <p:spPr>
          <a:xfrm>
            <a:off x="431007" y="4827148"/>
            <a:ext cx="1632545" cy="620114"/>
          </a:xfrm>
          <a:prstGeom prst="rect">
            <a:avLst/>
          </a:prstGeom>
        </p:spPr>
      </p:pic>
      <p:sp>
        <p:nvSpPr>
          <p:cNvPr id="12" name="TextBox 11"/>
          <p:cNvSpPr txBox="1"/>
          <p:nvPr/>
        </p:nvSpPr>
        <p:spPr>
          <a:xfrm>
            <a:off x="436324" y="5429843"/>
            <a:ext cx="5996323" cy="369332"/>
          </a:xfrm>
          <a:prstGeom prst="rect">
            <a:avLst/>
          </a:prstGeom>
          <a:noFill/>
        </p:spPr>
        <p:txBody>
          <a:bodyPr wrap="square" rtlCol="0">
            <a:spAutoFit/>
          </a:bodyPr>
          <a:lstStyle/>
          <a:p>
            <a:r>
              <a:rPr lang="en-US" dirty="0" smtClean="0">
                <a:hlinkClick r:id="rId12"/>
              </a:rPr>
              <a:t>ALM on docs.com</a:t>
            </a:r>
            <a:endParaRPr lang="en-US" dirty="0" smtClean="0"/>
          </a:p>
        </p:txBody>
      </p:sp>
      <p:pic>
        <p:nvPicPr>
          <p:cNvPr id="13" name="Picture 12"/>
          <p:cNvPicPr>
            <a:picLocks noChangeAspect="1"/>
          </p:cNvPicPr>
          <p:nvPr/>
        </p:nvPicPr>
        <p:blipFill>
          <a:blip r:embed="rId13"/>
          <a:stretch>
            <a:fillRect/>
          </a:stretch>
        </p:blipFill>
        <p:spPr>
          <a:xfrm>
            <a:off x="8464017" y="1017499"/>
            <a:ext cx="3362325" cy="952500"/>
          </a:xfrm>
          <a:prstGeom prst="rect">
            <a:avLst/>
          </a:prstGeom>
        </p:spPr>
      </p:pic>
      <p:sp>
        <p:nvSpPr>
          <p:cNvPr id="14" name="TextBox 13"/>
          <p:cNvSpPr txBox="1"/>
          <p:nvPr/>
        </p:nvSpPr>
        <p:spPr>
          <a:xfrm>
            <a:off x="7248128" y="2002185"/>
            <a:ext cx="4578214" cy="369332"/>
          </a:xfrm>
          <a:prstGeom prst="rect">
            <a:avLst/>
          </a:prstGeom>
          <a:noFill/>
        </p:spPr>
        <p:txBody>
          <a:bodyPr wrap="square" rtlCol="0">
            <a:spAutoFit/>
          </a:bodyPr>
          <a:lstStyle/>
          <a:p>
            <a:pPr algn="r"/>
            <a:r>
              <a:rPr lang="en-US" dirty="0" smtClean="0">
                <a:hlinkClick r:id="rId14"/>
              </a:rPr>
              <a:t>Virtual chapter </a:t>
            </a:r>
            <a:r>
              <a:rPr lang="en-US" dirty="0" err="1" smtClean="0">
                <a:hlinkClick r:id="rId14"/>
              </a:rPr>
              <a:t>su</a:t>
            </a:r>
            <a:r>
              <a:rPr lang="en-US" dirty="0" smtClean="0">
                <a:hlinkClick r:id="rId14"/>
              </a:rPr>
              <a:t> SQL Server e source control</a:t>
            </a:r>
            <a:endParaRPr lang="en-US" dirty="0" smtClean="0"/>
          </a:p>
        </p:txBody>
      </p:sp>
      <p:sp>
        <p:nvSpPr>
          <p:cNvPr id="15" name="TextBox 14"/>
          <p:cNvSpPr txBox="1"/>
          <p:nvPr/>
        </p:nvSpPr>
        <p:spPr>
          <a:xfrm>
            <a:off x="7248128" y="2965624"/>
            <a:ext cx="4578214" cy="369332"/>
          </a:xfrm>
          <a:prstGeom prst="rect">
            <a:avLst/>
          </a:prstGeom>
          <a:noFill/>
        </p:spPr>
        <p:txBody>
          <a:bodyPr wrap="square" rtlCol="0">
            <a:spAutoFit/>
          </a:bodyPr>
          <a:lstStyle/>
          <a:p>
            <a:pPr algn="r"/>
            <a:r>
              <a:rPr lang="en-US" dirty="0" smtClean="0">
                <a:hlinkClick r:id="rId15"/>
              </a:rPr>
              <a:t>ALM </a:t>
            </a:r>
            <a:r>
              <a:rPr lang="en-US" dirty="0" err="1" smtClean="0">
                <a:hlinkClick r:id="rId15"/>
              </a:rPr>
              <a:t>su</a:t>
            </a:r>
            <a:r>
              <a:rPr lang="en-US" dirty="0" smtClean="0">
                <a:hlinkClick r:id="rId15"/>
              </a:rPr>
              <a:t> getlatestversion.it</a:t>
            </a:r>
            <a:endParaRPr lang="en-US" dirty="0" smtClean="0"/>
          </a:p>
        </p:txBody>
      </p:sp>
      <p:grpSp>
        <p:nvGrpSpPr>
          <p:cNvPr id="18" name="Group 17"/>
          <p:cNvGrpSpPr/>
          <p:nvPr/>
        </p:nvGrpSpPr>
        <p:grpSpPr>
          <a:xfrm>
            <a:off x="8464017" y="2204571"/>
            <a:ext cx="3392094" cy="1109205"/>
            <a:chOff x="8608562" y="0"/>
            <a:chExt cx="3392094" cy="1109205"/>
          </a:xfrm>
        </p:grpSpPr>
        <p:pic>
          <p:nvPicPr>
            <p:cNvPr id="16" name="Picture 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608562" y="0"/>
              <a:ext cx="1109205" cy="1109205"/>
            </a:xfrm>
            <a:prstGeom prst="rect">
              <a:avLst/>
            </a:prstGeom>
          </p:spPr>
        </p:pic>
        <p:sp>
          <p:nvSpPr>
            <p:cNvPr id="17" name="TextBox 2"/>
            <p:cNvSpPr txBox="1"/>
            <p:nvPr/>
          </p:nvSpPr>
          <p:spPr>
            <a:xfrm>
              <a:off x="9665273" y="323770"/>
              <a:ext cx="2335383" cy="461665"/>
            </a:xfrm>
            <a:prstGeom prst="rect">
              <a:avLst/>
            </a:prstGeom>
            <a:noFill/>
          </p:spPr>
          <p:txBody>
            <a:bodyPr wrap="none" rtlCol="0">
              <a:spAutoFit/>
            </a:bodyPr>
            <a:lstStyle/>
            <a:p>
              <a:r>
                <a:rPr lang="en-US" sz="2400" dirty="0" err="1" smtClean="0">
                  <a:solidFill>
                    <a:schemeClr val="tx2">
                      <a:lumMod val="60000"/>
                      <a:lumOff val="40000"/>
                    </a:schemeClr>
                  </a:solidFill>
                  <a:latin typeface="Segoe WP" panose="020B0502040204020203" pitchFamily="34" charset="0"/>
                  <a:cs typeface="Segoe WP" panose="020B0502040204020203" pitchFamily="34" charset="0"/>
                </a:rPr>
                <a:t>getlatestversion</a:t>
              </a:r>
              <a:endParaRPr lang="en-US" dirty="0">
                <a:solidFill>
                  <a:schemeClr val="tx2">
                    <a:lumMod val="60000"/>
                    <a:lumOff val="40000"/>
                  </a:schemeClr>
                </a:solidFill>
                <a:latin typeface="Segoe WP" panose="020B0502040204020203" pitchFamily="34" charset="0"/>
                <a:cs typeface="Segoe WP" panose="020B0502040204020203" pitchFamily="34" charset="0"/>
              </a:endParaRPr>
            </a:p>
          </p:txBody>
        </p:sp>
      </p:grpSp>
    </p:spTree>
    <p:extLst>
      <p:ext uri="{BB962C8B-B14F-4D97-AF65-F5344CB8AC3E}">
        <p14:creationId xmlns:p14="http://schemas.microsoft.com/office/powerpoint/2010/main" val="3201741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Books</a:t>
            </a:r>
            <a:endParaRPr lang="en-GB" dirty="0"/>
          </a:p>
        </p:txBody>
      </p:sp>
      <p:sp>
        <p:nvSpPr>
          <p:cNvPr id="7" name="TextBox 6"/>
          <p:cNvSpPr txBox="1"/>
          <p:nvPr/>
        </p:nvSpPr>
        <p:spPr>
          <a:xfrm>
            <a:off x="335360" y="4581128"/>
            <a:ext cx="5256584" cy="400110"/>
          </a:xfrm>
          <a:prstGeom prst="rect">
            <a:avLst/>
          </a:prstGeom>
          <a:noFill/>
        </p:spPr>
        <p:txBody>
          <a:bodyPr wrap="square" rtlCol="0">
            <a:spAutoFit/>
          </a:bodyPr>
          <a:lstStyle/>
          <a:p>
            <a:r>
              <a:rPr lang="en-US" sz="2000" dirty="0" smtClean="0">
                <a:hlinkClick r:id="rId3"/>
              </a:rPr>
              <a:t>Database unit testing for SQL Server using tSQLt</a:t>
            </a:r>
            <a:endParaRPr lang="en-US" sz="2000" dirty="0"/>
          </a:p>
        </p:txBody>
      </p:sp>
      <p:pic>
        <p:nvPicPr>
          <p:cNvPr id="4" name="Picture 3"/>
          <p:cNvPicPr>
            <a:picLocks noChangeAspect="1"/>
          </p:cNvPicPr>
          <p:nvPr/>
        </p:nvPicPr>
        <p:blipFill>
          <a:blip r:embed="rId4"/>
          <a:stretch>
            <a:fillRect/>
          </a:stretch>
        </p:blipFill>
        <p:spPr>
          <a:xfrm>
            <a:off x="431371" y="1215439"/>
            <a:ext cx="2424690" cy="3188995"/>
          </a:xfrm>
          <a:prstGeom prst="rect">
            <a:avLst/>
          </a:prstGeom>
        </p:spPr>
      </p:pic>
    </p:spTree>
    <p:extLst>
      <p:ext uri="{BB962C8B-B14F-4D97-AF65-F5344CB8AC3E}">
        <p14:creationId xmlns:p14="http://schemas.microsoft.com/office/powerpoint/2010/main" val="2615641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a:t>G</a:t>
            </a:r>
            <a:r>
              <a:rPr lang="it-IT" dirty="0" smtClean="0"/>
              <a:t>razie agli sponsor</a:t>
            </a:r>
            <a:endParaRPr lang="it-IT" dirty="0"/>
          </a:p>
        </p:txBody>
      </p:sp>
    </p:spTree>
    <p:extLst>
      <p:ext uri="{BB962C8B-B14F-4D97-AF65-F5344CB8AC3E}">
        <p14:creationId xmlns:p14="http://schemas.microsoft.com/office/powerpoint/2010/main" val="1598509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endParaRPr lang="it-IT" dirty="0"/>
          </a:p>
        </p:txBody>
      </p:sp>
    </p:spTree>
    <p:extLst>
      <p:ext uri="{BB962C8B-B14F-4D97-AF65-F5344CB8AC3E}">
        <p14:creationId xmlns:p14="http://schemas.microsoft.com/office/powerpoint/2010/main" val="2659419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071664" y="1268761"/>
            <a:ext cx="8524528" cy="4525963"/>
          </a:xfrm>
        </p:spPr>
        <p:txBody>
          <a:bodyPr/>
          <a:lstStyle/>
          <a:p>
            <a:pPr>
              <a:lnSpc>
                <a:spcPct val="120000"/>
              </a:lnSpc>
            </a:pPr>
            <a:r>
              <a:rPr lang="en-US" sz="2600" i="1" dirty="0" smtClean="0"/>
              <a:t>DevOps </a:t>
            </a:r>
            <a:r>
              <a:rPr lang="en-US" sz="2600" dirty="0" smtClean="0"/>
              <a:t>is </a:t>
            </a:r>
            <a:r>
              <a:rPr lang="en-US" sz="2600" dirty="0"/>
              <a:t>a culture, movement or practice that emphasizes the collaboration and communication of both </a:t>
            </a:r>
            <a:r>
              <a:rPr lang="en-US" sz="2600" b="1" i="1" dirty="0"/>
              <a:t>software developers</a:t>
            </a:r>
            <a:r>
              <a:rPr lang="en-US" sz="2600" dirty="0"/>
              <a:t> and other information-technology(IT) professionals while </a:t>
            </a:r>
            <a:r>
              <a:rPr lang="en-US" sz="2600" b="1" i="1" dirty="0"/>
              <a:t>automating</a:t>
            </a:r>
            <a:r>
              <a:rPr lang="en-US" sz="2600" dirty="0"/>
              <a:t> the process of software delivery and infrastructure changes</a:t>
            </a:r>
            <a:r>
              <a:rPr lang="en-US" sz="2600" dirty="0" smtClean="0"/>
              <a:t>.</a:t>
            </a:r>
            <a:r>
              <a:rPr lang="en-US" sz="2600" dirty="0"/>
              <a:t> It aims at establishing a culture and environment where </a:t>
            </a:r>
            <a:r>
              <a:rPr lang="en-US" sz="2600" b="1" i="1" dirty="0"/>
              <a:t>building</a:t>
            </a:r>
            <a:r>
              <a:rPr lang="en-US" sz="2600" dirty="0"/>
              <a:t>, </a:t>
            </a:r>
            <a:r>
              <a:rPr lang="en-US" sz="2600" b="1" i="1" dirty="0"/>
              <a:t>testing</a:t>
            </a:r>
            <a:r>
              <a:rPr lang="en-US" sz="2600" dirty="0"/>
              <a:t>, and releasing software, can happen rapidly, frequently, and more </a:t>
            </a:r>
            <a:r>
              <a:rPr lang="en-US" sz="2600" dirty="0" smtClean="0"/>
              <a:t>reliably</a:t>
            </a:r>
            <a:endParaRPr lang="en-US" sz="2600" i="1" dirty="0" smtClean="0"/>
          </a:p>
          <a:p>
            <a:pPr algn="r">
              <a:lnSpc>
                <a:spcPct val="120000"/>
              </a:lnSpc>
            </a:pPr>
            <a:r>
              <a:rPr lang="en-US" sz="2600" i="1" dirty="0" smtClean="0"/>
              <a:t>(</a:t>
            </a:r>
            <a:r>
              <a:rPr lang="en-US" sz="2600" i="1" dirty="0"/>
              <a:t>source Wikipedia)</a:t>
            </a:r>
          </a:p>
        </p:txBody>
      </p:sp>
      <p:sp>
        <p:nvSpPr>
          <p:cNvPr id="2" name="Title 1"/>
          <p:cNvSpPr>
            <a:spLocks noGrp="1"/>
          </p:cNvSpPr>
          <p:nvPr>
            <p:ph type="title"/>
          </p:nvPr>
        </p:nvSpPr>
        <p:spPr/>
        <p:txBody>
          <a:bodyPr/>
          <a:lstStyle/>
          <a:p>
            <a:r>
              <a:rPr lang="en-GB" dirty="0" smtClean="0"/>
              <a:t>DevOps concept</a:t>
            </a:r>
            <a:endParaRPr lang="en-GB" dirty="0"/>
          </a:p>
        </p:txBody>
      </p:sp>
      <p:sp>
        <p:nvSpPr>
          <p:cNvPr id="5" name="object 10"/>
          <p:cNvSpPr/>
          <p:nvPr/>
        </p:nvSpPr>
        <p:spPr>
          <a:xfrm>
            <a:off x="431371" y="1268761"/>
            <a:ext cx="2466208" cy="2538216"/>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Tree>
    <p:extLst>
      <p:ext uri="{BB962C8B-B14F-4D97-AF65-F5344CB8AC3E}">
        <p14:creationId xmlns:p14="http://schemas.microsoft.com/office/powerpoint/2010/main" val="3240212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 will speak about…</a:t>
            </a:r>
            <a:endParaRPr lang="en-GB" dirty="0"/>
          </a:p>
        </p:txBody>
      </p:sp>
      <p:sp>
        <p:nvSpPr>
          <p:cNvPr id="3" name="Content Placeholder 2"/>
          <p:cNvSpPr>
            <a:spLocks noGrp="1"/>
          </p:cNvSpPr>
          <p:nvPr>
            <p:ph idx="10"/>
          </p:nvPr>
        </p:nvSpPr>
        <p:spPr>
          <a:xfrm flipH="1">
            <a:off x="9624392" y="2318199"/>
            <a:ext cx="1728192" cy="946474"/>
          </a:xfrm>
          <a:solidFill>
            <a:srgbClr val="60BB0E"/>
          </a:solidFill>
        </p:spPr>
        <p:txBody>
          <a:bodyPr anchor="b"/>
          <a:lstStyle/>
          <a:p>
            <a:r>
              <a:rPr lang="en-GB" sz="2000" dirty="0" smtClean="0"/>
              <a:t> </a:t>
            </a:r>
            <a:endParaRPr lang="en-GB" sz="2000" dirty="0"/>
          </a:p>
        </p:txBody>
      </p:sp>
      <p:sp>
        <p:nvSpPr>
          <p:cNvPr id="4" name="Content Placeholder 2"/>
          <p:cNvSpPr>
            <a:spLocks noGrp="1"/>
          </p:cNvSpPr>
          <p:nvPr>
            <p:ph idx="1"/>
          </p:nvPr>
        </p:nvSpPr>
        <p:spPr>
          <a:xfrm>
            <a:off x="623392" y="1268761"/>
            <a:ext cx="8928992" cy="4525963"/>
          </a:xfrm>
        </p:spPr>
        <p:txBody>
          <a:bodyPr/>
          <a:lstStyle/>
          <a:p>
            <a:r>
              <a:rPr lang="en-US" sz="2800" dirty="0"/>
              <a:t>Development </a:t>
            </a:r>
            <a:r>
              <a:rPr lang="en-US" sz="2800" dirty="0" smtClean="0"/>
              <a:t>teams</a:t>
            </a:r>
            <a:endParaRPr lang="en-US" sz="2800" dirty="0"/>
          </a:p>
          <a:p>
            <a:pPr lvl="1"/>
            <a:r>
              <a:rPr lang="en-US" sz="2400" dirty="0"/>
              <a:t>We’re writing code and </a:t>
            </a:r>
            <a:r>
              <a:rPr lang="en-US" sz="2400" dirty="0" smtClean="0"/>
              <a:t>features</a:t>
            </a:r>
          </a:p>
          <a:p>
            <a:r>
              <a:rPr lang="en-US" sz="2800" dirty="0" smtClean="0"/>
              <a:t>Preventing regressions</a:t>
            </a:r>
          </a:p>
          <a:p>
            <a:pPr lvl="1"/>
            <a:r>
              <a:rPr lang="en-US" sz="2400" dirty="0" smtClean="0"/>
              <a:t>We’d like to avoid breaking changes for the customers</a:t>
            </a:r>
          </a:p>
          <a:p>
            <a:r>
              <a:rPr lang="en-US" sz="2800" dirty="0" smtClean="0"/>
              <a:t>Reducing bugs</a:t>
            </a:r>
            <a:endParaRPr lang="en-US" sz="2800" dirty="0"/>
          </a:p>
          <a:p>
            <a:pPr lvl="1"/>
            <a:r>
              <a:rPr lang="en-US" sz="2400" dirty="0" smtClean="0"/>
              <a:t>We’d like to avoid any time waste (on fixes)</a:t>
            </a:r>
            <a:endParaRPr lang="en-US" sz="2400" dirty="0"/>
          </a:p>
          <a:p>
            <a:r>
              <a:rPr lang="en-US" sz="2800" dirty="0" smtClean="0"/>
              <a:t>Improving quality</a:t>
            </a:r>
            <a:endParaRPr lang="en-US" sz="2800" dirty="0"/>
          </a:p>
          <a:p>
            <a:pPr lvl="1"/>
            <a:r>
              <a:rPr lang="en-US" sz="2400" dirty="0" smtClean="0"/>
              <a:t>We want to reach the best quality for our products</a:t>
            </a:r>
            <a:endParaRPr lang="en-US" sz="2400" dirty="0"/>
          </a:p>
        </p:txBody>
      </p:sp>
      <p:sp>
        <p:nvSpPr>
          <p:cNvPr id="5" name="Content Placeholder 4"/>
          <p:cNvSpPr>
            <a:spLocks noGrp="1"/>
          </p:cNvSpPr>
          <p:nvPr>
            <p:ph idx="11"/>
          </p:nvPr>
        </p:nvSpPr>
        <p:spPr>
          <a:xfrm flipH="1">
            <a:off x="9624392" y="4380004"/>
            <a:ext cx="1728192" cy="881387"/>
          </a:xfrm>
          <a:solidFill>
            <a:srgbClr val="00BDE3"/>
          </a:solidFill>
        </p:spPr>
        <p:txBody>
          <a:bodyPr anchor="b"/>
          <a:lstStyle/>
          <a:p>
            <a:r>
              <a:rPr lang="en-GB" dirty="0" smtClean="0"/>
              <a:t> </a:t>
            </a:r>
            <a:endParaRPr lang="en-GB" dirty="0"/>
          </a:p>
        </p:txBody>
      </p:sp>
      <p:sp>
        <p:nvSpPr>
          <p:cNvPr id="6" name="Content Placeholder 5"/>
          <p:cNvSpPr>
            <a:spLocks noGrp="1"/>
          </p:cNvSpPr>
          <p:nvPr>
            <p:ph idx="12"/>
          </p:nvPr>
        </p:nvSpPr>
        <p:spPr>
          <a:xfrm flipH="1">
            <a:off x="9624392" y="1366580"/>
            <a:ext cx="1728192" cy="867190"/>
          </a:xfrm>
          <a:solidFill>
            <a:srgbClr val="CD2548"/>
          </a:solidFill>
        </p:spPr>
        <p:txBody>
          <a:bodyPr anchor="b"/>
          <a:lstStyle/>
          <a:p>
            <a:r>
              <a:rPr lang="en-GB" dirty="0" smtClean="0"/>
              <a:t> </a:t>
            </a:r>
            <a:endParaRPr lang="en-GB" dirty="0"/>
          </a:p>
        </p:txBody>
      </p:sp>
      <p:grpSp>
        <p:nvGrpSpPr>
          <p:cNvPr id="20" name="Group 19"/>
          <p:cNvGrpSpPr/>
          <p:nvPr/>
        </p:nvGrpSpPr>
        <p:grpSpPr>
          <a:xfrm>
            <a:off x="9806213" y="1407620"/>
            <a:ext cx="1355024" cy="812062"/>
            <a:chOff x="9806213" y="1407620"/>
            <a:chExt cx="1355024" cy="812062"/>
          </a:xfrm>
        </p:grpSpPr>
        <p:sp>
          <p:nvSpPr>
            <p:cNvPr id="13" name="object 13"/>
            <p:cNvSpPr/>
            <p:nvPr/>
          </p:nvSpPr>
          <p:spPr>
            <a:xfrm>
              <a:off x="9806213" y="1407620"/>
              <a:ext cx="593157" cy="811207"/>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
          <p:nvSpPr>
            <p:cNvPr id="14" name="object 13"/>
            <p:cNvSpPr/>
            <p:nvPr/>
          </p:nvSpPr>
          <p:spPr>
            <a:xfrm>
              <a:off x="10568080" y="1408475"/>
              <a:ext cx="593157" cy="811207"/>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grpSp>
      <p:sp>
        <p:nvSpPr>
          <p:cNvPr id="18" name="object 27"/>
          <p:cNvSpPr/>
          <p:nvPr/>
        </p:nvSpPr>
        <p:spPr>
          <a:xfrm flipV="1">
            <a:off x="9891657" y="4315346"/>
            <a:ext cx="1271746" cy="982933"/>
          </a:xfrm>
          <a:prstGeom prst="rect">
            <a:avLst/>
          </a:prstGeom>
          <a:blipFill>
            <a:blip r:embed="rId4"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764" dirty="0"/>
          </a:p>
        </p:txBody>
      </p:sp>
      <p:sp>
        <p:nvSpPr>
          <p:cNvPr id="23" name="Content Placeholder 2"/>
          <p:cNvSpPr txBox="1">
            <a:spLocks/>
          </p:cNvSpPr>
          <p:nvPr/>
        </p:nvSpPr>
        <p:spPr>
          <a:xfrm flipH="1">
            <a:off x="9624392" y="3349102"/>
            <a:ext cx="1728192" cy="946474"/>
          </a:xfrm>
          <a:prstGeom prst="rect">
            <a:avLst/>
          </a:prstGeom>
          <a:solidFill>
            <a:srgbClr val="FFC000"/>
          </a:solidFill>
        </p:spPr>
        <p:txBody>
          <a:bodyPr anchor="b"/>
          <a:lstStyle>
            <a:lvl1pPr marL="0" indent="0" algn="l" defTabSz="914400" rtl="0" eaLnBrk="1" latinLnBrk="0" hangingPunct="1">
              <a:spcBef>
                <a:spcPct val="20000"/>
              </a:spcBef>
              <a:buClr>
                <a:schemeClr val="tx1"/>
              </a:buClr>
              <a:buFontTx/>
              <a:buNone/>
              <a:defRPr sz="24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smtClean="0"/>
              <a:t> </a:t>
            </a:r>
            <a:endParaRPr lang="en-GB" sz="2000" dirty="0"/>
          </a:p>
        </p:txBody>
      </p:sp>
      <p:pic>
        <p:nvPicPr>
          <p:cNvPr id="8" name="Picture 7"/>
          <p:cNvPicPr>
            <a:picLocks noChangeAspect="1"/>
          </p:cNvPicPr>
          <p:nvPr/>
        </p:nvPicPr>
        <p:blipFill rotWithShape="1">
          <a:blip r:embed="rId5">
            <a:duotone>
              <a:prstClr val="black"/>
              <a:srgbClr val="D9C3A5">
                <a:tint val="50000"/>
                <a:satMod val="180000"/>
              </a:srgbClr>
            </a:duotone>
          </a:blip>
          <a:srcRect l="839" t="2050" r="1716" b="3370"/>
          <a:stretch/>
        </p:blipFill>
        <p:spPr>
          <a:xfrm>
            <a:off x="10056440" y="2492896"/>
            <a:ext cx="864096" cy="642234"/>
          </a:xfrm>
          <a:prstGeom prst="rect">
            <a:avLst/>
          </a:prstGeom>
        </p:spPr>
      </p:pic>
      <p:grpSp>
        <p:nvGrpSpPr>
          <p:cNvPr id="11" name="Group 10"/>
          <p:cNvGrpSpPr/>
          <p:nvPr/>
        </p:nvGrpSpPr>
        <p:grpSpPr>
          <a:xfrm>
            <a:off x="9919002" y="3439370"/>
            <a:ext cx="1146344" cy="818036"/>
            <a:chOff x="9919002" y="3439370"/>
            <a:chExt cx="1146344" cy="818036"/>
          </a:xfrm>
        </p:grpSpPr>
        <p:sp>
          <p:nvSpPr>
            <p:cNvPr id="16" name="object 27"/>
            <p:cNvSpPr/>
            <p:nvPr/>
          </p:nvSpPr>
          <p:spPr>
            <a:xfrm>
              <a:off x="10119222" y="3526146"/>
              <a:ext cx="946124" cy="731260"/>
            </a:xfrm>
            <a:prstGeom prst="rect">
              <a:avLst/>
            </a:prstGeom>
            <a:blipFill>
              <a:blip r:embed="rId4"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764" dirty="0"/>
            </a:p>
          </p:txBody>
        </p:sp>
        <p:pic>
          <p:nvPicPr>
            <p:cNvPr id="9" name="Picture 8"/>
            <p:cNvPicPr>
              <a:picLocks noChangeAspect="1"/>
            </p:cNvPicPr>
            <p:nvPr/>
          </p:nvPicPr>
          <p:blipFill>
            <a:blip r:embed="rId6">
              <a:clrChange>
                <a:clrFrom>
                  <a:srgbClr val="FFFFFF"/>
                </a:clrFrom>
                <a:clrTo>
                  <a:srgbClr val="FFFFFF">
                    <a:alpha val="0"/>
                  </a:srgbClr>
                </a:clrTo>
              </a:clrChange>
            </a:blip>
            <a:stretch>
              <a:fillRect/>
            </a:stretch>
          </p:blipFill>
          <p:spPr>
            <a:xfrm>
              <a:off x="10864658" y="3977848"/>
              <a:ext cx="200688" cy="208558"/>
            </a:xfrm>
            <a:prstGeom prst="rect">
              <a:avLst/>
            </a:prstGeom>
          </p:spPr>
        </p:pic>
        <p:pic>
          <p:nvPicPr>
            <p:cNvPr id="10" name="Picture 9"/>
            <p:cNvPicPr>
              <a:picLocks noChangeAspect="1"/>
            </p:cNvPicPr>
            <p:nvPr/>
          </p:nvPicPr>
          <p:blipFill>
            <a:blip r:embed="rId6">
              <a:clrChange>
                <a:clrFrom>
                  <a:srgbClr val="FFFFFF"/>
                </a:clrFrom>
                <a:clrTo>
                  <a:srgbClr val="FFFFFF">
                    <a:alpha val="0"/>
                  </a:srgbClr>
                </a:clrTo>
              </a:clrChange>
            </a:blip>
            <a:stretch>
              <a:fillRect/>
            </a:stretch>
          </p:blipFill>
          <p:spPr>
            <a:xfrm>
              <a:off x="9919002" y="3439370"/>
              <a:ext cx="400440" cy="416144"/>
            </a:xfrm>
            <a:prstGeom prst="rect">
              <a:avLst/>
            </a:prstGeom>
          </p:spPr>
        </p:pic>
      </p:grpSp>
    </p:spTree>
    <p:extLst>
      <p:ext uri="{BB962C8B-B14F-4D97-AF65-F5344CB8AC3E}">
        <p14:creationId xmlns:p14="http://schemas.microsoft.com/office/powerpoint/2010/main" val="3239518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50"/>
                                        <p:tgtEl>
                                          <p:spTgt spid="20"/>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50"/>
                                        <p:tgtEl>
                                          <p:spTgt spid="11"/>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 want reach these goals</a:t>
            </a:r>
            <a:endParaRPr lang="en-GB" dirty="0"/>
          </a:p>
        </p:txBody>
      </p:sp>
      <p:sp>
        <p:nvSpPr>
          <p:cNvPr id="4" name="Content Placeholder 2"/>
          <p:cNvSpPr>
            <a:spLocks noGrp="1"/>
          </p:cNvSpPr>
          <p:nvPr>
            <p:ph idx="1"/>
          </p:nvPr>
        </p:nvSpPr>
        <p:spPr>
          <a:xfrm>
            <a:off x="623392" y="1268761"/>
            <a:ext cx="8928992" cy="4525963"/>
          </a:xfrm>
        </p:spPr>
        <p:txBody>
          <a:bodyPr/>
          <a:lstStyle/>
          <a:p>
            <a:r>
              <a:rPr lang="en-US" sz="2800" dirty="0" smtClean="0"/>
              <a:t>Involve QA teams</a:t>
            </a:r>
            <a:endParaRPr lang="en-US" sz="2800" dirty="0"/>
          </a:p>
          <a:p>
            <a:pPr lvl="1"/>
            <a:r>
              <a:rPr lang="en-US" sz="2400" dirty="0" smtClean="0"/>
              <a:t>We want to get a team that works on Quality Assurance</a:t>
            </a:r>
          </a:p>
          <a:p>
            <a:r>
              <a:rPr lang="en-US" sz="2800" dirty="0" smtClean="0"/>
              <a:t>Implement backward compatibility</a:t>
            </a:r>
          </a:p>
          <a:p>
            <a:pPr lvl="1"/>
            <a:r>
              <a:rPr lang="en-US" sz="2400" dirty="0" smtClean="0"/>
              <a:t>We want to develop using refactoring patterns</a:t>
            </a:r>
          </a:p>
          <a:p>
            <a:r>
              <a:rPr lang="en-US" sz="2800" dirty="0" smtClean="0"/>
              <a:t>Cover with unit tests</a:t>
            </a:r>
            <a:endParaRPr lang="en-US" sz="2800" dirty="0"/>
          </a:p>
          <a:p>
            <a:pPr lvl="1"/>
            <a:r>
              <a:rPr lang="en-US" sz="2400" dirty="0" smtClean="0"/>
              <a:t>We could start writing tests, before implementing the feature</a:t>
            </a:r>
            <a:endParaRPr lang="en-US" sz="2400" dirty="0"/>
          </a:p>
          <a:p>
            <a:r>
              <a:rPr lang="en-US" sz="2800" dirty="0" smtClean="0"/>
              <a:t>Quality with productivity</a:t>
            </a:r>
            <a:endParaRPr lang="en-US" sz="2800" dirty="0"/>
          </a:p>
          <a:p>
            <a:pPr lvl="1"/>
            <a:r>
              <a:rPr lang="en-US" sz="2400" dirty="0" smtClean="0"/>
              <a:t>We can finally use tools and frameworks</a:t>
            </a:r>
            <a:endParaRPr lang="en-US" sz="2400" dirty="0"/>
          </a:p>
        </p:txBody>
      </p:sp>
      <p:sp>
        <p:nvSpPr>
          <p:cNvPr id="33" name="Content Placeholder 2"/>
          <p:cNvSpPr>
            <a:spLocks noGrp="1"/>
          </p:cNvSpPr>
          <p:nvPr>
            <p:ph idx="10"/>
          </p:nvPr>
        </p:nvSpPr>
        <p:spPr>
          <a:xfrm flipH="1">
            <a:off x="9624392" y="2318199"/>
            <a:ext cx="1728192" cy="946474"/>
          </a:xfrm>
          <a:solidFill>
            <a:srgbClr val="60BB0E"/>
          </a:solidFill>
        </p:spPr>
        <p:txBody>
          <a:bodyPr anchor="b"/>
          <a:lstStyle/>
          <a:p>
            <a:r>
              <a:rPr lang="en-GB" sz="2000" dirty="0" smtClean="0"/>
              <a:t> </a:t>
            </a:r>
            <a:endParaRPr lang="en-GB" sz="2000" dirty="0"/>
          </a:p>
        </p:txBody>
      </p:sp>
      <p:sp>
        <p:nvSpPr>
          <p:cNvPr id="34" name="Content Placeholder 4"/>
          <p:cNvSpPr>
            <a:spLocks noGrp="1"/>
          </p:cNvSpPr>
          <p:nvPr>
            <p:ph idx="11"/>
          </p:nvPr>
        </p:nvSpPr>
        <p:spPr>
          <a:xfrm flipH="1">
            <a:off x="9624392" y="4380004"/>
            <a:ext cx="1728192" cy="881387"/>
          </a:xfrm>
          <a:solidFill>
            <a:srgbClr val="00BDE3"/>
          </a:solidFill>
        </p:spPr>
        <p:txBody>
          <a:bodyPr anchor="b"/>
          <a:lstStyle/>
          <a:p>
            <a:r>
              <a:rPr lang="en-GB" dirty="0" smtClean="0"/>
              <a:t> </a:t>
            </a:r>
            <a:endParaRPr lang="en-GB" dirty="0"/>
          </a:p>
        </p:txBody>
      </p:sp>
      <p:sp>
        <p:nvSpPr>
          <p:cNvPr id="35" name="Content Placeholder 5"/>
          <p:cNvSpPr>
            <a:spLocks noGrp="1"/>
          </p:cNvSpPr>
          <p:nvPr>
            <p:ph idx="12"/>
          </p:nvPr>
        </p:nvSpPr>
        <p:spPr>
          <a:xfrm flipH="1">
            <a:off x="9624392" y="1366580"/>
            <a:ext cx="1728192" cy="867190"/>
          </a:xfrm>
          <a:solidFill>
            <a:srgbClr val="CD2548"/>
          </a:solidFill>
        </p:spPr>
        <p:txBody>
          <a:bodyPr anchor="b"/>
          <a:lstStyle/>
          <a:p>
            <a:r>
              <a:rPr lang="en-GB" dirty="0" smtClean="0"/>
              <a:t> </a:t>
            </a:r>
            <a:endParaRPr lang="en-GB" dirty="0"/>
          </a:p>
        </p:txBody>
      </p:sp>
      <p:grpSp>
        <p:nvGrpSpPr>
          <p:cNvPr id="36" name="Group 35"/>
          <p:cNvGrpSpPr/>
          <p:nvPr/>
        </p:nvGrpSpPr>
        <p:grpSpPr>
          <a:xfrm>
            <a:off x="9806213" y="1407620"/>
            <a:ext cx="1355024" cy="812062"/>
            <a:chOff x="9806213" y="1407620"/>
            <a:chExt cx="1355024" cy="812062"/>
          </a:xfrm>
        </p:grpSpPr>
        <p:sp>
          <p:nvSpPr>
            <p:cNvPr id="37" name="object 13"/>
            <p:cNvSpPr/>
            <p:nvPr/>
          </p:nvSpPr>
          <p:spPr>
            <a:xfrm>
              <a:off x="9806213" y="1407620"/>
              <a:ext cx="593157" cy="811207"/>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
          <p:nvSpPr>
            <p:cNvPr id="38" name="object 13"/>
            <p:cNvSpPr/>
            <p:nvPr/>
          </p:nvSpPr>
          <p:spPr>
            <a:xfrm>
              <a:off x="10568080" y="1408475"/>
              <a:ext cx="593157" cy="811207"/>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grpSp>
      <p:sp>
        <p:nvSpPr>
          <p:cNvPr id="39" name="object 27"/>
          <p:cNvSpPr/>
          <p:nvPr/>
        </p:nvSpPr>
        <p:spPr>
          <a:xfrm flipV="1">
            <a:off x="9891657" y="4315346"/>
            <a:ext cx="1271746" cy="982933"/>
          </a:xfrm>
          <a:prstGeom prst="rect">
            <a:avLst/>
          </a:prstGeom>
          <a:blipFill>
            <a:blip r:embed="rId4"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764" dirty="0"/>
          </a:p>
        </p:txBody>
      </p:sp>
      <p:sp>
        <p:nvSpPr>
          <p:cNvPr id="40" name="Content Placeholder 2"/>
          <p:cNvSpPr txBox="1">
            <a:spLocks/>
          </p:cNvSpPr>
          <p:nvPr/>
        </p:nvSpPr>
        <p:spPr>
          <a:xfrm flipH="1">
            <a:off x="9624392" y="3349102"/>
            <a:ext cx="1728192" cy="946474"/>
          </a:xfrm>
          <a:prstGeom prst="rect">
            <a:avLst/>
          </a:prstGeom>
          <a:solidFill>
            <a:srgbClr val="FFC000"/>
          </a:solidFill>
        </p:spPr>
        <p:txBody>
          <a:bodyPr anchor="b"/>
          <a:lstStyle>
            <a:lvl1pPr marL="0" indent="0" algn="l" defTabSz="914400" rtl="0" eaLnBrk="1" latinLnBrk="0" hangingPunct="1">
              <a:spcBef>
                <a:spcPct val="20000"/>
              </a:spcBef>
              <a:buClr>
                <a:schemeClr val="tx1"/>
              </a:buClr>
              <a:buFontTx/>
              <a:buNone/>
              <a:defRPr sz="24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smtClean="0"/>
              <a:t> </a:t>
            </a:r>
            <a:endParaRPr lang="en-GB" sz="2000" dirty="0"/>
          </a:p>
        </p:txBody>
      </p:sp>
      <p:pic>
        <p:nvPicPr>
          <p:cNvPr id="41" name="Picture 40"/>
          <p:cNvPicPr>
            <a:picLocks noChangeAspect="1"/>
          </p:cNvPicPr>
          <p:nvPr/>
        </p:nvPicPr>
        <p:blipFill rotWithShape="1">
          <a:blip r:embed="rId5">
            <a:duotone>
              <a:prstClr val="black"/>
              <a:srgbClr val="D9C3A5">
                <a:tint val="50000"/>
                <a:satMod val="180000"/>
              </a:srgbClr>
            </a:duotone>
          </a:blip>
          <a:srcRect l="839" t="2050" r="1716" b="3370"/>
          <a:stretch/>
        </p:blipFill>
        <p:spPr>
          <a:xfrm>
            <a:off x="10056440" y="2492896"/>
            <a:ext cx="864096" cy="642234"/>
          </a:xfrm>
          <a:prstGeom prst="rect">
            <a:avLst/>
          </a:prstGeom>
        </p:spPr>
      </p:pic>
      <p:grpSp>
        <p:nvGrpSpPr>
          <p:cNvPr id="52" name="Group 51"/>
          <p:cNvGrpSpPr/>
          <p:nvPr/>
        </p:nvGrpSpPr>
        <p:grpSpPr>
          <a:xfrm>
            <a:off x="9919002" y="3439370"/>
            <a:ext cx="1146344" cy="818036"/>
            <a:chOff x="9919002" y="3439370"/>
            <a:chExt cx="1146344" cy="818036"/>
          </a:xfrm>
        </p:grpSpPr>
        <p:sp>
          <p:nvSpPr>
            <p:cNvPr id="53" name="object 27"/>
            <p:cNvSpPr/>
            <p:nvPr/>
          </p:nvSpPr>
          <p:spPr>
            <a:xfrm>
              <a:off x="10119222" y="3526146"/>
              <a:ext cx="946124" cy="731260"/>
            </a:xfrm>
            <a:prstGeom prst="rect">
              <a:avLst/>
            </a:prstGeom>
            <a:blipFill>
              <a:blip r:embed="rId4"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764" dirty="0"/>
            </a:p>
          </p:txBody>
        </p:sp>
        <p:pic>
          <p:nvPicPr>
            <p:cNvPr id="54" name="Picture 53"/>
            <p:cNvPicPr>
              <a:picLocks noChangeAspect="1"/>
            </p:cNvPicPr>
            <p:nvPr/>
          </p:nvPicPr>
          <p:blipFill>
            <a:blip r:embed="rId6">
              <a:clrChange>
                <a:clrFrom>
                  <a:srgbClr val="FFFFFF"/>
                </a:clrFrom>
                <a:clrTo>
                  <a:srgbClr val="FFFFFF">
                    <a:alpha val="0"/>
                  </a:srgbClr>
                </a:clrTo>
              </a:clrChange>
            </a:blip>
            <a:stretch>
              <a:fillRect/>
            </a:stretch>
          </p:blipFill>
          <p:spPr>
            <a:xfrm>
              <a:off x="10864658" y="3977848"/>
              <a:ext cx="200688" cy="208558"/>
            </a:xfrm>
            <a:prstGeom prst="rect">
              <a:avLst/>
            </a:prstGeom>
          </p:spPr>
        </p:pic>
        <p:pic>
          <p:nvPicPr>
            <p:cNvPr id="55" name="Picture 54"/>
            <p:cNvPicPr>
              <a:picLocks noChangeAspect="1"/>
            </p:cNvPicPr>
            <p:nvPr/>
          </p:nvPicPr>
          <p:blipFill>
            <a:blip r:embed="rId6">
              <a:clrChange>
                <a:clrFrom>
                  <a:srgbClr val="FFFFFF"/>
                </a:clrFrom>
                <a:clrTo>
                  <a:srgbClr val="FFFFFF">
                    <a:alpha val="0"/>
                  </a:srgbClr>
                </a:clrTo>
              </a:clrChange>
            </a:blip>
            <a:stretch>
              <a:fillRect/>
            </a:stretch>
          </p:blipFill>
          <p:spPr>
            <a:xfrm>
              <a:off x="9919002" y="3439370"/>
              <a:ext cx="400440" cy="416144"/>
            </a:xfrm>
            <a:prstGeom prst="rect">
              <a:avLst/>
            </a:prstGeom>
          </p:spPr>
        </p:pic>
      </p:grpSp>
    </p:spTree>
    <p:extLst>
      <p:ext uri="{BB962C8B-B14F-4D97-AF65-F5344CB8AC3E}">
        <p14:creationId xmlns:p14="http://schemas.microsoft.com/office/powerpoint/2010/main" val="3667613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50"/>
                                        <p:tgtEl>
                                          <p:spTgt spid="3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250"/>
                                        <p:tgtEl>
                                          <p:spTgt spid="41"/>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250"/>
                                        <p:tgtEl>
                                          <p:spTgt spid="52"/>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2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endParaRPr lang="en-GB" sz="2400" dirty="0" smtClean="0"/>
          </a:p>
        </p:txBody>
      </p:sp>
      <p:sp>
        <p:nvSpPr>
          <p:cNvPr id="2" name="Title 1"/>
          <p:cNvSpPr>
            <a:spLocks noGrp="1"/>
          </p:cNvSpPr>
          <p:nvPr>
            <p:ph type="title"/>
          </p:nvPr>
        </p:nvSpPr>
        <p:spPr/>
        <p:txBody>
          <a:bodyPr/>
          <a:lstStyle/>
          <a:p>
            <a:r>
              <a:rPr lang="en-GB" dirty="0" smtClean="0"/>
              <a:t>What we need to reach DevOps</a:t>
            </a:r>
            <a:endParaRPr lang="en-GB" dirty="0"/>
          </a:p>
        </p:txBody>
      </p:sp>
      <p:sp>
        <p:nvSpPr>
          <p:cNvPr id="5" name="Content Placeholder 2"/>
          <p:cNvSpPr txBox="1">
            <a:spLocks/>
          </p:cNvSpPr>
          <p:nvPr/>
        </p:nvSpPr>
        <p:spPr>
          <a:xfrm flipH="1">
            <a:off x="623390" y="1274778"/>
            <a:ext cx="2790603" cy="4458477"/>
          </a:xfrm>
          <a:prstGeom prst="rect">
            <a:avLst/>
          </a:prstGeom>
          <a:solidFill>
            <a:srgbClr val="CD2548"/>
          </a:solidFill>
        </p:spPr>
        <p:txBody>
          <a:bodyPr anchor="b"/>
          <a:lst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700" dirty="0" smtClean="0"/>
              <a:t>IDE</a:t>
            </a:r>
          </a:p>
          <a:p>
            <a:pPr marL="0" indent="0" algn="ctr">
              <a:buNone/>
            </a:pPr>
            <a:r>
              <a:rPr lang="en-GB" sz="1700" dirty="0" smtClean="0"/>
              <a:t>Source Control Manager</a:t>
            </a:r>
          </a:p>
          <a:p>
            <a:pPr marL="0" indent="0" algn="ctr">
              <a:buNone/>
            </a:pPr>
            <a:r>
              <a:rPr lang="en-GB" sz="1700" dirty="0" smtClean="0"/>
              <a:t> (Version control system)</a:t>
            </a:r>
            <a:endParaRPr lang="en-GB" sz="1700" dirty="0"/>
          </a:p>
        </p:txBody>
      </p:sp>
      <p:sp>
        <p:nvSpPr>
          <p:cNvPr id="6" name="Content Placeholder 4"/>
          <p:cNvSpPr txBox="1">
            <a:spLocks/>
          </p:cNvSpPr>
          <p:nvPr/>
        </p:nvSpPr>
        <p:spPr>
          <a:xfrm flipH="1">
            <a:off x="3468827" y="1263893"/>
            <a:ext cx="2606213" cy="4469362"/>
          </a:xfrm>
          <a:prstGeom prst="rect">
            <a:avLst/>
          </a:prstGeom>
          <a:solidFill>
            <a:srgbClr val="60BB0E"/>
          </a:solidFill>
        </p:spPr>
        <p:txBody>
          <a:bodyPr anchor="b"/>
          <a:lst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700" dirty="0" smtClean="0"/>
              <a:t>Build server and process</a:t>
            </a:r>
          </a:p>
          <a:p>
            <a:pPr marL="0" indent="0" algn="ctr">
              <a:buNone/>
            </a:pPr>
            <a:r>
              <a:rPr lang="en-GB" sz="1700" dirty="0" smtClean="0"/>
              <a:t>(also for automation)</a:t>
            </a:r>
            <a:endParaRPr lang="en-GB" sz="1700" dirty="0"/>
          </a:p>
        </p:txBody>
      </p:sp>
      <p:sp>
        <p:nvSpPr>
          <p:cNvPr id="7" name="Content Placeholder 2"/>
          <p:cNvSpPr txBox="1">
            <a:spLocks/>
          </p:cNvSpPr>
          <p:nvPr/>
        </p:nvSpPr>
        <p:spPr>
          <a:xfrm flipH="1">
            <a:off x="6129874" y="1274778"/>
            <a:ext cx="2790600" cy="4458477"/>
          </a:xfrm>
          <a:prstGeom prst="rect">
            <a:avLst/>
          </a:prstGeom>
          <a:solidFill>
            <a:srgbClr val="FFC000"/>
          </a:solidFill>
        </p:spPr>
        <p:txBody>
          <a:bodyPr anchor="b"/>
          <a:lst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700" dirty="0" smtClean="0">
                <a:solidFill>
                  <a:schemeClr val="tx1"/>
                </a:solidFill>
              </a:rPr>
              <a:t>QA / Unit test process </a:t>
            </a:r>
          </a:p>
          <a:p>
            <a:pPr marL="0" indent="0" algn="ctr">
              <a:buNone/>
            </a:pPr>
            <a:r>
              <a:rPr lang="en-GB" sz="1700" dirty="0" smtClean="0">
                <a:solidFill>
                  <a:schemeClr val="tx1"/>
                </a:solidFill>
              </a:rPr>
              <a:t>(automated)</a:t>
            </a:r>
            <a:endParaRPr lang="en-GB" sz="1700" dirty="0">
              <a:solidFill>
                <a:schemeClr val="tx1"/>
              </a:solidFill>
            </a:endParaRPr>
          </a:p>
        </p:txBody>
      </p:sp>
      <p:sp>
        <p:nvSpPr>
          <p:cNvPr id="8" name="Content Placeholder 4"/>
          <p:cNvSpPr txBox="1">
            <a:spLocks/>
          </p:cNvSpPr>
          <p:nvPr/>
        </p:nvSpPr>
        <p:spPr>
          <a:xfrm flipH="1">
            <a:off x="8975312" y="1263893"/>
            <a:ext cx="2620880" cy="4469362"/>
          </a:xfrm>
          <a:prstGeom prst="rect">
            <a:avLst/>
          </a:prstGeom>
          <a:solidFill>
            <a:srgbClr val="00BDE3"/>
          </a:solidFill>
        </p:spPr>
        <p:txBody>
          <a:bodyPr anchor="b"/>
          <a:lst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700" dirty="0" smtClean="0"/>
              <a:t>Release processes</a:t>
            </a:r>
          </a:p>
          <a:p>
            <a:pPr marL="0" indent="0" algn="ctr">
              <a:buNone/>
            </a:pPr>
            <a:r>
              <a:rPr lang="en-GB" sz="1700" dirty="0" smtClean="0"/>
              <a:t>(automated and reliable)</a:t>
            </a:r>
            <a:endParaRPr lang="en-GB" sz="1700" dirty="0"/>
          </a:p>
        </p:txBody>
      </p:sp>
      <p:grpSp>
        <p:nvGrpSpPr>
          <p:cNvPr id="29" name="Group 28"/>
          <p:cNvGrpSpPr/>
          <p:nvPr/>
        </p:nvGrpSpPr>
        <p:grpSpPr>
          <a:xfrm>
            <a:off x="1022542" y="2450901"/>
            <a:ext cx="2124577" cy="1969463"/>
            <a:chOff x="1022542" y="2450901"/>
            <a:chExt cx="2124577" cy="1969463"/>
          </a:xfrm>
        </p:grpSpPr>
        <p:pic>
          <p:nvPicPr>
            <p:cNvPr id="3" name="Picture 2"/>
            <p:cNvPicPr>
              <a:picLocks noChangeAspect="1"/>
            </p:cNvPicPr>
            <p:nvPr/>
          </p:nvPicPr>
          <p:blipFill>
            <a:blip r:embed="rId3"/>
            <a:stretch>
              <a:fillRect/>
            </a:stretch>
          </p:blipFill>
          <p:spPr>
            <a:xfrm>
              <a:off x="1022542" y="2450901"/>
              <a:ext cx="1189760" cy="1164844"/>
            </a:xfrm>
            <a:prstGeom prst="rect">
              <a:avLst/>
            </a:prstGeom>
          </p:spPr>
        </p:pic>
        <p:pic>
          <p:nvPicPr>
            <p:cNvPr id="9" name="Picture 8"/>
            <p:cNvPicPr>
              <a:picLocks noChangeAspect="1"/>
            </p:cNvPicPr>
            <p:nvPr/>
          </p:nvPicPr>
          <p:blipFill>
            <a:blip r:embed="rId4"/>
            <a:stretch>
              <a:fillRect/>
            </a:stretch>
          </p:blipFill>
          <p:spPr>
            <a:xfrm>
              <a:off x="1927181" y="3255520"/>
              <a:ext cx="1219938" cy="1164844"/>
            </a:xfrm>
            <a:prstGeom prst="rect">
              <a:avLst/>
            </a:prstGeom>
          </p:spPr>
        </p:pic>
      </p:grpSp>
      <p:grpSp>
        <p:nvGrpSpPr>
          <p:cNvPr id="26" name="Group 25"/>
          <p:cNvGrpSpPr/>
          <p:nvPr/>
        </p:nvGrpSpPr>
        <p:grpSpPr>
          <a:xfrm>
            <a:off x="4007768" y="1285921"/>
            <a:ext cx="2067268" cy="2636397"/>
            <a:chOff x="4007768" y="1285921"/>
            <a:chExt cx="2067268" cy="2636397"/>
          </a:xfrm>
        </p:grpSpPr>
        <p:pic>
          <p:nvPicPr>
            <p:cNvPr id="10" name="Picture 9"/>
            <p:cNvPicPr>
              <a:picLocks noChangeAspect="1"/>
            </p:cNvPicPr>
            <p:nvPr/>
          </p:nvPicPr>
          <p:blipFill>
            <a:blip r:embed="rId5">
              <a:clrChange>
                <a:clrFrom>
                  <a:srgbClr val="FFFFFF"/>
                </a:clrFrom>
                <a:clrTo>
                  <a:srgbClr val="FFFFFF">
                    <a:alpha val="0"/>
                  </a:srgbClr>
                </a:clrTo>
              </a:clrChange>
            </a:blip>
            <a:stretch>
              <a:fillRect/>
            </a:stretch>
          </p:blipFill>
          <p:spPr>
            <a:xfrm>
              <a:off x="4007768" y="1690070"/>
              <a:ext cx="1591849" cy="2232248"/>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24955" y="1285921"/>
              <a:ext cx="1350081" cy="1043244"/>
            </a:xfrm>
            <a:prstGeom prst="rect">
              <a:avLst/>
            </a:prstGeom>
          </p:spPr>
        </p:pic>
      </p:grpSp>
      <p:grpSp>
        <p:nvGrpSpPr>
          <p:cNvPr id="27" name="Group 26"/>
          <p:cNvGrpSpPr/>
          <p:nvPr/>
        </p:nvGrpSpPr>
        <p:grpSpPr>
          <a:xfrm>
            <a:off x="6634918" y="1308043"/>
            <a:ext cx="2437413" cy="2614275"/>
            <a:chOff x="6634918" y="1308043"/>
            <a:chExt cx="2437413" cy="2614275"/>
          </a:xfrm>
        </p:grpSpPr>
        <p:pic>
          <p:nvPicPr>
            <p:cNvPr id="14" name="Picture 13"/>
            <p:cNvPicPr>
              <a:picLocks noChangeAspect="1"/>
            </p:cNvPicPr>
            <p:nvPr/>
          </p:nvPicPr>
          <p:blipFill>
            <a:blip r:embed="rId7"/>
            <a:stretch>
              <a:fillRect/>
            </a:stretch>
          </p:blipFill>
          <p:spPr>
            <a:xfrm>
              <a:off x="6634918" y="2125390"/>
              <a:ext cx="1446308" cy="1796928"/>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84167" y="1308043"/>
              <a:ext cx="1788164" cy="1381762"/>
            </a:xfrm>
            <a:prstGeom prst="rect">
              <a:avLst/>
            </a:prstGeom>
          </p:spPr>
        </p:pic>
      </p:grpSp>
      <p:grpSp>
        <p:nvGrpSpPr>
          <p:cNvPr id="28" name="Group 27"/>
          <p:cNvGrpSpPr/>
          <p:nvPr/>
        </p:nvGrpSpPr>
        <p:grpSpPr>
          <a:xfrm>
            <a:off x="9171081" y="1815636"/>
            <a:ext cx="2662821" cy="3142262"/>
            <a:chOff x="9171081" y="1815636"/>
            <a:chExt cx="2662821" cy="3142262"/>
          </a:xfrm>
        </p:grpSpPr>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71081" y="2214509"/>
              <a:ext cx="2326361" cy="1797641"/>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22860" y="1815636"/>
              <a:ext cx="1711042" cy="1322168"/>
            </a:xfrm>
            <a:prstGeom prst="rect">
              <a:avLst/>
            </a:prstGeom>
          </p:spPr>
        </p:pic>
        <p:pic>
          <p:nvPicPr>
            <p:cNvPr id="20" name="Picture 19"/>
            <p:cNvPicPr>
              <a:picLocks noChangeAspect="1"/>
            </p:cNvPicPr>
            <p:nvPr/>
          </p:nvPicPr>
          <p:blipFill>
            <a:blip r:embed="rId9">
              <a:clrChange>
                <a:clrFrom>
                  <a:srgbClr val="FFFFFF"/>
                </a:clrFrom>
                <a:clrTo>
                  <a:srgbClr val="FFFFFF">
                    <a:alpha val="0"/>
                  </a:srgbClr>
                </a:clrTo>
              </a:clrChange>
            </a:blip>
            <a:stretch>
              <a:fillRect/>
            </a:stretch>
          </p:blipFill>
          <p:spPr>
            <a:xfrm>
              <a:off x="9192818" y="4253011"/>
              <a:ext cx="617214" cy="704887"/>
            </a:xfrm>
            <a:prstGeom prst="rect">
              <a:avLst/>
            </a:prstGeom>
          </p:spPr>
        </p:pic>
        <p:pic>
          <p:nvPicPr>
            <p:cNvPr id="21" name="Picture 20"/>
            <p:cNvPicPr>
              <a:picLocks noChangeAspect="1"/>
            </p:cNvPicPr>
            <p:nvPr/>
          </p:nvPicPr>
          <p:blipFill>
            <a:blip r:embed="rId9">
              <a:clrChange>
                <a:clrFrom>
                  <a:srgbClr val="FFFFFF"/>
                </a:clrFrom>
                <a:clrTo>
                  <a:srgbClr val="FFFFFF">
                    <a:alpha val="0"/>
                  </a:srgbClr>
                </a:clrTo>
              </a:clrChange>
            </a:blip>
            <a:stretch>
              <a:fillRect/>
            </a:stretch>
          </p:blipFill>
          <p:spPr>
            <a:xfrm>
              <a:off x="9974095" y="4253011"/>
              <a:ext cx="617214" cy="704887"/>
            </a:xfrm>
            <a:prstGeom prst="rect">
              <a:avLst/>
            </a:prstGeom>
          </p:spPr>
        </p:pic>
        <p:pic>
          <p:nvPicPr>
            <p:cNvPr id="22" name="Picture 21"/>
            <p:cNvPicPr>
              <a:picLocks noChangeAspect="1"/>
            </p:cNvPicPr>
            <p:nvPr/>
          </p:nvPicPr>
          <p:blipFill>
            <a:blip r:embed="rId9">
              <a:clrChange>
                <a:clrFrom>
                  <a:srgbClr val="FFFFFF"/>
                </a:clrFrom>
                <a:clrTo>
                  <a:srgbClr val="FFFFFF">
                    <a:alpha val="0"/>
                  </a:srgbClr>
                </a:clrTo>
              </a:clrChange>
            </a:blip>
            <a:stretch>
              <a:fillRect/>
            </a:stretch>
          </p:blipFill>
          <p:spPr>
            <a:xfrm>
              <a:off x="10755372" y="4253011"/>
              <a:ext cx="617214" cy="704887"/>
            </a:xfrm>
            <a:prstGeom prst="rect">
              <a:avLst/>
            </a:prstGeom>
          </p:spPr>
        </p:pic>
      </p:grpSp>
      <p:sp>
        <p:nvSpPr>
          <p:cNvPr id="23" name="Snip Diagonal Corner Rectangle 22"/>
          <p:cNvSpPr/>
          <p:nvPr/>
        </p:nvSpPr>
        <p:spPr>
          <a:xfrm>
            <a:off x="5015880" y="4437112"/>
            <a:ext cx="2160240" cy="520786"/>
          </a:xfrm>
          <a:prstGeom prst="snip2Diag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Integration</a:t>
            </a:r>
            <a:endParaRPr lang="en-US" dirty="0"/>
          </a:p>
        </p:txBody>
      </p:sp>
      <p:sp>
        <p:nvSpPr>
          <p:cNvPr id="24" name="Snip Diagonal Corner Rectangle 23"/>
          <p:cNvSpPr/>
          <p:nvPr/>
        </p:nvSpPr>
        <p:spPr>
          <a:xfrm>
            <a:off x="9212346" y="1354158"/>
            <a:ext cx="2160240" cy="520786"/>
          </a:xfrm>
          <a:prstGeom prst="snip2Diag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Operation</a:t>
            </a:r>
            <a:endParaRPr lang="en-US" dirty="0"/>
          </a:p>
        </p:txBody>
      </p:sp>
      <p:sp>
        <p:nvSpPr>
          <p:cNvPr id="25" name="Snip Diagonal Corner Rectangle 24"/>
          <p:cNvSpPr/>
          <p:nvPr/>
        </p:nvSpPr>
        <p:spPr>
          <a:xfrm>
            <a:off x="907449" y="1468049"/>
            <a:ext cx="2160240" cy="520786"/>
          </a:xfrm>
          <a:prstGeom prst="snip2Diag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Development</a:t>
            </a:r>
            <a:endParaRPr lang="en-US" dirty="0"/>
          </a:p>
        </p:txBody>
      </p:sp>
      <p:grpSp>
        <p:nvGrpSpPr>
          <p:cNvPr id="30" name="Group 29"/>
          <p:cNvGrpSpPr/>
          <p:nvPr/>
        </p:nvGrpSpPr>
        <p:grpSpPr>
          <a:xfrm>
            <a:off x="7165644" y="5794724"/>
            <a:ext cx="783468" cy="984963"/>
            <a:chOff x="10183860" y="2816932"/>
            <a:chExt cx="1288737" cy="1620180"/>
          </a:xfrm>
        </p:grpSpPr>
        <p:pic>
          <p:nvPicPr>
            <p:cNvPr id="31" name="Picture 30"/>
            <p:cNvPicPr>
              <a:picLocks noChangeAspect="1"/>
            </p:cNvPicPr>
            <p:nvPr/>
          </p:nvPicPr>
          <p:blipFill>
            <a:blip r:embed="rId10">
              <a:clrChange>
                <a:clrFrom>
                  <a:srgbClr val="FFFFFF"/>
                </a:clrFrom>
                <a:clrTo>
                  <a:srgbClr val="FFFFFF">
                    <a:alpha val="0"/>
                  </a:srgbClr>
                </a:clrTo>
              </a:clrChange>
            </a:blip>
            <a:stretch>
              <a:fillRect/>
            </a:stretch>
          </p:blipFill>
          <p:spPr>
            <a:xfrm>
              <a:off x="10183860" y="2816932"/>
              <a:ext cx="1288737" cy="1296144"/>
            </a:xfrm>
            <a:prstGeom prst="rect">
              <a:avLst/>
            </a:prstGeom>
          </p:spPr>
        </p:pic>
        <p:grpSp>
          <p:nvGrpSpPr>
            <p:cNvPr id="32" name="Group 31"/>
            <p:cNvGrpSpPr/>
            <p:nvPr/>
          </p:nvGrpSpPr>
          <p:grpSpPr>
            <a:xfrm>
              <a:off x="10547067" y="3670310"/>
              <a:ext cx="562321" cy="766802"/>
              <a:chOff x="335360" y="1340768"/>
              <a:chExt cx="1080120" cy="1472891"/>
            </a:xfrm>
          </p:grpSpPr>
          <p:sp>
            <p:nvSpPr>
              <p:cNvPr id="33" name="Freeform 32"/>
              <p:cNvSpPr>
                <a:spLocks noEditPoints="1"/>
              </p:cNvSpPr>
              <p:nvPr/>
            </p:nvSpPr>
            <p:spPr bwMode="auto">
              <a:xfrm>
                <a:off x="335360" y="1340768"/>
                <a:ext cx="1080120" cy="1472891"/>
              </a:xfrm>
              <a:custGeom>
                <a:avLst/>
                <a:gdLst>
                  <a:gd name="T0" fmla="*/ 1460 w 1460"/>
                  <a:gd name="T1" fmla="*/ 384 h 1615"/>
                  <a:gd name="T2" fmla="*/ 1460 w 1460"/>
                  <a:gd name="T3" fmla="*/ 1359 h 1615"/>
                  <a:gd name="T4" fmla="*/ 1460 w 1460"/>
                  <a:gd name="T5" fmla="*/ 1359 h 1615"/>
                  <a:gd name="T6" fmla="*/ 730 w 1460"/>
                  <a:gd name="T7" fmla="*/ 1615 h 1615"/>
                  <a:gd name="T8" fmla="*/ 0 w 1460"/>
                  <a:gd name="T9" fmla="*/ 1359 h 1615"/>
                  <a:gd name="T10" fmla="*/ 0 w 1460"/>
                  <a:gd name="T11" fmla="*/ 1359 h 1615"/>
                  <a:gd name="T12" fmla="*/ 0 w 1460"/>
                  <a:gd name="T13" fmla="*/ 1359 h 1615"/>
                  <a:gd name="T14" fmla="*/ 0 w 1460"/>
                  <a:gd name="T15" fmla="*/ 1339 h 1615"/>
                  <a:gd name="T16" fmla="*/ 0 w 1460"/>
                  <a:gd name="T17" fmla="*/ 1329 h 1615"/>
                  <a:gd name="T18" fmla="*/ 0 w 1460"/>
                  <a:gd name="T19" fmla="*/ 394 h 1615"/>
                  <a:gd name="T20" fmla="*/ 730 w 1460"/>
                  <a:gd name="T21" fmla="*/ 591 h 1615"/>
                  <a:gd name="T22" fmla="*/ 1460 w 1460"/>
                  <a:gd name="T23" fmla="*/ 384 h 1615"/>
                  <a:gd name="T24" fmla="*/ 730 w 1460"/>
                  <a:gd name="T25" fmla="*/ 541 h 1615"/>
                  <a:gd name="T26" fmla="*/ 1460 w 1460"/>
                  <a:gd name="T27" fmla="*/ 275 h 1615"/>
                  <a:gd name="T28" fmla="*/ 730 w 1460"/>
                  <a:gd name="T29" fmla="*/ 0 h 1615"/>
                  <a:gd name="T30" fmla="*/ 0 w 1460"/>
                  <a:gd name="T31" fmla="*/ 275 h 1615"/>
                  <a:gd name="T32" fmla="*/ 730 w 1460"/>
                  <a:gd name="T33" fmla="*/ 541 h 1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0" h="1615">
                    <a:moveTo>
                      <a:pt x="1460" y="384"/>
                    </a:moveTo>
                    <a:cubicBezTo>
                      <a:pt x="1460" y="1359"/>
                      <a:pt x="1460" y="1359"/>
                      <a:pt x="1460" y="1359"/>
                    </a:cubicBezTo>
                    <a:cubicBezTo>
                      <a:pt x="1460" y="1359"/>
                      <a:pt x="1460" y="1359"/>
                      <a:pt x="1460" y="1359"/>
                    </a:cubicBezTo>
                    <a:cubicBezTo>
                      <a:pt x="1431" y="1507"/>
                      <a:pt x="1115" y="1615"/>
                      <a:pt x="730" y="1615"/>
                    </a:cubicBezTo>
                    <a:cubicBezTo>
                      <a:pt x="346" y="1615"/>
                      <a:pt x="30" y="1507"/>
                      <a:pt x="0" y="1359"/>
                    </a:cubicBezTo>
                    <a:cubicBezTo>
                      <a:pt x="0" y="1359"/>
                      <a:pt x="0" y="1359"/>
                      <a:pt x="0" y="1359"/>
                    </a:cubicBezTo>
                    <a:cubicBezTo>
                      <a:pt x="0" y="1359"/>
                      <a:pt x="0" y="1359"/>
                      <a:pt x="0" y="1359"/>
                    </a:cubicBezTo>
                    <a:cubicBezTo>
                      <a:pt x="0" y="1349"/>
                      <a:pt x="0" y="1349"/>
                      <a:pt x="0" y="1339"/>
                    </a:cubicBezTo>
                    <a:cubicBezTo>
                      <a:pt x="0" y="1339"/>
                      <a:pt x="0" y="1339"/>
                      <a:pt x="0" y="1329"/>
                    </a:cubicBezTo>
                    <a:cubicBezTo>
                      <a:pt x="0" y="394"/>
                      <a:pt x="0" y="394"/>
                      <a:pt x="0" y="394"/>
                    </a:cubicBezTo>
                    <a:cubicBezTo>
                      <a:pt x="119" y="522"/>
                      <a:pt x="434" y="591"/>
                      <a:pt x="730" y="591"/>
                    </a:cubicBezTo>
                    <a:cubicBezTo>
                      <a:pt x="1026" y="591"/>
                      <a:pt x="1342" y="522"/>
                      <a:pt x="1460" y="384"/>
                    </a:cubicBezTo>
                    <a:close/>
                    <a:moveTo>
                      <a:pt x="730" y="541"/>
                    </a:moveTo>
                    <a:cubicBezTo>
                      <a:pt x="1135" y="541"/>
                      <a:pt x="1460" y="423"/>
                      <a:pt x="1460" y="275"/>
                    </a:cubicBezTo>
                    <a:cubicBezTo>
                      <a:pt x="1460" y="128"/>
                      <a:pt x="1135" y="0"/>
                      <a:pt x="730" y="0"/>
                    </a:cubicBezTo>
                    <a:cubicBezTo>
                      <a:pt x="326" y="0"/>
                      <a:pt x="0" y="128"/>
                      <a:pt x="0" y="275"/>
                    </a:cubicBezTo>
                    <a:cubicBezTo>
                      <a:pt x="0" y="423"/>
                      <a:pt x="326" y="541"/>
                      <a:pt x="730" y="541"/>
                    </a:cubicBezTo>
                    <a:close/>
                  </a:path>
                </a:pathLst>
              </a:custGeom>
              <a:solidFill>
                <a:srgbClr val="60BB0E"/>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FFFFFF"/>
                  </a:solidFill>
                  <a:latin typeface="Segoe UI Light" panose="020B0502040204020203" pitchFamily="34" charset="0"/>
                  <a:cs typeface="Segoe UI Light" panose="020B0502040204020203" pitchFamily="34" charset="0"/>
                </a:endParaRPr>
              </a:p>
            </p:txBody>
          </p:sp>
          <p:pic>
            <p:nvPicPr>
              <p:cNvPr id="34" name="Picture 33"/>
              <p:cNvPicPr>
                <a:picLocks noChangeAspect="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0901" y="1985729"/>
                <a:ext cx="389037" cy="389037"/>
              </a:xfrm>
              <a:prstGeom prst="rect">
                <a:avLst/>
              </a:prstGeom>
            </p:spPr>
          </p:pic>
        </p:grpSp>
      </p:grpSp>
    </p:spTree>
    <p:extLst>
      <p:ext uri="{BB962C8B-B14F-4D97-AF65-F5344CB8AC3E}">
        <p14:creationId xmlns:p14="http://schemas.microsoft.com/office/powerpoint/2010/main" val="930040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0-#ppt_w/2"/>
                                          </p:val>
                                        </p:tav>
                                        <p:tav tm="100000">
                                          <p:val>
                                            <p:strVal val="#ppt_x"/>
                                          </p:val>
                                        </p:tav>
                                      </p:tavLst>
                                    </p:anim>
                                    <p:anim calcmode="lin" valueType="num">
                                      <p:cBhvr additive="base">
                                        <p:cTn id="16"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0-#ppt_w/2"/>
                                          </p:val>
                                        </p:tav>
                                        <p:tav tm="100000">
                                          <p:val>
                                            <p:strVal val="#ppt_x"/>
                                          </p:val>
                                        </p:tav>
                                      </p:tavLst>
                                    </p:anim>
                                    <p:anim calcmode="lin" valueType="num">
                                      <p:cBhvr additive="base">
                                        <p:cTn id="26"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0-#ppt_w/2"/>
                                          </p:val>
                                        </p:tav>
                                        <p:tav tm="100000">
                                          <p:val>
                                            <p:strVal val="#ppt_x"/>
                                          </p:val>
                                        </p:tav>
                                      </p:tavLst>
                                    </p:anim>
                                    <p:anim calcmode="lin" valueType="num">
                                      <p:cBhvr additive="base">
                                        <p:cTn id="32" dur="50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0-#ppt_w/2"/>
                                          </p:val>
                                        </p:tav>
                                        <p:tav tm="100000">
                                          <p:val>
                                            <p:strVal val="#ppt_x"/>
                                          </p:val>
                                        </p:tav>
                                      </p:tavLst>
                                    </p:anim>
                                    <p:anim calcmode="lin" valueType="num">
                                      <p:cBhvr additive="base">
                                        <p:cTn id="36" dur="500" fill="hold"/>
                                        <p:tgtEl>
                                          <p:spTgt spid="7"/>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0-#ppt_w/2"/>
                                          </p:val>
                                        </p:tav>
                                        <p:tav tm="100000">
                                          <p:val>
                                            <p:strVal val="#ppt_x"/>
                                          </p:val>
                                        </p:tav>
                                      </p:tavLst>
                                    </p:anim>
                                    <p:anim calcmode="lin" valueType="num">
                                      <p:cBhvr additive="base">
                                        <p:cTn id="4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1+#ppt_w/2"/>
                                          </p:val>
                                        </p:tav>
                                        <p:tav tm="100000">
                                          <p:val>
                                            <p:strVal val="#ppt_x"/>
                                          </p:val>
                                        </p:tav>
                                      </p:tavLst>
                                    </p:anim>
                                    <p:anim calcmode="lin" valueType="num">
                                      <p:cBhvr additive="base">
                                        <p:cTn id="46" dur="500" fill="hold"/>
                                        <p:tgtEl>
                                          <p:spTgt spid="24"/>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1+#ppt_w/2"/>
                                          </p:val>
                                        </p:tav>
                                        <p:tav tm="100000">
                                          <p:val>
                                            <p:strVal val="#ppt_x"/>
                                          </p:val>
                                        </p:tav>
                                      </p:tavLst>
                                    </p:anim>
                                    <p:anim calcmode="lin" valueType="num">
                                      <p:cBhvr additive="base">
                                        <p:cTn id="50" dur="500" fill="hold"/>
                                        <p:tgtEl>
                                          <p:spTgt spid="28"/>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500" fill="hold"/>
                                        <p:tgtEl>
                                          <p:spTgt spid="8"/>
                                        </p:tgtEl>
                                        <p:attrNameLst>
                                          <p:attrName>ppt_x</p:attrName>
                                        </p:attrNameLst>
                                      </p:cBhvr>
                                      <p:tavLst>
                                        <p:tav tm="0">
                                          <p:val>
                                            <p:strVal val="1+#ppt_w/2"/>
                                          </p:val>
                                        </p:tav>
                                        <p:tav tm="100000">
                                          <p:val>
                                            <p:strVal val="#ppt_x"/>
                                          </p:val>
                                        </p:tav>
                                      </p:tavLst>
                                    </p:anim>
                                    <p:anim calcmode="lin" valueType="num">
                                      <p:cBhvr additive="base">
                                        <p:cTn id="5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500" fill="hold"/>
                                        <p:tgtEl>
                                          <p:spTgt spid="30"/>
                                        </p:tgtEl>
                                        <p:attrNameLst>
                                          <p:attrName>ppt_x</p:attrName>
                                        </p:attrNameLst>
                                      </p:cBhvr>
                                      <p:tavLst>
                                        <p:tav tm="0">
                                          <p:val>
                                            <p:strVal val="#ppt_x"/>
                                          </p:val>
                                        </p:tav>
                                        <p:tav tm="100000">
                                          <p:val>
                                            <p:strVal val="#ppt_x"/>
                                          </p:val>
                                        </p:tav>
                                      </p:tavLst>
                                    </p:anim>
                                    <p:anim calcmode="lin" valueType="num">
                                      <p:cBhvr additive="base">
                                        <p:cTn id="6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3" grpId="0" animBg="1"/>
      <p:bldP spid="24"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pPr algn="just"/>
            <a:r>
              <a:rPr lang="en-US" i="1" dirty="0"/>
              <a:t>In computer programming, </a:t>
            </a:r>
            <a:r>
              <a:rPr lang="en-US" b="1" i="1" dirty="0"/>
              <a:t>unit testing </a:t>
            </a:r>
            <a:r>
              <a:rPr lang="en-US" i="1" dirty="0"/>
              <a:t>is a software testing method by which individual units of source code, sets of one or more computer program modules together with associated control data, usage procedures, and operating procedures are tested to determine if they are fit for use. The primary purpose of this approach is to find out bugs and prevent regressions.</a:t>
            </a:r>
          </a:p>
          <a:p>
            <a:pPr algn="r"/>
            <a:r>
              <a:rPr lang="en-US" i="1" dirty="0"/>
              <a:t>(source: Wikipedia)</a:t>
            </a:r>
          </a:p>
          <a:p>
            <a:pPr algn="just"/>
            <a:endParaRPr lang="en-US" i="1" dirty="0"/>
          </a:p>
        </p:txBody>
      </p:sp>
      <p:sp>
        <p:nvSpPr>
          <p:cNvPr id="2" name="Title 1"/>
          <p:cNvSpPr>
            <a:spLocks noGrp="1"/>
          </p:cNvSpPr>
          <p:nvPr>
            <p:ph type="title"/>
          </p:nvPr>
        </p:nvSpPr>
        <p:spPr/>
        <p:txBody>
          <a:bodyPr/>
          <a:lstStyle/>
          <a:p>
            <a:r>
              <a:rPr lang="en-GB" dirty="0" smtClean="0"/>
              <a:t>Unit Testing concept</a:t>
            </a:r>
            <a:endParaRPr lang="en-GB" dirty="0"/>
          </a:p>
        </p:txBody>
      </p:sp>
    </p:spTree>
    <p:extLst>
      <p:ext uri="{BB962C8B-B14F-4D97-AF65-F5344CB8AC3E}">
        <p14:creationId xmlns:p14="http://schemas.microsoft.com/office/powerpoint/2010/main" val="3192522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Unit testing – why?</a:t>
            </a:r>
          </a:p>
        </p:txBody>
      </p:sp>
      <p:pic>
        <p:nvPicPr>
          <p:cNvPr id="5" name="Content Placeholder 4" descr="http://www.microsoft.com/global/security/sdl/PublishingImages/About/benefits_reducecost_01.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53648" y="1484784"/>
            <a:ext cx="5297592" cy="38884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951240" y="1613118"/>
            <a:ext cx="5833392" cy="3631763"/>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600" dirty="0" smtClean="0">
                <a:solidFill>
                  <a:schemeClr val="tx2"/>
                </a:solidFill>
                <a:latin typeface="Segoe UI Light" pitchFamily="34" charset="0"/>
                <a:ea typeface="Segoe UI" pitchFamily="34" charset="0"/>
                <a:cs typeface="Segoe UI" pitchFamily="34" charset="0"/>
              </a:rPr>
              <a:t>Focus on Mission-critical </a:t>
            </a:r>
            <a:r>
              <a:rPr lang="en-US" sz="2600" dirty="0" err="1" smtClean="0">
                <a:solidFill>
                  <a:schemeClr val="tx2"/>
                </a:solidFill>
                <a:latin typeface="Segoe UI Light" pitchFamily="34" charset="0"/>
                <a:ea typeface="Segoe UI" pitchFamily="34" charset="0"/>
                <a:cs typeface="Segoe UI" pitchFamily="34" charset="0"/>
              </a:rPr>
              <a:t>capabs</a:t>
            </a:r>
            <a:endParaRPr lang="en-US" sz="2600" dirty="0">
              <a:solidFill>
                <a:schemeClr val="tx2"/>
              </a:solidFill>
              <a:latin typeface="Segoe UI Light" pitchFamily="34" charset="0"/>
              <a:ea typeface="Segoe UI" pitchFamily="34" charset="0"/>
              <a:cs typeface="Segoe UI" pitchFamily="34" charset="0"/>
            </a:endParaRPr>
          </a:p>
          <a:p>
            <a:pPr marL="342900" indent="-342900">
              <a:spcAft>
                <a:spcPts val="1200"/>
              </a:spcAft>
              <a:buFont typeface="Arial" panose="020B0604020202020204" pitchFamily="34" charset="0"/>
              <a:buChar char="•"/>
            </a:pPr>
            <a:r>
              <a:rPr lang="en-US" sz="2600" dirty="0" smtClean="0">
                <a:solidFill>
                  <a:schemeClr val="tx2"/>
                </a:solidFill>
                <a:latin typeface="Segoe UI Light" pitchFamily="34" charset="0"/>
                <a:ea typeface="Segoe UI" pitchFamily="34" charset="0"/>
                <a:cs typeface="Segoe UI" pitchFamily="34" charset="0"/>
              </a:rPr>
              <a:t>Supporting evolutionary development </a:t>
            </a:r>
          </a:p>
          <a:p>
            <a:pPr lvl="1">
              <a:spcAft>
                <a:spcPts val="1200"/>
              </a:spcAft>
            </a:pPr>
            <a:r>
              <a:rPr lang="en-US" sz="2000" dirty="0">
                <a:solidFill>
                  <a:schemeClr val="accent1"/>
                </a:solidFill>
                <a:latin typeface="Segoe UI Light" pitchFamily="34" charset="0"/>
                <a:ea typeface="Segoe UI" pitchFamily="34" charset="0"/>
                <a:cs typeface="Segoe UI" pitchFamily="34" charset="0"/>
              </a:rPr>
              <a:t>continuous improvement</a:t>
            </a:r>
          </a:p>
          <a:p>
            <a:pPr marL="342900" indent="-342900">
              <a:spcAft>
                <a:spcPts val="1200"/>
              </a:spcAft>
              <a:buFont typeface="Arial" panose="020B0604020202020204" pitchFamily="34" charset="0"/>
              <a:buChar char="•"/>
            </a:pPr>
            <a:r>
              <a:rPr lang="en-US" sz="2600" dirty="0" smtClean="0">
                <a:solidFill>
                  <a:schemeClr val="tx2"/>
                </a:solidFill>
                <a:latin typeface="Segoe UI Light" pitchFamily="34" charset="0"/>
                <a:ea typeface="Segoe UI" pitchFamily="34" charset="0"/>
                <a:cs typeface="Segoe UI" pitchFamily="34" charset="0"/>
              </a:rPr>
              <a:t>Prevent regressions</a:t>
            </a:r>
            <a:endParaRPr lang="en-US" sz="2600" dirty="0">
              <a:solidFill>
                <a:schemeClr val="tx2"/>
              </a:solidFill>
              <a:latin typeface="Segoe UI Light" pitchFamily="34" charset="0"/>
              <a:ea typeface="Segoe UI" pitchFamily="34" charset="0"/>
              <a:cs typeface="Segoe UI" pitchFamily="34" charset="0"/>
            </a:endParaRPr>
          </a:p>
          <a:p>
            <a:pPr marL="342900" indent="-342900">
              <a:spcAft>
                <a:spcPts val="1200"/>
              </a:spcAft>
              <a:buFont typeface="Arial" panose="020B0604020202020204" pitchFamily="34" charset="0"/>
              <a:buChar char="•"/>
            </a:pPr>
            <a:r>
              <a:rPr lang="en-US" sz="2600" dirty="0" smtClean="0">
                <a:solidFill>
                  <a:schemeClr val="tx2"/>
                </a:solidFill>
                <a:latin typeface="Segoe UI Light" pitchFamily="34" charset="0"/>
                <a:ea typeface="Segoe UI" pitchFamily="34" charset="0"/>
                <a:cs typeface="Segoe UI" pitchFamily="34" charset="0"/>
              </a:rPr>
              <a:t>Reduce the number of bugs</a:t>
            </a:r>
          </a:p>
          <a:p>
            <a:pPr marL="342900" indent="-342900">
              <a:spcAft>
                <a:spcPts val="1200"/>
              </a:spcAft>
              <a:buFont typeface="Arial" panose="020B0604020202020204" pitchFamily="34" charset="0"/>
              <a:buChar char="•"/>
            </a:pPr>
            <a:r>
              <a:rPr lang="en-US" sz="2600" dirty="0" smtClean="0">
                <a:solidFill>
                  <a:schemeClr val="tx2"/>
                </a:solidFill>
                <a:latin typeface="Segoe UI Light" pitchFamily="34" charset="0"/>
                <a:ea typeface="Segoe UI" pitchFamily="34" charset="0"/>
                <a:cs typeface="Segoe UI" pitchFamily="34" charset="0"/>
              </a:rPr>
              <a:t>Reduce the development costs </a:t>
            </a:r>
          </a:p>
          <a:p>
            <a:pPr lvl="1">
              <a:spcAft>
                <a:spcPts val="1200"/>
              </a:spcAft>
            </a:pPr>
            <a:r>
              <a:rPr lang="en-US" sz="2000" dirty="0">
                <a:solidFill>
                  <a:schemeClr val="accent1"/>
                </a:solidFill>
                <a:latin typeface="Segoe UI Light" pitchFamily="34" charset="0"/>
                <a:ea typeface="Segoe UI" pitchFamily="34" charset="0"/>
                <a:cs typeface="Segoe UI" pitchFamily="34" charset="0"/>
              </a:rPr>
              <a:t>for fixes</a:t>
            </a:r>
          </a:p>
        </p:txBody>
      </p:sp>
    </p:spTree>
    <p:extLst>
      <p:ext uri="{BB962C8B-B14F-4D97-AF65-F5344CB8AC3E}">
        <p14:creationId xmlns:p14="http://schemas.microsoft.com/office/powerpoint/2010/main" val="3815006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endParaRPr lang="it-IT" sz="4000" b="1" dirty="0" smtClean="0"/>
          </a:p>
          <a:p>
            <a:r>
              <a:rPr lang="it-IT" sz="4000" b="1" dirty="0" smtClean="0"/>
              <a:t>«</a:t>
            </a:r>
            <a:r>
              <a:rPr lang="it-IT" sz="4000" b="1" dirty="0"/>
              <a:t>Fix </a:t>
            </a:r>
            <a:r>
              <a:rPr lang="it-IT" sz="4000" b="1" dirty="0" err="1"/>
              <a:t>bugs</a:t>
            </a:r>
            <a:r>
              <a:rPr lang="it-IT" sz="4000" b="1" dirty="0"/>
              <a:t> </a:t>
            </a:r>
            <a:r>
              <a:rPr lang="it-IT" sz="4000" b="1" dirty="0" err="1"/>
              <a:t>as</a:t>
            </a:r>
            <a:r>
              <a:rPr lang="it-IT" sz="4000" b="1" dirty="0"/>
              <a:t> </a:t>
            </a:r>
            <a:r>
              <a:rPr lang="it-IT" sz="4000" b="1" dirty="0" err="1"/>
              <a:t>soon</a:t>
            </a:r>
            <a:r>
              <a:rPr lang="it-IT" sz="4000" b="1" dirty="0"/>
              <a:t> </a:t>
            </a:r>
            <a:r>
              <a:rPr lang="it-IT" sz="4000" b="1" dirty="0" err="1"/>
              <a:t>as</a:t>
            </a:r>
            <a:r>
              <a:rPr lang="it-IT" sz="4000" b="1" dirty="0"/>
              <a:t> </a:t>
            </a:r>
            <a:r>
              <a:rPr lang="it-IT" sz="4000" b="1" dirty="0" err="1"/>
              <a:t>you</a:t>
            </a:r>
            <a:r>
              <a:rPr lang="it-IT" sz="4000" b="1" dirty="0"/>
              <a:t> </a:t>
            </a:r>
            <a:r>
              <a:rPr lang="it-IT" sz="4000" b="1" dirty="0" err="1"/>
              <a:t>find</a:t>
            </a:r>
            <a:r>
              <a:rPr lang="it-IT" sz="4000" b="1" dirty="0"/>
              <a:t> </a:t>
            </a:r>
            <a:r>
              <a:rPr lang="it-IT" sz="4000" b="1" dirty="0" err="1"/>
              <a:t>them</a:t>
            </a:r>
            <a:r>
              <a:rPr lang="it-IT" sz="4000" b="1" dirty="0"/>
              <a:t>»</a:t>
            </a:r>
          </a:p>
          <a:p>
            <a:r>
              <a:rPr lang="en-US" dirty="0" smtClean="0"/>
              <a:t>Unfixed </a:t>
            </a:r>
            <a:r>
              <a:rPr lang="en-US" dirty="0"/>
              <a:t>bugs camouflage other bugs</a:t>
            </a:r>
          </a:p>
          <a:p>
            <a:r>
              <a:rPr lang="en-US" dirty="0"/>
              <a:t>Unfixed bugs suggest </a:t>
            </a:r>
            <a:r>
              <a:rPr lang="en-US" dirty="0" smtClean="0"/>
              <a:t>that “</a:t>
            </a:r>
            <a:r>
              <a:rPr lang="en-US" i="1" dirty="0" smtClean="0"/>
              <a:t>the quality </a:t>
            </a:r>
            <a:r>
              <a:rPr lang="en-US" i="1" dirty="0"/>
              <a:t>isn’t </a:t>
            </a:r>
            <a:r>
              <a:rPr lang="en-US" i="1" dirty="0" smtClean="0"/>
              <a:t>important</a:t>
            </a:r>
            <a:r>
              <a:rPr lang="en-US" dirty="0" smtClean="0"/>
              <a:t>”</a:t>
            </a:r>
            <a:endParaRPr lang="en-US" dirty="0"/>
          </a:p>
          <a:p>
            <a:r>
              <a:rPr lang="en-US" dirty="0"/>
              <a:t>Discussing unfixed bugs is a waste of time</a:t>
            </a:r>
          </a:p>
          <a:p>
            <a:r>
              <a:rPr lang="en-US" dirty="0"/>
              <a:t>Unfixed bugs lead to duplicate effort</a:t>
            </a:r>
          </a:p>
        </p:txBody>
      </p:sp>
      <p:sp>
        <p:nvSpPr>
          <p:cNvPr id="2" name="Title 1"/>
          <p:cNvSpPr>
            <a:spLocks noGrp="1"/>
          </p:cNvSpPr>
          <p:nvPr>
            <p:ph type="title"/>
          </p:nvPr>
        </p:nvSpPr>
        <p:spPr/>
        <p:txBody>
          <a:bodyPr/>
          <a:lstStyle/>
          <a:p>
            <a:r>
              <a:rPr lang="en-GB" dirty="0" smtClean="0"/>
              <a:t>Best practice..</a:t>
            </a:r>
            <a:endParaRPr lang="en-GB" dirty="0"/>
          </a:p>
        </p:txBody>
      </p:sp>
    </p:spTree>
    <p:extLst>
      <p:ext uri="{BB962C8B-B14F-4D97-AF65-F5344CB8AC3E}">
        <p14:creationId xmlns:p14="http://schemas.microsoft.com/office/powerpoint/2010/main" val="2997435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16370</TotalTime>
  <Words>808</Words>
  <Application>Microsoft Office PowerPoint</Application>
  <PresentationFormat>Widescreen</PresentationFormat>
  <Paragraphs>193</Paragraphs>
  <Slides>24</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Black</vt:lpstr>
      <vt:lpstr>Calibri</vt:lpstr>
      <vt:lpstr>Segoe UI</vt:lpstr>
      <vt:lpstr>Segoe UI Black</vt:lpstr>
      <vt:lpstr>Segoe UI Light</vt:lpstr>
      <vt:lpstr>Segoe WP</vt:lpstr>
      <vt:lpstr>1_Office Theme</vt:lpstr>
      <vt:lpstr>Testing your databases</vt:lpstr>
      <vt:lpstr>Agenda</vt:lpstr>
      <vt:lpstr>DevOps concept</vt:lpstr>
      <vt:lpstr>We will speak about…</vt:lpstr>
      <vt:lpstr>We want reach these goals</vt:lpstr>
      <vt:lpstr>What we need to reach DevOps</vt:lpstr>
      <vt:lpstr>Unit Testing concept</vt:lpstr>
      <vt:lpstr>Unit testing – why?</vt:lpstr>
      <vt:lpstr>Best practice..</vt:lpstr>
      <vt:lpstr>Lesson learnt</vt:lpstr>
      <vt:lpstr>What we usually do when “testing”</vt:lpstr>
      <vt:lpstr>What we have to test on databases</vt:lpstr>
      <vt:lpstr>A possible solution</vt:lpstr>
      <vt:lpstr>tSQLt – Structure</vt:lpstr>
      <vt:lpstr>tSQLt – Pipeline</vt:lpstr>
      <vt:lpstr>LET’S PLAY</vt:lpstr>
      <vt:lpstr>Conclusions</vt:lpstr>
      <vt:lpstr>Questions?</vt:lpstr>
      <vt:lpstr>THANK YOU!</vt:lpstr>
      <vt:lpstr>Resources</vt:lpstr>
      <vt:lpstr>My work</vt:lpstr>
      <vt:lpstr>Books</vt:lpstr>
      <vt:lpstr>Grazie agli sponsor</vt:lpstr>
      <vt:lpstr>PowerPoint Presentation</vt:lpstr>
    </vt:vector>
  </TitlesOfParts>
  <Company>Scott Logic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Colin Eberhardt;Nicolò Carandini</dc:creator>
  <cp:lastModifiedBy>Alessandro Alpi</cp:lastModifiedBy>
  <cp:revision>183</cp:revision>
  <dcterms:created xsi:type="dcterms:W3CDTF">2011-06-17T08:37:44Z</dcterms:created>
  <dcterms:modified xsi:type="dcterms:W3CDTF">2016-02-05T12:59:21Z</dcterms:modified>
</cp:coreProperties>
</file>