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9" r:id="rId5"/>
    <p:sldId id="264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47178"/>
    <a:srgbClr val="447276"/>
    <a:srgbClr val="49B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70015" autoAdjust="0"/>
  </p:normalViewPr>
  <p:slideViewPr>
    <p:cSldViewPr snapToGrid="0" showGuides="1">
      <p:cViewPr varScale="1">
        <p:scale>
          <a:sx n="58" d="100"/>
          <a:sy n="58" d="100"/>
        </p:scale>
        <p:origin x="164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7B8B-4C1F-4EC3-80AA-174B234B640D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23F14-F8FA-429E-B178-328883F6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tlatestversion.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Buongiorno a tutti e benvenuti al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DevOpsHeroes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 cos'è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DevOpsHeroes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 di diventare un evento sul topic di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appunto, si tratta solo di un'idea condivisa tra due aziende. Elfo ed Engage IT Services.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prima, che vuole creare qualcosa orientato alla community e la seconda che, con la propria esperienza di organizzazione, ha, da tempo, lo stesso obbiettivo.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Quindi, dalle due realtà, nasce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DevOpsHeroes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definitiva, lo scopo principale della giornata di oggi è quella di portare i partecipanti lungo un percorso ben definito, alla fine del quale tutti potremo dire che non si è di fronte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 una semplice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buzzword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Cercheremo di essere tutti arricchiti dalla filosofia, invogliati a capire le nostre situazioni reali ed infine, volenterosi di verificare con mano i vantaggi che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soluzioni proposte possono portare.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Sappiamo tutti quanto è semplice seguire una corrente, o meglio, incappare nei retroscena di quella "moda". Ecco, siamo tutti qui per approfondire le pratiche, le idee e le soluzioni, in via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 tutto pragmatica, al fine di migliorare la gestione delle nostre applicazioni.</a:t>
            </a: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23F14-F8FA-429E-B178-328883F627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0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 dicevamo, tutto questo non sarebbe possibile senza l'aiuto di Elfo ed Engage IT Services.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due aziende hanno unito le forze per ottenere questa interessante giornata.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Engage IT Services, ci occupiamo di consulenza architetturale in ambito enterprise soprattutto, seguiamo migrazioni di piattaforme, evoluzioni verso il cloud, ecc.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impegniamo anche sul ramo della formazione, con particolare focus alla team leadership e a tutto quello che concerne il mondo Agile.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maggiori informazioni su Engage potrete parlare con me o con Michael durante la giornata, ormai alcuni di voi ci conoscono.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 presento ora Roberto, che vi dirà due parole su Elfo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23F14-F8FA-429E-B178-328883F627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6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enorme ringraziamento va anche alle community che ci hanno sostenuto durante l'organizzazione dell'evento, su tutte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GetLatestVersion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cui membri avrete modo di conoscere durante la giornata come speaker.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Vorrei passare la palla per due parole a Igor Antonacci, fondatore di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GetLatestVersion.it</a:t>
            </a: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23F14-F8FA-429E-B178-328883F627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Proseguiamo con i ringraziamenti. Dobbiamo essere grati ancora una volta all'Università Degli Studi di Parma, con il nostro fondamentale collaboratore qui, il prof. Stefano Cagnoni.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23F14-F8FA-429E-B178-328883F627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Passiamo ai dettagli della giornata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Abbiamo DUE TRACK, una metodologica/architetturale ed una tecnologica/sviluppo. La prima è distinta dal colore rosa e la seconda dal colore blu.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Ogni stanza avrà il colore + i titoli della sessione durante l'arco della giornata.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aule sono la numero X e la numero Y, qui dietro l'angolo.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Abbiamo creato per voi una cartellina a tema, una penna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la quale è possibile anche scrivere, un blocco note ed un paio di chicche.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prima è il blocco dei feedback. Mi raccomando, per noi è importante capire il vostro indice di gradimento sulle sessioni.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foglietto, una sessione, indicate il titolo e date un voto/suggerimento.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Inoltre, troverete un ticket per il pranzo. Dovrete inserirlo in uno scatolone col vostro nome. Estrarremo alla fine la licenza Professional di Octopus Deploy!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 raccomando postate 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twittate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Fate foto senza problemi e mostrate la giornata ai vostri amici che sono rimasti a casa :)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 ricordo inoltre, che a breve inizieremo l'intervista con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Damian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Brady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MVP di Visual Studio e Architetto software di Octopus Deploy.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 scappate,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perchè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subito dopo la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keynote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procederemo con l'intervista.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Buon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DevOpsHeroes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tutti!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23F14-F8FA-429E-B178-328883F627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3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ont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28449" y="6231489"/>
            <a:ext cx="1784152" cy="340761"/>
            <a:chOff x="428449" y="6231489"/>
            <a:chExt cx="1784152" cy="340761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55" y="6231489"/>
              <a:ext cx="1470546" cy="340761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49" y="6231489"/>
              <a:ext cx="313606" cy="313606"/>
            </a:xfrm>
            <a:prstGeom prst="rect">
              <a:avLst/>
            </a:prstGeom>
          </p:spPr>
        </p:pic>
      </p:grpSp>
      <p:pic>
        <p:nvPicPr>
          <p:cNvPr id="9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63" y="2774350"/>
            <a:ext cx="4123673" cy="1309300"/>
          </a:xfrm>
          <a:prstGeom prst="rect">
            <a:avLst/>
          </a:prstGeom>
        </p:spPr>
      </p:pic>
      <p:sp>
        <p:nvSpPr>
          <p:cNvPr id="11" name="Rectangle 12"/>
          <p:cNvSpPr/>
          <p:nvPr/>
        </p:nvSpPr>
        <p:spPr>
          <a:xfrm>
            <a:off x="4100838" y="3119735"/>
            <a:ext cx="4136325" cy="345251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405805"/>
              </a:avLst>
            </a:prstTxWarp>
            <a:spAutoFit/>
          </a:bodyPr>
          <a:lstStyle/>
          <a:p>
            <a:pPr algn="ctr"/>
            <a:r>
              <a:rPr lang="en-US" sz="2000" cap="none" spc="0" dirty="0">
                <a:ln w="0">
                  <a:noFill/>
                </a:ln>
                <a:solidFill>
                  <a:srgbClr val="EB1D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OTTOBRE 2016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E8F0-19A4-4F5E-A1B0-B025C2C7DD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03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&amp; Subtitle">
    <p:bg>
      <p:bgPr>
        <a:gradFill>
          <a:gsLst>
            <a:gs pos="0">
              <a:srgbClr val="49BBC2"/>
            </a:gs>
            <a:gs pos="74000">
              <a:srgbClr val="147178"/>
            </a:gs>
            <a:gs pos="100000">
              <a:srgbClr val="14717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3" y="5156281"/>
            <a:ext cx="1200150" cy="1200150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463550"/>
            <a:ext cx="3952876" cy="5465120"/>
          </a:xfrm>
          <a:prstGeom prst="rect">
            <a:avLst/>
          </a:prstGeom>
        </p:spPr>
      </p:pic>
      <p:sp>
        <p:nvSpPr>
          <p:cNvPr id="13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E8F0-19A4-4F5E-A1B0-B025C2C7DD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1" y="4520317"/>
            <a:ext cx="4182374" cy="5311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dirty="0"/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Speaker name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5582696"/>
            <a:ext cx="7175500" cy="5435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dirty="0"/>
            </a:lvl1pPr>
          </a:lstStyle>
          <a:p>
            <a:pPr lvl="0"/>
            <a:r>
              <a:rPr lang="en-US" sz="2800" dirty="0">
                <a:solidFill>
                  <a:srgbClr val="49BBC2"/>
                </a:solidFill>
                <a:latin typeface="Arial Black" panose="020B0A04020102020204" pitchFamily="34" charset="0"/>
              </a:rPr>
              <a:t>email@domain.com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5051506"/>
            <a:ext cx="4182374" cy="5311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dirty="0"/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@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TwitterHandle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838200" y="10128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SESSION TITLE</a:t>
            </a:r>
            <a:br>
              <a:rPr lang="en-US" dirty="0"/>
            </a:b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547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2773"/>
            <a:ext cx="12192000" cy="2309365"/>
          </a:xfrm>
          <a:prstGeom prst="rect">
            <a:avLst/>
          </a:prstGeom>
        </p:spPr>
      </p:pic>
      <p:cxnSp>
        <p:nvCxnSpPr>
          <p:cNvPr id="9" name="Straight Connector 4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5400">
            <a:solidFill>
              <a:srgbClr val="EB1D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6775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E8F0-19A4-4F5E-A1B0-B025C2C7DD6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8200" y="1690688"/>
            <a:ext cx="10515600" cy="42910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gradFill>
          <a:gsLst>
            <a:gs pos="0">
              <a:srgbClr val="49BBC2"/>
            </a:gs>
            <a:gs pos="74000">
              <a:srgbClr val="147178"/>
            </a:gs>
            <a:gs pos="100000">
              <a:srgbClr val="14717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2941"/>
            <a:ext cx="12192000" cy="2309365"/>
          </a:xfrm>
          <a:prstGeom prst="rect">
            <a:avLst/>
          </a:prstGeom>
        </p:spPr>
      </p:pic>
      <p:cxnSp>
        <p:nvCxnSpPr>
          <p:cNvPr id="12" name="Straight Connector 3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>
                <a:solidFill>
                  <a:schemeClr val="bg1"/>
                </a:solidFill>
                <a:latin typeface="Arial Black" panose="020B0A04020102020204" pitchFamily="34" charset="0"/>
              </a:rPr>
              <a:t>DEMO	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 marL="0" lvl="0" indent="0">
              <a:buNone/>
            </a:pPr>
            <a:r>
              <a:rPr lang="it-IT" sz="32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Description</a:t>
            </a:r>
            <a:endParaRPr lang="it-IT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6775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E8F0-19A4-4F5E-A1B0-B025C2C7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bg>
      <p:bgPr>
        <a:gradFill>
          <a:gsLst>
            <a:gs pos="0">
              <a:srgbClr val="49BBC2"/>
            </a:gs>
            <a:gs pos="74000">
              <a:srgbClr val="147178"/>
            </a:gs>
            <a:gs pos="100000">
              <a:srgbClr val="14717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-119202"/>
            <a:ext cx="10915650" cy="7096403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214" y="2770987"/>
            <a:ext cx="4123672" cy="1316026"/>
          </a:xfrm>
          <a:prstGeom prst="rect">
            <a:avLst/>
          </a:prstGeom>
        </p:spPr>
      </p:pic>
      <p:sp>
        <p:nvSpPr>
          <p:cNvPr id="12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810625" y="63081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E8F0-19A4-4F5E-A1B0-B025C2C7DD6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449" y="6231489"/>
            <a:ext cx="1784152" cy="340761"/>
            <a:chOff x="428449" y="6231489"/>
            <a:chExt cx="1784152" cy="340761"/>
          </a:xfrm>
        </p:grpSpPr>
        <p:pic>
          <p:nvPicPr>
            <p:cNvPr id="13" name="Immagin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55" y="6231489"/>
              <a:ext cx="1470546" cy="340761"/>
            </a:xfrm>
            <a:prstGeom prst="rect">
              <a:avLst/>
            </a:prstGeom>
          </p:spPr>
        </p:pic>
        <p:pic>
          <p:nvPicPr>
            <p:cNvPr id="14" name="Immagine 7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49" y="6231489"/>
              <a:ext cx="313606" cy="31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63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71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opsheroes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s://www.facebook.com/devopsheroes/?fref=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tif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fb.me/getlatestversion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getlatestversion.it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evopsheroes/?fref=ts" TargetMode="External"/><Relationship Id="rId2" Type="http://schemas.openxmlformats.org/officeDocument/2006/relationships/hyperlink" Target="http://www.devopsheroes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EEE8F0-19A4-4F5E-A1B0-B025C2C7DD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0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EEE8F0-19A4-4F5E-A1B0-B025C2C7DD62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BENVENUTI!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devopsheroes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  <a:hlinkClick r:id="rId3"/>
              </a:rPr>
              <a:t>www.devopsheroes.net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4"/>
              </a:rPr>
              <a:t>https://www.facebook.com/devopsheroes/?fref=ts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125" y="3272466"/>
            <a:ext cx="8064260" cy="24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2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EEE8F0-19A4-4F5E-A1B0-B025C2C7DD62}" type="slidenum">
              <a:rPr lang="en-US" smtClean="0"/>
              <a:t>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 &amp; Organizers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2856" y="4196140"/>
            <a:ext cx="3561964" cy="1334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0671" y="2532076"/>
            <a:ext cx="3511643" cy="119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8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EEE8F0-19A4-4F5E-A1B0-B025C2C7DD62}" type="slidenum">
              <a:rPr lang="en-US" smtClean="0"/>
              <a:t>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 &amp; Organizers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71397" y="2019415"/>
            <a:ext cx="3590638" cy="1573453"/>
            <a:chOff x="1238832" y="4362171"/>
            <a:chExt cx="3590638" cy="157345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6017" y="4362171"/>
              <a:ext cx="1573453" cy="157345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238832" y="5383619"/>
              <a:ext cx="29833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getlatestversion.it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1434" y="4087899"/>
            <a:ext cx="3914042" cy="11742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3" y="2430352"/>
            <a:ext cx="2716615" cy="1012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89" y="2309396"/>
            <a:ext cx="1337389" cy="1254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70" y="4510537"/>
            <a:ext cx="3533589" cy="7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4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EEE8F0-19A4-4F5E-A1B0-B025C2C7DD62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Community - </a:t>
            </a:r>
            <a:r>
              <a:rPr lang="it-IT" dirty="0" err="1"/>
              <a:t>GetLatestVersion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b="1" dirty="0"/>
              <a:t>Web</a:t>
            </a:r>
            <a:r>
              <a:rPr lang="it-IT" dirty="0"/>
              <a:t>: </a:t>
            </a:r>
            <a:r>
              <a:rPr lang="it-IT" dirty="0">
                <a:hlinkClick r:id="rId2"/>
              </a:rPr>
              <a:t>getlatestversion.it</a:t>
            </a:r>
            <a:endParaRPr lang="it-IT" dirty="0"/>
          </a:p>
          <a:p>
            <a:r>
              <a:rPr lang="it-IT" b="1" dirty="0"/>
              <a:t>Twitter</a:t>
            </a:r>
            <a:r>
              <a:rPr lang="it-IT" dirty="0"/>
              <a:t>: @</a:t>
            </a:r>
            <a:r>
              <a:rPr lang="it-IT" dirty="0" err="1"/>
              <a:t>glv_it</a:t>
            </a:r>
            <a:endParaRPr lang="it-IT" dirty="0"/>
          </a:p>
          <a:p>
            <a:r>
              <a:rPr lang="it-IT" b="1" dirty="0"/>
              <a:t>Facebook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http://fb.me/getlatestversion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14426"/>
            <a:ext cx="981547" cy="981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460" y="3205359"/>
            <a:ext cx="999680" cy="999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853" y="3214426"/>
            <a:ext cx="999680" cy="999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4246" y="3242106"/>
            <a:ext cx="972000" cy="97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959" y="3205359"/>
            <a:ext cx="1054722" cy="9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7529" y="3214426"/>
            <a:ext cx="943107" cy="1000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118" y="4462214"/>
            <a:ext cx="971686" cy="8668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1460" y="4414582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0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EEE8F0-19A4-4F5E-A1B0-B025C2C7DD62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Grazie</a:t>
            </a:r>
            <a:r>
              <a:rPr lang="en-US" dirty="0"/>
              <a:t> a..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609683"/>
            <a:ext cx="7696200" cy="163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7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EEE8F0-19A4-4F5E-A1B0-B025C2C7DD6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233362"/>
            <a:ext cx="90868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7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EEE8F0-19A4-4F5E-A1B0-B025C2C7DD6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38112"/>
            <a:ext cx="91249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EEE8F0-19A4-4F5E-A1B0-B025C2C7DD6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BUONA GIORNATA!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devopsheroes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www.devopsheroes.net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3"/>
              </a:rPr>
              <a:t>https://www.facebook.com/devopsheroes/?fref=ts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25" y="3272466"/>
            <a:ext cx="8064260" cy="24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84520"/>
      </p:ext>
    </p:extLst>
  </p:cSld>
  <p:clrMapOvr>
    <a:masterClrMapping/>
  </p:clrMapOvr>
</p:sld>
</file>

<file path=ppt/theme/theme1.xml><?xml version="1.0" encoding="utf-8"?>
<a:theme xmlns:a="http://schemas.openxmlformats.org/drawingml/2006/main" name="DOH2016_theme">
  <a:themeElements>
    <a:clrScheme name="Custom 16">
      <a:dk1>
        <a:srgbClr val="FFFFFF"/>
      </a:dk1>
      <a:lt1>
        <a:srgbClr val="147178"/>
      </a:lt1>
      <a:dk2>
        <a:srgbClr val="FFFFFF"/>
      </a:dk2>
      <a:lt2>
        <a:srgbClr val="147178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9BBC2"/>
      </a:hlink>
      <a:folHlink>
        <a:srgbClr val="EB91B8"/>
      </a:folHlink>
    </a:clrScheme>
    <a:fontScheme name="DevOpsHero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OH2016.potx" id="{982B94F7-BE99-422D-B2C7-7653DDFEC459}" vid="{0D1AE678-3BF9-4B1D-B4D8-15310FD8A3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DOH2016</Template>
  <TotalTime>209</TotalTime>
  <Words>152</Words>
  <Application>Microsoft Office PowerPoint</Application>
  <PresentationFormat>Widescreen</PresentationFormat>
  <Paragraphs>38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DOH2016_theme</vt:lpstr>
      <vt:lpstr>PowerPoint Presentation</vt:lpstr>
      <vt:lpstr>BENVENUTI!</vt:lpstr>
      <vt:lpstr>Sponsors &amp; Organizers</vt:lpstr>
      <vt:lpstr>Sponsors &amp; Organizers</vt:lpstr>
      <vt:lpstr>Community - GetLatestVersion</vt:lpstr>
      <vt:lpstr>Grazie a.. </vt:lpstr>
      <vt:lpstr>PowerPoint Presentation</vt:lpstr>
      <vt:lpstr>PowerPoint Presentation</vt:lpstr>
      <vt:lpstr>BUONA GIORNATA!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Alpi</dc:creator>
  <cp:lastModifiedBy>Alessandro Alpi</cp:lastModifiedBy>
  <cp:revision>6</cp:revision>
  <dcterms:created xsi:type="dcterms:W3CDTF">2016-10-15T10:33:15Z</dcterms:created>
  <dcterms:modified xsi:type="dcterms:W3CDTF">2016-10-29T10:49:53Z</dcterms:modified>
</cp:coreProperties>
</file>