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297" r:id="rId4"/>
    <p:sldId id="281" r:id="rId5"/>
    <p:sldId id="286" r:id="rId6"/>
    <p:sldId id="287" r:id="rId7"/>
    <p:sldId id="289" r:id="rId8"/>
    <p:sldId id="288" r:id="rId9"/>
    <p:sldId id="291" r:id="rId10"/>
    <p:sldId id="292" r:id="rId11"/>
    <p:sldId id="290" r:id="rId12"/>
    <p:sldId id="279" r:id="rId13"/>
    <p:sldId id="293" r:id="rId14"/>
    <p:sldId id="294" r:id="rId15"/>
    <p:sldId id="296" r:id="rId16"/>
    <p:sldId id="295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9287"/>
    <a:srgbClr val="2A4A45"/>
    <a:srgbClr val="355D56"/>
    <a:srgbClr val="BAD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 varScale="1">
        <p:scale>
          <a:sx n="82" d="100"/>
          <a:sy n="82" d="100"/>
        </p:scale>
        <p:origin x="7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7714-8A9F-481E-82F2-5279CB89130A}" type="datetimeFigureOut">
              <a:rPr lang="it-IT" smtClean="0"/>
              <a:t>09/06/2016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E65E5-4CDC-43E4-B047-AE2A119C39F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39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E65E5-4CDC-43E4-B047-AE2A119C39F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212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35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806" y="4243845"/>
            <a:ext cx="2286017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9495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903278" y="2590078"/>
            <a:ext cx="2288721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09/06/16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17997" y="2827116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09/06/16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09/06/16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09/06/16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09/06/16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09/06/16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09/06/16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09/06/16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09/06/16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09/06/16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09/06/16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09/06/16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09/06/16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09/06/16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09/06/16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09/06/16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09/06/16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95000"/>
              </a:schemeClr>
            </a:gs>
            <a:gs pos="5000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09/06/16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7.jpeg"/><Relationship Id="rId7" Type="http://schemas.openxmlformats.org/officeDocument/2006/relationships/image" Target="../media/image22.png"/><Relationship Id="rId12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hyperlink" Target="http://suxstellino.wordpress.com/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://blogs.dotnethell.it/suxstellin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www.engageitservices.it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www.alessandroalpi.net/" TargetMode="External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39287"/>
            </a:gs>
            <a:gs pos="50000">
              <a:srgbClr val="BADFB7"/>
            </a:gs>
            <a:gs pos="100000">
              <a:srgbClr val="539287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803381"/>
            <a:ext cx="9190213" cy="1080762"/>
          </a:xfrm>
        </p:spPr>
        <p:txBody>
          <a:bodyPr/>
          <a:lstStyle/>
          <a:p>
            <a:r>
              <a:rPr lang="it-IT" sz="5600" dirty="0"/>
              <a:t>Database &amp; Source Control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9901644" y="3143802"/>
            <a:ext cx="22054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600" b="1" dirty="0"/>
              <a:t>9</a:t>
            </a:r>
            <a:r>
              <a:rPr lang="it-IT" sz="3600" dirty="0"/>
              <a:t> giugno </a:t>
            </a:r>
            <a:r>
              <a:rPr lang="it-IT" sz="1400" dirty="0"/>
              <a:t>2016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35" y="596331"/>
            <a:ext cx="1700840" cy="1593701"/>
          </a:xfrm>
          <a:prstGeom prst="rect">
            <a:avLst/>
          </a:prstGeom>
        </p:spPr>
      </p:pic>
      <p:pic>
        <p:nvPicPr>
          <p:cNvPr id="13" name="Segnaposto contenuto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108" y="5913121"/>
            <a:ext cx="2019865" cy="636208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9962607" y="5565858"/>
            <a:ext cx="1741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355D56"/>
                </a:solidFill>
              </a:rPr>
              <a:t>Sponsored</a:t>
            </a:r>
            <a:r>
              <a:rPr lang="it-IT" sz="1400" dirty="0">
                <a:solidFill>
                  <a:srgbClr val="355D56"/>
                </a:solidFill>
              </a:rPr>
              <a:t> by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121921" y="4354519"/>
            <a:ext cx="8958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Anche con SQL Server si può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49475" y="4908517"/>
            <a:ext cx="3973981" cy="1640812"/>
            <a:chOff x="3278268" y="2454699"/>
            <a:chExt cx="6088306" cy="2513793"/>
          </a:xfrm>
        </p:grpSpPr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278268" y="2454699"/>
              <a:ext cx="1080120" cy="1472891"/>
            </a:xfrm>
            <a:custGeom>
              <a:avLst/>
              <a:gdLst>
                <a:gd name="T0" fmla="*/ 1460 w 1460"/>
                <a:gd name="T1" fmla="*/ 384 h 1615"/>
                <a:gd name="T2" fmla="*/ 1460 w 1460"/>
                <a:gd name="T3" fmla="*/ 1359 h 1615"/>
                <a:gd name="T4" fmla="*/ 1460 w 1460"/>
                <a:gd name="T5" fmla="*/ 1359 h 1615"/>
                <a:gd name="T6" fmla="*/ 730 w 1460"/>
                <a:gd name="T7" fmla="*/ 1615 h 1615"/>
                <a:gd name="T8" fmla="*/ 0 w 1460"/>
                <a:gd name="T9" fmla="*/ 1359 h 1615"/>
                <a:gd name="T10" fmla="*/ 0 w 1460"/>
                <a:gd name="T11" fmla="*/ 1359 h 1615"/>
                <a:gd name="T12" fmla="*/ 0 w 1460"/>
                <a:gd name="T13" fmla="*/ 1359 h 1615"/>
                <a:gd name="T14" fmla="*/ 0 w 1460"/>
                <a:gd name="T15" fmla="*/ 1339 h 1615"/>
                <a:gd name="T16" fmla="*/ 0 w 1460"/>
                <a:gd name="T17" fmla="*/ 1329 h 1615"/>
                <a:gd name="T18" fmla="*/ 0 w 1460"/>
                <a:gd name="T19" fmla="*/ 394 h 1615"/>
                <a:gd name="T20" fmla="*/ 730 w 1460"/>
                <a:gd name="T21" fmla="*/ 591 h 1615"/>
                <a:gd name="T22" fmla="*/ 1460 w 1460"/>
                <a:gd name="T23" fmla="*/ 384 h 1615"/>
                <a:gd name="T24" fmla="*/ 730 w 1460"/>
                <a:gd name="T25" fmla="*/ 541 h 1615"/>
                <a:gd name="T26" fmla="*/ 1460 w 1460"/>
                <a:gd name="T27" fmla="*/ 275 h 1615"/>
                <a:gd name="T28" fmla="*/ 730 w 1460"/>
                <a:gd name="T29" fmla="*/ 0 h 1615"/>
                <a:gd name="T30" fmla="*/ 0 w 1460"/>
                <a:gd name="T31" fmla="*/ 275 h 1615"/>
                <a:gd name="T32" fmla="*/ 730 w 1460"/>
                <a:gd name="T33" fmla="*/ 541 h 1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0" h="1615">
                  <a:moveTo>
                    <a:pt x="1460" y="384"/>
                  </a:moveTo>
                  <a:cubicBezTo>
                    <a:pt x="1460" y="1359"/>
                    <a:pt x="1460" y="1359"/>
                    <a:pt x="1460" y="1359"/>
                  </a:cubicBezTo>
                  <a:cubicBezTo>
                    <a:pt x="1460" y="1359"/>
                    <a:pt x="1460" y="1359"/>
                    <a:pt x="1460" y="1359"/>
                  </a:cubicBezTo>
                  <a:cubicBezTo>
                    <a:pt x="1431" y="1507"/>
                    <a:pt x="1115" y="1615"/>
                    <a:pt x="730" y="1615"/>
                  </a:cubicBezTo>
                  <a:cubicBezTo>
                    <a:pt x="346" y="1615"/>
                    <a:pt x="30" y="1507"/>
                    <a:pt x="0" y="1359"/>
                  </a:cubicBezTo>
                  <a:cubicBezTo>
                    <a:pt x="0" y="1359"/>
                    <a:pt x="0" y="1359"/>
                    <a:pt x="0" y="1359"/>
                  </a:cubicBezTo>
                  <a:cubicBezTo>
                    <a:pt x="0" y="1359"/>
                    <a:pt x="0" y="1359"/>
                    <a:pt x="0" y="1359"/>
                  </a:cubicBezTo>
                  <a:cubicBezTo>
                    <a:pt x="0" y="1349"/>
                    <a:pt x="0" y="1349"/>
                    <a:pt x="0" y="1339"/>
                  </a:cubicBezTo>
                  <a:cubicBezTo>
                    <a:pt x="0" y="1339"/>
                    <a:pt x="0" y="1339"/>
                    <a:pt x="0" y="1329"/>
                  </a:cubicBezTo>
                  <a:cubicBezTo>
                    <a:pt x="0" y="394"/>
                    <a:pt x="0" y="394"/>
                    <a:pt x="0" y="394"/>
                  </a:cubicBezTo>
                  <a:cubicBezTo>
                    <a:pt x="119" y="522"/>
                    <a:pt x="434" y="591"/>
                    <a:pt x="730" y="591"/>
                  </a:cubicBezTo>
                  <a:cubicBezTo>
                    <a:pt x="1026" y="591"/>
                    <a:pt x="1342" y="522"/>
                    <a:pt x="1460" y="384"/>
                  </a:cubicBezTo>
                  <a:close/>
                  <a:moveTo>
                    <a:pt x="730" y="541"/>
                  </a:moveTo>
                  <a:cubicBezTo>
                    <a:pt x="1135" y="541"/>
                    <a:pt x="1460" y="423"/>
                    <a:pt x="1460" y="275"/>
                  </a:cubicBezTo>
                  <a:cubicBezTo>
                    <a:pt x="1460" y="128"/>
                    <a:pt x="1135" y="0"/>
                    <a:pt x="730" y="0"/>
                  </a:cubicBezTo>
                  <a:cubicBezTo>
                    <a:pt x="326" y="0"/>
                    <a:pt x="0" y="128"/>
                    <a:pt x="0" y="275"/>
                  </a:cubicBezTo>
                  <a:cubicBezTo>
                    <a:pt x="0" y="423"/>
                    <a:pt x="326" y="541"/>
                    <a:pt x="730" y="54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103098" y="2480796"/>
              <a:ext cx="1985804" cy="2487696"/>
              <a:chOff x="5103098" y="2480796"/>
              <a:chExt cx="1985804" cy="2487696"/>
            </a:xfrm>
          </p:grpSpPr>
          <p:sp>
            <p:nvSpPr>
              <p:cNvPr id="20" name="Freeform 19"/>
              <p:cNvSpPr>
                <a:spLocks noEditPoints="1"/>
              </p:cNvSpPr>
              <p:nvPr/>
            </p:nvSpPr>
            <p:spPr bwMode="auto">
              <a:xfrm>
                <a:off x="5555940" y="2480796"/>
                <a:ext cx="1080120" cy="1472891"/>
              </a:xfrm>
              <a:custGeom>
                <a:avLst/>
                <a:gdLst>
                  <a:gd name="T0" fmla="*/ 1460 w 1460"/>
                  <a:gd name="T1" fmla="*/ 384 h 1615"/>
                  <a:gd name="T2" fmla="*/ 1460 w 1460"/>
                  <a:gd name="T3" fmla="*/ 1359 h 1615"/>
                  <a:gd name="T4" fmla="*/ 1460 w 1460"/>
                  <a:gd name="T5" fmla="*/ 1359 h 1615"/>
                  <a:gd name="T6" fmla="*/ 730 w 1460"/>
                  <a:gd name="T7" fmla="*/ 1615 h 1615"/>
                  <a:gd name="T8" fmla="*/ 0 w 1460"/>
                  <a:gd name="T9" fmla="*/ 1359 h 1615"/>
                  <a:gd name="T10" fmla="*/ 0 w 1460"/>
                  <a:gd name="T11" fmla="*/ 1359 h 1615"/>
                  <a:gd name="T12" fmla="*/ 0 w 1460"/>
                  <a:gd name="T13" fmla="*/ 1359 h 1615"/>
                  <a:gd name="T14" fmla="*/ 0 w 1460"/>
                  <a:gd name="T15" fmla="*/ 1339 h 1615"/>
                  <a:gd name="T16" fmla="*/ 0 w 1460"/>
                  <a:gd name="T17" fmla="*/ 1329 h 1615"/>
                  <a:gd name="T18" fmla="*/ 0 w 1460"/>
                  <a:gd name="T19" fmla="*/ 394 h 1615"/>
                  <a:gd name="T20" fmla="*/ 730 w 1460"/>
                  <a:gd name="T21" fmla="*/ 591 h 1615"/>
                  <a:gd name="T22" fmla="*/ 1460 w 1460"/>
                  <a:gd name="T23" fmla="*/ 384 h 1615"/>
                  <a:gd name="T24" fmla="*/ 730 w 1460"/>
                  <a:gd name="T25" fmla="*/ 541 h 1615"/>
                  <a:gd name="T26" fmla="*/ 1460 w 1460"/>
                  <a:gd name="T27" fmla="*/ 275 h 1615"/>
                  <a:gd name="T28" fmla="*/ 730 w 1460"/>
                  <a:gd name="T29" fmla="*/ 0 h 1615"/>
                  <a:gd name="T30" fmla="*/ 0 w 1460"/>
                  <a:gd name="T31" fmla="*/ 275 h 1615"/>
                  <a:gd name="T32" fmla="*/ 730 w 1460"/>
                  <a:gd name="T33" fmla="*/ 541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0" h="1615">
                    <a:moveTo>
                      <a:pt x="1460" y="384"/>
                    </a:move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31" y="1507"/>
                      <a:pt x="1115" y="1615"/>
                      <a:pt x="730" y="1615"/>
                    </a:cubicBezTo>
                    <a:cubicBezTo>
                      <a:pt x="346" y="1615"/>
                      <a:pt x="30" y="1507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49"/>
                      <a:pt x="0" y="1349"/>
                      <a:pt x="0" y="1339"/>
                    </a:cubicBezTo>
                    <a:cubicBezTo>
                      <a:pt x="0" y="1339"/>
                      <a:pt x="0" y="1339"/>
                      <a:pt x="0" y="1329"/>
                    </a:cubicBezTo>
                    <a:cubicBezTo>
                      <a:pt x="0" y="394"/>
                      <a:pt x="0" y="394"/>
                      <a:pt x="0" y="394"/>
                    </a:cubicBezTo>
                    <a:cubicBezTo>
                      <a:pt x="119" y="522"/>
                      <a:pt x="434" y="591"/>
                      <a:pt x="730" y="591"/>
                    </a:cubicBezTo>
                    <a:cubicBezTo>
                      <a:pt x="1026" y="591"/>
                      <a:pt x="1342" y="522"/>
                      <a:pt x="1460" y="384"/>
                    </a:cubicBezTo>
                    <a:close/>
                    <a:moveTo>
                      <a:pt x="730" y="541"/>
                    </a:moveTo>
                    <a:cubicBezTo>
                      <a:pt x="1135" y="541"/>
                      <a:pt x="1460" y="423"/>
                      <a:pt x="1460" y="275"/>
                    </a:cubicBezTo>
                    <a:cubicBezTo>
                      <a:pt x="1460" y="128"/>
                      <a:pt x="1135" y="0"/>
                      <a:pt x="730" y="0"/>
                    </a:cubicBezTo>
                    <a:cubicBezTo>
                      <a:pt x="326" y="0"/>
                      <a:pt x="0" y="128"/>
                      <a:pt x="0" y="275"/>
                    </a:cubicBezTo>
                    <a:cubicBezTo>
                      <a:pt x="0" y="423"/>
                      <a:pt x="326" y="541"/>
                      <a:pt x="730" y="541"/>
                    </a:cubicBezTo>
                    <a:close/>
                  </a:path>
                </a:pathLst>
              </a:custGeom>
              <a:solidFill>
                <a:srgbClr val="60BB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3098" y="3626522"/>
                <a:ext cx="1985804" cy="134197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1481" y="3125757"/>
                <a:ext cx="389037" cy="389037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7380770" y="2480796"/>
              <a:ext cx="1985804" cy="2487696"/>
              <a:chOff x="7380770" y="2480796"/>
              <a:chExt cx="1985804" cy="2487696"/>
            </a:xfrm>
          </p:grpSpPr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7833612" y="2480796"/>
                <a:ext cx="1080120" cy="1472891"/>
              </a:xfrm>
              <a:custGeom>
                <a:avLst/>
                <a:gdLst>
                  <a:gd name="T0" fmla="*/ 1460 w 1460"/>
                  <a:gd name="T1" fmla="*/ 384 h 1615"/>
                  <a:gd name="T2" fmla="*/ 1460 w 1460"/>
                  <a:gd name="T3" fmla="*/ 1359 h 1615"/>
                  <a:gd name="T4" fmla="*/ 1460 w 1460"/>
                  <a:gd name="T5" fmla="*/ 1359 h 1615"/>
                  <a:gd name="T6" fmla="*/ 730 w 1460"/>
                  <a:gd name="T7" fmla="*/ 1615 h 1615"/>
                  <a:gd name="T8" fmla="*/ 0 w 1460"/>
                  <a:gd name="T9" fmla="*/ 1359 h 1615"/>
                  <a:gd name="T10" fmla="*/ 0 w 1460"/>
                  <a:gd name="T11" fmla="*/ 1359 h 1615"/>
                  <a:gd name="T12" fmla="*/ 0 w 1460"/>
                  <a:gd name="T13" fmla="*/ 1359 h 1615"/>
                  <a:gd name="T14" fmla="*/ 0 w 1460"/>
                  <a:gd name="T15" fmla="*/ 1339 h 1615"/>
                  <a:gd name="T16" fmla="*/ 0 w 1460"/>
                  <a:gd name="T17" fmla="*/ 1329 h 1615"/>
                  <a:gd name="T18" fmla="*/ 0 w 1460"/>
                  <a:gd name="T19" fmla="*/ 394 h 1615"/>
                  <a:gd name="T20" fmla="*/ 730 w 1460"/>
                  <a:gd name="T21" fmla="*/ 591 h 1615"/>
                  <a:gd name="T22" fmla="*/ 1460 w 1460"/>
                  <a:gd name="T23" fmla="*/ 384 h 1615"/>
                  <a:gd name="T24" fmla="*/ 730 w 1460"/>
                  <a:gd name="T25" fmla="*/ 541 h 1615"/>
                  <a:gd name="T26" fmla="*/ 1460 w 1460"/>
                  <a:gd name="T27" fmla="*/ 275 h 1615"/>
                  <a:gd name="T28" fmla="*/ 730 w 1460"/>
                  <a:gd name="T29" fmla="*/ 0 h 1615"/>
                  <a:gd name="T30" fmla="*/ 0 w 1460"/>
                  <a:gd name="T31" fmla="*/ 275 h 1615"/>
                  <a:gd name="T32" fmla="*/ 730 w 1460"/>
                  <a:gd name="T33" fmla="*/ 541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0" h="1615">
                    <a:moveTo>
                      <a:pt x="1460" y="384"/>
                    </a:move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31" y="1507"/>
                      <a:pt x="1115" y="1615"/>
                      <a:pt x="730" y="1615"/>
                    </a:cubicBezTo>
                    <a:cubicBezTo>
                      <a:pt x="346" y="1615"/>
                      <a:pt x="30" y="1507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49"/>
                      <a:pt x="0" y="1349"/>
                      <a:pt x="0" y="1339"/>
                    </a:cubicBezTo>
                    <a:cubicBezTo>
                      <a:pt x="0" y="1339"/>
                      <a:pt x="0" y="1339"/>
                      <a:pt x="0" y="1329"/>
                    </a:cubicBezTo>
                    <a:cubicBezTo>
                      <a:pt x="0" y="394"/>
                      <a:pt x="0" y="394"/>
                      <a:pt x="0" y="394"/>
                    </a:cubicBezTo>
                    <a:cubicBezTo>
                      <a:pt x="119" y="522"/>
                      <a:pt x="434" y="591"/>
                      <a:pt x="730" y="591"/>
                    </a:cubicBezTo>
                    <a:cubicBezTo>
                      <a:pt x="1026" y="591"/>
                      <a:pt x="1342" y="522"/>
                      <a:pt x="1460" y="384"/>
                    </a:cubicBezTo>
                    <a:close/>
                    <a:moveTo>
                      <a:pt x="730" y="541"/>
                    </a:moveTo>
                    <a:cubicBezTo>
                      <a:pt x="1135" y="541"/>
                      <a:pt x="1460" y="423"/>
                      <a:pt x="1460" y="275"/>
                    </a:cubicBezTo>
                    <a:cubicBezTo>
                      <a:pt x="1460" y="128"/>
                      <a:pt x="1135" y="0"/>
                      <a:pt x="730" y="0"/>
                    </a:cubicBezTo>
                    <a:cubicBezTo>
                      <a:pt x="326" y="0"/>
                      <a:pt x="0" y="128"/>
                      <a:pt x="0" y="275"/>
                    </a:cubicBezTo>
                    <a:cubicBezTo>
                      <a:pt x="0" y="423"/>
                      <a:pt x="326" y="541"/>
                      <a:pt x="730" y="541"/>
                    </a:cubicBezTo>
                    <a:close/>
                  </a:path>
                </a:pathLst>
              </a:custGeom>
              <a:solidFill>
                <a:srgbClr val="60BB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0770" y="3626522"/>
                <a:ext cx="1985804" cy="134197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9153" y="3159161"/>
                <a:ext cx="389037" cy="389037"/>
              </a:xfrm>
              <a:prstGeom prst="rect">
                <a:avLst/>
              </a:prstGeom>
            </p:spPr>
          </p:pic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837" y="3119482"/>
              <a:ext cx="372981" cy="371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506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b="1" dirty="0"/>
              <a:t>La linea del tempo..</a:t>
            </a:r>
            <a:endParaRPr lang="it-IT" sz="28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0663312" y="1294230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5/7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10663311" y="924365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DB SC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0599303" y="4532687"/>
            <a:ext cx="1490667" cy="2065889"/>
            <a:chOff x="10599303" y="4532687"/>
            <a:chExt cx="1490667" cy="2065889"/>
          </a:xfrm>
        </p:grpSpPr>
        <p:grpSp>
          <p:nvGrpSpPr>
            <p:cNvPr id="24" name="Group 23"/>
            <p:cNvGrpSpPr/>
            <p:nvPr/>
          </p:nvGrpSpPr>
          <p:grpSpPr>
            <a:xfrm>
              <a:off x="10599303" y="4926943"/>
              <a:ext cx="1360189" cy="1671633"/>
              <a:chOff x="10617220" y="5654127"/>
              <a:chExt cx="1360189" cy="1671633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81228" y="6449824"/>
                <a:ext cx="1296181" cy="875936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/>
            </p:nvGrpSpPr>
            <p:grpSpPr>
              <a:xfrm>
                <a:off x="10617220" y="5654127"/>
                <a:ext cx="705020" cy="961391"/>
                <a:chOff x="10617220" y="5654127"/>
                <a:chExt cx="705020" cy="961391"/>
              </a:xfrm>
            </p:grpSpPr>
            <p:sp>
              <p:nvSpPr>
                <p:cNvPr id="30" name="Freeform 29"/>
                <p:cNvSpPr>
                  <a:spLocks noEditPoints="1"/>
                </p:cNvSpPr>
                <p:nvPr/>
              </p:nvSpPr>
              <p:spPr bwMode="auto">
                <a:xfrm>
                  <a:off x="10617220" y="5654127"/>
                  <a:ext cx="705020" cy="961391"/>
                </a:xfrm>
                <a:custGeom>
                  <a:avLst/>
                  <a:gdLst>
                    <a:gd name="T0" fmla="*/ 1460 w 1460"/>
                    <a:gd name="T1" fmla="*/ 384 h 1615"/>
                    <a:gd name="T2" fmla="*/ 1460 w 1460"/>
                    <a:gd name="T3" fmla="*/ 1359 h 1615"/>
                    <a:gd name="T4" fmla="*/ 1460 w 1460"/>
                    <a:gd name="T5" fmla="*/ 1359 h 1615"/>
                    <a:gd name="T6" fmla="*/ 730 w 1460"/>
                    <a:gd name="T7" fmla="*/ 1615 h 1615"/>
                    <a:gd name="T8" fmla="*/ 0 w 1460"/>
                    <a:gd name="T9" fmla="*/ 1359 h 1615"/>
                    <a:gd name="T10" fmla="*/ 0 w 1460"/>
                    <a:gd name="T11" fmla="*/ 1359 h 1615"/>
                    <a:gd name="T12" fmla="*/ 0 w 1460"/>
                    <a:gd name="T13" fmla="*/ 1359 h 1615"/>
                    <a:gd name="T14" fmla="*/ 0 w 1460"/>
                    <a:gd name="T15" fmla="*/ 1339 h 1615"/>
                    <a:gd name="T16" fmla="*/ 0 w 1460"/>
                    <a:gd name="T17" fmla="*/ 1329 h 1615"/>
                    <a:gd name="T18" fmla="*/ 0 w 1460"/>
                    <a:gd name="T19" fmla="*/ 394 h 1615"/>
                    <a:gd name="T20" fmla="*/ 730 w 1460"/>
                    <a:gd name="T21" fmla="*/ 591 h 1615"/>
                    <a:gd name="T22" fmla="*/ 1460 w 1460"/>
                    <a:gd name="T23" fmla="*/ 384 h 1615"/>
                    <a:gd name="T24" fmla="*/ 730 w 1460"/>
                    <a:gd name="T25" fmla="*/ 541 h 1615"/>
                    <a:gd name="T26" fmla="*/ 1460 w 1460"/>
                    <a:gd name="T27" fmla="*/ 275 h 1615"/>
                    <a:gd name="T28" fmla="*/ 730 w 1460"/>
                    <a:gd name="T29" fmla="*/ 0 h 1615"/>
                    <a:gd name="T30" fmla="*/ 0 w 1460"/>
                    <a:gd name="T31" fmla="*/ 275 h 1615"/>
                    <a:gd name="T32" fmla="*/ 730 w 1460"/>
                    <a:gd name="T33" fmla="*/ 541 h 1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60" h="1615">
                      <a:moveTo>
                        <a:pt x="1460" y="384"/>
                      </a:moveTo>
                      <a:cubicBezTo>
                        <a:pt x="1460" y="1359"/>
                        <a:pt x="1460" y="1359"/>
                        <a:pt x="1460" y="1359"/>
                      </a:cubicBezTo>
                      <a:cubicBezTo>
                        <a:pt x="1460" y="1359"/>
                        <a:pt x="1460" y="1359"/>
                        <a:pt x="1460" y="1359"/>
                      </a:cubicBezTo>
                      <a:cubicBezTo>
                        <a:pt x="1431" y="1507"/>
                        <a:pt x="1115" y="1615"/>
                        <a:pt x="730" y="1615"/>
                      </a:cubicBezTo>
                      <a:cubicBezTo>
                        <a:pt x="346" y="1615"/>
                        <a:pt x="30" y="1507"/>
                        <a:pt x="0" y="1359"/>
                      </a:cubicBezTo>
                      <a:cubicBezTo>
                        <a:pt x="0" y="1359"/>
                        <a:pt x="0" y="1359"/>
                        <a:pt x="0" y="1359"/>
                      </a:cubicBezTo>
                      <a:cubicBezTo>
                        <a:pt x="0" y="1359"/>
                        <a:pt x="0" y="1359"/>
                        <a:pt x="0" y="1359"/>
                      </a:cubicBezTo>
                      <a:cubicBezTo>
                        <a:pt x="0" y="1349"/>
                        <a:pt x="0" y="1349"/>
                        <a:pt x="0" y="1339"/>
                      </a:cubicBezTo>
                      <a:cubicBezTo>
                        <a:pt x="0" y="1339"/>
                        <a:pt x="0" y="1339"/>
                        <a:pt x="0" y="1329"/>
                      </a:cubicBezTo>
                      <a:cubicBezTo>
                        <a:pt x="0" y="394"/>
                        <a:pt x="0" y="394"/>
                        <a:pt x="0" y="394"/>
                      </a:cubicBezTo>
                      <a:cubicBezTo>
                        <a:pt x="119" y="522"/>
                        <a:pt x="434" y="591"/>
                        <a:pt x="730" y="591"/>
                      </a:cubicBezTo>
                      <a:cubicBezTo>
                        <a:pt x="1026" y="591"/>
                        <a:pt x="1342" y="522"/>
                        <a:pt x="1460" y="384"/>
                      </a:cubicBezTo>
                      <a:close/>
                      <a:moveTo>
                        <a:pt x="730" y="541"/>
                      </a:moveTo>
                      <a:cubicBezTo>
                        <a:pt x="1135" y="541"/>
                        <a:pt x="1460" y="423"/>
                        <a:pt x="1460" y="275"/>
                      </a:cubicBezTo>
                      <a:cubicBezTo>
                        <a:pt x="1460" y="128"/>
                        <a:pt x="1135" y="0"/>
                        <a:pt x="730" y="0"/>
                      </a:cubicBezTo>
                      <a:cubicBezTo>
                        <a:pt x="326" y="0"/>
                        <a:pt x="0" y="128"/>
                        <a:pt x="0" y="275"/>
                      </a:cubicBezTo>
                      <a:cubicBezTo>
                        <a:pt x="0" y="423"/>
                        <a:pt x="326" y="541"/>
                        <a:pt x="730" y="541"/>
                      </a:cubicBezTo>
                      <a:close/>
                    </a:path>
                  </a:pathLst>
                </a:custGeom>
                <a:solidFill>
                  <a:srgbClr val="60BB0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2400" dirty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42762" y="6096912"/>
                  <a:ext cx="253934" cy="25393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1384950" y="4532687"/>
              <a:ext cx="705020" cy="961391"/>
              <a:chOff x="6934661" y="3979280"/>
              <a:chExt cx="663194" cy="904356"/>
            </a:xfrm>
          </p:grpSpPr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934661" y="3979280"/>
                <a:ext cx="663194" cy="904356"/>
              </a:xfrm>
              <a:custGeom>
                <a:avLst/>
                <a:gdLst>
                  <a:gd name="T0" fmla="*/ 1460 w 1460"/>
                  <a:gd name="T1" fmla="*/ 384 h 1615"/>
                  <a:gd name="T2" fmla="*/ 1460 w 1460"/>
                  <a:gd name="T3" fmla="*/ 1359 h 1615"/>
                  <a:gd name="T4" fmla="*/ 1460 w 1460"/>
                  <a:gd name="T5" fmla="*/ 1359 h 1615"/>
                  <a:gd name="T6" fmla="*/ 730 w 1460"/>
                  <a:gd name="T7" fmla="*/ 1615 h 1615"/>
                  <a:gd name="T8" fmla="*/ 0 w 1460"/>
                  <a:gd name="T9" fmla="*/ 1359 h 1615"/>
                  <a:gd name="T10" fmla="*/ 0 w 1460"/>
                  <a:gd name="T11" fmla="*/ 1359 h 1615"/>
                  <a:gd name="T12" fmla="*/ 0 w 1460"/>
                  <a:gd name="T13" fmla="*/ 1359 h 1615"/>
                  <a:gd name="T14" fmla="*/ 0 w 1460"/>
                  <a:gd name="T15" fmla="*/ 1339 h 1615"/>
                  <a:gd name="T16" fmla="*/ 0 w 1460"/>
                  <a:gd name="T17" fmla="*/ 1329 h 1615"/>
                  <a:gd name="T18" fmla="*/ 0 w 1460"/>
                  <a:gd name="T19" fmla="*/ 394 h 1615"/>
                  <a:gd name="T20" fmla="*/ 730 w 1460"/>
                  <a:gd name="T21" fmla="*/ 591 h 1615"/>
                  <a:gd name="T22" fmla="*/ 1460 w 1460"/>
                  <a:gd name="T23" fmla="*/ 384 h 1615"/>
                  <a:gd name="T24" fmla="*/ 730 w 1460"/>
                  <a:gd name="T25" fmla="*/ 541 h 1615"/>
                  <a:gd name="T26" fmla="*/ 1460 w 1460"/>
                  <a:gd name="T27" fmla="*/ 275 h 1615"/>
                  <a:gd name="T28" fmla="*/ 730 w 1460"/>
                  <a:gd name="T29" fmla="*/ 0 h 1615"/>
                  <a:gd name="T30" fmla="*/ 0 w 1460"/>
                  <a:gd name="T31" fmla="*/ 275 h 1615"/>
                  <a:gd name="T32" fmla="*/ 730 w 1460"/>
                  <a:gd name="T33" fmla="*/ 541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0" h="1615">
                    <a:moveTo>
                      <a:pt x="1460" y="384"/>
                    </a:move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31" y="1507"/>
                      <a:pt x="1115" y="1615"/>
                      <a:pt x="730" y="1615"/>
                    </a:cubicBezTo>
                    <a:cubicBezTo>
                      <a:pt x="346" y="1615"/>
                      <a:pt x="30" y="1507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49"/>
                      <a:pt x="0" y="1349"/>
                      <a:pt x="0" y="1339"/>
                    </a:cubicBezTo>
                    <a:cubicBezTo>
                      <a:pt x="0" y="1339"/>
                      <a:pt x="0" y="1339"/>
                      <a:pt x="0" y="1329"/>
                    </a:cubicBezTo>
                    <a:cubicBezTo>
                      <a:pt x="0" y="394"/>
                      <a:pt x="0" y="394"/>
                      <a:pt x="0" y="394"/>
                    </a:cubicBezTo>
                    <a:cubicBezTo>
                      <a:pt x="119" y="522"/>
                      <a:pt x="434" y="591"/>
                      <a:pt x="730" y="591"/>
                    </a:cubicBezTo>
                    <a:cubicBezTo>
                      <a:pt x="1026" y="591"/>
                      <a:pt x="1342" y="522"/>
                      <a:pt x="1460" y="384"/>
                    </a:cubicBezTo>
                    <a:close/>
                    <a:moveTo>
                      <a:pt x="730" y="541"/>
                    </a:moveTo>
                    <a:cubicBezTo>
                      <a:pt x="1135" y="541"/>
                      <a:pt x="1460" y="423"/>
                      <a:pt x="1460" y="275"/>
                    </a:cubicBezTo>
                    <a:cubicBezTo>
                      <a:pt x="1460" y="128"/>
                      <a:pt x="1135" y="0"/>
                      <a:pt x="730" y="0"/>
                    </a:cubicBezTo>
                    <a:cubicBezTo>
                      <a:pt x="326" y="0"/>
                      <a:pt x="0" y="128"/>
                      <a:pt x="0" y="275"/>
                    </a:cubicBezTo>
                    <a:cubicBezTo>
                      <a:pt x="0" y="423"/>
                      <a:pt x="326" y="541"/>
                      <a:pt x="730" y="5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138627" y="4431458"/>
                <a:ext cx="286796" cy="208854"/>
              </a:xfrm>
              <a:prstGeom prst="rect">
                <a:avLst/>
              </a:prstGeom>
            </p:spPr>
          </p:pic>
        </p:grpSp>
      </p:grp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4" name="Content Placeholder 2"/>
          <p:cNvSpPr txBox="1">
            <a:spLocks/>
          </p:cNvSpPr>
          <p:nvPr/>
        </p:nvSpPr>
        <p:spPr>
          <a:xfrm flipH="1">
            <a:off x="266772" y="2174016"/>
            <a:ext cx="2563986" cy="44644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700" dirty="0"/>
              <a:t>Sql Server Management Studio IDE</a:t>
            </a:r>
          </a:p>
        </p:txBody>
      </p:sp>
      <p:sp>
        <p:nvSpPr>
          <p:cNvPr id="95" name="Content Placeholder 4"/>
          <p:cNvSpPr txBox="1">
            <a:spLocks/>
          </p:cNvSpPr>
          <p:nvPr/>
        </p:nvSpPr>
        <p:spPr>
          <a:xfrm flipH="1">
            <a:off x="2940341" y="2174016"/>
            <a:ext cx="2429949" cy="446449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700" dirty="0"/>
              <a:t>Working folder</a:t>
            </a:r>
          </a:p>
          <a:p>
            <a:pPr marL="0" indent="0" algn="ctr">
              <a:buNone/>
            </a:pPr>
            <a:r>
              <a:rPr lang="en-GB" sz="1700" dirty="0"/>
              <a:t>File “.sql”</a:t>
            </a:r>
          </a:p>
        </p:txBody>
      </p:sp>
      <p:sp>
        <p:nvSpPr>
          <p:cNvPr id="96" name="Snip Diagonal Corner Rectangle 95"/>
          <p:cNvSpPr/>
          <p:nvPr/>
        </p:nvSpPr>
        <p:spPr>
          <a:xfrm>
            <a:off x="2349263" y="2216950"/>
            <a:ext cx="1204848" cy="339536"/>
          </a:xfrm>
          <a:prstGeom prst="snip2Diag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Development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5479873" y="2175917"/>
            <a:ext cx="4945512" cy="4466893"/>
            <a:chOff x="6412754" y="1270662"/>
            <a:chExt cx="4945512" cy="4466893"/>
          </a:xfrm>
        </p:grpSpPr>
        <p:sp>
          <p:nvSpPr>
            <p:cNvPr id="98" name="Content Placeholder 2"/>
            <p:cNvSpPr txBox="1">
              <a:spLocks/>
            </p:cNvSpPr>
            <p:nvPr/>
          </p:nvSpPr>
          <p:spPr>
            <a:xfrm flipH="1">
              <a:off x="6412754" y="1270662"/>
              <a:ext cx="2324280" cy="44625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anchor="b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700" dirty="0">
                  <a:solidFill>
                    <a:schemeClr val="tx1"/>
                  </a:solidFill>
                </a:rPr>
                <a:t>Team Explorer to</a:t>
              </a:r>
            </a:p>
            <a:p>
              <a:pPr marL="0" indent="0" algn="ctr">
                <a:buNone/>
              </a:pPr>
              <a:r>
                <a:rPr lang="en-GB" sz="1700" dirty="0">
                  <a:solidFill>
                    <a:schemeClr val="tx1"/>
                  </a:solidFill>
                </a:rPr>
                <a:t>Source Control</a:t>
              </a:r>
            </a:p>
          </p:txBody>
        </p:sp>
        <p:sp>
          <p:nvSpPr>
            <p:cNvPr id="99" name="Content Placeholder 4"/>
            <p:cNvSpPr txBox="1">
              <a:spLocks/>
            </p:cNvSpPr>
            <p:nvPr/>
          </p:nvSpPr>
          <p:spPr>
            <a:xfrm flipH="1">
              <a:off x="8823282" y="1273061"/>
              <a:ext cx="2534984" cy="4464494"/>
            </a:xfrm>
            <a:prstGeom prst="rect">
              <a:avLst/>
            </a:prstGeom>
            <a:solidFill>
              <a:srgbClr val="262626"/>
            </a:solidFill>
          </p:spPr>
          <p:txBody>
            <a:bodyPr anchor="b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700" dirty="0">
                  <a:solidFill>
                    <a:schemeClr val="tx1"/>
                  </a:solidFill>
                </a:rPr>
                <a:t>Code, History and</a:t>
              </a:r>
            </a:p>
            <a:p>
              <a:pPr marL="0" indent="0" algn="ctr">
                <a:buNone/>
              </a:pPr>
              <a:r>
                <a:rPr lang="en-GB" sz="1700" dirty="0">
                  <a:solidFill>
                    <a:schemeClr val="tx1"/>
                  </a:solidFill>
                </a:rPr>
                <a:t>Changesets</a:t>
              </a:r>
            </a:p>
          </p:txBody>
        </p:sp>
        <p:sp>
          <p:nvSpPr>
            <p:cNvPr id="100" name="Cross 99"/>
            <p:cNvSpPr/>
            <p:nvPr/>
          </p:nvSpPr>
          <p:spPr>
            <a:xfrm>
              <a:off x="8480890" y="3064610"/>
              <a:ext cx="596045" cy="635715"/>
            </a:xfrm>
            <a:prstGeom prst="plus">
              <a:avLst>
                <a:gd name="adj" fmla="val 347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Pentagon 100"/>
          <p:cNvSpPr/>
          <p:nvPr/>
        </p:nvSpPr>
        <p:spPr>
          <a:xfrm>
            <a:off x="2634036" y="2708861"/>
            <a:ext cx="988440" cy="520786"/>
          </a:xfrm>
          <a:prstGeom prst="homePlat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5625512" y="3541678"/>
            <a:ext cx="810532" cy="1602806"/>
            <a:chOff x="5756341" y="2653577"/>
            <a:chExt cx="810532" cy="1602806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56341" y="3462826"/>
              <a:ext cx="810532" cy="793557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56341" y="2653577"/>
              <a:ext cx="810532" cy="773928"/>
            </a:xfrm>
            <a:prstGeom prst="rect">
              <a:avLst/>
            </a:prstGeom>
          </p:spPr>
        </p:pic>
      </p:grpSp>
      <p:sp>
        <p:nvSpPr>
          <p:cNvPr id="105" name="Pentagon 104"/>
          <p:cNvSpPr/>
          <p:nvPr/>
        </p:nvSpPr>
        <p:spPr>
          <a:xfrm>
            <a:off x="5310771" y="2708861"/>
            <a:ext cx="988440" cy="520786"/>
          </a:xfrm>
          <a:prstGeom prst="homePlat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Send</a:t>
            </a:r>
          </a:p>
        </p:txBody>
      </p:sp>
      <p:sp>
        <p:nvSpPr>
          <p:cNvPr id="106" name="Pentagon 105"/>
          <p:cNvSpPr/>
          <p:nvPr/>
        </p:nvSpPr>
        <p:spPr>
          <a:xfrm flipH="1">
            <a:off x="5129136" y="5555620"/>
            <a:ext cx="988440" cy="520786"/>
          </a:xfrm>
          <a:prstGeom prst="homePlat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Get</a:t>
            </a:r>
          </a:p>
        </p:txBody>
      </p:sp>
      <p:sp>
        <p:nvSpPr>
          <p:cNvPr id="107" name="Pentagon 106"/>
          <p:cNvSpPr/>
          <p:nvPr/>
        </p:nvSpPr>
        <p:spPr>
          <a:xfrm flipH="1">
            <a:off x="2457207" y="5520811"/>
            <a:ext cx="988440" cy="520786"/>
          </a:xfrm>
          <a:prstGeom prst="homePlat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Apply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8400560" y="2842559"/>
            <a:ext cx="1784039" cy="2713061"/>
            <a:chOff x="9399400" y="1866280"/>
            <a:chExt cx="1784039" cy="2713061"/>
          </a:xfrm>
        </p:grpSpPr>
        <p:pic>
          <p:nvPicPr>
            <p:cNvPr id="109" name="Immagine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9400" y="1866280"/>
              <a:ext cx="1784039" cy="1401745"/>
            </a:xfrm>
            <a:prstGeom prst="rect">
              <a:avLst/>
            </a:prstGeom>
          </p:spPr>
        </p:pic>
        <p:grpSp>
          <p:nvGrpSpPr>
            <p:cNvPr id="110" name="Group 109"/>
            <p:cNvGrpSpPr/>
            <p:nvPr/>
          </p:nvGrpSpPr>
          <p:grpSpPr>
            <a:xfrm>
              <a:off x="9820887" y="3452270"/>
              <a:ext cx="1026539" cy="1127071"/>
              <a:chOff x="9820887" y="3452270"/>
              <a:chExt cx="1026539" cy="1127071"/>
            </a:xfrm>
          </p:grpSpPr>
          <p:sp>
            <p:nvSpPr>
              <p:cNvPr id="111" name="object 22"/>
              <p:cNvSpPr/>
              <p:nvPr/>
            </p:nvSpPr>
            <p:spPr>
              <a:xfrm>
                <a:off x="9820887" y="3452270"/>
                <a:ext cx="416939" cy="517471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764" dirty="0"/>
              </a:p>
            </p:txBody>
          </p:sp>
          <p:sp>
            <p:nvSpPr>
              <p:cNvPr id="112" name="object 22"/>
              <p:cNvSpPr/>
              <p:nvPr/>
            </p:nvSpPr>
            <p:spPr>
              <a:xfrm>
                <a:off x="9973287" y="3604670"/>
                <a:ext cx="416939" cy="517471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764" dirty="0"/>
              </a:p>
            </p:txBody>
          </p:sp>
          <p:sp>
            <p:nvSpPr>
              <p:cNvPr id="113" name="object 22"/>
              <p:cNvSpPr/>
              <p:nvPr/>
            </p:nvSpPr>
            <p:spPr>
              <a:xfrm>
                <a:off x="10125687" y="3757070"/>
                <a:ext cx="416939" cy="517471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764" dirty="0"/>
              </a:p>
            </p:txBody>
          </p:sp>
          <p:sp>
            <p:nvSpPr>
              <p:cNvPr id="114" name="object 22"/>
              <p:cNvSpPr/>
              <p:nvPr/>
            </p:nvSpPr>
            <p:spPr>
              <a:xfrm>
                <a:off x="10278087" y="3909470"/>
                <a:ext cx="416939" cy="517471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764" dirty="0"/>
              </a:p>
            </p:txBody>
          </p:sp>
          <p:sp>
            <p:nvSpPr>
              <p:cNvPr id="115" name="object 22"/>
              <p:cNvSpPr/>
              <p:nvPr/>
            </p:nvSpPr>
            <p:spPr>
              <a:xfrm>
                <a:off x="10430487" y="4061870"/>
                <a:ext cx="416939" cy="517471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764" dirty="0"/>
              </a:p>
            </p:txBody>
          </p:sp>
        </p:grpSp>
      </p:grpSp>
      <p:sp>
        <p:nvSpPr>
          <p:cNvPr id="116" name="Snip Diagonal Corner Rectangle 115"/>
          <p:cNvSpPr/>
          <p:nvPr/>
        </p:nvSpPr>
        <p:spPr>
          <a:xfrm>
            <a:off x="7362687" y="2250180"/>
            <a:ext cx="1123128" cy="339536"/>
          </a:xfrm>
          <a:prstGeom prst="snip2Diag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8444" y="3668509"/>
            <a:ext cx="922567" cy="1293714"/>
          </a:xfrm>
          <a:prstGeom prst="rect">
            <a:avLst/>
          </a:prstGeom>
        </p:spPr>
      </p:pic>
      <p:grpSp>
        <p:nvGrpSpPr>
          <p:cNvPr id="118" name="Group 117"/>
          <p:cNvGrpSpPr/>
          <p:nvPr/>
        </p:nvGrpSpPr>
        <p:grpSpPr>
          <a:xfrm>
            <a:off x="3739447" y="2612056"/>
            <a:ext cx="1142430" cy="2454645"/>
            <a:chOff x="4096063" y="1706800"/>
            <a:chExt cx="1386416" cy="2978877"/>
          </a:xfrm>
        </p:grpSpPr>
        <p:grpSp>
          <p:nvGrpSpPr>
            <p:cNvPr id="119" name="Group 118"/>
            <p:cNvGrpSpPr/>
            <p:nvPr/>
          </p:nvGrpSpPr>
          <p:grpSpPr>
            <a:xfrm>
              <a:off x="4096063" y="1706800"/>
              <a:ext cx="1386416" cy="2978877"/>
              <a:chOff x="4096063" y="1706800"/>
              <a:chExt cx="1386416" cy="2978877"/>
            </a:xfrm>
          </p:grpSpPr>
          <p:sp>
            <p:nvSpPr>
              <p:cNvPr id="121" name="object 22"/>
              <p:cNvSpPr/>
              <p:nvPr/>
            </p:nvSpPr>
            <p:spPr>
              <a:xfrm>
                <a:off x="4096063" y="1706800"/>
                <a:ext cx="1386416" cy="1720706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764" dirty="0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4355897" y="3558606"/>
                <a:ext cx="1026539" cy="1127071"/>
                <a:chOff x="4391614" y="3557302"/>
                <a:chExt cx="1026539" cy="1127071"/>
              </a:xfrm>
            </p:grpSpPr>
            <p:sp>
              <p:nvSpPr>
                <p:cNvPr id="123" name="object 22"/>
                <p:cNvSpPr/>
                <p:nvPr/>
              </p:nvSpPr>
              <p:spPr>
                <a:xfrm>
                  <a:off x="4391614" y="3557302"/>
                  <a:ext cx="416939" cy="517471"/>
                </a:xfrm>
                <a:prstGeom prst="rect">
                  <a:avLst/>
                </a:prstGeom>
                <a:blipFill>
                  <a:blip r:embed="rId8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764" dirty="0"/>
                </a:p>
              </p:txBody>
            </p:sp>
            <p:sp>
              <p:nvSpPr>
                <p:cNvPr id="124" name="object 22"/>
                <p:cNvSpPr/>
                <p:nvPr/>
              </p:nvSpPr>
              <p:spPr>
                <a:xfrm>
                  <a:off x="4544014" y="3709702"/>
                  <a:ext cx="416939" cy="517471"/>
                </a:xfrm>
                <a:prstGeom prst="rect">
                  <a:avLst/>
                </a:prstGeom>
                <a:blipFill>
                  <a:blip r:embed="rId8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764" dirty="0"/>
                </a:p>
              </p:txBody>
            </p:sp>
            <p:sp>
              <p:nvSpPr>
                <p:cNvPr id="125" name="object 22"/>
                <p:cNvSpPr/>
                <p:nvPr/>
              </p:nvSpPr>
              <p:spPr>
                <a:xfrm>
                  <a:off x="4696414" y="3862102"/>
                  <a:ext cx="416939" cy="517471"/>
                </a:xfrm>
                <a:prstGeom prst="rect">
                  <a:avLst/>
                </a:prstGeom>
                <a:blipFill>
                  <a:blip r:embed="rId8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764" dirty="0"/>
                </a:p>
              </p:txBody>
            </p:sp>
            <p:sp>
              <p:nvSpPr>
                <p:cNvPr id="126" name="object 22"/>
                <p:cNvSpPr/>
                <p:nvPr/>
              </p:nvSpPr>
              <p:spPr>
                <a:xfrm>
                  <a:off x="4848814" y="4014502"/>
                  <a:ext cx="416939" cy="517471"/>
                </a:xfrm>
                <a:prstGeom prst="rect">
                  <a:avLst/>
                </a:prstGeom>
                <a:blipFill>
                  <a:blip r:embed="rId8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764" dirty="0"/>
                </a:p>
              </p:txBody>
            </p:sp>
            <p:sp>
              <p:nvSpPr>
                <p:cNvPr id="127" name="object 22"/>
                <p:cNvSpPr/>
                <p:nvPr/>
              </p:nvSpPr>
              <p:spPr>
                <a:xfrm>
                  <a:off x="5001214" y="4166902"/>
                  <a:ext cx="416939" cy="517471"/>
                </a:xfrm>
                <a:prstGeom prst="rect">
                  <a:avLst/>
                </a:prstGeom>
                <a:blipFill>
                  <a:blip r:embed="rId8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764" dirty="0"/>
                </a:p>
              </p:txBody>
            </p:sp>
          </p:grpSp>
        </p:grpSp>
        <p:pic>
          <p:nvPicPr>
            <p:cNvPr id="120" name="Picture 2" descr="https://www.red-gate.com/assets/INTERIM/assets/products/sql-source-control/images/sql-source-control-177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0465" y="2358262"/>
              <a:ext cx="446301" cy="44630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9" name="Group 128"/>
          <p:cNvGrpSpPr/>
          <p:nvPr/>
        </p:nvGrpSpPr>
        <p:grpSpPr>
          <a:xfrm>
            <a:off x="-205822" y="3754932"/>
            <a:ext cx="2919638" cy="2233961"/>
            <a:chOff x="214236" y="2937189"/>
            <a:chExt cx="2919638" cy="2233961"/>
          </a:xfrm>
        </p:grpSpPr>
        <p:grpSp>
          <p:nvGrpSpPr>
            <p:cNvPr id="130" name="Group 129"/>
            <p:cNvGrpSpPr/>
            <p:nvPr/>
          </p:nvGrpSpPr>
          <p:grpSpPr>
            <a:xfrm>
              <a:off x="214236" y="2937189"/>
              <a:ext cx="2919638" cy="2233961"/>
              <a:chOff x="214236" y="2937189"/>
              <a:chExt cx="2919638" cy="2233961"/>
            </a:xfrm>
          </p:grpSpPr>
          <p:sp>
            <p:nvSpPr>
              <p:cNvPr id="132" name="Freeform 131"/>
              <p:cNvSpPr>
                <a:spLocks noEditPoints="1"/>
              </p:cNvSpPr>
              <p:nvPr/>
            </p:nvSpPr>
            <p:spPr bwMode="auto">
              <a:xfrm>
                <a:off x="2454649" y="2937189"/>
                <a:ext cx="679225" cy="926217"/>
              </a:xfrm>
              <a:custGeom>
                <a:avLst/>
                <a:gdLst>
                  <a:gd name="T0" fmla="*/ 1460 w 1460"/>
                  <a:gd name="T1" fmla="*/ 384 h 1615"/>
                  <a:gd name="T2" fmla="*/ 1460 w 1460"/>
                  <a:gd name="T3" fmla="*/ 1359 h 1615"/>
                  <a:gd name="T4" fmla="*/ 1460 w 1460"/>
                  <a:gd name="T5" fmla="*/ 1359 h 1615"/>
                  <a:gd name="T6" fmla="*/ 730 w 1460"/>
                  <a:gd name="T7" fmla="*/ 1615 h 1615"/>
                  <a:gd name="T8" fmla="*/ 0 w 1460"/>
                  <a:gd name="T9" fmla="*/ 1359 h 1615"/>
                  <a:gd name="T10" fmla="*/ 0 w 1460"/>
                  <a:gd name="T11" fmla="*/ 1359 h 1615"/>
                  <a:gd name="T12" fmla="*/ 0 w 1460"/>
                  <a:gd name="T13" fmla="*/ 1359 h 1615"/>
                  <a:gd name="T14" fmla="*/ 0 w 1460"/>
                  <a:gd name="T15" fmla="*/ 1339 h 1615"/>
                  <a:gd name="T16" fmla="*/ 0 w 1460"/>
                  <a:gd name="T17" fmla="*/ 1329 h 1615"/>
                  <a:gd name="T18" fmla="*/ 0 w 1460"/>
                  <a:gd name="T19" fmla="*/ 394 h 1615"/>
                  <a:gd name="T20" fmla="*/ 730 w 1460"/>
                  <a:gd name="T21" fmla="*/ 591 h 1615"/>
                  <a:gd name="T22" fmla="*/ 1460 w 1460"/>
                  <a:gd name="T23" fmla="*/ 384 h 1615"/>
                  <a:gd name="T24" fmla="*/ 730 w 1460"/>
                  <a:gd name="T25" fmla="*/ 541 h 1615"/>
                  <a:gd name="T26" fmla="*/ 1460 w 1460"/>
                  <a:gd name="T27" fmla="*/ 275 h 1615"/>
                  <a:gd name="T28" fmla="*/ 730 w 1460"/>
                  <a:gd name="T29" fmla="*/ 0 h 1615"/>
                  <a:gd name="T30" fmla="*/ 0 w 1460"/>
                  <a:gd name="T31" fmla="*/ 275 h 1615"/>
                  <a:gd name="T32" fmla="*/ 730 w 1460"/>
                  <a:gd name="T33" fmla="*/ 541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0" h="1615">
                    <a:moveTo>
                      <a:pt x="1460" y="384"/>
                    </a:move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31" y="1507"/>
                      <a:pt x="1115" y="1615"/>
                      <a:pt x="730" y="1615"/>
                    </a:cubicBezTo>
                    <a:cubicBezTo>
                      <a:pt x="346" y="1615"/>
                      <a:pt x="30" y="1507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49"/>
                      <a:pt x="0" y="1349"/>
                      <a:pt x="0" y="1339"/>
                    </a:cubicBezTo>
                    <a:cubicBezTo>
                      <a:pt x="0" y="1339"/>
                      <a:pt x="0" y="1339"/>
                      <a:pt x="0" y="1329"/>
                    </a:cubicBezTo>
                    <a:cubicBezTo>
                      <a:pt x="0" y="394"/>
                      <a:pt x="0" y="394"/>
                      <a:pt x="0" y="394"/>
                    </a:cubicBezTo>
                    <a:cubicBezTo>
                      <a:pt x="119" y="522"/>
                      <a:pt x="434" y="591"/>
                      <a:pt x="730" y="591"/>
                    </a:cubicBezTo>
                    <a:cubicBezTo>
                      <a:pt x="1026" y="591"/>
                      <a:pt x="1342" y="522"/>
                      <a:pt x="1460" y="384"/>
                    </a:cubicBezTo>
                    <a:close/>
                    <a:moveTo>
                      <a:pt x="730" y="541"/>
                    </a:moveTo>
                    <a:cubicBezTo>
                      <a:pt x="1135" y="541"/>
                      <a:pt x="1460" y="423"/>
                      <a:pt x="1460" y="275"/>
                    </a:cubicBezTo>
                    <a:cubicBezTo>
                      <a:pt x="1460" y="128"/>
                      <a:pt x="1135" y="0"/>
                      <a:pt x="730" y="0"/>
                    </a:cubicBezTo>
                    <a:cubicBezTo>
                      <a:pt x="326" y="0"/>
                      <a:pt x="0" y="128"/>
                      <a:pt x="0" y="275"/>
                    </a:cubicBezTo>
                    <a:cubicBezTo>
                      <a:pt x="0" y="423"/>
                      <a:pt x="326" y="541"/>
                      <a:pt x="730" y="54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3" name="object 20"/>
              <p:cNvSpPr/>
              <p:nvPr/>
            </p:nvSpPr>
            <p:spPr>
              <a:xfrm>
                <a:off x="214236" y="3754205"/>
                <a:ext cx="2190435" cy="1416945"/>
              </a:xfrm>
              <a:prstGeom prst="rect">
                <a:avLst/>
              </a:prstGeom>
              <a:blipFill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saturation sat="4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764" dirty="0"/>
              </a:p>
            </p:txBody>
          </p:sp>
          <p:pic>
            <p:nvPicPr>
              <p:cNvPr id="134" name="Picture 13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8292" y="3427505"/>
                <a:ext cx="1091092" cy="843116"/>
              </a:xfrm>
              <a:prstGeom prst="rect">
                <a:avLst/>
              </a:prstGeom>
            </p:spPr>
          </p:pic>
        </p:grpSp>
        <p:pic>
          <p:nvPicPr>
            <p:cNvPr id="131" name="Picture 2" descr="https://www.red-gate.com/assets/INTERIM/assets/products/sql-source-control/images/sql-source-control-177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5852" y="3319973"/>
              <a:ext cx="446301" cy="44630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8" name="Left-Right Arrow 127"/>
          <p:cNvSpPr/>
          <p:nvPr/>
        </p:nvSpPr>
        <p:spPr>
          <a:xfrm rot="19800000">
            <a:off x="2574985" y="3730636"/>
            <a:ext cx="1441087" cy="414836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34561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101" grpId="0" animBg="1"/>
      <p:bldP spid="105" grpId="0" animBg="1"/>
      <p:bldP spid="106" grpId="0" animBg="1"/>
      <p:bldP spid="107" grpId="0" animBg="1"/>
      <p:bldP spid="1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b="1" dirty="0"/>
              <a:t>Ci sono strumenti..</a:t>
            </a:r>
            <a:endParaRPr lang="it-IT" sz="2800" dirty="0"/>
          </a:p>
        </p:txBody>
      </p:sp>
      <p:sp>
        <p:nvSpPr>
          <p:cNvPr id="13" name="Segnaposto contenuto 1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6170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7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IDE di </a:t>
            </a:r>
            <a:r>
              <a:rPr lang="en-US" sz="27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gestione</a:t>
            </a:r>
            <a:endParaRPr lang="en-US" sz="27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RedGate</a:t>
            </a:r>
            <a:r>
              <a:rPr lang="en-US" sz="2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SQL Source Control (</a:t>
            </a:r>
            <a:r>
              <a:rPr lang="en-US" sz="2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attualmente</a:t>
            </a:r>
            <a:r>
              <a:rPr lang="en-US" sz="2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v5 in RC)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ApexSQL Source Control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7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Integrati</a:t>
            </a:r>
            <a:r>
              <a:rPr lang="en-US" sz="27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a Sql Server Management Studio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7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7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7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lvl="1"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it-IT" sz="3800" dirty="0">
                <a:solidFill>
                  <a:schemeClr val="accent6">
                    <a:lumMod val="75000"/>
                  </a:schemeClr>
                </a:solidFill>
              </a:rPr>
              <a:t>Sono IDE che usano API per accedere a SC</a:t>
            </a:r>
          </a:p>
          <a:p>
            <a:pPr marL="0" indent="0">
              <a:buNone/>
            </a:pPr>
            <a:endParaRPr lang="it-IT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it-IT" b="1" dirty="0">
              <a:solidFill>
                <a:schemeClr val="bg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0663312" y="1294230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7/7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10663311" y="924365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DB SC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596749" y="4929027"/>
            <a:ext cx="1426908" cy="1669549"/>
            <a:chOff x="10596749" y="4929027"/>
            <a:chExt cx="1426908" cy="1669549"/>
          </a:xfrm>
        </p:grpSpPr>
        <p:grpSp>
          <p:nvGrpSpPr>
            <p:cNvPr id="16" name="Group 15"/>
            <p:cNvGrpSpPr/>
            <p:nvPr/>
          </p:nvGrpSpPr>
          <p:grpSpPr>
            <a:xfrm>
              <a:off x="10596749" y="4929027"/>
              <a:ext cx="1362743" cy="1669549"/>
              <a:chOff x="10614666" y="5656211"/>
              <a:chExt cx="1362743" cy="1669549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81228" y="6449824"/>
                <a:ext cx="1296181" cy="875936"/>
              </a:xfrm>
              <a:prstGeom prst="rect">
                <a:avLst/>
              </a:prstGeom>
            </p:spPr>
          </p:pic>
          <p:grpSp>
            <p:nvGrpSpPr>
              <p:cNvPr id="21" name="Group 20"/>
              <p:cNvGrpSpPr/>
              <p:nvPr/>
            </p:nvGrpSpPr>
            <p:grpSpPr>
              <a:xfrm>
                <a:off x="10614666" y="5656211"/>
                <a:ext cx="705020" cy="961391"/>
                <a:chOff x="10614666" y="5656211"/>
                <a:chExt cx="705020" cy="961391"/>
              </a:xfrm>
            </p:grpSpPr>
            <p:sp>
              <p:nvSpPr>
                <p:cNvPr id="22" name="Freeform 21"/>
                <p:cNvSpPr>
                  <a:spLocks noEditPoints="1"/>
                </p:cNvSpPr>
                <p:nvPr/>
              </p:nvSpPr>
              <p:spPr bwMode="auto">
                <a:xfrm>
                  <a:off x="10614666" y="5656211"/>
                  <a:ext cx="705020" cy="961391"/>
                </a:xfrm>
                <a:custGeom>
                  <a:avLst/>
                  <a:gdLst>
                    <a:gd name="T0" fmla="*/ 1460 w 1460"/>
                    <a:gd name="T1" fmla="*/ 384 h 1615"/>
                    <a:gd name="T2" fmla="*/ 1460 w 1460"/>
                    <a:gd name="T3" fmla="*/ 1359 h 1615"/>
                    <a:gd name="T4" fmla="*/ 1460 w 1460"/>
                    <a:gd name="T5" fmla="*/ 1359 h 1615"/>
                    <a:gd name="T6" fmla="*/ 730 w 1460"/>
                    <a:gd name="T7" fmla="*/ 1615 h 1615"/>
                    <a:gd name="T8" fmla="*/ 0 w 1460"/>
                    <a:gd name="T9" fmla="*/ 1359 h 1615"/>
                    <a:gd name="T10" fmla="*/ 0 w 1460"/>
                    <a:gd name="T11" fmla="*/ 1359 h 1615"/>
                    <a:gd name="T12" fmla="*/ 0 w 1460"/>
                    <a:gd name="T13" fmla="*/ 1359 h 1615"/>
                    <a:gd name="T14" fmla="*/ 0 w 1460"/>
                    <a:gd name="T15" fmla="*/ 1339 h 1615"/>
                    <a:gd name="T16" fmla="*/ 0 w 1460"/>
                    <a:gd name="T17" fmla="*/ 1329 h 1615"/>
                    <a:gd name="T18" fmla="*/ 0 w 1460"/>
                    <a:gd name="T19" fmla="*/ 394 h 1615"/>
                    <a:gd name="T20" fmla="*/ 730 w 1460"/>
                    <a:gd name="T21" fmla="*/ 591 h 1615"/>
                    <a:gd name="T22" fmla="*/ 1460 w 1460"/>
                    <a:gd name="T23" fmla="*/ 384 h 1615"/>
                    <a:gd name="T24" fmla="*/ 730 w 1460"/>
                    <a:gd name="T25" fmla="*/ 541 h 1615"/>
                    <a:gd name="T26" fmla="*/ 1460 w 1460"/>
                    <a:gd name="T27" fmla="*/ 275 h 1615"/>
                    <a:gd name="T28" fmla="*/ 730 w 1460"/>
                    <a:gd name="T29" fmla="*/ 0 h 1615"/>
                    <a:gd name="T30" fmla="*/ 0 w 1460"/>
                    <a:gd name="T31" fmla="*/ 275 h 1615"/>
                    <a:gd name="T32" fmla="*/ 730 w 1460"/>
                    <a:gd name="T33" fmla="*/ 541 h 1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60" h="1615">
                      <a:moveTo>
                        <a:pt x="1460" y="384"/>
                      </a:moveTo>
                      <a:cubicBezTo>
                        <a:pt x="1460" y="1359"/>
                        <a:pt x="1460" y="1359"/>
                        <a:pt x="1460" y="1359"/>
                      </a:cubicBezTo>
                      <a:cubicBezTo>
                        <a:pt x="1460" y="1359"/>
                        <a:pt x="1460" y="1359"/>
                        <a:pt x="1460" y="1359"/>
                      </a:cubicBezTo>
                      <a:cubicBezTo>
                        <a:pt x="1431" y="1507"/>
                        <a:pt x="1115" y="1615"/>
                        <a:pt x="730" y="1615"/>
                      </a:cubicBezTo>
                      <a:cubicBezTo>
                        <a:pt x="346" y="1615"/>
                        <a:pt x="30" y="1507"/>
                        <a:pt x="0" y="1359"/>
                      </a:cubicBezTo>
                      <a:cubicBezTo>
                        <a:pt x="0" y="1359"/>
                        <a:pt x="0" y="1359"/>
                        <a:pt x="0" y="1359"/>
                      </a:cubicBezTo>
                      <a:cubicBezTo>
                        <a:pt x="0" y="1359"/>
                        <a:pt x="0" y="1359"/>
                        <a:pt x="0" y="1359"/>
                      </a:cubicBezTo>
                      <a:cubicBezTo>
                        <a:pt x="0" y="1349"/>
                        <a:pt x="0" y="1349"/>
                        <a:pt x="0" y="1339"/>
                      </a:cubicBezTo>
                      <a:cubicBezTo>
                        <a:pt x="0" y="1339"/>
                        <a:pt x="0" y="1339"/>
                        <a:pt x="0" y="1329"/>
                      </a:cubicBezTo>
                      <a:cubicBezTo>
                        <a:pt x="0" y="394"/>
                        <a:pt x="0" y="394"/>
                        <a:pt x="0" y="394"/>
                      </a:cubicBezTo>
                      <a:cubicBezTo>
                        <a:pt x="119" y="522"/>
                        <a:pt x="434" y="591"/>
                        <a:pt x="730" y="591"/>
                      </a:cubicBezTo>
                      <a:cubicBezTo>
                        <a:pt x="1026" y="591"/>
                        <a:pt x="1342" y="522"/>
                        <a:pt x="1460" y="384"/>
                      </a:cubicBezTo>
                      <a:close/>
                      <a:moveTo>
                        <a:pt x="730" y="541"/>
                      </a:moveTo>
                      <a:cubicBezTo>
                        <a:pt x="1135" y="541"/>
                        <a:pt x="1460" y="423"/>
                        <a:pt x="1460" y="275"/>
                      </a:cubicBezTo>
                      <a:cubicBezTo>
                        <a:pt x="1460" y="128"/>
                        <a:pt x="1135" y="0"/>
                        <a:pt x="730" y="0"/>
                      </a:cubicBezTo>
                      <a:cubicBezTo>
                        <a:pt x="326" y="0"/>
                        <a:pt x="0" y="128"/>
                        <a:pt x="0" y="275"/>
                      </a:cubicBezTo>
                      <a:cubicBezTo>
                        <a:pt x="0" y="423"/>
                        <a:pt x="326" y="541"/>
                        <a:pt x="730" y="541"/>
                      </a:cubicBezTo>
                      <a:close/>
                    </a:path>
                  </a:pathLst>
                </a:custGeom>
                <a:solidFill>
                  <a:srgbClr val="60BB0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2400" dirty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40208" y="6098996"/>
                  <a:ext cx="253934" cy="253934"/>
                </a:xfrm>
                <a:prstGeom prst="rect">
                  <a:avLst/>
                </a:prstGeom>
              </p:spPr>
            </p:pic>
          </p:grpSp>
        </p:grp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11318637" y="4929027"/>
              <a:ext cx="705020" cy="961391"/>
            </a:xfrm>
            <a:custGeom>
              <a:avLst/>
              <a:gdLst>
                <a:gd name="T0" fmla="*/ 1460 w 1460"/>
                <a:gd name="T1" fmla="*/ 384 h 1615"/>
                <a:gd name="T2" fmla="*/ 1460 w 1460"/>
                <a:gd name="T3" fmla="*/ 1359 h 1615"/>
                <a:gd name="T4" fmla="*/ 1460 w 1460"/>
                <a:gd name="T5" fmla="*/ 1359 h 1615"/>
                <a:gd name="T6" fmla="*/ 730 w 1460"/>
                <a:gd name="T7" fmla="*/ 1615 h 1615"/>
                <a:gd name="T8" fmla="*/ 0 w 1460"/>
                <a:gd name="T9" fmla="*/ 1359 h 1615"/>
                <a:gd name="T10" fmla="*/ 0 w 1460"/>
                <a:gd name="T11" fmla="*/ 1359 h 1615"/>
                <a:gd name="T12" fmla="*/ 0 w 1460"/>
                <a:gd name="T13" fmla="*/ 1359 h 1615"/>
                <a:gd name="T14" fmla="*/ 0 w 1460"/>
                <a:gd name="T15" fmla="*/ 1339 h 1615"/>
                <a:gd name="T16" fmla="*/ 0 w 1460"/>
                <a:gd name="T17" fmla="*/ 1329 h 1615"/>
                <a:gd name="T18" fmla="*/ 0 w 1460"/>
                <a:gd name="T19" fmla="*/ 394 h 1615"/>
                <a:gd name="T20" fmla="*/ 730 w 1460"/>
                <a:gd name="T21" fmla="*/ 591 h 1615"/>
                <a:gd name="T22" fmla="*/ 1460 w 1460"/>
                <a:gd name="T23" fmla="*/ 384 h 1615"/>
                <a:gd name="T24" fmla="*/ 730 w 1460"/>
                <a:gd name="T25" fmla="*/ 541 h 1615"/>
                <a:gd name="T26" fmla="*/ 1460 w 1460"/>
                <a:gd name="T27" fmla="*/ 275 h 1615"/>
                <a:gd name="T28" fmla="*/ 730 w 1460"/>
                <a:gd name="T29" fmla="*/ 0 h 1615"/>
                <a:gd name="T30" fmla="*/ 0 w 1460"/>
                <a:gd name="T31" fmla="*/ 275 h 1615"/>
                <a:gd name="T32" fmla="*/ 730 w 1460"/>
                <a:gd name="T33" fmla="*/ 541 h 1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0" h="1615">
                  <a:moveTo>
                    <a:pt x="1460" y="384"/>
                  </a:moveTo>
                  <a:cubicBezTo>
                    <a:pt x="1460" y="1359"/>
                    <a:pt x="1460" y="1359"/>
                    <a:pt x="1460" y="1359"/>
                  </a:cubicBezTo>
                  <a:cubicBezTo>
                    <a:pt x="1460" y="1359"/>
                    <a:pt x="1460" y="1359"/>
                    <a:pt x="1460" y="1359"/>
                  </a:cubicBezTo>
                  <a:cubicBezTo>
                    <a:pt x="1431" y="1507"/>
                    <a:pt x="1115" y="1615"/>
                    <a:pt x="730" y="1615"/>
                  </a:cubicBezTo>
                  <a:cubicBezTo>
                    <a:pt x="346" y="1615"/>
                    <a:pt x="30" y="1507"/>
                    <a:pt x="0" y="1359"/>
                  </a:cubicBezTo>
                  <a:cubicBezTo>
                    <a:pt x="0" y="1359"/>
                    <a:pt x="0" y="1359"/>
                    <a:pt x="0" y="1359"/>
                  </a:cubicBezTo>
                  <a:cubicBezTo>
                    <a:pt x="0" y="1359"/>
                    <a:pt x="0" y="1359"/>
                    <a:pt x="0" y="1359"/>
                  </a:cubicBezTo>
                  <a:cubicBezTo>
                    <a:pt x="0" y="1349"/>
                    <a:pt x="0" y="1349"/>
                    <a:pt x="0" y="1339"/>
                  </a:cubicBezTo>
                  <a:cubicBezTo>
                    <a:pt x="0" y="1339"/>
                    <a:pt x="0" y="1339"/>
                    <a:pt x="0" y="1329"/>
                  </a:cubicBezTo>
                  <a:cubicBezTo>
                    <a:pt x="0" y="394"/>
                    <a:pt x="0" y="394"/>
                    <a:pt x="0" y="394"/>
                  </a:cubicBezTo>
                  <a:cubicBezTo>
                    <a:pt x="119" y="522"/>
                    <a:pt x="434" y="591"/>
                    <a:pt x="730" y="591"/>
                  </a:cubicBezTo>
                  <a:cubicBezTo>
                    <a:pt x="1026" y="591"/>
                    <a:pt x="1342" y="522"/>
                    <a:pt x="1460" y="384"/>
                  </a:cubicBezTo>
                  <a:close/>
                  <a:moveTo>
                    <a:pt x="730" y="541"/>
                  </a:moveTo>
                  <a:cubicBezTo>
                    <a:pt x="1135" y="541"/>
                    <a:pt x="1460" y="423"/>
                    <a:pt x="1460" y="275"/>
                  </a:cubicBezTo>
                  <a:cubicBezTo>
                    <a:pt x="1460" y="128"/>
                    <a:pt x="1135" y="0"/>
                    <a:pt x="730" y="0"/>
                  </a:cubicBezTo>
                  <a:cubicBezTo>
                    <a:pt x="326" y="0"/>
                    <a:pt x="0" y="128"/>
                    <a:pt x="0" y="275"/>
                  </a:cubicBezTo>
                  <a:cubicBezTo>
                    <a:pt x="0" y="423"/>
                    <a:pt x="326" y="541"/>
                    <a:pt x="730" y="541"/>
                  </a:cubicBezTo>
                  <a:close/>
                </a:path>
              </a:pathLst>
            </a:custGeom>
            <a:solidFill>
              <a:srgbClr val="60BB0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4179" y="5371812"/>
              <a:ext cx="253934" cy="25393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71" y="4233025"/>
            <a:ext cx="8128432" cy="15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7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DEMO 1 – </a:t>
            </a:r>
            <a:r>
              <a:rPr lang="it-IT" sz="2800" dirty="0" err="1"/>
              <a:t>RedGate</a:t>
            </a:r>
            <a:r>
              <a:rPr lang="it-IT" sz="2800" dirty="0"/>
              <a:t> </a:t>
            </a:r>
            <a:r>
              <a:rPr lang="it-IT" sz="2800" dirty="0" err="1"/>
              <a:t>SoC</a:t>
            </a:r>
            <a:r>
              <a:rPr lang="it-IT" sz="2800" dirty="0"/>
              <a:t> v5 con VSTS (link + </a:t>
            </a:r>
            <a:r>
              <a:rPr lang="it-IT" sz="2800" dirty="0" err="1"/>
              <a:t>get</a:t>
            </a:r>
            <a:r>
              <a:rPr lang="it-IT" sz="2800" dirty="0"/>
              <a:t>) </a:t>
            </a:r>
          </a:p>
        </p:txBody>
      </p:sp>
      <p:sp>
        <p:nvSpPr>
          <p:cNvPr id="13" name="Segnaposto contenuto 12"/>
          <p:cNvSpPr>
            <a:spLocks noGrp="1"/>
          </p:cNvSpPr>
          <p:nvPr>
            <p:ph type="body" idx="1"/>
          </p:nvPr>
        </p:nvSpPr>
        <p:spPr>
          <a:xfrm>
            <a:off x="680322" y="4366054"/>
            <a:ext cx="9613860" cy="21885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Modalità dedicata + </a:t>
            </a:r>
            <a:r>
              <a:rPr lang="it-IT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working</a:t>
            </a:r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folder</a:t>
            </a:r>
          </a:p>
          <a:p>
            <a:pPr>
              <a:lnSpc>
                <a:spcPct val="110000"/>
              </a:lnSpc>
            </a:pPr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Utilizzo di VS Team Explorer</a:t>
            </a:r>
          </a:p>
          <a:p>
            <a:pPr>
              <a:lnSpc>
                <a:spcPct val="110000"/>
              </a:lnSpc>
            </a:pPr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Link + </a:t>
            </a:r>
            <a:r>
              <a:rPr lang="it-IT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get</a:t>
            </a:r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 del database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09" y="510747"/>
            <a:ext cx="1740744" cy="1631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2481" y="4207570"/>
            <a:ext cx="2654839" cy="250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72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DEMO 2 – </a:t>
            </a:r>
            <a:r>
              <a:rPr lang="it-IT" sz="2800" dirty="0" err="1"/>
              <a:t>RedGate</a:t>
            </a:r>
            <a:r>
              <a:rPr lang="it-IT" sz="2800" dirty="0"/>
              <a:t> </a:t>
            </a:r>
            <a:r>
              <a:rPr lang="it-IT" sz="2800" dirty="0" err="1"/>
              <a:t>SoC</a:t>
            </a:r>
            <a:r>
              <a:rPr lang="it-IT" sz="2800" dirty="0"/>
              <a:t> v5 con VSTS (new/</a:t>
            </a:r>
            <a:r>
              <a:rPr lang="it-IT" sz="2800" dirty="0" err="1"/>
              <a:t>edit</a:t>
            </a:r>
            <a:r>
              <a:rPr lang="it-IT" sz="2800" dirty="0"/>
              <a:t> </a:t>
            </a:r>
            <a:r>
              <a:rPr lang="it-IT" sz="2800" dirty="0" err="1"/>
              <a:t>items</a:t>
            </a:r>
            <a:r>
              <a:rPr lang="it-IT" sz="2800" dirty="0"/>
              <a:t>) </a:t>
            </a:r>
          </a:p>
        </p:txBody>
      </p:sp>
      <p:sp>
        <p:nvSpPr>
          <p:cNvPr id="13" name="Segnaposto contenuto 12"/>
          <p:cNvSpPr>
            <a:spLocks noGrp="1"/>
          </p:cNvSpPr>
          <p:nvPr>
            <p:ph type="body" idx="1"/>
          </p:nvPr>
        </p:nvSpPr>
        <p:spPr>
          <a:xfrm>
            <a:off x="680322" y="4366054"/>
            <a:ext cx="9613860" cy="21885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Modifica oggetti</a:t>
            </a:r>
          </a:p>
          <a:p>
            <a:pPr>
              <a:lnSpc>
                <a:spcPct val="110000"/>
              </a:lnSpc>
            </a:pPr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Aggiunta dati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09" y="510747"/>
            <a:ext cx="1740744" cy="1631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2481" y="4207570"/>
            <a:ext cx="2654839" cy="250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92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DEMO 3 – </a:t>
            </a:r>
            <a:r>
              <a:rPr lang="it-IT" sz="2800" dirty="0" err="1"/>
              <a:t>RedGate</a:t>
            </a:r>
            <a:r>
              <a:rPr lang="it-IT" sz="2800" dirty="0"/>
              <a:t> </a:t>
            </a:r>
            <a:r>
              <a:rPr lang="it-IT" sz="2800" dirty="0" err="1"/>
              <a:t>SoC</a:t>
            </a:r>
            <a:r>
              <a:rPr lang="it-IT" sz="2800" dirty="0"/>
              <a:t> v5 con VSTS (</a:t>
            </a:r>
            <a:r>
              <a:rPr lang="it-IT" sz="2800" dirty="0" err="1"/>
              <a:t>remove</a:t>
            </a:r>
            <a:r>
              <a:rPr lang="it-IT" sz="2800" dirty="0"/>
              <a:t> </a:t>
            </a:r>
            <a:r>
              <a:rPr lang="it-IT" sz="2800" dirty="0" err="1"/>
              <a:t>items</a:t>
            </a:r>
            <a:r>
              <a:rPr lang="it-IT" sz="2800" dirty="0"/>
              <a:t>) </a:t>
            </a:r>
          </a:p>
        </p:txBody>
      </p:sp>
      <p:sp>
        <p:nvSpPr>
          <p:cNvPr id="13" name="Segnaposto contenuto 12"/>
          <p:cNvSpPr>
            <a:spLocks noGrp="1"/>
          </p:cNvSpPr>
          <p:nvPr>
            <p:ph type="body" idx="1"/>
          </p:nvPr>
        </p:nvSpPr>
        <p:spPr>
          <a:xfrm>
            <a:off x="680322" y="4366054"/>
            <a:ext cx="9613860" cy="21885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Rimozione oggetti</a:t>
            </a:r>
          </a:p>
          <a:p>
            <a:pPr>
              <a:lnSpc>
                <a:spcPct val="110000"/>
              </a:lnSpc>
            </a:pPr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Rimozione dati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09" y="510747"/>
            <a:ext cx="1740744" cy="1631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2481" y="4207570"/>
            <a:ext cx="2654839" cy="250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3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DEMO 4 – </a:t>
            </a:r>
            <a:r>
              <a:rPr lang="it-IT" sz="2800" dirty="0" err="1"/>
              <a:t>RedGate</a:t>
            </a:r>
            <a:r>
              <a:rPr lang="it-IT" sz="2800" dirty="0"/>
              <a:t> </a:t>
            </a:r>
            <a:r>
              <a:rPr lang="it-IT" sz="2800" dirty="0" err="1"/>
              <a:t>SoC</a:t>
            </a:r>
            <a:r>
              <a:rPr lang="it-IT" sz="2800" dirty="0"/>
              <a:t> v5 con VSTS (filtri e </a:t>
            </a:r>
            <a:r>
              <a:rPr lang="it-IT" sz="2800" dirty="0" err="1"/>
              <a:t>options</a:t>
            </a:r>
            <a:r>
              <a:rPr lang="it-IT" sz="2800" dirty="0"/>
              <a:t>) </a:t>
            </a:r>
          </a:p>
        </p:txBody>
      </p:sp>
      <p:sp>
        <p:nvSpPr>
          <p:cNvPr id="13" name="Segnaposto contenuto 12"/>
          <p:cNvSpPr>
            <a:spLocks noGrp="1"/>
          </p:cNvSpPr>
          <p:nvPr>
            <p:ph type="body" idx="1"/>
          </p:nvPr>
        </p:nvSpPr>
        <p:spPr>
          <a:xfrm>
            <a:off x="680322" y="4366054"/>
            <a:ext cx="9613860" cy="21885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Filtri</a:t>
            </a:r>
          </a:p>
          <a:p>
            <a:pPr>
              <a:lnSpc>
                <a:spcPct val="110000"/>
              </a:lnSpc>
            </a:pPr>
            <a:r>
              <a:rPr lang="it-IT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Comparison</a:t>
            </a:r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it-IT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options</a:t>
            </a:r>
            <a:endParaRPr lang="it-IT" dirty="0">
              <a:solidFill>
                <a:schemeClr val="bg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09" y="510747"/>
            <a:ext cx="1740744" cy="1631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2481" y="4207570"/>
            <a:ext cx="2654839" cy="250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23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DEMO 5 – </a:t>
            </a:r>
            <a:r>
              <a:rPr lang="it-IT" sz="2800" dirty="0" err="1"/>
              <a:t>RedGate</a:t>
            </a:r>
            <a:r>
              <a:rPr lang="it-IT" sz="2800" dirty="0"/>
              <a:t> </a:t>
            </a:r>
            <a:r>
              <a:rPr lang="it-IT" sz="2800" dirty="0" err="1"/>
              <a:t>SoC</a:t>
            </a:r>
            <a:r>
              <a:rPr lang="it-IT" sz="2800" dirty="0"/>
              <a:t> v5 con VSTS (</a:t>
            </a:r>
            <a:r>
              <a:rPr lang="it-IT" sz="2800" dirty="0" err="1"/>
              <a:t>migrations</a:t>
            </a:r>
            <a:r>
              <a:rPr lang="it-IT" sz="2800" dirty="0"/>
              <a:t>) </a:t>
            </a:r>
          </a:p>
        </p:txBody>
      </p:sp>
      <p:sp>
        <p:nvSpPr>
          <p:cNvPr id="13" name="Segnaposto contenuto 12"/>
          <p:cNvSpPr>
            <a:spLocks noGrp="1"/>
          </p:cNvSpPr>
          <p:nvPr>
            <p:ph type="body" idx="1"/>
          </p:nvPr>
        </p:nvSpPr>
        <p:spPr>
          <a:xfrm>
            <a:off x="680322" y="4366054"/>
            <a:ext cx="9613860" cy="21885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t-IT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Migrations</a:t>
            </a:r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 e refactor iniettati</a:t>
            </a:r>
          </a:p>
          <a:p>
            <a:pPr>
              <a:lnSpc>
                <a:spcPct val="110000"/>
              </a:lnSpc>
            </a:pPr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se </a:t>
            </a:r>
            <a:r>
              <a:rPr lang="it-IT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ci stanno, altrimenti </a:t>
            </a:r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due chiacchiere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09" y="510747"/>
            <a:ext cx="1740744" cy="1631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2481" y="4207570"/>
            <a:ext cx="2654839" cy="250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38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39287"/>
            </a:gs>
            <a:gs pos="50000">
              <a:srgbClr val="BADFB7"/>
            </a:gs>
            <a:gs pos="100000">
              <a:srgbClr val="539287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Grazie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10497579" cy="3599316"/>
          </a:xfrm>
        </p:spPr>
        <p:txBody>
          <a:bodyPr/>
          <a:lstStyle/>
          <a:p>
            <a:r>
              <a:rPr lang="en-US" sz="3600" dirty="0" err="1"/>
              <a:t>Domande</a:t>
            </a:r>
            <a:r>
              <a:rPr lang="en-US" sz="3600" dirty="0"/>
              <a:t>?</a:t>
            </a:r>
            <a:endParaRPr lang="en-US" dirty="0"/>
          </a:p>
        </p:txBody>
      </p:sp>
      <p:pic>
        <p:nvPicPr>
          <p:cNvPr id="9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62" y="4807805"/>
            <a:ext cx="1740744" cy="163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1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b="1" dirty="0"/>
              <a:t>Sponsor</a:t>
            </a:r>
            <a:endParaRPr lang="it-IT" sz="2800" dirty="0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87" y="3563308"/>
            <a:ext cx="5032381" cy="1585078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12" y="534602"/>
            <a:ext cx="1730803" cy="173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8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b="1" dirty="0" err="1"/>
              <a:t>Presenting</a:t>
            </a:r>
            <a:r>
              <a:rPr lang="it-IT" sz="2800" b="1" dirty="0"/>
              <a:t>...</a:t>
            </a:r>
            <a:endParaRPr lang="it-IT" sz="2800" dirty="0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37" y="2499965"/>
            <a:ext cx="2540053" cy="800055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12" y="534602"/>
            <a:ext cx="1730803" cy="17308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117" y="2499965"/>
            <a:ext cx="2268177" cy="8467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85242" y="5894772"/>
            <a:ext cx="5850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http://www.devopsheroes.net</a:t>
            </a:r>
            <a:r>
              <a:rPr lang="en-US" sz="2800" dirty="0"/>
              <a:t>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075" y="3785695"/>
            <a:ext cx="5880552" cy="188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7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b="1" dirty="0"/>
              <a:t>Alessandro Alpi</a:t>
            </a:r>
            <a:endParaRPr lang="it-IT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Microsoft MVP – SQL Server dal 2008</a:t>
            </a: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Blog ITA: </a:t>
            </a:r>
            <a:r>
              <a:rPr lang="it-IT" sz="1900" dirty="0">
                <a:solidFill>
                  <a:schemeClr val="bg1">
                    <a:lumMod val="85000"/>
                    <a:lumOff val="15000"/>
                  </a:schemeClr>
                </a:solidFill>
                <a:hlinkClick r:id="rId2"/>
              </a:rPr>
              <a:t>http://blogs.dotnethell.it/suxstellino</a:t>
            </a:r>
            <a:endParaRPr lang="it-IT" sz="19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it-IT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Blog ENG: </a:t>
            </a:r>
            <a:r>
              <a:rPr lang="en-US" sz="1900" dirty="0">
                <a:solidFill>
                  <a:schemeClr val="bg1">
                    <a:lumMod val="85000"/>
                    <a:lumOff val="15000"/>
                  </a:schemeClr>
                </a:solidFill>
                <a:hlinkClick r:id="rId3"/>
              </a:rPr>
              <a:t>http://suxstellino.wordpress.com/</a:t>
            </a:r>
            <a:endParaRPr lang="en-US" sz="19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Website: </a:t>
            </a:r>
            <a:r>
              <a:rPr lang="it-IT" sz="1900" dirty="0">
                <a:solidFill>
                  <a:schemeClr val="bg1">
                    <a:lumMod val="85000"/>
                    <a:lumOff val="15000"/>
                  </a:schemeClr>
                </a:solidFill>
                <a:hlinkClick r:id="rId4"/>
              </a:rPr>
              <a:t>http://www.alessandroalpi.net</a:t>
            </a:r>
            <a:endParaRPr lang="en-US" sz="1900" dirty="0">
              <a:solidFill>
                <a:schemeClr val="bg1">
                  <a:lumMod val="85000"/>
                  <a:lumOff val="15000"/>
                </a:schemeClr>
              </a:solidFill>
              <a:hlinkClick r:id="rId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CTO Engage IT Services </a:t>
            </a:r>
            <a:r>
              <a:rPr lang="en-US" sz="19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S.r.l</a:t>
            </a:r>
            <a:r>
              <a:rPr lang="en-US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900" dirty="0">
                <a:solidFill>
                  <a:schemeClr val="bg1">
                    <a:lumMod val="85000"/>
                    <a:lumOff val="15000"/>
                  </a:schemeClr>
                </a:solidFill>
                <a:hlinkClick r:id="rId5"/>
              </a:rPr>
              <a:t>www.engageitservices.it</a:t>
            </a:r>
            <a:endParaRPr lang="en-US" sz="19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Team leader (SCRUM)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Communities</a:t>
            </a:r>
          </a:p>
          <a:p>
            <a:pPr marL="914400" lvl="2" indent="-457200">
              <a:lnSpc>
                <a:spcPct val="100000"/>
              </a:lnSpc>
              <a:buNone/>
            </a:pPr>
            <a:r>
              <a:rPr lang="en-US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Getlatestversion.it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6612" y="2336873"/>
            <a:ext cx="2244511" cy="9126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4298" y="4298088"/>
            <a:ext cx="1396825" cy="10012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2718" y="5341952"/>
            <a:ext cx="1579984" cy="737326"/>
          </a:xfrm>
          <a:prstGeom prst="rect">
            <a:avLst/>
          </a:prstGeom>
        </p:spPr>
      </p:pic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56" y="5154716"/>
            <a:ext cx="638464" cy="6384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98091" y="3453315"/>
            <a:ext cx="1823032" cy="6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9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b="1" dirty="0"/>
              <a:t>Cos’è</a:t>
            </a:r>
            <a:endParaRPr lang="it-IT" sz="2800" dirty="0"/>
          </a:p>
        </p:txBody>
      </p:sp>
      <p:sp>
        <p:nvSpPr>
          <p:cNvPr id="13" name="Segnaposto contenuto 1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Repository per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it-IT" sz="2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Gestore dei cosiddetti </a:t>
            </a:r>
            <a:r>
              <a:rPr lang="it-IT" sz="2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changes</a:t>
            </a:r>
            <a:r>
              <a:rPr lang="it-IT" sz="2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(revisioni dei nostri file)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it-IT" sz="2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Storage sicuro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it-IT" sz="2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Gestire </a:t>
            </a:r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il lavoro (anche e soprattutto) in team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t-IT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Sinonimo di Version Control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t-IT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Parte di un Software Configuration Management</a:t>
            </a:r>
          </a:p>
          <a:p>
            <a:pPr marL="0" indent="0">
              <a:lnSpc>
                <a:spcPct val="110000"/>
              </a:lnSpc>
              <a:buNone/>
            </a:pPr>
            <a:endParaRPr lang="it-IT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it-IT" sz="3200" dirty="0">
                <a:solidFill>
                  <a:schemeClr val="accent6">
                    <a:lumMod val="75000"/>
                  </a:schemeClr>
                </a:solidFill>
              </a:rPr>
              <a:t>Cosa non è?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3200" dirty="0">
                <a:solidFill>
                  <a:schemeClr val="accent6">
                    <a:lumMod val="75000"/>
                  </a:schemeClr>
                </a:solidFill>
              </a:rPr>
              <a:t>Uno storage per tutto</a:t>
            </a:r>
            <a:endParaRPr lang="it-IT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it-IT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it-IT" b="1" dirty="0">
              <a:solidFill>
                <a:schemeClr val="bg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0663312" y="1294230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1/7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10663311" y="924365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DB SC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3311" y="2336873"/>
            <a:ext cx="1296181" cy="4261703"/>
            <a:chOff x="10681228" y="3064057"/>
            <a:chExt cx="1296181" cy="426170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1228" y="6449824"/>
              <a:ext cx="1296181" cy="87593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0976809" y="3064057"/>
              <a:ext cx="705020" cy="3599316"/>
              <a:chOff x="10976809" y="3064057"/>
              <a:chExt cx="705020" cy="3599316"/>
            </a:xfrm>
          </p:grpSpPr>
          <p:sp>
            <p:nvSpPr>
              <p:cNvPr id="23" name="Freeform 22"/>
              <p:cNvSpPr>
                <a:spLocks noEditPoints="1"/>
              </p:cNvSpPr>
              <p:nvPr/>
            </p:nvSpPr>
            <p:spPr bwMode="auto">
              <a:xfrm>
                <a:off x="10976809" y="5701982"/>
                <a:ext cx="705020" cy="961391"/>
              </a:xfrm>
              <a:custGeom>
                <a:avLst/>
                <a:gdLst>
                  <a:gd name="T0" fmla="*/ 1460 w 1460"/>
                  <a:gd name="T1" fmla="*/ 384 h 1615"/>
                  <a:gd name="T2" fmla="*/ 1460 w 1460"/>
                  <a:gd name="T3" fmla="*/ 1359 h 1615"/>
                  <a:gd name="T4" fmla="*/ 1460 w 1460"/>
                  <a:gd name="T5" fmla="*/ 1359 h 1615"/>
                  <a:gd name="T6" fmla="*/ 730 w 1460"/>
                  <a:gd name="T7" fmla="*/ 1615 h 1615"/>
                  <a:gd name="T8" fmla="*/ 0 w 1460"/>
                  <a:gd name="T9" fmla="*/ 1359 h 1615"/>
                  <a:gd name="T10" fmla="*/ 0 w 1460"/>
                  <a:gd name="T11" fmla="*/ 1359 h 1615"/>
                  <a:gd name="T12" fmla="*/ 0 w 1460"/>
                  <a:gd name="T13" fmla="*/ 1359 h 1615"/>
                  <a:gd name="T14" fmla="*/ 0 w 1460"/>
                  <a:gd name="T15" fmla="*/ 1339 h 1615"/>
                  <a:gd name="T16" fmla="*/ 0 w 1460"/>
                  <a:gd name="T17" fmla="*/ 1329 h 1615"/>
                  <a:gd name="T18" fmla="*/ 0 w 1460"/>
                  <a:gd name="T19" fmla="*/ 394 h 1615"/>
                  <a:gd name="T20" fmla="*/ 730 w 1460"/>
                  <a:gd name="T21" fmla="*/ 591 h 1615"/>
                  <a:gd name="T22" fmla="*/ 1460 w 1460"/>
                  <a:gd name="T23" fmla="*/ 384 h 1615"/>
                  <a:gd name="T24" fmla="*/ 730 w 1460"/>
                  <a:gd name="T25" fmla="*/ 541 h 1615"/>
                  <a:gd name="T26" fmla="*/ 1460 w 1460"/>
                  <a:gd name="T27" fmla="*/ 275 h 1615"/>
                  <a:gd name="T28" fmla="*/ 730 w 1460"/>
                  <a:gd name="T29" fmla="*/ 0 h 1615"/>
                  <a:gd name="T30" fmla="*/ 0 w 1460"/>
                  <a:gd name="T31" fmla="*/ 275 h 1615"/>
                  <a:gd name="T32" fmla="*/ 730 w 1460"/>
                  <a:gd name="T33" fmla="*/ 541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0" h="1615">
                    <a:moveTo>
                      <a:pt x="1460" y="384"/>
                    </a:move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31" y="1507"/>
                      <a:pt x="1115" y="1615"/>
                      <a:pt x="730" y="1615"/>
                    </a:cubicBezTo>
                    <a:cubicBezTo>
                      <a:pt x="346" y="1615"/>
                      <a:pt x="30" y="1507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49"/>
                      <a:pt x="0" y="1349"/>
                      <a:pt x="0" y="1339"/>
                    </a:cubicBezTo>
                    <a:cubicBezTo>
                      <a:pt x="0" y="1339"/>
                      <a:pt x="0" y="1339"/>
                      <a:pt x="0" y="1329"/>
                    </a:cubicBezTo>
                    <a:cubicBezTo>
                      <a:pt x="0" y="394"/>
                      <a:pt x="0" y="394"/>
                      <a:pt x="0" y="394"/>
                    </a:cubicBezTo>
                    <a:cubicBezTo>
                      <a:pt x="119" y="522"/>
                      <a:pt x="434" y="591"/>
                      <a:pt x="730" y="591"/>
                    </a:cubicBezTo>
                    <a:cubicBezTo>
                      <a:pt x="1026" y="591"/>
                      <a:pt x="1342" y="522"/>
                      <a:pt x="1460" y="384"/>
                    </a:cubicBezTo>
                    <a:close/>
                    <a:moveTo>
                      <a:pt x="730" y="541"/>
                    </a:moveTo>
                    <a:cubicBezTo>
                      <a:pt x="1135" y="541"/>
                      <a:pt x="1460" y="423"/>
                      <a:pt x="1460" y="275"/>
                    </a:cubicBezTo>
                    <a:cubicBezTo>
                      <a:pt x="1460" y="128"/>
                      <a:pt x="1135" y="0"/>
                      <a:pt x="730" y="0"/>
                    </a:cubicBezTo>
                    <a:cubicBezTo>
                      <a:pt x="326" y="0"/>
                      <a:pt x="0" y="128"/>
                      <a:pt x="0" y="275"/>
                    </a:cubicBezTo>
                    <a:cubicBezTo>
                      <a:pt x="0" y="423"/>
                      <a:pt x="326" y="541"/>
                      <a:pt x="730" y="541"/>
                    </a:cubicBezTo>
                    <a:close/>
                  </a:path>
                </a:pathLst>
              </a:custGeom>
              <a:solidFill>
                <a:srgbClr val="60BB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02351" y="6144767"/>
                <a:ext cx="253934" cy="253934"/>
              </a:xfrm>
              <a:prstGeom prst="rect">
                <a:avLst/>
              </a:prstGeom>
            </p:spPr>
          </p:pic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10976809" y="3064057"/>
                <a:ext cx="705020" cy="961391"/>
              </a:xfrm>
              <a:custGeom>
                <a:avLst/>
                <a:gdLst>
                  <a:gd name="T0" fmla="*/ 1460 w 1460"/>
                  <a:gd name="T1" fmla="*/ 384 h 1615"/>
                  <a:gd name="T2" fmla="*/ 1460 w 1460"/>
                  <a:gd name="T3" fmla="*/ 1359 h 1615"/>
                  <a:gd name="T4" fmla="*/ 1460 w 1460"/>
                  <a:gd name="T5" fmla="*/ 1359 h 1615"/>
                  <a:gd name="T6" fmla="*/ 730 w 1460"/>
                  <a:gd name="T7" fmla="*/ 1615 h 1615"/>
                  <a:gd name="T8" fmla="*/ 0 w 1460"/>
                  <a:gd name="T9" fmla="*/ 1359 h 1615"/>
                  <a:gd name="T10" fmla="*/ 0 w 1460"/>
                  <a:gd name="T11" fmla="*/ 1359 h 1615"/>
                  <a:gd name="T12" fmla="*/ 0 w 1460"/>
                  <a:gd name="T13" fmla="*/ 1359 h 1615"/>
                  <a:gd name="T14" fmla="*/ 0 w 1460"/>
                  <a:gd name="T15" fmla="*/ 1339 h 1615"/>
                  <a:gd name="T16" fmla="*/ 0 w 1460"/>
                  <a:gd name="T17" fmla="*/ 1329 h 1615"/>
                  <a:gd name="T18" fmla="*/ 0 w 1460"/>
                  <a:gd name="T19" fmla="*/ 394 h 1615"/>
                  <a:gd name="T20" fmla="*/ 730 w 1460"/>
                  <a:gd name="T21" fmla="*/ 591 h 1615"/>
                  <a:gd name="T22" fmla="*/ 1460 w 1460"/>
                  <a:gd name="T23" fmla="*/ 384 h 1615"/>
                  <a:gd name="T24" fmla="*/ 730 w 1460"/>
                  <a:gd name="T25" fmla="*/ 541 h 1615"/>
                  <a:gd name="T26" fmla="*/ 1460 w 1460"/>
                  <a:gd name="T27" fmla="*/ 275 h 1615"/>
                  <a:gd name="T28" fmla="*/ 730 w 1460"/>
                  <a:gd name="T29" fmla="*/ 0 h 1615"/>
                  <a:gd name="T30" fmla="*/ 0 w 1460"/>
                  <a:gd name="T31" fmla="*/ 275 h 1615"/>
                  <a:gd name="T32" fmla="*/ 730 w 1460"/>
                  <a:gd name="T33" fmla="*/ 541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0" h="1615">
                    <a:moveTo>
                      <a:pt x="1460" y="384"/>
                    </a:move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31" y="1507"/>
                      <a:pt x="1115" y="1615"/>
                      <a:pt x="730" y="1615"/>
                    </a:cubicBezTo>
                    <a:cubicBezTo>
                      <a:pt x="346" y="1615"/>
                      <a:pt x="30" y="1507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49"/>
                      <a:pt x="0" y="1349"/>
                      <a:pt x="0" y="1339"/>
                    </a:cubicBezTo>
                    <a:cubicBezTo>
                      <a:pt x="0" y="1339"/>
                      <a:pt x="0" y="1339"/>
                      <a:pt x="0" y="1329"/>
                    </a:cubicBezTo>
                    <a:cubicBezTo>
                      <a:pt x="0" y="394"/>
                      <a:pt x="0" y="394"/>
                      <a:pt x="0" y="394"/>
                    </a:cubicBezTo>
                    <a:cubicBezTo>
                      <a:pt x="119" y="522"/>
                      <a:pt x="434" y="591"/>
                      <a:pt x="730" y="591"/>
                    </a:cubicBezTo>
                    <a:cubicBezTo>
                      <a:pt x="1026" y="591"/>
                      <a:pt x="1342" y="522"/>
                      <a:pt x="1460" y="384"/>
                    </a:cubicBezTo>
                    <a:close/>
                    <a:moveTo>
                      <a:pt x="730" y="541"/>
                    </a:moveTo>
                    <a:cubicBezTo>
                      <a:pt x="1135" y="541"/>
                      <a:pt x="1460" y="423"/>
                      <a:pt x="1460" y="275"/>
                    </a:cubicBezTo>
                    <a:cubicBezTo>
                      <a:pt x="1460" y="128"/>
                      <a:pt x="1135" y="0"/>
                      <a:pt x="730" y="0"/>
                    </a:cubicBezTo>
                    <a:cubicBezTo>
                      <a:pt x="326" y="0"/>
                      <a:pt x="0" y="128"/>
                      <a:pt x="0" y="275"/>
                    </a:cubicBezTo>
                    <a:cubicBezTo>
                      <a:pt x="0" y="423"/>
                      <a:pt x="326" y="541"/>
                      <a:pt x="730" y="541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07592" y="3497977"/>
                <a:ext cx="243454" cy="24232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0940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61465" y="2391833"/>
            <a:ext cx="1308485" cy="1291974"/>
          </a:xfrm>
          <a:prstGeom prst="rect">
            <a:avLst/>
          </a:prstGeom>
        </p:spPr>
      </p:pic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b="1" dirty="0"/>
              <a:t>Perché si usa</a:t>
            </a:r>
            <a:endParaRPr lang="it-IT" sz="2800" dirty="0"/>
          </a:p>
        </p:txBody>
      </p:sp>
      <p:sp>
        <p:nvSpPr>
          <p:cNvPr id="13" name="Segnaposto contenuto 1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1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it-IT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Elemento base per i processi a pattern «</a:t>
            </a:r>
            <a:r>
              <a:rPr lang="it-IT" sz="3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continuous</a:t>
            </a:r>
            <a:r>
              <a:rPr lang="it-IT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»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it-IT" sz="2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Continuous Integration (integrazione continua dei cambiamenti in sviluppo)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it-IT" sz="2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Continuous Delivery (evoluzione della precedente, «finisce» con UAT e un rilascio)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it-IT" sz="2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Continuous </a:t>
            </a:r>
            <a:r>
              <a:rPr lang="it-IT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Deployment (sinonimi, delivery ~ deploy, per alcune scuole)</a:t>
            </a:r>
          </a:p>
          <a:p>
            <a:pPr marL="0" lvl="1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it-IT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Revisioni</a:t>
            </a:r>
          </a:p>
          <a:p>
            <a:pPr marL="0" lvl="1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it-IT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Collaborazione e condivisione</a:t>
            </a:r>
          </a:p>
          <a:p>
            <a:pPr marL="0" lvl="1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it-IT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Restore delle versioni e backup</a:t>
            </a:r>
          </a:p>
          <a:p>
            <a:pPr marL="0" lvl="1" indent="0">
              <a:lnSpc>
                <a:spcPct val="120000"/>
              </a:lnSpc>
              <a:spcBef>
                <a:spcPts val="1000"/>
              </a:spcBef>
              <a:buNone/>
            </a:pPr>
            <a:endParaRPr lang="it-IT" sz="3200" b="1" spc="4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lvl="1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it-IT" sz="3800" dirty="0">
                <a:solidFill>
                  <a:schemeClr val="accent6">
                    <a:lumMod val="75000"/>
                  </a:schemeClr>
                </a:solidFill>
              </a:rPr>
              <a:t>Per cosa non si usa? I film scaricati </a:t>
            </a:r>
            <a:r>
              <a:rPr lang="it-IT" sz="3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it-IT" sz="3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it-IT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it-IT" b="1" dirty="0">
              <a:solidFill>
                <a:schemeClr val="bg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0663312" y="1294230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2/7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10663311" y="924365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DB SC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663311" y="2722416"/>
            <a:ext cx="1296181" cy="3876160"/>
            <a:chOff x="10681228" y="3449600"/>
            <a:chExt cx="1296181" cy="387616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1228" y="6449824"/>
              <a:ext cx="1296181" cy="875936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10976809" y="3449600"/>
              <a:ext cx="705020" cy="3213773"/>
              <a:chOff x="10976809" y="3449600"/>
              <a:chExt cx="705020" cy="3213773"/>
            </a:xfrm>
          </p:grpSpPr>
          <p:sp>
            <p:nvSpPr>
              <p:cNvPr id="20" name="Freeform 19"/>
              <p:cNvSpPr>
                <a:spLocks noEditPoints="1"/>
              </p:cNvSpPr>
              <p:nvPr/>
            </p:nvSpPr>
            <p:spPr bwMode="auto">
              <a:xfrm>
                <a:off x="10976809" y="5701982"/>
                <a:ext cx="705020" cy="961391"/>
              </a:xfrm>
              <a:custGeom>
                <a:avLst/>
                <a:gdLst>
                  <a:gd name="T0" fmla="*/ 1460 w 1460"/>
                  <a:gd name="T1" fmla="*/ 384 h 1615"/>
                  <a:gd name="T2" fmla="*/ 1460 w 1460"/>
                  <a:gd name="T3" fmla="*/ 1359 h 1615"/>
                  <a:gd name="T4" fmla="*/ 1460 w 1460"/>
                  <a:gd name="T5" fmla="*/ 1359 h 1615"/>
                  <a:gd name="T6" fmla="*/ 730 w 1460"/>
                  <a:gd name="T7" fmla="*/ 1615 h 1615"/>
                  <a:gd name="T8" fmla="*/ 0 w 1460"/>
                  <a:gd name="T9" fmla="*/ 1359 h 1615"/>
                  <a:gd name="T10" fmla="*/ 0 w 1460"/>
                  <a:gd name="T11" fmla="*/ 1359 h 1615"/>
                  <a:gd name="T12" fmla="*/ 0 w 1460"/>
                  <a:gd name="T13" fmla="*/ 1359 h 1615"/>
                  <a:gd name="T14" fmla="*/ 0 w 1460"/>
                  <a:gd name="T15" fmla="*/ 1339 h 1615"/>
                  <a:gd name="T16" fmla="*/ 0 w 1460"/>
                  <a:gd name="T17" fmla="*/ 1329 h 1615"/>
                  <a:gd name="T18" fmla="*/ 0 w 1460"/>
                  <a:gd name="T19" fmla="*/ 394 h 1615"/>
                  <a:gd name="T20" fmla="*/ 730 w 1460"/>
                  <a:gd name="T21" fmla="*/ 591 h 1615"/>
                  <a:gd name="T22" fmla="*/ 1460 w 1460"/>
                  <a:gd name="T23" fmla="*/ 384 h 1615"/>
                  <a:gd name="T24" fmla="*/ 730 w 1460"/>
                  <a:gd name="T25" fmla="*/ 541 h 1615"/>
                  <a:gd name="T26" fmla="*/ 1460 w 1460"/>
                  <a:gd name="T27" fmla="*/ 275 h 1615"/>
                  <a:gd name="T28" fmla="*/ 730 w 1460"/>
                  <a:gd name="T29" fmla="*/ 0 h 1615"/>
                  <a:gd name="T30" fmla="*/ 0 w 1460"/>
                  <a:gd name="T31" fmla="*/ 275 h 1615"/>
                  <a:gd name="T32" fmla="*/ 730 w 1460"/>
                  <a:gd name="T33" fmla="*/ 541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0" h="1615">
                    <a:moveTo>
                      <a:pt x="1460" y="384"/>
                    </a:move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31" y="1507"/>
                      <a:pt x="1115" y="1615"/>
                      <a:pt x="730" y="1615"/>
                    </a:cubicBezTo>
                    <a:cubicBezTo>
                      <a:pt x="346" y="1615"/>
                      <a:pt x="30" y="1507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49"/>
                      <a:pt x="0" y="1349"/>
                      <a:pt x="0" y="1339"/>
                    </a:cubicBezTo>
                    <a:cubicBezTo>
                      <a:pt x="0" y="1339"/>
                      <a:pt x="0" y="1339"/>
                      <a:pt x="0" y="1329"/>
                    </a:cubicBezTo>
                    <a:cubicBezTo>
                      <a:pt x="0" y="394"/>
                      <a:pt x="0" y="394"/>
                      <a:pt x="0" y="394"/>
                    </a:cubicBezTo>
                    <a:cubicBezTo>
                      <a:pt x="119" y="522"/>
                      <a:pt x="434" y="591"/>
                      <a:pt x="730" y="591"/>
                    </a:cubicBezTo>
                    <a:cubicBezTo>
                      <a:pt x="1026" y="591"/>
                      <a:pt x="1342" y="522"/>
                      <a:pt x="1460" y="384"/>
                    </a:cubicBezTo>
                    <a:close/>
                    <a:moveTo>
                      <a:pt x="730" y="541"/>
                    </a:moveTo>
                    <a:cubicBezTo>
                      <a:pt x="1135" y="541"/>
                      <a:pt x="1460" y="423"/>
                      <a:pt x="1460" y="275"/>
                    </a:cubicBezTo>
                    <a:cubicBezTo>
                      <a:pt x="1460" y="128"/>
                      <a:pt x="1135" y="0"/>
                      <a:pt x="730" y="0"/>
                    </a:cubicBezTo>
                    <a:cubicBezTo>
                      <a:pt x="326" y="0"/>
                      <a:pt x="0" y="128"/>
                      <a:pt x="0" y="275"/>
                    </a:cubicBezTo>
                    <a:cubicBezTo>
                      <a:pt x="0" y="423"/>
                      <a:pt x="326" y="541"/>
                      <a:pt x="730" y="541"/>
                    </a:cubicBezTo>
                    <a:close/>
                  </a:path>
                </a:pathLst>
              </a:custGeom>
              <a:solidFill>
                <a:srgbClr val="60BB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02351" y="6144767"/>
                <a:ext cx="253934" cy="253934"/>
              </a:xfrm>
              <a:prstGeom prst="rect">
                <a:avLst/>
              </a:prstGeom>
            </p:spPr>
          </p:pic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10976809" y="3449600"/>
                <a:ext cx="705020" cy="961391"/>
              </a:xfrm>
              <a:custGeom>
                <a:avLst/>
                <a:gdLst>
                  <a:gd name="T0" fmla="*/ 1460 w 1460"/>
                  <a:gd name="T1" fmla="*/ 384 h 1615"/>
                  <a:gd name="T2" fmla="*/ 1460 w 1460"/>
                  <a:gd name="T3" fmla="*/ 1359 h 1615"/>
                  <a:gd name="T4" fmla="*/ 1460 w 1460"/>
                  <a:gd name="T5" fmla="*/ 1359 h 1615"/>
                  <a:gd name="T6" fmla="*/ 730 w 1460"/>
                  <a:gd name="T7" fmla="*/ 1615 h 1615"/>
                  <a:gd name="T8" fmla="*/ 0 w 1460"/>
                  <a:gd name="T9" fmla="*/ 1359 h 1615"/>
                  <a:gd name="T10" fmla="*/ 0 w 1460"/>
                  <a:gd name="T11" fmla="*/ 1359 h 1615"/>
                  <a:gd name="T12" fmla="*/ 0 w 1460"/>
                  <a:gd name="T13" fmla="*/ 1359 h 1615"/>
                  <a:gd name="T14" fmla="*/ 0 w 1460"/>
                  <a:gd name="T15" fmla="*/ 1339 h 1615"/>
                  <a:gd name="T16" fmla="*/ 0 w 1460"/>
                  <a:gd name="T17" fmla="*/ 1329 h 1615"/>
                  <a:gd name="T18" fmla="*/ 0 w 1460"/>
                  <a:gd name="T19" fmla="*/ 394 h 1615"/>
                  <a:gd name="T20" fmla="*/ 730 w 1460"/>
                  <a:gd name="T21" fmla="*/ 591 h 1615"/>
                  <a:gd name="T22" fmla="*/ 1460 w 1460"/>
                  <a:gd name="T23" fmla="*/ 384 h 1615"/>
                  <a:gd name="T24" fmla="*/ 730 w 1460"/>
                  <a:gd name="T25" fmla="*/ 541 h 1615"/>
                  <a:gd name="T26" fmla="*/ 1460 w 1460"/>
                  <a:gd name="T27" fmla="*/ 275 h 1615"/>
                  <a:gd name="T28" fmla="*/ 730 w 1460"/>
                  <a:gd name="T29" fmla="*/ 0 h 1615"/>
                  <a:gd name="T30" fmla="*/ 0 w 1460"/>
                  <a:gd name="T31" fmla="*/ 275 h 1615"/>
                  <a:gd name="T32" fmla="*/ 730 w 1460"/>
                  <a:gd name="T33" fmla="*/ 541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0" h="1615">
                    <a:moveTo>
                      <a:pt x="1460" y="384"/>
                    </a:move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31" y="1507"/>
                      <a:pt x="1115" y="1615"/>
                      <a:pt x="730" y="1615"/>
                    </a:cubicBezTo>
                    <a:cubicBezTo>
                      <a:pt x="346" y="1615"/>
                      <a:pt x="30" y="1507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49"/>
                      <a:pt x="0" y="1349"/>
                      <a:pt x="0" y="1339"/>
                    </a:cubicBezTo>
                    <a:cubicBezTo>
                      <a:pt x="0" y="1339"/>
                      <a:pt x="0" y="1339"/>
                      <a:pt x="0" y="1329"/>
                    </a:cubicBezTo>
                    <a:cubicBezTo>
                      <a:pt x="0" y="394"/>
                      <a:pt x="0" y="394"/>
                      <a:pt x="0" y="394"/>
                    </a:cubicBezTo>
                    <a:cubicBezTo>
                      <a:pt x="119" y="522"/>
                      <a:pt x="434" y="591"/>
                      <a:pt x="730" y="591"/>
                    </a:cubicBezTo>
                    <a:cubicBezTo>
                      <a:pt x="1026" y="591"/>
                      <a:pt x="1342" y="522"/>
                      <a:pt x="1460" y="384"/>
                    </a:cubicBezTo>
                    <a:close/>
                    <a:moveTo>
                      <a:pt x="730" y="541"/>
                    </a:moveTo>
                    <a:cubicBezTo>
                      <a:pt x="1135" y="541"/>
                      <a:pt x="1460" y="423"/>
                      <a:pt x="1460" y="275"/>
                    </a:cubicBezTo>
                    <a:cubicBezTo>
                      <a:pt x="1460" y="128"/>
                      <a:pt x="1135" y="0"/>
                      <a:pt x="730" y="0"/>
                    </a:cubicBezTo>
                    <a:cubicBezTo>
                      <a:pt x="326" y="0"/>
                      <a:pt x="0" y="128"/>
                      <a:pt x="0" y="275"/>
                    </a:cubicBezTo>
                    <a:cubicBezTo>
                      <a:pt x="0" y="423"/>
                      <a:pt x="326" y="541"/>
                      <a:pt x="730" y="541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07592" y="3883520"/>
                <a:ext cx="243454" cy="24232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0833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b="1" dirty="0"/>
              <a:t>Ok, e su database?</a:t>
            </a:r>
            <a:endParaRPr lang="it-IT" sz="2800" dirty="0"/>
          </a:p>
        </p:txBody>
      </p:sp>
      <p:sp>
        <p:nvSpPr>
          <p:cNvPr id="13" name="Segnaposto contenuto 1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Condivisione</a:t>
            </a:r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del database </a:t>
            </a:r>
            <a:r>
              <a:rPr lang="en-US" sz="3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nel</a:t>
            </a:r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team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Sincronizzazione</a:t>
            </a:r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dei</a:t>
            </a:r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database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Invio</a:t>
            </a:r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dei</a:t>
            </a:r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changeset a database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Revisioni</a:t>
            </a:r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del </a:t>
            </a:r>
            <a:r>
              <a:rPr lang="en-US" sz="3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codice</a:t>
            </a:r>
            <a:endParaRPr lang="en-US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 </a:t>
            </a:r>
            <a:r>
              <a:rPr lang="en-US" sz="2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programmabilità</a:t>
            </a:r>
            <a:endParaRPr lang="en-US" sz="2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 Data Definition Language (schema)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 Data Control Language (security)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 </a:t>
            </a:r>
            <a:r>
              <a:rPr lang="en-US" sz="2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dati</a:t>
            </a:r>
            <a:r>
              <a:rPr lang="en-US" sz="2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statici</a:t>
            </a:r>
            <a:endParaRPr lang="en-US" sz="2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it-IT" sz="2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lvl="1"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it-IT" sz="3800" dirty="0">
                <a:solidFill>
                  <a:schemeClr val="accent6">
                    <a:lumMod val="75000"/>
                  </a:schemeClr>
                </a:solidFill>
              </a:rPr>
              <a:t>I dati utente? Non sono da source control!</a:t>
            </a:r>
          </a:p>
          <a:p>
            <a:pPr marL="0" indent="0">
              <a:buNone/>
            </a:pPr>
            <a:endParaRPr lang="it-IT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it-IT" b="1" dirty="0">
              <a:solidFill>
                <a:schemeClr val="bg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0663312" y="1294230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3/7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10663311" y="924365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DB SC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663311" y="3158791"/>
            <a:ext cx="1296181" cy="3439785"/>
            <a:chOff x="10681228" y="3885975"/>
            <a:chExt cx="1296181" cy="343978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1228" y="6449824"/>
              <a:ext cx="1296181" cy="875936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/>
          </p:nvGrpSpPr>
          <p:grpSpPr>
            <a:xfrm>
              <a:off x="10976809" y="3885975"/>
              <a:ext cx="705020" cy="2777398"/>
              <a:chOff x="10976809" y="3885975"/>
              <a:chExt cx="705020" cy="2777398"/>
            </a:xfrm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0976809" y="5701982"/>
                <a:ext cx="705020" cy="961391"/>
              </a:xfrm>
              <a:custGeom>
                <a:avLst/>
                <a:gdLst>
                  <a:gd name="T0" fmla="*/ 1460 w 1460"/>
                  <a:gd name="T1" fmla="*/ 384 h 1615"/>
                  <a:gd name="T2" fmla="*/ 1460 w 1460"/>
                  <a:gd name="T3" fmla="*/ 1359 h 1615"/>
                  <a:gd name="T4" fmla="*/ 1460 w 1460"/>
                  <a:gd name="T5" fmla="*/ 1359 h 1615"/>
                  <a:gd name="T6" fmla="*/ 730 w 1460"/>
                  <a:gd name="T7" fmla="*/ 1615 h 1615"/>
                  <a:gd name="T8" fmla="*/ 0 w 1460"/>
                  <a:gd name="T9" fmla="*/ 1359 h 1615"/>
                  <a:gd name="T10" fmla="*/ 0 w 1460"/>
                  <a:gd name="T11" fmla="*/ 1359 h 1615"/>
                  <a:gd name="T12" fmla="*/ 0 w 1460"/>
                  <a:gd name="T13" fmla="*/ 1359 h 1615"/>
                  <a:gd name="T14" fmla="*/ 0 w 1460"/>
                  <a:gd name="T15" fmla="*/ 1339 h 1615"/>
                  <a:gd name="T16" fmla="*/ 0 w 1460"/>
                  <a:gd name="T17" fmla="*/ 1329 h 1615"/>
                  <a:gd name="T18" fmla="*/ 0 w 1460"/>
                  <a:gd name="T19" fmla="*/ 394 h 1615"/>
                  <a:gd name="T20" fmla="*/ 730 w 1460"/>
                  <a:gd name="T21" fmla="*/ 591 h 1615"/>
                  <a:gd name="T22" fmla="*/ 1460 w 1460"/>
                  <a:gd name="T23" fmla="*/ 384 h 1615"/>
                  <a:gd name="T24" fmla="*/ 730 w 1460"/>
                  <a:gd name="T25" fmla="*/ 541 h 1615"/>
                  <a:gd name="T26" fmla="*/ 1460 w 1460"/>
                  <a:gd name="T27" fmla="*/ 275 h 1615"/>
                  <a:gd name="T28" fmla="*/ 730 w 1460"/>
                  <a:gd name="T29" fmla="*/ 0 h 1615"/>
                  <a:gd name="T30" fmla="*/ 0 w 1460"/>
                  <a:gd name="T31" fmla="*/ 275 h 1615"/>
                  <a:gd name="T32" fmla="*/ 730 w 1460"/>
                  <a:gd name="T33" fmla="*/ 541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0" h="1615">
                    <a:moveTo>
                      <a:pt x="1460" y="384"/>
                    </a:move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31" y="1507"/>
                      <a:pt x="1115" y="1615"/>
                      <a:pt x="730" y="1615"/>
                    </a:cubicBezTo>
                    <a:cubicBezTo>
                      <a:pt x="346" y="1615"/>
                      <a:pt x="30" y="1507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49"/>
                      <a:pt x="0" y="1349"/>
                      <a:pt x="0" y="1339"/>
                    </a:cubicBezTo>
                    <a:cubicBezTo>
                      <a:pt x="0" y="1339"/>
                      <a:pt x="0" y="1339"/>
                      <a:pt x="0" y="1329"/>
                    </a:cubicBezTo>
                    <a:cubicBezTo>
                      <a:pt x="0" y="394"/>
                      <a:pt x="0" y="394"/>
                      <a:pt x="0" y="394"/>
                    </a:cubicBezTo>
                    <a:cubicBezTo>
                      <a:pt x="119" y="522"/>
                      <a:pt x="434" y="591"/>
                      <a:pt x="730" y="591"/>
                    </a:cubicBezTo>
                    <a:cubicBezTo>
                      <a:pt x="1026" y="591"/>
                      <a:pt x="1342" y="522"/>
                      <a:pt x="1460" y="384"/>
                    </a:cubicBezTo>
                    <a:close/>
                    <a:moveTo>
                      <a:pt x="730" y="541"/>
                    </a:moveTo>
                    <a:cubicBezTo>
                      <a:pt x="1135" y="541"/>
                      <a:pt x="1460" y="423"/>
                      <a:pt x="1460" y="275"/>
                    </a:cubicBezTo>
                    <a:cubicBezTo>
                      <a:pt x="1460" y="128"/>
                      <a:pt x="1135" y="0"/>
                      <a:pt x="730" y="0"/>
                    </a:cubicBezTo>
                    <a:cubicBezTo>
                      <a:pt x="326" y="0"/>
                      <a:pt x="0" y="128"/>
                      <a:pt x="0" y="275"/>
                    </a:cubicBezTo>
                    <a:cubicBezTo>
                      <a:pt x="0" y="423"/>
                      <a:pt x="326" y="541"/>
                      <a:pt x="730" y="541"/>
                    </a:cubicBezTo>
                    <a:close/>
                  </a:path>
                </a:pathLst>
              </a:custGeom>
              <a:solidFill>
                <a:srgbClr val="60BB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02351" y="6144767"/>
                <a:ext cx="253934" cy="253934"/>
              </a:xfrm>
              <a:prstGeom prst="rect">
                <a:avLst/>
              </a:prstGeom>
            </p:spPr>
          </p:pic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0976809" y="3885975"/>
                <a:ext cx="705020" cy="961391"/>
              </a:xfrm>
              <a:custGeom>
                <a:avLst/>
                <a:gdLst>
                  <a:gd name="T0" fmla="*/ 1460 w 1460"/>
                  <a:gd name="T1" fmla="*/ 384 h 1615"/>
                  <a:gd name="T2" fmla="*/ 1460 w 1460"/>
                  <a:gd name="T3" fmla="*/ 1359 h 1615"/>
                  <a:gd name="T4" fmla="*/ 1460 w 1460"/>
                  <a:gd name="T5" fmla="*/ 1359 h 1615"/>
                  <a:gd name="T6" fmla="*/ 730 w 1460"/>
                  <a:gd name="T7" fmla="*/ 1615 h 1615"/>
                  <a:gd name="T8" fmla="*/ 0 w 1460"/>
                  <a:gd name="T9" fmla="*/ 1359 h 1615"/>
                  <a:gd name="T10" fmla="*/ 0 w 1460"/>
                  <a:gd name="T11" fmla="*/ 1359 h 1615"/>
                  <a:gd name="T12" fmla="*/ 0 w 1460"/>
                  <a:gd name="T13" fmla="*/ 1359 h 1615"/>
                  <a:gd name="T14" fmla="*/ 0 w 1460"/>
                  <a:gd name="T15" fmla="*/ 1339 h 1615"/>
                  <a:gd name="T16" fmla="*/ 0 w 1460"/>
                  <a:gd name="T17" fmla="*/ 1329 h 1615"/>
                  <a:gd name="T18" fmla="*/ 0 w 1460"/>
                  <a:gd name="T19" fmla="*/ 394 h 1615"/>
                  <a:gd name="T20" fmla="*/ 730 w 1460"/>
                  <a:gd name="T21" fmla="*/ 591 h 1615"/>
                  <a:gd name="T22" fmla="*/ 1460 w 1460"/>
                  <a:gd name="T23" fmla="*/ 384 h 1615"/>
                  <a:gd name="T24" fmla="*/ 730 w 1460"/>
                  <a:gd name="T25" fmla="*/ 541 h 1615"/>
                  <a:gd name="T26" fmla="*/ 1460 w 1460"/>
                  <a:gd name="T27" fmla="*/ 275 h 1615"/>
                  <a:gd name="T28" fmla="*/ 730 w 1460"/>
                  <a:gd name="T29" fmla="*/ 0 h 1615"/>
                  <a:gd name="T30" fmla="*/ 0 w 1460"/>
                  <a:gd name="T31" fmla="*/ 275 h 1615"/>
                  <a:gd name="T32" fmla="*/ 730 w 1460"/>
                  <a:gd name="T33" fmla="*/ 541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0" h="1615">
                    <a:moveTo>
                      <a:pt x="1460" y="384"/>
                    </a:move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31" y="1507"/>
                      <a:pt x="1115" y="1615"/>
                      <a:pt x="730" y="1615"/>
                    </a:cubicBezTo>
                    <a:cubicBezTo>
                      <a:pt x="346" y="1615"/>
                      <a:pt x="30" y="1507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49"/>
                      <a:pt x="0" y="1349"/>
                      <a:pt x="0" y="1339"/>
                    </a:cubicBezTo>
                    <a:cubicBezTo>
                      <a:pt x="0" y="1339"/>
                      <a:pt x="0" y="1339"/>
                      <a:pt x="0" y="1329"/>
                    </a:cubicBezTo>
                    <a:cubicBezTo>
                      <a:pt x="0" y="394"/>
                      <a:pt x="0" y="394"/>
                      <a:pt x="0" y="394"/>
                    </a:cubicBezTo>
                    <a:cubicBezTo>
                      <a:pt x="119" y="522"/>
                      <a:pt x="434" y="591"/>
                      <a:pt x="730" y="591"/>
                    </a:cubicBezTo>
                    <a:cubicBezTo>
                      <a:pt x="1026" y="591"/>
                      <a:pt x="1342" y="522"/>
                      <a:pt x="1460" y="384"/>
                    </a:cubicBezTo>
                    <a:close/>
                    <a:moveTo>
                      <a:pt x="730" y="541"/>
                    </a:moveTo>
                    <a:cubicBezTo>
                      <a:pt x="1135" y="541"/>
                      <a:pt x="1460" y="423"/>
                      <a:pt x="1460" y="275"/>
                    </a:cubicBezTo>
                    <a:cubicBezTo>
                      <a:pt x="1460" y="128"/>
                      <a:pt x="1135" y="0"/>
                      <a:pt x="730" y="0"/>
                    </a:cubicBezTo>
                    <a:cubicBezTo>
                      <a:pt x="326" y="0"/>
                      <a:pt x="0" y="128"/>
                      <a:pt x="0" y="275"/>
                    </a:cubicBezTo>
                    <a:cubicBezTo>
                      <a:pt x="0" y="423"/>
                      <a:pt x="326" y="541"/>
                      <a:pt x="730" y="541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07592" y="4319895"/>
                <a:ext cx="243454" cy="24232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1191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b="1" dirty="0"/>
              <a:t>Com’è fatto</a:t>
            </a:r>
            <a:endParaRPr lang="it-IT" sz="2800" dirty="0"/>
          </a:p>
        </p:txBody>
      </p:sp>
      <p:sp>
        <p:nvSpPr>
          <p:cNvPr id="13" name="Segnaposto contenuto 1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6495"/>
          </a:xfrm>
        </p:spPr>
        <p:txBody>
          <a:bodyPr>
            <a:normAutofit fontScale="55000" lnSpcReduction="20000"/>
          </a:bodyPr>
          <a:lstStyle/>
          <a:p>
            <a:pPr marL="0" lvl="1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it-IT" sz="3600">
                <a:solidFill>
                  <a:schemeClr val="bg1">
                    <a:lumMod val="85000"/>
                    <a:lumOff val="15000"/>
                  </a:schemeClr>
                </a:solidFill>
              </a:rPr>
              <a:t>Repository</a:t>
            </a:r>
            <a:endParaRPr lang="it-IT" sz="350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it-IT" sz="2900">
                <a:solidFill>
                  <a:schemeClr val="bg1">
                    <a:lumMod val="85000"/>
                    <a:lumOff val="15000"/>
                  </a:schemeClr>
                </a:solidFill>
              </a:rPr>
              <a:t>Modalità centralizzata (uno solo «a server»)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it-IT" sz="2900">
                <a:solidFill>
                  <a:schemeClr val="bg1">
                    <a:lumMod val="85000"/>
                    <a:lumOff val="15000"/>
                  </a:schemeClr>
                </a:solidFill>
              </a:rPr>
              <a:t>Modalità distribuito (più copie del repository)</a:t>
            </a:r>
          </a:p>
          <a:p>
            <a:pPr marL="0" lvl="1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it-IT" sz="3600">
                <a:solidFill>
                  <a:schemeClr val="bg1">
                    <a:lumMod val="85000"/>
                    <a:lumOff val="15000"/>
                  </a:schemeClr>
                </a:solidFill>
              </a:rPr>
              <a:t>API</a:t>
            </a:r>
            <a:endParaRPr lang="it-IT" sz="350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it-IT" sz="2900">
                <a:solidFill>
                  <a:schemeClr val="bg1">
                    <a:lumMod val="85000"/>
                    <a:lumOff val="15000"/>
                  </a:schemeClr>
                </a:solidFill>
              </a:rPr>
              <a:t>Comandi per copiare il repository (distribuito)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it-IT" sz="2900">
                <a:solidFill>
                  <a:schemeClr val="bg1">
                    <a:lumMod val="85000"/>
                    <a:lumOff val="15000"/>
                  </a:schemeClr>
                </a:solidFill>
              </a:rPr>
              <a:t>Comandi per scaricare il repository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it-IT" sz="2900">
                <a:solidFill>
                  <a:schemeClr val="bg1">
                    <a:lumMod val="85000"/>
                    <a:lumOff val="15000"/>
                  </a:schemeClr>
                </a:solidFill>
              </a:rPr>
              <a:t>Comandi per inviare i changeset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3600">
                <a:solidFill>
                  <a:schemeClr val="bg1">
                    <a:lumMod val="85000"/>
                    <a:lumOff val="15000"/>
                  </a:schemeClr>
                </a:solidFill>
              </a:rPr>
              <a:t>Modalità</a:t>
            </a:r>
            <a:endParaRPr lang="it-IT" sz="400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it-IT" sz="2900">
                <a:solidFill>
                  <a:schemeClr val="bg1">
                    <a:lumMod val="85000"/>
                    <a:lumOff val="15000"/>
                  </a:schemeClr>
                </a:solidFill>
              </a:rPr>
              <a:t>Condivisa (centralizzata, un solo database)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it-IT" sz="2900">
                <a:solidFill>
                  <a:schemeClr val="bg1">
                    <a:lumMod val="85000"/>
                    <a:lumOff val="15000"/>
                  </a:schemeClr>
                </a:solidFill>
              </a:rPr>
              <a:t>Dedicata (distribuita, più database)</a:t>
            </a:r>
          </a:p>
          <a:p>
            <a:pPr marL="0" lvl="1"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it-IT" sz="3800">
                <a:solidFill>
                  <a:schemeClr val="accent6">
                    <a:lumMod val="75000"/>
                  </a:schemeClr>
                </a:solidFill>
              </a:rPr>
              <a:t>E le branch? Sessione di Igor! </a:t>
            </a:r>
            <a:r>
              <a:rPr lang="it-IT" sz="380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it-IT" sz="380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it-IT" sz="280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it-IT" b="1" dirty="0">
              <a:solidFill>
                <a:schemeClr val="bg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0663312" y="1294230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4/7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10663311" y="924365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DB SC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16640" y="4949581"/>
            <a:ext cx="2111428" cy="1546117"/>
            <a:chOff x="5808463" y="4751684"/>
            <a:chExt cx="2111428" cy="154611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08463" y="4751684"/>
              <a:ext cx="2111428" cy="140761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455664" y="6020802"/>
              <a:ext cx="1051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</a:rPr>
                <a:t>Dedicata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540363" y="4925645"/>
            <a:ext cx="927095" cy="1593990"/>
            <a:chOff x="8724927" y="4943771"/>
            <a:chExt cx="927095" cy="15939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24927" y="4943771"/>
              <a:ext cx="927095" cy="145549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785027" y="6260762"/>
              <a:ext cx="866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</a:rPr>
                <a:t>Condivisa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663311" y="3507150"/>
            <a:ext cx="1296181" cy="3091426"/>
            <a:chOff x="10681228" y="4234334"/>
            <a:chExt cx="1296181" cy="3091426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1228" y="6449824"/>
              <a:ext cx="1296181" cy="875936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10976809" y="4234334"/>
              <a:ext cx="705020" cy="2429039"/>
              <a:chOff x="10976809" y="4234334"/>
              <a:chExt cx="705020" cy="2429039"/>
            </a:xfrm>
          </p:grpSpPr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10976809" y="5701982"/>
                <a:ext cx="705020" cy="961391"/>
              </a:xfrm>
              <a:custGeom>
                <a:avLst/>
                <a:gdLst>
                  <a:gd name="T0" fmla="*/ 1460 w 1460"/>
                  <a:gd name="T1" fmla="*/ 384 h 1615"/>
                  <a:gd name="T2" fmla="*/ 1460 w 1460"/>
                  <a:gd name="T3" fmla="*/ 1359 h 1615"/>
                  <a:gd name="T4" fmla="*/ 1460 w 1460"/>
                  <a:gd name="T5" fmla="*/ 1359 h 1615"/>
                  <a:gd name="T6" fmla="*/ 730 w 1460"/>
                  <a:gd name="T7" fmla="*/ 1615 h 1615"/>
                  <a:gd name="T8" fmla="*/ 0 w 1460"/>
                  <a:gd name="T9" fmla="*/ 1359 h 1615"/>
                  <a:gd name="T10" fmla="*/ 0 w 1460"/>
                  <a:gd name="T11" fmla="*/ 1359 h 1615"/>
                  <a:gd name="T12" fmla="*/ 0 w 1460"/>
                  <a:gd name="T13" fmla="*/ 1359 h 1615"/>
                  <a:gd name="T14" fmla="*/ 0 w 1460"/>
                  <a:gd name="T15" fmla="*/ 1339 h 1615"/>
                  <a:gd name="T16" fmla="*/ 0 w 1460"/>
                  <a:gd name="T17" fmla="*/ 1329 h 1615"/>
                  <a:gd name="T18" fmla="*/ 0 w 1460"/>
                  <a:gd name="T19" fmla="*/ 394 h 1615"/>
                  <a:gd name="T20" fmla="*/ 730 w 1460"/>
                  <a:gd name="T21" fmla="*/ 591 h 1615"/>
                  <a:gd name="T22" fmla="*/ 1460 w 1460"/>
                  <a:gd name="T23" fmla="*/ 384 h 1615"/>
                  <a:gd name="T24" fmla="*/ 730 w 1460"/>
                  <a:gd name="T25" fmla="*/ 541 h 1615"/>
                  <a:gd name="T26" fmla="*/ 1460 w 1460"/>
                  <a:gd name="T27" fmla="*/ 275 h 1615"/>
                  <a:gd name="T28" fmla="*/ 730 w 1460"/>
                  <a:gd name="T29" fmla="*/ 0 h 1615"/>
                  <a:gd name="T30" fmla="*/ 0 w 1460"/>
                  <a:gd name="T31" fmla="*/ 275 h 1615"/>
                  <a:gd name="T32" fmla="*/ 730 w 1460"/>
                  <a:gd name="T33" fmla="*/ 541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0" h="1615">
                    <a:moveTo>
                      <a:pt x="1460" y="384"/>
                    </a:move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31" y="1507"/>
                      <a:pt x="1115" y="1615"/>
                      <a:pt x="730" y="1615"/>
                    </a:cubicBezTo>
                    <a:cubicBezTo>
                      <a:pt x="346" y="1615"/>
                      <a:pt x="30" y="1507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49"/>
                      <a:pt x="0" y="1349"/>
                      <a:pt x="0" y="1339"/>
                    </a:cubicBezTo>
                    <a:cubicBezTo>
                      <a:pt x="0" y="1339"/>
                      <a:pt x="0" y="1339"/>
                      <a:pt x="0" y="1329"/>
                    </a:cubicBezTo>
                    <a:cubicBezTo>
                      <a:pt x="0" y="394"/>
                      <a:pt x="0" y="394"/>
                      <a:pt x="0" y="394"/>
                    </a:cubicBezTo>
                    <a:cubicBezTo>
                      <a:pt x="119" y="522"/>
                      <a:pt x="434" y="591"/>
                      <a:pt x="730" y="591"/>
                    </a:cubicBezTo>
                    <a:cubicBezTo>
                      <a:pt x="1026" y="591"/>
                      <a:pt x="1342" y="522"/>
                      <a:pt x="1460" y="384"/>
                    </a:cubicBezTo>
                    <a:close/>
                    <a:moveTo>
                      <a:pt x="730" y="541"/>
                    </a:moveTo>
                    <a:cubicBezTo>
                      <a:pt x="1135" y="541"/>
                      <a:pt x="1460" y="423"/>
                      <a:pt x="1460" y="275"/>
                    </a:cubicBezTo>
                    <a:cubicBezTo>
                      <a:pt x="1460" y="128"/>
                      <a:pt x="1135" y="0"/>
                      <a:pt x="730" y="0"/>
                    </a:cubicBezTo>
                    <a:cubicBezTo>
                      <a:pt x="326" y="0"/>
                      <a:pt x="0" y="128"/>
                      <a:pt x="0" y="275"/>
                    </a:cubicBezTo>
                    <a:cubicBezTo>
                      <a:pt x="0" y="423"/>
                      <a:pt x="326" y="541"/>
                      <a:pt x="730" y="541"/>
                    </a:cubicBezTo>
                    <a:close/>
                  </a:path>
                </a:pathLst>
              </a:custGeom>
              <a:solidFill>
                <a:srgbClr val="60BB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02351" y="6144767"/>
                <a:ext cx="253934" cy="253934"/>
              </a:xfrm>
              <a:prstGeom prst="rect">
                <a:avLst/>
              </a:prstGeom>
            </p:spPr>
          </p:pic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10976809" y="4234334"/>
                <a:ext cx="705020" cy="961391"/>
              </a:xfrm>
              <a:custGeom>
                <a:avLst/>
                <a:gdLst>
                  <a:gd name="T0" fmla="*/ 1460 w 1460"/>
                  <a:gd name="T1" fmla="*/ 384 h 1615"/>
                  <a:gd name="T2" fmla="*/ 1460 w 1460"/>
                  <a:gd name="T3" fmla="*/ 1359 h 1615"/>
                  <a:gd name="T4" fmla="*/ 1460 w 1460"/>
                  <a:gd name="T5" fmla="*/ 1359 h 1615"/>
                  <a:gd name="T6" fmla="*/ 730 w 1460"/>
                  <a:gd name="T7" fmla="*/ 1615 h 1615"/>
                  <a:gd name="T8" fmla="*/ 0 w 1460"/>
                  <a:gd name="T9" fmla="*/ 1359 h 1615"/>
                  <a:gd name="T10" fmla="*/ 0 w 1460"/>
                  <a:gd name="T11" fmla="*/ 1359 h 1615"/>
                  <a:gd name="T12" fmla="*/ 0 w 1460"/>
                  <a:gd name="T13" fmla="*/ 1359 h 1615"/>
                  <a:gd name="T14" fmla="*/ 0 w 1460"/>
                  <a:gd name="T15" fmla="*/ 1339 h 1615"/>
                  <a:gd name="T16" fmla="*/ 0 w 1460"/>
                  <a:gd name="T17" fmla="*/ 1329 h 1615"/>
                  <a:gd name="T18" fmla="*/ 0 w 1460"/>
                  <a:gd name="T19" fmla="*/ 394 h 1615"/>
                  <a:gd name="T20" fmla="*/ 730 w 1460"/>
                  <a:gd name="T21" fmla="*/ 591 h 1615"/>
                  <a:gd name="T22" fmla="*/ 1460 w 1460"/>
                  <a:gd name="T23" fmla="*/ 384 h 1615"/>
                  <a:gd name="T24" fmla="*/ 730 w 1460"/>
                  <a:gd name="T25" fmla="*/ 541 h 1615"/>
                  <a:gd name="T26" fmla="*/ 1460 w 1460"/>
                  <a:gd name="T27" fmla="*/ 275 h 1615"/>
                  <a:gd name="T28" fmla="*/ 730 w 1460"/>
                  <a:gd name="T29" fmla="*/ 0 h 1615"/>
                  <a:gd name="T30" fmla="*/ 0 w 1460"/>
                  <a:gd name="T31" fmla="*/ 275 h 1615"/>
                  <a:gd name="T32" fmla="*/ 730 w 1460"/>
                  <a:gd name="T33" fmla="*/ 541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0" h="1615">
                    <a:moveTo>
                      <a:pt x="1460" y="384"/>
                    </a:move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31" y="1507"/>
                      <a:pt x="1115" y="1615"/>
                      <a:pt x="730" y="1615"/>
                    </a:cubicBezTo>
                    <a:cubicBezTo>
                      <a:pt x="346" y="1615"/>
                      <a:pt x="30" y="1507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49"/>
                      <a:pt x="0" y="1349"/>
                      <a:pt x="0" y="1339"/>
                    </a:cubicBezTo>
                    <a:cubicBezTo>
                      <a:pt x="0" y="1339"/>
                      <a:pt x="0" y="1339"/>
                      <a:pt x="0" y="1329"/>
                    </a:cubicBezTo>
                    <a:cubicBezTo>
                      <a:pt x="0" y="394"/>
                      <a:pt x="0" y="394"/>
                      <a:pt x="0" y="394"/>
                    </a:cubicBezTo>
                    <a:cubicBezTo>
                      <a:pt x="119" y="522"/>
                      <a:pt x="434" y="591"/>
                      <a:pt x="730" y="591"/>
                    </a:cubicBezTo>
                    <a:cubicBezTo>
                      <a:pt x="1026" y="591"/>
                      <a:pt x="1342" y="522"/>
                      <a:pt x="1460" y="384"/>
                    </a:cubicBezTo>
                    <a:close/>
                    <a:moveTo>
                      <a:pt x="730" y="541"/>
                    </a:moveTo>
                    <a:cubicBezTo>
                      <a:pt x="1135" y="541"/>
                      <a:pt x="1460" y="423"/>
                      <a:pt x="1460" y="275"/>
                    </a:cubicBezTo>
                    <a:cubicBezTo>
                      <a:pt x="1460" y="128"/>
                      <a:pt x="1135" y="0"/>
                      <a:pt x="730" y="0"/>
                    </a:cubicBezTo>
                    <a:cubicBezTo>
                      <a:pt x="326" y="0"/>
                      <a:pt x="0" y="128"/>
                      <a:pt x="0" y="275"/>
                    </a:cubicBezTo>
                    <a:cubicBezTo>
                      <a:pt x="0" y="423"/>
                      <a:pt x="326" y="541"/>
                      <a:pt x="730" y="541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07592" y="4668254"/>
                <a:ext cx="243454" cy="24232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0663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b="1" dirty="0"/>
              <a:t>Cosa c’è dietro le quinte</a:t>
            </a:r>
            <a:endParaRPr lang="it-IT" sz="2800" dirty="0"/>
          </a:p>
        </p:txBody>
      </p:sp>
      <p:sp>
        <p:nvSpPr>
          <p:cNvPr id="13" name="Segnaposto contenuto 1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6495"/>
          </a:xfrm>
        </p:spPr>
        <p:txBody>
          <a:bodyPr>
            <a:normAutofit fontScale="70000" lnSpcReduction="20000"/>
          </a:bodyPr>
          <a:lstStyle/>
          <a:p>
            <a:pPr marL="0" lvl="1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it-IT" sz="3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Working</a:t>
            </a:r>
            <a:r>
              <a:rPr lang="it-IT" sz="3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base folder</a:t>
            </a:r>
            <a:endParaRPr lang="it-IT" sz="35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it-IT" sz="2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Copia locale del database scaricato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it-IT" sz="2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Copia locale dei cambiamenti</a:t>
            </a:r>
          </a:p>
          <a:p>
            <a:pPr marL="0" lvl="1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it-IT" sz="3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Transient</a:t>
            </a:r>
            <a:r>
              <a:rPr lang="it-IT" sz="3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folder</a:t>
            </a:r>
            <a:endParaRPr lang="it-IT" sz="35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it-IT" sz="2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Ultima versione effettiva su source control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3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Comparazione</a:t>
            </a:r>
            <a:endParaRPr lang="it-IT" sz="4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it-IT" sz="2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La </a:t>
            </a:r>
            <a:r>
              <a:rPr lang="it-IT" sz="29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Working</a:t>
            </a:r>
            <a:r>
              <a:rPr lang="it-IT" sz="2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base è sincronizzata con le revisioni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it-IT" sz="2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La </a:t>
            </a:r>
            <a:r>
              <a:rPr lang="it-IT" sz="29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Working</a:t>
            </a:r>
            <a:r>
              <a:rPr lang="it-IT" sz="2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base viene comparata con la </a:t>
            </a:r>
            <a:r>
              <a:rPr lang="it-IT" sz="29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transient</a:t>
            </a:r>
            <a:r>
              <a:rPr lang="it-IT" sz="2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per generare le </a:t>
            </a:r>
            <a:r>
              <a:rPr lang="it-IT" sz="29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diff</a:t>
            </a:r>
            <a:endParaRPr lang="it-IT" sz="29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lvl="1"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it-IT" sz="3800" dirty="0">
                <a:solidFill>
                  <a:schemeClr val="accent6">
                    <a:lumMod val="75000"/>
                  </a:schemeClr>
                </a:solidFill>
              </a:rPr>
              <a:t>SSMS come vede i cambiamenti? Polling di una </a:t>
            </a:r>
            <a:r>
              <a:rPr lang="it-IT" sz="3800" dirty="0" err="1">
                <a:solidFill>
                  <a:schemeClr val="accent6">
                    <a:lumMod val="75000"/>
                  </a:schemeClr>
                </a:solidFill>
              </a:rPr>
              <a:t>dll</a:t>
            </a:r>
            <a:r>
              <a:rPr lang="it-IT" sz="3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3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it-IT" sz="3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it-IT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it-IT" b="1" dirty="0">
              <a:solidFill>
                <a:schemeClr val="bg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0663312" y="1294230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5/7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10663311" y="924365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DB SC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0663311" y="3962284"/>
            <a:ext cx="1296181" cy="2636292"/>
            <a:chOff x="10663311" y="3962284"/>
            <a:chExt cx="1296181" cy="2636292"/>
          </a:xfrm>
        </p:grpSpPr>
        <p:grpSp>
          <p:nvGrpSpPr>
            <p:cNvPr id="24" name="Group 23"/>
            <p:cNvGrpSpPr/>
            <p:nvPr/>
          </p:nvGrpSpPr>
          <p:grpSpPr>
            <a:xfrm>
              <a:off x="10663311" y="4974798"/>
              <a:ext cx="1296181" cy="1623778"/>
              <a:chOff x="10681228" y="5701982"/>
              <a:chExt cx="1296181" cy="1623778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81228" y="6449824"/>
                <a:ext cx="1296181" cy="875936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/>
            </p:nvGrpSpPr>
            <p:grpSpPr>
              <a:xfrm>
                <a:off x="10976809" y="5701982"/>
                <a:ext cx="705020" cy="961391"/>
                <a:chOff x="10976809" y="5701982"/>
                <a:chExt cx="705020" cy="961391"/>
              </a:xfrm>
            </p:grpSpPr>
            <p:sp>
              <p:nvSpPr>
                <p:cNvPr id="30" name="Freeform 29"/>
                <p:cNvSpPr>
                  <a:spLocks noEditPoints="1"/>
                </p:cNvSpPr>
                <p:nvPr/>
              </p:nvSpPr>
              <p:spPr bwMode="auto">
                <a:xfrm>
                  <a:off x="10976809" y="5701982"/>
                  <a:ext cx="705020" cy="961391"/>
                </a:xfrm>
                <a:custGeom>
                  <a:avLst/>
                  <a:gdLst>
                    <a:gd name="T0" fmla="*/ 1460 w 1460"/>
                    <a:gd name="T1" fmla="*/ 384 h 1615"/>
                    <a:gd name="T2" fmla="*/ 1460 w 1460"/>
                    <a:gd name="T3" fmla="*/ 1359 h 1615"/>
                    <a:gd name="T4" fmla="*/ 1460 w 1460"/>
                    <a:gd name="T5" fmla="*/ 1359 h 1615"/>
                    <a:gd name="T6" fmla="*/ 730 w 1460"/>
                    <a:gd name="T7" fmla="*/ 1615 h 1615"/>
                    <a:gd name="T8" fmla="*/ 0 w 1460"/>
                    <a:gd name="T9" fmla="*/ 1359 h 1615"/>
                    <a:gd name="T10" fmla="*/ 0 w 1460"/>
                    <a:gd name="T11" fmla="*/ 1359 h 1615"/>
                    <a:gd name="T12" fmla="*/ 0 w 1460"/>
                    <a:gd name="T13" fmla="*/ 1359 h 1615"/>
                    <a:gd name="T14" fmla="*/ 0 w 1460"/>
                    <a:gd name="T15" fmla="*/ 1339 h 1615"/>
                    <a:gd name="T16" fmla="*/ 0 w 1460"/>
                    <a:gd name="T17" fmla="*/ 1329 h 1615"/>
                    <a:gd name="T18" fmla="*/ 0 w 1460"/>
                    <a:gd name="T19" fmla="*/ 394 h 1615"/>
                    <a:gd name="T20" fmla="*/ 730 w 1460"/>
                    <a:gd name="T21" fmla="*/ 591 h 1615"/>
                    <a:gd name="T22" fmla="*/ 1460 w 1460"/>
                    <a:gd name="T23" fmla="*/ 384 h 1615"/>
                    <a:gd name="T24" fmla="*/ 730 w 1460"/>
                    <a:gd name="T25" fmla="*/ 541 h 1615"/>
                    <a:gd name="T26" fmla="*/ 1460 w 1460"/>
                    <a:gd name="T27" fmla="*/ 275 h 1615"/>
                    <a:gd name="T28" fmla="*/ 730 w 1460"/>
                    <a:gd name="T29" fmla="*/ 0 h 1615"/>
                    <a:gd name="T30" fmla="*/ 0 w 1460"/>
                    <a:gd name="T31" fmla="*/ 275 h 1615"/>
                    <a:gd name="T32" fmla="*/ 730 w 1460"/>
                    <a:gd name="T33" fmla="*/ 541 h 1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60" h="1615">
                      <a:moveTo>
                        <a:pt x="1460" y="384"/>
                      </a:moveTo>
                      <a:cubicBezTo>
                        <a:pt x="1460" y="1359"/>
                        <a:pt x="1460" y="1359"/>
                        <a:pt x="1460" y="1359"/>
                      </a:cubicBezTo>
                      <a:cubicBezTo>
                        <a:pt x="1460" y="1359"/>
                        <a:pt x="1460" y="1359"/>
                        <a:pt x="1460" y="1359"/>
                      </a:cubicBezTo>
                      <a:cubicBezTo>
                        <a:pt x="1431" y="1507"/>
                        <a:pt x="1115" y="1615"/>
                        <a:pt x="730" y="1615"/>
                      </a:cubicBezTo>
                      <a:cubicBezTo>
                        <a:pt x="346" y="1615"/>
                        <a:pt x="30" y="1507"/>
                        <a:pt x="0" y="1359"/>
                      </a:cubicBezTo>
                      <a:cubicBezTo>
                        <a:pt x="0" y="1359"/>
                        <a:pt x="0" y="1359"/>
                        <a:pt x="0" y="1359"/>
                      </a:cubicBezTo>
                      <a:cubicBezTo>
                        <a:pt x="0" y="1359"/>
                        <a:pt x="0" y="1359"/>
                        <a:pt x="0" y="1359"/>
                      </a:cubicBezTo>
                      <a:cubicBezTo>
                        <a:pt x="0" y="1349"/>
                        <a:pt x="0" y="1349"/>
                        <a:pt x="0" y="1339"/>
                      </a:cubicBezTo>
                      <a:cubicBezTo>
                        <a:pt x="0" y="1339"/>
                        <a:pt x="0" y="1339"/>
                        <a:pt x="0" y="1329"/>
                      </a:cubicBezTo>
                      <a:cubicBezTo>
                        <a:pt x="0" y="394"/>
                        <a:pt x="0" y="394"/>
                        <a:pt x="0" y="394"/>
                      </a:cubicBezTo>
                      <a:cubicBezTo>
                        <a:pt x="119" y="522"/>
                        <a:pt x="434" y="591"/>
                        <a:pt x="730" y="591"/>
                      </a:cubicBezTo>
                      <a:cubicBezTo>
                        <a:pt x="1026" y="591"/>
                        <a:pt x="1342" y="522"/>
                        <a:pt x="1460" y="384"/>
                      </a:cubicBezTo>
                      <a:close/>
                      <a:moveTo>
                        <a:pt x="730" y="541"/>
                      </a:moveTo>
                      <a:cubicBezTo>
                        <a:pt x="1135" y="541"/>
                        <a:pt x="1460" y="423"/>
                        <a:pt x="1460" y="275"/>
                      </a:cubicBezTo>
                      <a:cubicBezTo>
                        <a:pt x="1460" y="128"/>
                        <a:pt x="1135" y="0"/>
                        <a:pt x="730" y="0"/>
                      </a:cubicBezTo>
                      <a:cubicBezTo>
                        <a:pt x="326" y="0"/>
                        <a:pt x="0" y="128"/>
                        <a:pt x="0" y="275"/>
                      </a:cubicBezTo>
                      <a:cubicBezTo>
                        <a:pt x="0" y="423"/>
                        <a:pt x="326" y="541"/>
                        <a:pt x="730" y="541"/>
                      </a:cubicBezTo>
                      <a:close/>
                    </a:path>
                  </a:pathLst>
                </a:custGeom>
                <a:solidFill>
                  <a:srgbClr val="60BB0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2400" dirty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2351" y="6144767"/>
                  <a:ext cx="253934" cy="25393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0958895" y="3962284"/>
              <a:ext cx="705020" cy="961391"/>
              <a:chOff x="6533882" y="3442716"/>
              <a:chExt cx="663194" cy="904356"/>
            </a:xfrm>
          </p:grpSpPr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533882" y="3442716"/>
                <a:ext cx="663194" cy="904356"/>
              </a:xfrm>
              <a:custGeom>
                <a:avLst/>
                <a:gdLst>
                  <a:gd name="T0" fmla="*/ 1460 w 1460"/>
                  <a:gd name="T1" fmla="*/ 384 h 1615"/>
                  <a:gd name="T2" fmla="*/ 1460 w 1460"/>
                  <a:gd name="T3" fmla="*/ 1359 h 1615"/>
                  <a:gd name="T4" fmla="*/ 1460 w 1460"/>
                  <a:gd name="T5" fmla="*/ 1359 h 1615"/>
                  <a:gd name="T6" fmla="*/ 730 w 1460"/>
                  <a:gd name="T7" fmla="*/ 1615 h 1615"/>
                  <a:gd name="T8" fmla="*/ 0 w 1460"/>
                  <a:gd name="T9" fmla="*/ 1359 h 1615"/>
                  <a:gd name="T10" fmla="*/ 0 w 1460"/>
                  <a:gd name="T11" fmla="*/ 1359 h 1615"/>
                  <a:gd name="T12" fmla="*/ 0 w 1460"/>
                  <a:gd name="T13" fmla="*/ 1359 h 1615"/>
                  <a:gd name="T14" fmla="*/ 0 w 1460"/>
                  <a:gd name="T15" fmla="*/ 1339 h 1615"/>
                  <a:gd name="T16" fmla="*/ 0 w 1460"/>
                  <a:gd name="T17" fmla="*/ 1329 h 1615"/>
                  <a:gd name="T18" fmla="*/ 0 w 1460"/>
                  <a:gd name="T19" fmla="*/ 394 h 1615"/>
                  <a:gd name="T20" fmla="*/ 730 w 1460"/>
                  <a:gd name="T21" fmla="*/ 591 h 1615"/>
                  <a:gd name="T22" fmla="*/ 1460 w 1460"/>
                  <a:gd name="T23" fmla="*/ 384 h 1615"/>
                  <a:gd name="T24" fmla="*/ 730 w 1460"/>
                  <a:gd name="T25" fmla="*/ 541 h 1615"/>
                  <a:gd name="T26" fmla="*/ 1460 w 1460"/>
                  <a:gd name="T27" fmla="*/ 275 h 1615"/>
                  <a:gd name="T28" fmla="*/ 730 w 1460"/>
                  <a:gd name="T29" fmla="*/ 0 h 1615"/>
                  <a:gd name="T30" fmla="*/ 0 w 1460"/>
                  <a:gd name="T31" fmla="*/ 275 h 1615"/>
                  <a:gd name="T32" fmla="*/ 730 w 1460"/>
                  <a:gd name="T33" fmla="*/ 541 h 1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0" h="1615">
                    <a:moveTo>
                      <a:pt x="1460" y="384"/>
                    </a:move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60" y="1359"/>
                      <a:pt x="1460" y="1359"/>
                      <a:pt x="1460" y="1359"/>
                    </a:cubicBezTo>
                    <a:cubicBezTo>
                      <a:pt x="1431" y="1507"/>
                      <a:pt x="1115" y="1615"/>
                      <a:pt x="730" y="1615"/>
                    </a:cubicBezTo>
                    <a:cubicBezTo>
                      <a:pt x="346" y="1615"/>
                      <a:pt x="30" y="1507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59"/>
                      <a:pt x="0" y="1359"/>
                      <a:pt x="0" y="1359"/>
                    </a:cubicBezTo>
                    <a:cubicBezTo>
                      <a:pt x="0" y="1349"/>
                      <a:pt x="0" y="1349"/>
                      <a:pt x="0" y="1339"/>
                    </a:cubicBezTo>
                    <a:cubicBezTo>
                      <a:pt x="0" y="1339"/>
                      <a:pt x="0" y="1339"/>
                      <a:pt x="0" y="1329"/>
                    </a:cubicBezTo>
                    <a:cubicBezTo>
                      <a:pt x="0" y="394"/>
                      <a:pt x="0" y="394"/>
                      <a:pt x="0" y="394"/>
                    </a:cubicBezTo>
                    <a:cubicBezTo>
                      <a:pt x="119" y="522"/>
                      <a:pt x="434" y="591"/>
                      <a:pt x="730" y="591"/>
                    </a:cubicBezTo>
                    <a:cubicBezTo>
                      <a:pt x="1026" y="591"/>
                      <a:pt x="1342" y="522"/>
                      <a:pt x="1460" y="384"/>
                    </a:cubicBezTo>
                    <a:close/>
                    <a:moveTo>
                      <a:pt x="730" y="541"/>
                    </a:moveTo>
                    <a:cubicBezTo>
                      <a:pt x="1135" y="541"/>
                      <a:pt x="1460" y="423"/>
                      <a:pt x="1460" y="275"/>
                    </a:cubicBezTo>
                    <a:cubicBezTo>
                      <a:pt x="1460" y="128"/>
                      <a:pt x="1135" y="0"/>
                      <a:pt x="730" y="0"/>
                    </a:cubicBezTo>
                    <a:cubicBezTo>
                      <a:pt x="326" y="0"/>
                      <a:pt x="0" y="128"/>
                      <a:pt x="0" y="275"/>
                    </a:cubicBezTo>
                    <a:cubicBezTo>
                      <a:pt x="0" y="423"/>
                      <a:pt x="326" y="541"/>
                      <a:pt x="730" y="5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737848" y="3894894"/>
                <a:ext cx="286796" cy="20885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3366024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Giallo arancion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ersonalizzato 2">
      <a:majorFont>
        <a:latin typeface="HelveticaNeue-Medium"/>
        <a:ea typeface=""/>
        <a:cs typeface=""/>
      </a:majorFont>
      <a:minorFont>
        <a:latin typeface="HelveticaNeue-Light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lo Klab.potx" id="{42E070FC-4A06-45BE-8060-9000F36A7521}" vid="{82FD12F0-A3AB-4D7C-8822-C652CAE44EA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Presentazione Klab</Template>
  <TotalTime>275</TotalTime>
  <Words>542</Words>
  <Application>Microsoft Office PowerPoint</Application>
  <PresentationFormat>Widescreen</PresentationFormat>
  <Paragraphs>128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HelveticaNeue-Light</vt:lpstr>
      <vt:lpstr>HelveticaNeue-Medium</vt:lpstr>
      <vt:lpstr>Segoe UI</vt:lpstr>
      <vt:lpstr>Segoe UI Light</vt:lpstr>
      <vt:lpstr>Segoe WP</vt:lpstr>
      <vt:lpstr>Wingdings</vt:lpstr>
      <vt:lpstr>Berlino</vt:lpstr>
      <vt:lpstr>Database &amp; Source Control</vt:lpstr>
      <vt:lpstr>Sponsor</vt:lpstr>
      <vt:lpstr>Presenting...</vt:lpstr>
      <vt:lpstr>Alessandro Alpi</vt:lpstr>
      <vt:lpstr>Cos’è</vt:lpstr>
      <vt:lpstr>Perché si usa</vt:lpstr>
      <vt:lpstr>Ok, e su database?</vt:lpstr>
      <vt:lpstr>Com’è fatto</vt:lpstr>
      <vt:lpstr>Cosa c’è dietro le quinte</vt:lpstr>
      <vt:lpstr>La linea del tempo..</vt:lpstr>
      <vt:lpstr>Ci sono strumenti..</vt:lpstr>
      <vt:lpstr>DEMO 1 – RedGate SoC v5 con VSTS (link + get) </vt:lpstr>
      <vt:lpstr>DEMO 2 – RedGate SoC v5 con VSTS (new/edit items) </vt:lpstr>
      <vt:lpstr>DEMO 3 – RedGate SoC v5 con VSTS (remove items) </vt:lpstr>
      <vt:lpstr>DEMO 4 – RedGate SoC v5 con VSTS (filtri e options) </vt:lpstr>
      <vt:lpstr>DEMO 5 – RedGate SoC v5 con VSTS (migrations) </vt:lpstr>
      <vt:lpstr>Grazie</vt:lpstr>
    </vt:vector>
  </TitlesOfParts>
  <Company>ELFO S.r.l.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&amp; Source Control</dc:title>
  <dc:creator>Alessandro Alpi</dc:creator>
  <cp:keywords>Ver template 02.00.02</cp:keywords>
  <cp:lastModifiedBy>Alessandro Alpi</cp:lastModifiedBy>
  <cp:revision>42</cp:revision>
  <dcterms:created xsi:type="dcterms:W3CDTF">2016-05-30T07:08:08Z</dcterms:created>
  <dcterms:modified xsi:type="dcterms:W3CDTF">2016-06-09T16:28:16Z</dcterms:modified>
</cp:coreProperties>
</file>